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7441C"/>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8" autoAdjust="0"/>
    <p:restoredTop sz="94660"/>
  </p:normalViewPr>
  <p:slideViewPr>
    <p:cSldViewPr>
      <p:cViewPr varScale="1">
        <p:scale>
          <a:sx n="54" d="100"/>
          <a:sy n="54" d="100"/>
        </p:scale>
        <p:origin x="1656"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Klik om de stijl te bewerken</a:t>
            </a:r>
          </a:p>
        </p:txBody>
      </p:sp>
    </p:spTree>
    <p:extLst>
      <p:ext uri="{BB962C8B-B14F-4D97-AF65-F5344CB8AC3E}">
        <p14:creationId xmlns:p14="http://schemas.microsoft.com/office/powerpoint/2010/main" val="16574375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4" name="Rechthoek 3"/>
          <p:cNvSpPr/>
          <p:nvPr userDrawn="1"/>
        </p:nvSpPr>
        <p:spPr>
          <a:xfrm>
            <a:off x="0" y="0"/>
            <a:ext cx="9144000" cy="785813"/>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nl-NL"/>
          </a:p>
        </p:txBody>
      </p:sp>
      <p:pic>
        <p:nvPicPr>
          <p:cNvPr id="5" name="Picture 4" descr="http://mail.google.com/mail/?attid=0.1&amp;disp=emb&amp;view=att&amp;th=11ecfebf3cf534cf"/>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429500" y="58738"/>
            <a:ext cx="1643063"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42844" y="71415"/>
            <a:ext cx="7286676" cy="642942"/>
          </a:xfrm>
        </p:spPr>
        <p:txBody>
          <a:bodyPr/>
          <a:lstStyle/>
          <a:p>
            <a:r>
              <a:rPr lang="nl-NL" dirty="0"/>
              <a:t>Klik om de stijl te bewerken</a:t>
            </a:r>
          </a:p>
        </p:txBody>
      </p:sp>
      <p:sp>
        <p:nvSpPr>
          <p:cNvPr id="3" name="Ondertitel 2"/>
          <p:cNvSpPr>
            <a:spLocks noGrp="1"/>
          </p:cNvSpPr>
          <p:nvPr>
            <p:ph type="subTitle" idx="1"/>
          </p:nvPr>
        </p:nvSpPr>
        <p:spPr>
          <a:xfrm>
            <a:off x="142844" y="857232"/>
            <a:ext cx="8858312" cy="5715040"/>
          </a:xfrm>
        </p:spPr>
        <p:txBody>
          <a:bodyPr/>
          <a:lstStyle>
            <a:lvl1pPr marL="0" indent="0" algn="l">
              <a:buNone/>
              <a:defRPr>
                <a:solidFill>
                  <a:srgbClr val="37441C"/>
                </a:solidFill>
                <a:latin typeface="Trebuchet MS"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het opmaakprofiel van de modelondertitel te bewerken</a:t>
            </a:r>
          </a:p>
        </p:txBody>
      </p:sp>
    </p:spTree>
    <p:extLst>
      <p:ext uri="{BB962C8B-B14F-4D97-AF65-F5344CB8AC3E}">
        <p14:creationId xmlns:p14="http://schemas.microsoft.com/office/powerpoint/2010/main" val="1438623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9454694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142844" y="928670"/>
            <a:ext cx="4352956" cy="56436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928670"/>
            <a:ext cx="4352956" cy="564360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Tree>
    <p:extLst>
      <p:ext uri="{BB962C8B-B14F-4D97-AF65-F5344CB8AC3E}">
        <p14:creationId xmlns:p14="http://schemas.microsoft.com/office/powerpoint/2010/main" val="34375244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142844" y="857232"/>
            <a:ext cx="4354544"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dirty="0"/>
              <a:t>Klik om de modelstijlen te bewerken</a:t>
            </a:r>
          </a:p>
        </p:txBody>
      </p:sp>
      <p:sp>
        <p:nvSpPr>
          <p:cNvPr id="4" name="Tijdelijke aanduiding voor inhoud 3"/>
          <p:cNvSpPr>
            <a:spLocks noGrp="1"/>
          </p:cNvSpPr>
          <p:nvPr>
            <p:ph sz="half" idx="2"/>
          </p:nvPr>
        </p:nvSpPr>
        <p:spPr>
          <a:xfrm>
            <a:off x="142844" y="1500174"/>
            <a:ext cx="4354544" cy="50720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857232"/>
            <a:ext cx="4356131"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1500174"/>
            <a:ext cx="4356131" cy="50720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Tree>
    <p:extLst>
      <p:ext uri="{BB962C8B-B14F-4D97-AF65-F5344CB8AC3E}">
        <p14:creationId xmlns:p14="http://schemas.microsoft.com/office/powerpoint/2010/main" val="4952337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1391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hoek 6"/>
          <p:cNvSpPr/>
          <p:nvPr userDrawn="1"/>
        </p:nvSpPr>
        <p:spPr>
          <a:xfrm>
            <a:off x="0" y="0"/>
            <a:ext cx="9144000" cy="785813"/>
          </a:xfrm>
          <a:prstGeom prst="rect">
            <a:avLst/>
          </a:prstGeom>
        </p:spPr>
        <p:style>
          <a:lnRef idx="1">
            <a:schemeClr val="accent3"/>
          </a:lnRef>
          <a:fillRef idx="3">
            <a:schemeClr val="accent3"/>
          </a:fillRef>
          <a:effectRef idx="2">
            <a:schemeClr val="accent3"/>
          </a:effectRef>
          <a:fontRef idx="minor">
            <a:schemeClr val="lt1"/>
          </a:fontRef>
        </p:style>
        <p:txBody>
          <a:bodyPr anchor="ctr"/>
          <a:lstStyle/>
          <a:p>
            <a:pPr algn="ctr" fontAlgn="auto">
              <a:spcBef>
                <a:spcPts val="0"/>
              </a:spcBef>
              <a:spcAft>
                <a:spcPts val="0"/>
              </a:spcAft>
              <a:defRPr/>
            </a:pPr>
            <a:endParaRPr lang="nl-NL" dirty="0"/>
          </a:p>
        </p:txBody>
      </p:sp>
      <p:sp>
        <p:nvSpPr>
          <p:cNvPr id="1027" name="Tijdelijke aanduiding voor titel 1"/>
          <p:cNvSpPr>
            <a:spLocks noGrp="1"/>
          </p:cNvSpPr>
          <p:nvPr>
            <p:ph type="title"/>
          </p:nvPr>
        </p:nvSpPr>
        <p:spPr bwMode="auto">
          <a:xfrm>
            <a:off x="142875" y="71438"/>
            <a:ext cx="7215188" cy="642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t>Klik om de stijl te bewerken</a:t>
            </a:r>
          </a:p>
        </p:txBody>
      </p:sp>
      <p:sp>
        <p:nvSpPr>
          <p:cNvPr id="1028" name="Tijdelijke aanduiding voor tekst 2"/>
          <p:cNvSpPr>
            <a:spLocks noGrp="1"/>
          </p:cNvSpPr>
          <p:nvPr>
            <p:ph type="body" idx="1"/>
          </p:nvPr>
        </p:nvSpPr>
        <p:spPr bwMode="auto">
          <a:xfrm>
            <a:off x="142875" y="857250"/>
            <a:ext cx="8858250" cy="571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pic>
        <p:nvPicPr>
          <p:cNvPr id="1029" name="Picture 4" descr="http://mail.google.com/mail/?attid=0.1&amp;disp=emb&amp;view=att&amp;th=11ecfebf3cf534cf"/>
          <p:cNvPicPr>
            <a:picLocks noChangeAspect="1" noChangeArrowheads="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429500" y="58738"/>
            <a:ext cx="1643063" cy="655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ijdelijke aanduiding voor dianummer 5"/>
          <p:cNvSpPr txBox="1">
            <a:spLocks/>
          </p:cNvSpPr>
          <p:nvPr userDrawn="1"/>
        </p:nvSpPr>
        <p:spPr>
          <a:xfrm>
            <a:off x="7296150" y="6564313"/>
            <a:ext cx="1776413" cy="293687"/>
          </a:xfrm>
          <a:prstGeom prst="rect">
            <a:avLst/>
          </a:prstGeom>
        </p:spPr>
        <p:txBody>
          <a:bodyPr anchor="ctr"/>
          <a:lstStyle>
            <a:lvl1pPr algn="r">
              <a:defRPr sz="1200" b="1">
                <a:solidFill>
                  <a:schemeClr val="tx1">
                    <a:tint val="75000"/>
                  </a:schemeClr>
                </a:solidFill>
              </a:defRPr>
            </a:lvl1pPr>
          </a:lstStyle>
          <a:p>
            <a:pPr fontAlgn="auto">
              <a:spcBef>
                <a:spcPts val="0"/>
              </a:spcBef>
              <a:spcAft>
                <a:spcPts val="0"/>
              </a:spcAft>
              <a:defRPr/>
            </a:pPr>
            <a:r>
              <a:rPr lang="nl-NL" sz="800" dirty="0">
                <a:solidFill>
                  <a:srgbClr val="37441C"/>
                </a:solidFill>
                <a:latin typeface="+mn-lt"/>
                <a:cs typeface="+mn-cs"/>
              </a:rPr>
              <a:t>© 2009 </a:t>
            </a:r>
            <a:r>
              <a:rPr lang="nl-NL" sz="800" dirty="0" err="1">
                <a:solidFill>
                  <a:srgbClr val="37441C"/>
                </a:solidFill>
                <a:latin typeface="+mn-lt"/>
                <a:cs typeface="+mn-cs"/>
              </a:rPr>
              <a:t>Biosoft</a:t>
            </a:r>
            <a:r>
              <a:rPr lang="nl-NL" sz="800" dirty="0">
                <a:solidFill>
                  <a:srgbClr val="37441C"/>
                </a:solidFill>
                <a:latin typeface="+mn-lt"/>
                <a:cs typeface="+mn-cs"/>
              </a:rPr>
              <a:t>  TCC - Lyceumstraat</a:t>
            </a:r>
          </a:p>
        </p:txBody>
      </p:sp>
    </p:spTree>
  </p:cSld>
  <p:clrMap bg1="lt1" tx1="dk1" bg2="lt2" tx2="dk2" accent1="accent1" accent2="accent2" accent3="accent3" accent4="accent4" accent5="accent5" accent6="accent6" hlink="hlink" folHlink="folHlink"/>
  <p:sldLayoutIdLst>
    <p:sldLayoutId id="2147483670" r:id="rId1"/>
    <p:sldLayoutId id="2147483675" r:id="rId2"/>
    <p:sldLayoutId id="2147483671" r:id="rId3"/>
    <p:sldLayoutId id="2147483672" r:id="rId4"/>
    <p:sldLayoutId id="2147483673" r:id="rId5"/>
    <p:sldLayoutId id="2147483674" r:id="rId6"/>
  </p:sldLayoutIdLst>
  <p:txStyles>
    <p:titleStyle>
      <a:lvl1pPr algn="l" rtl="0" eaLnBrk="0" fontAlgn="base" hangingPunct="0">
        <a:spcBef>
          <a:spcPct val="0"/>
        </a:spcBef>
        <a:spcAft>
          <a:spcPct val="0"/>
        </a:spcAft>
        <a:defRPr sz="2800" b="1" kern="1200">
          <a:solidFill>
            <a:srgbClr val="003300"/>
          </a:solidFill>
          <a:latin typeface="Trebuchet MS" pitchFamily="34" charset="0"/>
          <a:ea typeface="+mj-ea"/>
          <a:cs typeface="+mj-cs"/>
        </a:defRPr>
      </a:lvl1pPr>
      <a:lvl2pPr algn="l" rtl="0" eaLnBrk="0" fontAlgn="base" hangingPunct="0">
        <a:spcBef>
          <a:spcPct val="0"/>
        </a:spcBef>
        <a:spcAft>
          <a:spcPct val="0"/>
        </a:spcAft>
        <a:defRPr sz="2800" b="1">
          <a:solidFill>
            <a:srgbClr val="003300"/>
          </a:solidFill>
          <a:latin typeface="Trebuchet MS" pitchFamily="34" charset="0"/>
        </a:defRPr>
      </a:lvl2pPr>
      <a:lvl3pPr algn="l" rtl="0" eaLnBrk="0" fontAlgn="base" hangingPunct="0">
        <a:spcBef>
          <a:spcPct val="0"/>
        </a:spcBef>
        <a:spcAft>
          <a:spcPct val="0"/>
        </a:spcAft>
        <a:defRPr sz="2800" b="1">
          <a:solidFill>
            <a:srgbClr val="003300"/>
          </a:solidFill>
          <a:latin typeface="Trebuchet MS" pitchFamily="34" charset="0"/>
        </a:defRPr>
      </a:lvl3pPr>
      <a:lvl4pPr algn="l" rtl="0" eaLnBrk="0" fontAlgn="base" hangingPunct="0">
        <a:spcBef>
          <a:spcPct val="0"/>
        </a:spcBef>
        <a:spcAft>
          <a:spcPct val="0"/>
        </a:spcAft>
        <a:defRPr sz="2800" b="1">
          <a:solidFill>
            <a:srgbClr val="003300"/>
          </a:solidFill>
          <a:latin typeface="Trebuchet MS" pitchFamily="34" charset="0"/>
        </a:defRPr>
      </a:lvl4pPr>
      <a:lvl5pPr algn="l" rtl="0" eaLnBrk="0" fontAlgn="base" hangingPunct="0">
        <a:spcBef>
          <a:spcPct val="0"/>
        </a:spcBef>
        <a:spcAft>
          <a:spcPct val="0"/>
        </a:spcAft>
        <a:defRPr sz="2800" b="1">
          <a:solidFill>
            <a:srgbClr val="003300"/>
          </a:solidFill>
          <a:latin typeface="Trebuchet MS" pitchFamily="34" charset="0"/>
        </a:defRPr>
      </a:lvl5pPr>
      <a:lvl6pPr marL="457200" algn="l" rtl="0" fontAlgn="base">
        <a:spcBef>
          <a:spcPct val="0"/>
        </a:spcBef>
        <a:spcAft>
          <a:spcPct val="0"/>
        </a:spcAft>
        <a:defRPr sz="2800" b="1">
          <a:solidFill>
            <a:srgbClr val="003300"/>
          </a:solidFill>
          <a:latin typeface="Trebuchet MS" pitchFamily="34" charset="0"/>
        </a:defRPr>
      </a:lvl6pPr>
      <a:lvl7pPr marL="914400" algn="l" rtl="0" fontAlgn="base">
        <a:spcBef>
          <a:spcPct val="0"/>
        </a:spcBef>
        <a:spcAft>
          <a:spcPct val="0"/>
        </a:spcAft>
        <a:defRPr sz="2800" b="1">
          <a:solidFill>
            <a:srgbClr val="003300"/>
          </a:solidFill>
          <a:latin typeface="Trebuchet MS" pitchFamily="34" charset="0"/>
        </a:defRPr>
      </a:lvl7pPr>
      <a:lvl8pPr marL="1371600" algn="l" rtl="0" fontAlgn="base">
        <a:spcBef>
          <a:spcPct val="0"/>
        </a:spcBef>
        <a:spcAft>
          <a:spcPct val="0"/>
        </a:spcAft>
        <a:defRPr sz="2800" b="1">
          <a:solidFill>
            <a:srgbClr val="003300"/>
          </a:solidFill>
          <a:latin typeface="Trebuchet MS" pitchFamily="34" charset="0"/>
        </a:defRPr>
      </a:lvl8pPr>
      <a:lvl9pPr marL="1828800" algn="l" rtl="0" fontAlgn="base">
        <a:spcBef>
          <a:spcPct val="0"/>
        </a:spcBef>
        <a:spcAft>
          <a:spcPct val="0"/>
        </a:spcAft>
        <a:defRPr sz="2800" b="1">
          <a:solidFill>
            <a:srgbClr val="003300"/>
          </a:solidFill>
          <a:latin typeface="Trebuchet MS" pitchFamily="34" charset="0"/>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Trebuchet MS" pitchFamily="34" charset="0"/>
          <a:ea typeface="+mn-ea"/>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Trebuchet MS" pitchFamily="34" charset="0"/>
          <a:ea typeface="+mn-ea"/>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Trebuchet MS" pitchFamily="34" charset="0"/>
          <a:ea typeface="+mn-ea"/>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Trebuchet MS" pitchFamily="34" charset="0"/>
          <a:ea typeface="+mn-ea"/>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Trebuchet MS"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4"/>
          <p:cNvSpPr>
            <a:spLocks noGrp="1"/>
          </p:cNvSpPr>
          <p:nvPr>
            <p:ph type="ctrTitle"/>
          </p:nvPr>
        </p:nvSpPr>
        <p:spPr>
          <a:xfrm>
            <a:off x="142875" y="71438"/>
            <a:ext cx="7286625" cy="642937"/>
          </a:xfrm>
        </p:spPr>
        <p:txBody>
          <a:bodyPr/>
          <a:lstStyle/>
          <a:p>
            <a:pPr eaLnBrk="1" hangingPunct="1"/>
            <a:r>
              <a:rPr lang="nl-NL" dirty="0"/>
              <a:t>Planning NLT de bodem leeft</a:t>
            </a:r>
          </a:p>
        </p:txBody>
      </p:sp>
      <p:sp>
        <p:nvSpPr>
          <p:cNvPr id="11" name="Tekstvak 10">
            <a:extLst>
              <a:ext uri="{FF2B5EF4-FFF2-40B4-BE49-F238E27FC236}">
                <a16:creationId xmlns:a16="http://schemas.microsoft.com/office/drawing/2014/main" id="{E359E022-E53B-A430-C005-998CFB03E16A}"/>
              </a:ext>
            </a:extLst>
          </p:cNvPr>
          <p:cNvSpPr txBox="1"/>
          <p:nvPr/>
        </p:nvSpPr>
        <p:spPr>
          <a:xfrm>
            <a:off x="169206" y="1052736"/>
            <a:ext cx="8651265" cy="4041747"/>
          </a:xfrm>
          <a:prstGeom prst="rect">
            <a:avLst/>
          </a:prstGeom>
          <a:noFill/>
        </p:spPr>
        <p:txBody>
          <a:bodyPr wrap="square">
            <a:spAutoFit/>
          </a:bodyPr>
          <a:lstStyle/>
          <a:p>
            <a:pPr>
              <a:lnSpc>
                <a:spcPct val="107000"/>
              </a:lnSpc>
              <a:spcAft>
                <a:spcPts val="800"/>
              </a:spcAft>
            </a:pPr>
            <a:r>
              <a:rPr lang="nl-NL" sz="2400" b="1" kern="100" dirty="0">
                <a:effectLst/>
                <a:latin typeface="Calibri" panose="020F0502020204030204" pitchFamily="34" charset="0"/>
                <a:ea typeface="Calibri" panose="020F0502020204030204" pitchFamily="34" charset="0"/>
                <a:cs typeface="Times New Roman" panose="02020603050405020304" pitchFamily="18" charset="0"/>
              </a:rPr>
              <a:t>Morgen 25 mei werken we door! Heb je dinsdag as. 8</a:t>
            </a:r>
            <a:r>
              <a:rPr lang="nl-NL" sz="2400" b="1" kern="100" baseline="30000" dirty="0">
                <a:effectLst/>
                <a:latin typeface="Calibri" panose="020F0502020204030204" pitchFamily="34" charset="0"/>
                <a:ea typeface="Calibri" panose="020F0502020204030204" pitchFamily="34" charset="0"/>
                <a:cs typeface="Times New Roman" panose="02020603050405020304" pitchFamily="18" charset="0"/>
              </a:rPr>
              <a:t>ste</a:t>
            </a:r>
            <a:r>
              <a:rPr lang="nl-NL" sz="2400" b="1" kern="100" dirty="0">
                <a:effectLst/>
                <a:latin typeface="Calibri" panose="020F0502020204030204" pitchFamily="34" charset="0"/>
                <a:ea typeface="Calibri" panose="020F0502020204030204" pitchFamily="34" charset="0"/>
                <a:cs typeface="Times New Roman" panose="02020603050405020304" pitchFamily="18" charset="0"/>
              </a:rPr>
              <a:t> uur vrij</a:t>
            </a: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4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Morgen: Bepaling waterkwaliteit chemisch en biologisch.</a:t>
            </a: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Biologische bepaling: Van de twee gebieden waterdieren meenemen. Deze worden op naam gebracht en 4 tekeningen van deze organismen per gebied.</a:t>
            </a:r>
          </a:p>
          <a:p>
            <a:pPr>
              <a:lnSpc>
                <a:spcPct val="107000"/>
              </a:lnSpc>
              <a:spcAft>
                <a:spcPts val="800"/>
              </a:spcAft>
            </a:pPr>
            <a:r>
              <a:rPr lang="nl-NL" sz="2400" kern="100" dirty="0">
                <a:latin typeface="Calibri" panose="020F0502020204030204" pitchFamily="34" charset="0"/>
                <a:ea typeface="Calibri" panose="020F0502020204030204" pitchFamily="34" charset="0"/>
                <a:cs typeface="Times New Roman" panose="02020603050405020304" pitchFamily="18" charset="0"/>
              </a:rPr>
              <a:t>Chemische bepaling: De proeven die in je werkwijze beschreven staan. pH, Ammonia-, Nitriet-, Nitraat-, </a:t>
            </a:r>
            <a:r>
              <a:rPr lang="nl-NL" sz="2400" kern="100" dirty="0" err="1">
                <a:latin typeface="Calibri" panose="020F0502020204030204" pitchFamily="34" charset="0"/>
                <a:ea typeface="Calibri" panose="020F0502020204030204" pitchFamily="34" charset="0"/>
                <a:cs typeface="Times New Roman" panose="02020603050405020304" pitchFamily="18" charset="0"/>
              </a:rPr>
              <a:t>Fosfaat-gehalte</a:t>
            </a:r>
            <a:r>
              <a:rPr lang="nl-NL" sz="2400" kern="100" dirty="0">
                <a:latin typeface="Calibri" panose="020F0502020204030204" pitchFamily="34" charset="0"/>
                <a:ea typeface="Calibri" panose="020F0502020204030204" pitchFamily="34" charset="0"/>
                <a:cs typeface="Times New Roman" panose="02020603050405020304" pitchFamily="18" charset="0"/>
              </a:rPr>
              <a:t> en de Hardheid. </a:t>
            </a: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4"/>
          <p:cNvSpPr>
            <a:spLocks noGrp="1"/>
          </p:cNvSpPr>
          <p:nvPr>
            <p:ph type="ctrTitle"/>
          </p:nvPr>
        </p:nvSpPr>
        <p:spPr>
          <a:xfrm>
            <a:off x="142875" y="71438"/>
            <a:ext cx="7286625" cy="642937"/>
          </a:xfrm>
        </p:spPr>
        <p:txBody>
          <a:bodyPr/>
          <a:lstStyle/>
          <a:p>
            <a:pPr eaLnBrk="1" hangingPunct="1"/>
            <a:r>
              <a:rPr lang="nl-NL" dirty="0"/>
              <a:t>Planning NLT de bodem leeft</a:t>
            </a:r>
          </a:p>
        </p:txBody>
      </p:sp>
      <p:sp>
        <p:nvSpPr>
          <p:cNvPr id="11" name="Tekstvak 10">
            <a:extLst>
              <a:ext uri="{FF2B5EF4-FFF2-40B4-BE49-F238E27FC236}">
                <a16:creationId xmlns:a16="http://schemas.microsoft.com/office/drawing/2014/main" id="{E359E022-E53B-A430-C005-998CFB03E16A}"/>
              </a:ext>
            </a:extLst>
          </p:cNvPr>
          <p:cNvSpPr txBox="1"/>
          <p:nvPr/>
        </p:nvSpPr>
        <p:spPr>
          <a:xfrm>
            <a:off x="142875" y="980728"/>
            <a:ext cx="8651265" cy="5930213"/>
          </a:xfrm>
          <a:prstGeom prst="rect">
            <a:avLst/>
          </a:prstGeom>
          <a:noFill/>
        </p:spPr>
        <p:txBody>
          <a:bodyPr wrap="square">
            <a:spAutoFit/>
          </a:bodyPr>
          <a:lstStyle/>
          <a:p>
            <a:pPr>
              <a:lnSpc>
                <a:spcPct val="107000"/>
              </a:lnSpc>
              <a:spcAft>
                <a:spcPts val="800"/>
              </a:spcAft>
            </a:pPr>
            <a:r>
              <a:rPr lang="nl-NL" sz="2400" b="1" kern="100" dirty="0">
                <a:effectLst/>
                <a:latin typeface="Calibri" panose="020F0502020204030204" pitchFamily="34" charset="0"/>
                <a:ea typeface="Calibri" panose="020F0502020204030204" pitchFamily="34" charset="0"/>
                <a:cs typeface="Times New Roman" panose="02020603050405020304" pitchFamily="18" charset="0"/>
              </a:rPr>
              <a:t>Volgende week 1 juni werken we door! Heb je dinsdag 7 juni 8</a:t>
            </a:r>
            <a:r>
              <a:rPr lang="nl-NL" sz="2400" b="1" kern="100" baseline="30000" dirty="0">
                <a:effectLst/>
                <a:latin typeface="Calibri" panose="020F0502020204030204" pitchFamily="34" charset="0"/>
                <a:ea typeface="Calibri" panose="020F0502020204030204" pitchFamily="34" charset="0"/>
                <a:cs typeface="Times New Roman" panose="02020603050405020304" pitchFamily="18" charset="0"/>
              </a:rPr>
              <a:t>ste</a:t>
            </a:r>
            <a:r>
              <a:rPr lang="nl-NL" sz="2400" b="1" kern="100" dirty="0">
                <a:effectLst/>
                <a:latin typeface="Calibri" panose="020F0502020204030204" pitchFamily="34" charset="0"/>
                <a:ea typeface="Calibri" panose="020F0502020204030204" pitchFamily="34" charset="0"/>
                <a:cs typeface="Times New Roman" panose="02020603050405020304" pitchFamily="18" charset="0"/>
              </a:rPr>
              <a:t> uur vrij. </a:t>
            </a: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Volgende week: Bepaling grondsoort.</a:t>
            </a:r>
          </a:p>
          <a:p>
            <a:pPr marL="457200" indent="-457200">
              <a:lnSpc>
                <a:spcPct val="107000"/>
              </a:lnSpc>
              <a:spcAft>
                <a:spcPts val="800"/>
              </a:spcAft>
              <a:buAutoNum type="arabicPeriod"/>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Je maakt een grondboring beide </a:t>
            </a:r>
            <a:br>
              <a:rPr lang="nl-NL" sz="2400" kern="100" dirty="0">
                <a:effectLst/>
                <a:latin typeface="Calibri" panose="020F0502020204030204" pitchFamily="34" charset="0"/>
                <a:ea typeface="Calibri" panose="020F0502020204030204" pitchFamily="34" charset="0"/>
                <a:cs typeface="Times New Roman" panose="02020603050405020304" pitchFamily="18" charset="0"/>
              </a:rPr>
            </a:b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gebieden. Neem een foto van de boring </a:t>
            </a:r>
          </a:p>
          <a:p>
            <a:pPr>
              <a:lnSpc>
                <a:spcPct val="107000"/>
              </a:lnSpc>
              <a:spcAft>
                <a:spcPts val="800"/>
              </a:spcAft>
            </a:pPr>
            <a:r>
              <a:rPr lang="nl-NL" sz="2400" kern="100" dirty="0">
                <a:latin typeface="Calibri" panose="020F0502020204030204" pitchFamily="34" charset="0"/>
                <a:ea typeface="Calibri" panose="020F0502020204030204" pitchFamily="34" charset="0"/>
                <a:cs typeface="Times New Roman" panose="02020603050405020304" pitchFamily="18" charset="0"/>
              </a:rPr>
              <a:t>      </a:t>
            </a: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(goot).</a:t>
            </a: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Neem van elke boring De A1 laag (bovenste 10 cm) mee in een plastic zak ongeveer 200 gram. Breng deze op 31 mei.</a:t>
            </a:r>
            <a:br>
              <a:rPr lang="nl-NL" sz="2400" kern="100" dirty="0">
                <a:effectLst/>
                <a:latin typeface="Calibri" panose="020F0502020204030204" pitchFamily="34" charset="0"/>
                <a:ea typeface="Calibri" panose="020F0502020204030204" pitchFamily="34" charset="0"/>
                <a:cs typeface="Times New Roman" panose="02020603050405020304" pitchFamily="18" charset="0"/>
              </a:rPr>
            </a:b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Zorg dat deze grond kurkdroog is. Droog maken in de magnetron!!!!!!!!</a:t>
            </a:r>
          </a:p>
          <a:p>
            <a:pPr>
              <a:lnSpc>
                <a:spcPct val="107000"/>
              </a:lnSpc>
              <a:spcAft>
                <a:spcPts val="800"/>
              </a:spcAft>
            </a:pPr>
            <a:endParaRPr lang="nl-NL"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 </a:t>
            </a:r>
          </a:p>
        </p:txBody>
      </p:sp>
      <p:pic>
        <p:nvPicPr>
          <p:cNvPr id="1026" name="Picture 2" descr="Graven van 5000 jaar oude Veluwenaren ontdekt in Ermelo | Ermelo |  destentor.nl">
            <a:extLst>
              <a:ext uri="{FF2B5EF4-FFF2-40B4-BE49-F238E27FC236}">
                <a16:creationId xmlns:a16="http://schemas.microsoft.com/office/drawing/2014/main" id="{5FFABD76-3947-7A88-C86B-9E4B116331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40080" y="1988840"/>
            <a:ext cx="3089151" cy="20609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5832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4"/>
          <p:cNvSpPr>
            <a:spLocks noGrp="1"/>
          </p:cNvSpPr>
          <p:nvPr>
            <p:ph type="ctrTitle"/>
          </p:nvPr>
        </p:nvSpPr>
        <p:spPr>
          <a:xfrm>
            <a:off x="142875" y="71438"/>
            <a:ext cx="7286625" cy="642937"/>
          </a:xfrm>
        </p:spPr>
        <p:txBody>
          <a:bodyPr/>
          <a:lstStyle/>
          <a:p>
            <a:pPr eaLnBrk="1" hangingPunct="1"/>
            <a:r>
              <a:rPr lang="nl-NL" dirty="0"/>
              <a:t>Planning NLT de bodem leeft</a:t>
            </a:r>
          </a:p>
        </p:txBody>
      </p:sp>
      <p:sp>
        <p:nvSpPr>
          <p:cNvPr id="11" name="Tekstvak 10">
            <a:extLst>
              <a:ext uri="{FF2B5EF4-FFF2-40B4-BE49-F238E27FC236}">
                <a16:creationId xmlns:a16="http://schemas.microsoft.com/office/drawing/2014/main" id="{E359E022-E53B-A430-C005-998CFB03E16A}"/>
              </a:ext>
            </a:extLst>
          </p:cNvPr>
          <p:cNvSpPr txBox="1"/>
          <p:nvPr/>
        </p:nvSpPr>
        <p:spPr>
          <a:xfrm>
            <a:off x="169206" y="1052736"/>
            <a:ext cx="8651265" cy="4847289"/>
          </a:xfrm>
          <a:prstGeom prst="rect">
            <a:avLst/>
          </a:prstGeom>
          <a:noFill/>
        </p:spPr>
        <p:txBody>
          <a:bodyPr wrap="square">
            <a:spAutoFit/>
          </a:bodyPr>
          <a:lstStyle/>
          <a:p>
            <a:pPr>
              <a:lnSpc>
                <a:spcPct val="107000"/>
              </a:lnSpc>
              <a:spcAft>
                <a:spcPts val="800"/>
              </a:spcAft>
            </a:pPr>
            <a:endParaRPr lang="nl-NL"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- 2. Maak 10 foto’s van de planten </a:t>
            </a:r>
            <a:r>
              <a:rPr lang="nl-NL" sz="2400" kern="100" dirty="0">
                <a:latin typeface="Calibri" panose="020F0502020204030204" pitchFamily="34" charset="0"/>
                <a:ea typeface="Calibri" panose="020F0502020204030204" pitchFamily="34" charset="0"/>
                <a:cs typeface="Times New Roman" panose="02020603050405020304" pitchFamily="18" charset="0"/>
              </a:rPr>
              <a:t>per </a:t>
            </a: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gebied. (20 foto’s dus) </a:t>
            </a:r>
          </a:p>
          <a:p>
            <a:pPr>
              <a:lnSpc>
                <a:spcPct val="107000"/>
              </a:lnSpc>
              <a:spcAft>
                <a:spcPts val="800"/>
              </a:spcAft>
            </a:pPr>
            <a:r>
              <a:rPr lang="nl-NL" sz="2400" kern="100" dirty="0">
                <a:effectLst/>
                <a:latin typeface="Calibri" panose="020F0502020204030204" pitchFamily="34" charset="0"/>
                <a:ea typeface="Calibri" panose="020F0502020204030204" pitchFamily="34" charset="0"/>
                <a:cs typeface="Times New Roman" panose="02020603050405020304" pitchFamily="18" charset="0"/>
              </a:rPr>
              <a:t>- Zorg dat je de foto’s van dichtbij maakt. Soms is het handig meerdere foto’s te maken van één plant. </a:t>
            </a:r>
          </a:p>
          <a:p>
            <a:pPr>
              <a:lnSpc>
                <a:spcPct val="107000"/>
              </a:lnSpc>
              <a:spcAft>
                <a:spcPts val="800"/>
              </a:spcAft>
            </a:pPr>
            <a:r>
              <a:rPr lang="nl-NL" sz="2400" kern="100" dirty="0">
                <a:latin typeface="Calibri" panose="020F0502020204030204" pitchFamily="34" charset="0"/>
                <a:ea typeface="Calibri" panose="020F0502020204030204" pitchFamily="34" charset="0"/>
                <a:cs typeface="Times New Roman" panose="02020603050405020304" pitchFamily="18" charset="0"/>
              </a:rPr>
              <a:t>- Via de app </a:t>
            </a:r>
            <a:r>
              <a:rPr lang="nl-NL" sz="2400" kern="100" dirty="0" err="1">
                <a:latin typeface="Calibri" panose="020F0502020204030204" pitchFamily="34" charset="0"/>
                <a:ea typeface="Calibri" panose="020F0502020204030204" pitchFamily="34" charset="0"/>
                <a:cs typeface="Times New Roman" panose="02020603050405020304" pitchFamily="18" charset="0"/>
              </a:rPr>
              <a:t>obsidentify</a:t>
            </a:r>
            <a:r>
              <a:rPr lang="nl-NL" sz="2400" kern="100" dirty="0">
                <a:latin typeface="Calibri" panose="020F0502020204030204" pitchFamily="34" charset="0"/>
                <a:ea typeface="Calibri" panose="020F0502020204030204" pitchFamily="34" charset="0"/>
                <a:cs typeface="Times New Roman" panose="02020603050405020304" pitchFamily="18" charset="0"/>
              </a:rPr>
              <a:t> kun de planten op naam brengen.</a:t>
            </a:r>
          </a:p>
          <a:p>
            <a:pPr>
              <a:lnSpc>
                <a:spcPct val="107000"/>
              </a:lnSpc>
              <a:spcAft>
                <a:spcPts val="800"/>
              </a:spcAft>
            </a:pP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2400" kern="1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2400" kern="100" dirty="0">
                <a:latin typeface="Calibri" panose="020F0502020204030204" pitchFamily="34" charset="0"/>
                <a:ea typeface="Calibri" panose="020F0502020204030204" pitchFamily="34" charset="0"/>
                <a:cs typeface="Times New Roman" panose="02020603050405020304" pitchFamily="18" charset="0"/>
              </a:rPr>
              <a:t>Maak van elke plant een digitaal herbarium.</a:t>
            </a:r>
            <a:endParaRPr lang="nl-NL"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50" name="Picture 2" descr="ObsIdentify - Apps op Google Play">
            <a:extLst>
              <a:ext uri="{FF2B5EF4-FFF2-40B4-BE49-F238E27FC236}">
                <a16:creationId xmlns:a16="http://schemas.microsoft.com/office/drawing/2014/main" id="{9EEA9AA9-80D6-3895-1B52-CCE9D8126B8A}"/>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616523" y="3395162"/>
            <a:ext cx="1978053" cy="19780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480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el 14"/>
          <p:cNvSpPr>
            <a:spLocks noGrp="1"/>
          </p:cNvSpPr>
          <p:nvPr>
            <p:ph type="ctrTitle"/>
          </p:nvPr>
        </p:nvSpPr>
        <p:spPr>
          <a:xfrm>
            <a:off x="142875" y="71438"/>
            <a:ext cx="7286625" cy="642937"/>
          </a:xfrm>
        </p:spPr>
        <p:txBody>
          <a:bodyPr/>
          <a:lstStyle/>
          <a:p>
            <a:pPr eaLnBrk="1" hangingPunct="1"/>
            <a:r>
              <a:rPr lang="nl-NL" dirty="0"/>
              <a:t>Planning NLT de bodem leeft</a:t>
            </a:r>
          </a:p>
        </p:txBody>
      </p:sp>
      <p:sp>
        <p:nvSpPr>
          <p:cNvPr id="11" name="Tekstvak 10">
            <a:extLst>
              <a:ext uri="{FF2B5EF4-FFF2-40B4-BE49-F238E27FC236}">
                <a16:creationId xmlns:a16="http://schemas.microsoft.com/office/drawing/2014/main" id="{E359E022-E53B-A430-C005-998CFB03E16A}"/>
              </a:ext>
            </a:extLst>
          </p:cNvPr>
          <p:cNvSpPr txBox="1"/>
          <p:nvPr/>
        </p:nvSpPr>
        <p:spPr>
          <a:xfrm>
            <a:off x="169206" y="1052736"/>
            <a:ext cx="8651265" cy="470000"/>
          </a:xfrm>
          <a:prstGeom prst="rect">
            <a:avLst/>
          </a:prstGeom>
          <a:noFill/>
        </p:spPr>
        <p:txBody>
          <a:bodyPr wrap="square">
            <a:spAutoFit/>
          </a:bodyPr>
          <a:lstStyle/>
          <a:p>
            <a:pPr>
              <a:lnSpc>
                <a:spcPct val="107000"/>
              </a:lnSpc>
              <a:spcAft>
                <a:spcPts val="800"/>
              </a:spcAft>
            </a:pPr>
            <a:r>
              <a:rPr lang="nl-NL" sz="2400" b="1" kern="100" dirty="0">
                <a:latin typeface="Calibri" panose="020F0502020204030204" pitchFamily="34" charset="0"/>
                <a:ea typeface="Calibri" panose="020F0502020204030204" pitchFamily="34" charset="0"/>
                <a:cs typeface="Times New Roman" panose="02020603050405020304" pitchFamily="18" charset="0"/>
              </a:rPr>
              <a:t>Voorbeeld van een herbarium. </a:t>
            </a:r>
          </a:p>
        </p:txBody>
      </p:sp>
      <p:graphicFrame>
        <p:nvGraphicFramePr>
          <p:cNvPr id="3" name="Tabel 2">
            <a:extLst>
              <a:ext uri="{FF2B5EF4-FFF2-40B4-BE49-F238E27FC236}">
                <a16:creationId xmlns:a16="http://schemas.microsoft.com/office/drawing/2014/main" id="{72187F6A-FE27-5F92-794A-4851B4C6C2E3}"/>
              </a:ext>
            </a:extLst>
          </p:cNvPr>
          <p:cNvGraphicFramePr>
            <a:graphicFrameLocks noGrp="1"/>
          </p:cNvGraphicFramePr>
          <p:nvPr>
            <p:extLst>
              <p:ext uri="{D42A27DB-BD31-4B8C-83A1-F6EECF244321}">
                <p14:modId xmlns:p14="http://schemas.microsoft.com/office/powerpoint/2010/main" val="439774828"/>
              </p:ext>
            </p:extLst>
          </p:nvPr>
        </p:nvGraphicFramePr>
        <p:xfrm>
          <a:off x="251520" y="1958162"/>
          <a:ext cx="6979195" cy="4703643"/>
        </p:xfrm>
        <a:graphic>
          <a:graphicData uri="http://schemas.openxmlformats.org/drawingml/2006/table">
            <a:tbl>
              <a:tblPr>
                <a:tableStyleId>{5C22544A-7EE6-4342-B048-85BDC9FD1C3A}</a:tableStyleId>
              </a:tblPr>
              <a:tblGrid>
                <a:gridCol w="2016224">
                  <a:extLst>
                    <a:ext uri="{9D8B030D-6E8A-4147-A177-3AD203B41FA5}">
                      <a16:colId xmlns:a16="http://schemas.microsoft.com/office/drawing/2014/main" val="1728003745"/>
                    </a:ext>
                  </a:extLst>
                </a:gridCol>
                <a:gridCol w="4962971">
                  <a:extLst>
                    <a:ext uri="{9D8B030D-6E8A-4147-A177-3AD203B41FA5}">
                      <a16:colId xmlns:a16="http://schemas.microsoft.com/office/drawing/2014/main" val="1070492318"/>
                    </a:ext>
                  </a:extLst>
                </a:gridCol>
              </a:tblGrid>
              <a:tr h="723637">
                <a:tc>
                  <a:txBody>
                    <a:bodyPr/>
                    <a:lstStyle/>
                    <a:p>
                      <a:r>
                        <a:rPr lang="en-US" sz="2000" b="1">
                          <a:effectLst/>
                        </a:rPr>
                        <a:t>Nederlandse Naam:</a:t>
                      </a:r>
                      <a:endParaRPr lang="nl-NL" sz="2000" b="1">
                        <a:effectLst/>
                        <a:latin typeface="Arial" panose="020B0604020202020204" pitchFamily="34" charset="0"/>
                        <a:ea typeface="Times New Roman" panose="02020603050405020304" pitchFamily="18" charset="0"/>
                      </a:endParaRPr>
                    </a:p>
                  </a:txBody>
                  <a:tcPr marL="44450" marR="44450" marT="0" marB="0"/>
                </a:tc>
                <a:tc>
                  <a:txBody>
                    <a:bodyPr/>
                    <a:lstStyle/>
                    <a:p>
                      <a:r>
                        <a:rPr lang="nl-NL" sz="2000" b="1" dirty="0">
                          <a:effectLst/>
                        </a:rPr>
                        <a:t>Klein springzaad</a:t>
                      </a:r>
                      <a:endParaRPr lang="nl-NL" sz="2000" b="1" dirty="0">
                        <a:effectLst/>
                        <a:latin typeface="Times New Roman" panose="02020603050405020304" pitchFamily="18" charset="0"/>
                      </a:endParaRPr>
                    </a:p>
                  </a:txBody>
                  <a:tcPr marL="44450" marR="44450" marT="0" marB="0"/>
                </a:tc>
                <a:extLst>
                  <a:ext uri="{0D108BD9-81ED-4DB2-BD59-A6C34878D82A}">
                    <a16:rowId xmlns:a16="http://schemas.microsoft.com/office/drawing/2014/main" val="245271110"/>
                  </a:ext>
                </a:extLst>
              </a:tr>
              <a:tr h="361819">
                <a:tc>
                  <a:txBody>
                    <a:bodyPr/>
                    <a:lstStyle/>
                    <a:p>
                      <a:r>
                        <a:rPr lang="en-US" sz="2000" b="1">
                          <a:effectLst/>
                        </a:rPr>
                        <a:t>Latijnse naam:</a:t>
                      </a:r>
                      <a:endParaRPr lang="nl-NL" sz="2000" b="1">
                        <a:effectLst/>
                        <a:latin typeface="Arial" panose="020B0604020202020204" pitchFamily="34" charset="0"/>
                        <a:ea typeface="Times New Roman" panose="02020603050405020304" pitchFamily="18" charset="0"/>
                      </a:endParaRPr>
                    </a:p>
                  </a:txBody>
                  <a:tcPr marL="44450" marR="44450" marT="0" marB="0"/>
                </a:tc>
                <a:tc>
                  <a:txBody>
                    <a:bodyPr/>
                    <a:lstStyle/>
                    <a:p>
                      <a:r>
                        <a:rPr lang="en-US" sz="2000" b="1">
                          <a:effectLst/>
                        </a:rPr>
                        <a:t>Impatiens parviflora</a:t>
                      </a:r>
                      <a:endParaRPr lang="nl-NL" sz="2000" b="1">
                        <a:effectLst/>
                        <a:latin typeface="Arial" panose="020B0604020202020204" pitchFamily="34" charset="0"/>
                        <a:ea typeface="Times New Roman" panose="02020603050405020304" pitchFamily="18" charset="0"/>
                      </a:endParaRPr>
                    </a:p>
                  </a:txBody>
                  <a:tcPr marL="44450" marR="44450" marT="0" marB="0"/>
                </a:tc>
                <a:extLst>
                  <a:ext uri="{0D108BD9-81ED-4DB2-BD59-A6C34878D82A}">
                    <a16:rowId xmlns:a16="http://schemas.microsoft.com/office/drawing/2014/main" val="4017008006"/>
                  </a:ext>
                </a:extLst>
              </a:tr>
              <a:tr h="361819">
                <a:tc>
                  <a:txBody>
                    <a:bodyPr/>
                    <a:lstStyle/>
                    <a:p>
                      <a:r>
                        <a:rPr lang="fr-FR" sz="2000" b="1">
                          <a:effectLst/>
                        </a:rPr>
                        <a:t>Datum:</a:t>
                      </a:r>
                      <a:endParaRPr lang="nl-NL" sz="2000" b="1">
                        <a:effectLst/>
                        <a:latin typeface="Arial" panose="020B0604020202020204" pitchFamily="34" charset="0"/>
                        <a:ea typeface="Times New Roman" panose="02020603050405020304" pitchFamily="18" charset="0"/>
                      </a:endParaRPr>
                    </a:p>
                  </a:txBody>
                  <a:tcPr marL="44450" marR="44450" marT="0" marB="0"/>
                </a:tc>
                <a:tc>
                  <a:txBody>
                    <a:bodyPr/>
                    <a:lstStyle/>
                    <a:p>
                      <a:r>
                        <a:rPr lang="fr-FR" sz="2000" b="1">
                          <a:effectLst/>
                        </a:rPr>
                        <a:t>26-09-2005</a:t>
                      </a:r>
                      <a:endParaRPr lang="nl-NL" sz="2000" b="1">
                        <a:effectLst/>
                        <a:latin typeface="Arial" panose="020B0604020202020204" pitchFamily="34" charset="0"/>
                        <a:ea typeface="Times New Roman" panose="02020603050405020304" pitchFamily="18" charset="0"/>
                      </a:endParaRPr>
                    </a:p>
                  </a:txBody>
                  <a:tcPr marL="44450" marR="44450" marT="0" marB="0"/>
                </a:tc>
                <a:extLst>
                  <a:ext uri="{0D108BD9-81ED-4DB2-BD59-A6C34878D82A}">
                    <a16:rowId xmlns:a16="http://schemas.microsoft.com/office/drawing/2014/main" val="976959922"/>
                  </a:ext>
                </a:extLst>
              </a:tr>
              <a:tr h="361819">
                <a:tc>
                  <a:txBody>
                    <a:bodyPr/>
                    <a:lstStyle/>
                    <a:p>
                      <a:r>
                        <a:rPr lang="en-US" sz="2000" b="1">
                          <a:effectLst/>
                        </a:rPr>
                        <a:t>Vindplaats:</a:t>
                      </a:r>
                      <a:endParaRPr lang="nl-NL" sz="2000" b="1">
                        <a:effectLst/>
                        <a:latin typeface="Arial" panose="020B0604020202020204" pitchFamily="34" charset="0"/>
                        <a:ea typeface="Times New Roman" panose="02020603050405020304" pitchFamily="18" charset="0"/>
                      </a:endParaRPr>
                    </a:p>
                  </a:txBody>
                  <a:tcPr marL="44450" marR="44450" marT="0" marB="0"/>
                </a:tc>
                <a:tc>
                  <a:txBody>
                    <a:bodyPr/>
                    <a:lstStyle/>
                    <a:p>
                      <a:r>
                        <a:rPr lang="en-US" sz="2000" b="1">
                          <a:effectLst/>
                        </a:rPr>
                        <a:t>Paasbergweg, Oldenzaal  </a:t>
                      </a:r>
                      <a:endParaRPr lang="nl-NL" sz="2000" b="1">
                        <a:effectLst/>
                        <a:latin typeface="Arial" panose="020B0604020202020204" pitchFamily="34" charset="0"/>
                        <a:ea typeface="Times New Roman" panose="02020603050405020304" pitchFamily="18" charset="0"/>
                      </a:endParaRPr>
                    </a:p>
                  </a:txBody>
                  <a:tcPr marL="44450" marR="44450" marT="0" marB="0"/>
                </a:tc>
                <a:extLst>
                  <a:ext uri="{0D108BD9-81ED-4DB2-BD59-A6C34878D82A}">
                    <a16:rowId xmlns:a16="http://schemas.microsoft.com/office/drawing/2014/main" val="3654909128"/>
                  </a:ext>
                </a:extLst>
              </a:tr>
              <a:tr h="361819">
                <a:tc>
                  <a:txBody>
                    <a:bodyPr/>
                    <a:lstStyle/>
                    <a:p>
                      <a:r>
                        <a:rPr lang="en-US" sz="2000" b="1">
                          <a:effectLst/>
                        </a:rPr>
                        <a:t>Standplaats:</a:t>
                      </a:r>
                      <a:endParaRPr lang="nl-NL" sz="2000" b="1">
                        <a:effectLst/>
                        <a:latin typeface="Arial" panose="020B0604020202020204" pitchFamily="34" charset="0"/>
                        <a:ea typeface="Times New Roman" panose="02020603050405020304" pitchFamily="18" charset="0"/>
                      </a:endParaRPr>
                    </a:p>
                  </a:txBody>
                  <a:tcPr marL="44450" marR="44450" marT="0" marB="0"/>
                </a:tc>
                <a:tc>
                  <a:txBody>
                    <a:bodyPr/>
                    <a:lstStyle/>
                    <a:p>
                      <a:r>
                        <a:rPr lang="en-US" sz="2000" b="1">
                          <a:effectLst/>
                        </a:rPr>
                        <a:t>Vochtige plaatsen in bossen en parken.</a:t>
                      </a:r>
                      <a:endParaRPr lang="nl-NL" sz="2000" b="1">
                        <a:effectLst/>
                        <a:latin typeface="Arial" panose="020B0604020202020204" pitchFamily="34" charset="0"/>
                        <a:ea typeface="Times New Roman" panose="02020603050405020304" pitchFamily="18" charset="0"/>
                      </a:endParaRPr>
                    </a:p>
                  </a:txBody>
                  <a:tcPr marL="44450" marR="44450" marT="0" marB="0"/>
                </a:tc>
                <a:extLst>
                  <a:ext uri="{0D108BD9-81ED-4DB2-BD59-A6C34878D82A}">
                    <a16:rowId xmlns:a16="http://schemas.microsoft.com/office/drawing/2014/main" val="1654214227"/>
                  </a:ext>
                </a:extLst>
              </a:tr>
              <a:tr h="2532730">
                <a:tc>
                  <a:txBody>
                    <a:bodyPr/>
                    <a:lstStyle/>
                    <a:p>
                      <a:r>
                        <a:rPr lang="en-US" sz="2000" b="1">
                          <a:effectLst/>
                        </a:rPr>
                        <a:t>Bijzonderheden:</a:t>
                      </a:r>
                      <a:endParaRPr lang="nl-NL" sz="2000" b="1">
                        <a:effectLst/>
                        <a:latin typeface="Arial" panose="020B0604020202020204" pitchFamily="34" charset="0"/>
                        <a:ea typeface="Times New Roman" panose="02020603050405020304" pitchFamily="18" charset="0"/>
                      </a:endParaRPr>
                    </a:p>
                  </a:txBody>
                  <a:tcPr marL="44450" marR="44450" marT="0" marB="0"/>
                </a:tc>
                <a:tc>
                  <a:txBody>
                    <a:bodyPr/>
                    <a:lstStyle/>
                    <a:p>
                      <a:r>
                        <a:rPr lang="en-GB" sz="2000" b="1" dirty="0" err="1">
                          <a:effectLst/>
                        </a:rPr>
                        <a:t>Zwak</a:t>
                      </a:r>
                      <a:r>
                        <a:rPr lang="en-GB" sz="2000" b="1" dirty="0">
                          <a:effectLst/>
                        </a:rPr>
                        <a:t> </a:t>
                      </a:r>
                      <a:r>
                        <a:rPr lang="en-GB" sz="2000" b="1" dirty="0" err="1">
                          <a:effectLst/>
                        </a:rPr>
                        <a:t>giftige</a:t>
                      </a:r>
                      <a:r>
                        <a:rPr lang="en-GB" sz="2000" b="1" dirty="0">
                          <a:effectLst/>
                        </a:rPr>
                        <a:t> plant. </a:t>
                      </a:r>
                      <a:r>
                        <a:rPr lang="en-US" sz="2000" b="1" dirty="0">
                          <a:effectLst/>
                        </a:rPr>
                        <a:t>De </a:t>
                      </a:r>
                      <a:r>
                        <a:rPr lang="en-US" sz="2000" b="1" dirty="0" err="1">
                          <a:effectLst/>
                        </a:rPr>
                        <a:t>vrucht</a:t>
                      </a:r>
                      <a:r>
                        <a:rPr lang="en-US" sz="2000" b="1" dirty="0">
                          <a:effectLst/>
                        </a:rPr>
                        <a:t> </a:t>
                      </a:r>
                      <a:r>
                        <a:rPr lang="en-US" sz="2000" b="1" dirty="0" err="1">
                          <a:effectLst/>
                        </a:rPr>
                        <a:t>sligert</a:t>
                      </a:r>
                      <a:r>
                        <a:rPr lang="en-US" sz="2000" b="1" dirty="0">
                          <a:effectLst/>
                        </a:rPr>
                        <a:t> het </a:t>
                      </a:r>
                      <a:r>
                        <a:rPr lang="en-US" sz="2000" b="1" dirty="0" err="1">
                          <a:effectLst/>
                        </a:rPr>
                        <a:t>zaad</a:t>
                      </a:r>
                      <a:r>
                        <a:rPr lang="en-US" sz="2000" b="1" dirty="0">
                          <a:effectLst/>
                        </a:rPr>
                        <a:t> </a:t>
                      </a:r>
                      <a:r>
                        <a:rPr lang="en-US" sz="2000" b="1" dirty="0" err="1">
                          <a:effectLst/>
                        </a:rPr>
                        <a:t>weg</a:t>
                      </a:r>
                      <a:r>
                        <a:rPr lang="en-US" sz="2000" b="1" dirty="0">
                          <a:effectLst/>
                        </a:rPr>
                        <a:t>, </a:t>
                      </a:r>
                      <a:r>
                        <a:rPr lang="en-US" sz="2000" b="1" dirty="0" err="1">
                          <a:effectLst/>
                        </a:rPr>
                        <a:t>vandaar</a:t>
                      </a:r>
                      <a:r>
                        <a:rPr lang="en-US" sz="2000" b="1" dirty="0">
                          <a:effectLst/>
                        </a:rPr>
                        <a:t> de naam. </a:t>
                      </a:r>
                      <a:r>
                        <a:rPr lang="en-US" sz="2000" b="1" dirty="0" err="1">
                          <a:effectLst/>
                        </a:rPr>
                        <a:t>Een</a:t>
                      </a:r>
                      <a:r>
                        <a:rPr lang="en-US" sz="2000" b="1" dirty="0">
                          <a:effectLst/>
                        </a:rPr>
                        <a:t> centrale </a:t>
                      </a:r>
                      <a:r>
                        <a:rPr lang="en-US" sz="2000" b="1" dirty="0" err="1">
                          <a:effectLst/>
                        </a:rPr>
                        <a:t>weefselzuil</a:t>
                      </a:r>
                      <a:r>
                        <a:rPr lang="en-US" sz="2000" b="1" dirty="0">
                          <a:effectLst/>
                        </a:rPr>
                        <a:t> </a:t>
                      </a:r>
                      <a:r>
                        <a:rPr lang="en-US" sz="2000" b="1" dirty="0" err="1">
                          <a:effectLst/>
                        </a:rPr>
                        <a:t>staat</a:t>
                      </a:r>
                      <a:r>
                        <a:rPr lang="en-US" sz="2000" b="1" dirty="0">
                          <a:effectLst/>
                        </a:rPr>
                        <a:t> </a:t>
                      </a:r>
                      <a:r>
                        <a:rPr lang="en-US" sz="2000" b="1" dirty="0" err="1">
                          <a:effectLst/>
                        </a:rPr>
                        <a:t>onder</a:t>
                      </a:r>
                      <a:r>
                        <a:rPr lang="en-US" sz="2000" b="1" dirty="0">
                          <a:effectLst/>
                        </a:rPr>
                        <a:t> </a:t>
                      </a:r>
                      <a:r>
                        <a:rPr lang="en-US" sz="2000" b="1" dirty="0" err="1">
                          <a:effectLst/>
                        </a:rPr>
                        <a:t>hoge</a:t>
                      </a:r>
                      <a:r>
                        <a:rPr lang="en-US" sz="2000" b="1" dirty="0">
                          <a:effectLst/>
                        </a:rPr>
                        <a:t> spanning. </a:t>
                      </a:r>
                      <a:r>
                        <a:rPr lang="en-US" sz="2000" b="1" dirty="0" err="1">
                          <a:effectLst/>
                        </a:rPr>
                        <a:t>Bij</a:t>
                      </a:r>
                      <a:r>
                        <a:rPr lang="en-US" sz="2000" b="1" dirty="0">
                          <a:effectLst/>
                        </a:rPr>
                        <a:t> </a:t>
                      </a:r>
                      <a:r>
                        <a:rPr lang="en-US" sz="2000" b="1" dirty="0" err="1">
                          <a:effectLst/>
                        </a:rPr>
                        <a:t>aanraking</a:t>
                      </a:r>
                      <a:r>
                        <a:rPr lang="en-US" sz="2000" b="1" dirty="0">
                          <a:effectLst/>
                        </a:rPr>
                        <a:t> </a:t>
                      </a:r>
                      <a:r>
                        <a:rPr lang="en-US" sz="2000" b="1" dirty="0" err="1">
                          <a:effectLst/>
                        </a:rPr>
                        <a:t>raken</a:t>
                      </a:r>
                      <a:r>
                        <a:rPr lang="en-US" sz="2000" b="1" dirty="0">
                          <a:effectLst/>
                        </a:rPr>
                        <a:t> de </a:t>
                      </a:r>
                      <a:r>
                        <a:rPr lang="en-US" sz="2000" b="1" dirty="0" err="1">
                          <a:effectLst/>
                        </a:rPr>
                        <a:t>vruchtbladen</a:t>
                      </a:r>
                      <a:r>
                        <a:rPr lang="en-US" sz="2000" b="1" dirty="0">
                          <a:effectLst/>
                        </a:rPr>
                        <a:t> van de </a:t>
                      </a:r>
                      <a:r>
                        <a:rPr lang="en-US" sz="2000" b="1" dirty="0" err="1">
                          <a:effectLst/>
                        </a:rPr>
                        <a:t>rijpe</a:t>
                      </a:r>
                      <a:r>
                        <a:rPr lang="en-US" sz="2000" b="1" dirty="0">
                          <a:effectLst/>
                        </a:rPr>
                        <a:t> </a:t>
                      </a:r>
                      <a:r>
                        <a:rPr lang="en-US" sz="2000" b="1" dirty="0" err="1">
                          <a:effectLst/>
                        </a:rPr>
                        <a:t>vrucht</a:t>
                      </a:r>
                      <a:r>
                        <a:rPr lang="en-US" sz="2000" b="1" dirty="0">
                          <a:effectLst/>
                        </a:rPr>
                        <a:t> </a:t>
                      </a:r>
                      <a:r>
                        <a:rPr lang="en-US" sz="2000" b="1" dirty="0" err="1">
                          <a:effectLst/>
                        </a:rPr>
                        <a:t>los</a:t>
                      </a:r>
                      <a:r>
                        <a:rPr lang="en-US" sz="2000" b="1" dirty="0">
                          <a:effectLst/>
                        </a:rPr>
                        <a:t> van </a:t>
                      </a:r>
                      <a:r>
                        <a:rPr lang="en-US" sz="2000" b="1" dirty="0" err="1">
                          <a:effectLst/>
                        </a:rPr>
                        <a:t>elkaar</a:t>
                      </a:r>
                      <a:r>
                        <a:rPr lang="en-US" sz="2000" b="1" dirty="0">
                          <a:effectLst/>
                        </a:rPr>
                        <a:t> </a:t>
                      </a:r>
                      <a:r>
                        <a:rPr lang="en-US" sz="2000" b="1" dirty="0" err="1">
                          <a:effectLst/>
                        </a:rPr>
                        <a:t>en</a:t>
                      </a:r>
                      <a:r>
                        <a:rPr lang="en-US" sz="2000" b="1" dirty="0">
                          <a:effectLst/>
                        </a:rPr>
                        <a:t> </a:t>
                      </a:r>
                      <a:r>
                        <a:rPr lang="en-US" sz="2000" b="1" dirty="0" err="1">
                          <a:effectLst/>
                        </a:rPr>
                        <a:t>slingeren</a:t>
                      </a:r>
                      <a:r>
                        <a:rPr lang="en-US" sz="2000" b="1" dirty="0">
                          <a:effectLst/>
                        </a:rPr>
                        <a:t> de </a:t>
                      </a:r>
                      <a:r>
                        <a:rPr lang="en-US" sz="2000" b="1" dirty="0" err="1">
                          <a:effectLst/>
                        </a:rPr>
                        <a:t>zaden</a:t>
                      </a:r>
                      <a:r>
                        <a:rPr lang="en-US" sz="2000" b="1" dirty="0">
                          <a:effectLst/>
                        </a:rPr>
                        <a:t> </a:t>
                      </a:r>
                      <a:r>
                        <a:rPr lang="en-US" sz="2000" b="1" dirty="0" err="1">
                          <a:effectLst/>
                        </a:rPr>
                        <a:t>weg</a:t>
                      </a:r>
                      <a:r>
                        <a:rPr lang="en-US" sz="2000" b="1" dirty="0">
                          <a:effectLst/>
                        </a:rPr>
                        <a:t>, </a:t>
                      </a:r>
                      <a:r>
                        <a:rPr lang="en-US" sz="2000" b="1" dirty="0" err="1">
                          <a:effectLst/>
                        </a:rPr>
                        <a:t>wel</a:t>
                      </a:r>
                      <a:r>
                        <a:rPr lang="en-US" sz="2000" b="1" dirty="0">
                          <a:effectLst/>
                        </a:rPr>
                        <a:t> meters ver. De plant </a:t>
                      </a:r>
                      <a:r>
                        <a:rPr lang="en-US" sz="2000" b="1" dirty="0" err="1">
                          <a:effectLst/>
                        </a:rPr>
                        <a:t>bevat</a:t>
                      </a:r>
                      <a:r>
                        <a:rPr lang="en-US" sz="2000" b="1" dirty="0">
                          <a:effectLst/>
                        </a:rPr>
                        <a:t> </a:t>
                      </a:r>
                      <a:r>
                        <a:rPr lang="en-US" sz="2000" b="1" dirty="0" err="1">
                          <a:effectLst/>
                        </a:rPr>
                        <a:t>een</a:t>
                      </a:r>
                      <a:r>
                        <a:rPr lang="en-US" sz="2000" b="1" dirty="0">
                          <a:effectLst/>
                        </a:rPr>
                        <a:t> </a:t>
                      </a:r>
                      <a:r>
                        <a:rPr lang="en-US" sz="2000" b="1" dirty="0" err="1">
                          <a:effectLst/>
                        </a:rPr>
                        <a:t>niet</a:t>
                      </a:r>
                      <a:r>
                        <a:rPr lang="en-US" sz="2000" b="1" dirty="0">
                          <a:effectLst/>
                        </a:rPr>
                        <a:t> </a:t>
                      </a:r>
                      <a:r>
                        <a:rPr lang="en-US" sz="2000" b="1" dirty="0" err="1">
                          <a:effectLst/>
                        </a:rPr>
                        <a:t>nader</a:t>
                      </a:r>
                      <a:r>
                        <a:rPr lang="en-US" sz="2000" b="1" dirty="0">
                          <a:effectLst/>
                        </a:rPr>
                        <a:t> </a:t>
                      </a:r>
                      <a:r>
                        <a:rPr lang="en-US" sz="2000" b="1" dirty="0" err="1">
                          <a:effectLst/>
                        </a:rPr>
                        <a:t>onderzochte</a:t>
                      </a:r>
                      <a:r>
                        <a:rPr lang="en-US" sz="2000" b="1" dirty="0">
                          <a:effectLst/>
                        </a:rPr>
                        <a:t>, </a:t>
                      </a:r>
                      <a:r>
                        <a:rPr lang="en-US" sz="2000" b="1" dirty="0" err="1">
                          <a:effectLst/>
                        </a:rPr>
                        <a:t>zwak</a:t>
                      </a:r>
                      <a:r>
                        <a:rPr lang="en-US" sz="2000" b="1" dirty="0">
                          <a:effectLst/>
                        </a:rPr>
                        <a:t> </a:t>
                      </a:r>
                      <a:r>
                        <a:rPr lang="en-US" sz="2000" b="1" dirty="0" err="1">
                          <a:effectLst/>
                        </a:rPr>
                        <a:t>giftige</a:t>
                      </a:r>
                      <a:r>
                        <a:rPr lang="en-US" sz="2000" b="1" dirty="0">
                          <a:effectLst/>
                        </a:rPr>
                        <a:t> </a:t>
                      </a:r>
                      <a:r>
                        <a:rPr lang="en-US" sz="2000" b="1" dirty="0" err="1">
                          <a:effectLst/>
                        </a:rPr>
                        <a:t>bitterstof</a:t>
                      </a:r>
                      <a:r>
                        <a:rPr lang="en-US" sz="2000" b="1" dirty="0">
                          <a:effectLst/>
                        </a:rPr>
                        <a:t>.</a:t>
                      </a:r>
                      <a:endParaRPr lang="nl-NL" sz="2000" b="1" dirty="0">
                        <a:effectLst/>
                        <a:latin typeface="Arial" panose="020B0604020202020204" pitchFamily="34" charset="0"/>
                        <a:ea typeface="Times New Roman" panose="02020603050405020304" pitchFamily="18" charset="0"/>
                      </a:endParaRPr>
                    </a:p>
                  </a:txBody>
                  <a:tcPr marL="44450" marR="44450" marT="0" marB="0"/>
                </a:tc>
                <a:extLst>
                  <a:ext uri="{0D108BD9-81ED-4DB2-BD59-A6C34878D82A}">
                    <a16:rowId xmlns:a16="http://schemas.microsoft.com/office/drawing/2014/main" val="155477686"/>
                  </a:ext>
                </a:extLst>
              </a:tr>
            </a:tbl>
          </a:graphicData>
        </a:graphic>
      </p:graphicFrame>
      <p:pic>
        <p:nvPicPr>
          <p:cNvPr id="3080" name="Afbeelding 14" descr="Untitled-2">
            <a:extLst>
              <a:ext uri="{FF2B5EF4-FFF2-40B4-BE49-F238E27FC236}">
                <a16:creationId xmlns:a16="http://schemas.microsoft.com/office/drawing/2014/main" id="{DD7678BF-433B-2A1A-1DD2-F019436BDC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15253" y="1699714"/>
            <a:ext cx="2413000" cy="2152650"/>
          </a:xfrm>
          <a:prstGeom prst="rect">
            <a:avLst/>
          </a:prstGeom>
          <a:noFill/>
          <a:extLst>
            <a:ext uri="{909E8E84-426E-40DD-AFC4-6F175D3DCCD1}">
              <a14:hiddenFill xmlns:a14="http://schemas.microsoft.com/office/drawing/2010/main">
                <a:solidFill>
                  <a:srgbClr val="FFFFFF"/>
                </a:solidFill>
              </a14:hiddenFill>
            </a:ext>
          </a:extLst>
        </p:spPr>
      </p:pic>
      <p:sp>
        <p:nvSpPr>
          <p:cNvPr id="4" name="Text Box 7">
            <a:extLst>
              <a:ext uri="{FF2B5EF4-FFF2-40B4-BE49-F238E27FC236}">
                <a16:creationId xmlns:a16="http://schemas.microsoft.com/office/drawing/2014/main" id="{268DD6E1-0A64-72F6-7145-F4A46902408B}"/>
              </a:ext>
            </a:extLst>
          </p:cNvPr>
          <p:cNvSpPr txBox="1">
            <a:spLocks noChangeArrowheads="1"/>
          </p:cNvSpPr>
          <p:nvPr/>
        </p:nvSpPr>
        <p:spPr bwMode="auto">
          <a:xfrm>
            <a:off x="5391471" y="1102089"/>
            <a:ext cx="34290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l-NL" altLang="nl-NL" sz="2600" b="0" i="0" u="none" strike="noStrike" cap="none" normalizeH="0" baseline="0" dirty="0">
                <a:ln>
                  <a:noFill/>
                </a:ln>
                <a:solidFill>
                  <a:schemeClr val="tx1"/>
                </a:solidFill>
                <a:effectLst/>
                <a:latin typeface="Trebuchet MS" panose="020B0603020202020204" pitchFamily="34" charset="0"/>
                <a:cs typeface="Arial" panose="020B0604020202020204" pitchFamily="34" charset="0"/>
              </a:rPr>
              <a:t>Klein springzaad</a:t>
            </a:r>
            <a:endParaRPr kumimoji="0" lang="nl-NL" altLang="nl-NL"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nl-NL" altLang="nl-NL" sz="1800" b="0" i="0" u="none" strike="noStrike" cap="none" normalizeH="0" baseline="0" dirty="0">
              <a:ln>
                <a:noFill/>
              </a:ln>
              <a:solidFill>
                <a:schemeClr val="tx1"/>
              </a:solidFill>
              <a:effectLst/>
              <a:latin typeface="Arial" panose="020B0604020202020204" pitchFamily="34" charset="0"/>
            </a:endParaRPr>
          </a:p>
        </p:txBody>
      </p:sp>
      <p:sp>
        <p:nvSpPr>
          <p:cNvPr id="10" name="Text Box 8" descr="Briefpapier">
            <a:extLst>
              <a:ext uri="{FF2B5EF4-FFF2-40B4-BE49-F238E27FC236}">
                <a16:creationId xmlns:a16="http://schemas.microsoft.com/office/drawing/2014/main" id="{45F89FAE-8D08-0564-E3BF-F544D9249DAA}"/>
              </a:ext>
            </a:extLst>
          </p:cNvPr>
          <p:cNvSpPr txBox="1">
            <a:spLocks noChangeArrowheads="1"/>
          </p:cNvSpPr>
          <p:nvPr/>
        </p:nvSpPr>
        <p:spPr bwMode="auto">
          <a:xfrm>
            <a:off x="1333500" y="9701213"/>
            <a:ext cx="7077075" cy="1962150"/>
          </a:xfrm>
          <a:prstGeom prst="rect">
            <a:avLst/>
          </a:prstGeom>
          <a:blipFill dpi="0" rotWithShape="0">
            <a:blip r:embed="rId3"/>
            <a:srcRect/>
            <a:tile tx="0" ty="0" sx="100000" sy="100000" flip="none" algn="tl"/>
          </a:blip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r>
              <a:rPr lang="en-US" sz="1200" b="1">
                <a:effectLst/>
                <a:latin typeface="Trebuchet MS" panose="020B0603020202020204" pitchFamily="34" charset="0"/>
                <a:ea typeface="Times New Roman" panose="02020603050405020304" pitchFamily="18" charset="0"/>
              </a:rPr>
              <a:t>Nederlandse Naam:</a:t>
            </a:r>
            <a:endParaRPr lang="nl-NL" sz="1000">
              <a:effectLst/>
              <a:latin typeface="Arial" panose="020B0604020202020204" pitchFamily="34" charset="0"/>
              <a:ea typeface="Times New Roman" panose="02020603050405020304" pitchFamily="18" charset="0"/>
            </a:endParaRPr>
          </a:p>
          <a:p>
            <a:r>
              <a:rPr lang="nl-NL" sz="1200" b="1">
                <a:effectLst/>
                <a:latin typeface="Trebuchet MS" panose="020B0603020202020204" pitchFamily="34" charset="0"/>
              </a:rPr>
              <a:t>Klein springzaad</a:t>
            </a:r>
            <a:endParaRPr lang="nl-NL" sz="1350" b="1">
              <a:effectLst/>
              <a:latin typeface="Arial Unicode MS"/>
            </a:endParaRPr>
          </a:p>
          <a:p>
            <a:r>
              <a:rPr lang="en-US" sz="1200" b="1">
                <a:effectLst/>
                <a:latin typeface="Trebuchet MS" panose="020B0603020202020204" pitchFamily="34" charset="0"/>
                <a:ea typeface="Times New Roman" panose="02020603050405020304" pitchFamily="18" charset="0"/>
              </a:rPr>
              <a:t>Latijnse naam:</a:t>
            </a:r>
            <a:endParaRPr lang="nl-NL" sz="1000">
              <a:effectLst/>
              <a:latin typeface="Arial" panose="020B0604020202020204" pitchFamily="34" charset="0"/>
              <a:ea typeface="Times New Roman" panose="02020603050405020304" pitchFamily="18" charset="0"/>
            </a:endParaRPr>
          </a:p>
          <a:p>
            <a:r>
              <a:rPr lang="en-US" sz="1200">
                <a:effectLst/>
                <a:latin typeface="Trebuchet MS" panose="020B0603020202020204" pitchFamily="34" charset="0"/>
                <a:ea typeface="Times New Roman" panose="02020603050405020304" pitchFamily="18" charset="0"/>
              </a:rPr>
              <a:t>Impatiens parviflora</a:t>
            </a:r>
            <a:endParaRPr lang="nl-NL" sz="1000">
              <a:effectLst/>
              <a:latin typeface="Arial" panose="020B0604020202020204" pitchFamily="34" charset="0"/>
              <a:ea typeface="Times New Roman" panose="02020603050405020304" pitchFamily="18" charset="0"/>
            </a:endParaRPr>
          </a:p>
          <a:p>
            <a:r>
              <a:rPr lang="fr-FR" sz="1200" b="1">
                <a:effectLst/>
                <a:latin typeface="Trebuchet MS" panose="020B0603020202020204" pitchFamily="34" charset="0"/>
                <a:ea typeface="Times New Roman" panose="02020603050405020304" pitchFamily="18" charset="0"/>
              </a:rPr>
              <a:t>Datum:</a:t>
            </a:r>
            <a:endParaRPr lang="nl-NL" sz="1000">
              <a:effectLst/>
              <a:latin typeface="Arial" panose="020B0604020202020204" pitchFamily="34" charset="0"/>
              <a:ea typeface="Times New Roman" panose="02020603050405020304" pitchFamily="18" charset="0"/>
            </a:endParaRPr>
          </a:p>
          <a:p>
            <a:r>
              <a:rPr lang="fr-FR" sz="1200">
                <a:effectLst/>
                <a:latin typeface="Trebuchet MS" panose="020B0603020202020204" pitchFamily="34" charset="0"/>
                <a:ea typeface="Times New Roman" panose="02020603050405020304" pitchFamily="18" charset="0"/>
              </a:rPr>
              <a:t>26-09-2005</a:t>
            </a:r>
            <a:endParaRPr lang="nl-NL" sz="1000">
              <a:effectLst/>
              <a:latin typeface="Arial" panose="020B0604020202020204" pitchFamily="34" charset="0"/>
              <a:ea typeface="Times New Roman" panose="02020603050405020304" pitchFamily="18" charset="0"/>
            </a:endParaRPr>
          </a:p>
          <a:p>
            <a:r>
              <a:rPr lang="en-US" sz="1200" b="1">
                <a:effectLst/>
                <a:latin typeface="Trebuchet MS" panose="020B0603020202020204" pitchFamily="34" charset="0"/>
                <a:ea typeface="Times New Roman" panose="02020603050405020304" pitchFamily="18" charset="0"/>
              </a:rPr>
              <a:t>Vindplaats:</a:t>
            </a:r>
            <a:endParaRPr lang="nl-NL" sz="1000">
              <a:effectLst/>
              <a:latin typeface="Arial" panose="020B0604020202020204" pitchFamily="34" charset="0"/>
              <a:ea typeface="Times New Roman" panose="02020603050405020304" pitchFamily="18" charset="0"/>
            </a:endParaRPr>
          </a:p>
          <a:p>
            <a:r>
              <a:rPr lang="en-US" sz="1200">
                <a:effectLst/>
                <a:latin typeface="Trebuchet MS" panose="020B0603020202020204" pitchFamily="34" charset="0"/>
                <a:ea typeface="Times New Roman" panose="02020603050405020304" pitchFamily="18" charset="0"/>
              </a:rPr>
              <a:t>Paasbergweg, Oldenzaal  </a:t>
            </a:r>
            <a:endParaRPr lang="nl-NL" sz="1000">
              <a:effectLst/>
              <a:latin typeface="Arial" panose="020B0604020202020204" pitchFamily="34" charset="0"/>
              <a:ea typeface="Times New Roman" panose="02020603050405020304" pitchFamily="18" charset="0"/>
            </a:endParaRPr>
          </a:p>
          <a:p>
            <a:r>
              <a:rPr lang="en-US" sz="1200" b="1">
                <a:effectLst/>
                <a:latin typeface="Trebuchet MS" panose="020B0603020202020204" pitchFamily="34" charset="0"/>
                <a:ea typeface="Times New Roman" panose="02020603050405020304" pitchFamily="18" charset="0"/>
              </a:rPr>
              <a:t>Standplaats:</a:t>
            </a:r>
            <a:endParaRPr lang="nl-NL" sz="1000">
              <a:effectLst/>
              <a:latin typeface="Arial" panose="020B0604020202020204" pitchFamily="34" charset="0"/>
              <a:ea typeface="Times New Roman" panose="02020603050405020304" pitchFamily="18" charset="0"/>
            </a:endParaRPr>
          </a:p>
          <a:p>
            <a:r>
              <a:rPr lang="en-US" sz="1200">
                <a:effectLst/>
                <a:latin typeface="Trebuchet MS" panose="020B0603020202020204" pitchFamily="34" charset="0"/>
                <a:ea typeface="Times New Roman" panose="02020603050405020304" pitchFamily="18" charset="0"/>
              </a:rPr>
              <a:t>Vochtige plaatsen in bossen en parken.</a:t>
            </a:r>
            <a:endParaRPr lang="nl-NL" sz="1000">
              <a:effectLst/>
              <a:latin typeface="Arial" panose="020B0604020202020204" pitchFamily="34" charset="0"/>
              <a:ea typeface="Times New Roman" panose="02020603050405020304" pitchFamily="18" charset="0"/>
            </a:endParaRPr>
          </a:p>
          <a:p>
            <a:r>
              <a:rPr lang="en-US" sz="1200" b="1">
                <a:effectLst/>
                <a:latin typeface="Trebuchet MS" panose="020B0603020202020204" pitchFamily="34" charset="0"/>
                <a:ea typeface="Times New Roman" panose="02020603050405020304" pitchFamily="18" charset="0"/>
              </a:rPr>
              <a:t>Bijzonderheden:</a:t>
            </a:r>
            <a:endParaRPr lang="nl-NL" sz="1000">
              <a:effectLst/>
              <a:latin typeface="Arial" panose="020B0604020202020204" pitchFamily="34" charset="0"/>
              <a:ea typeface="Times New Roman" panose="02020603050405020304" pitchFamily="18" charset="0"/>
            </a:endParaRPr>
          </a:p>
          <a:p>
            <a:r>
              <a:rPr lang="en-GB" sz="1200">
                <a:effectLst/>
                <a:latin typeface="Trebuchet MS" panose="020B0603020202020204" pitchFamily="34" charset="0"/>
                <a:ea typeface="Times New Roman" panose="02020603050405020304" pitchFamily="18" charset="0"/>
              </a:rPr>
              <a:t>Zwak giftige plant. </a:t>
            </a:r>
            <a:r>
              <a:rPr lang="en-US" sz="1200">
                <a:effectLst/>
                <a:latin typeface="Trebuchet MS" panose="020B0603020202020204" pitchFamily="34" charset="0"/>
                <a:ea typeface="Times New Roman" panose="02020603050405020304" pitchFamily="18" charset="0"/>
              </a:rPr>
              <a:t>De vrucht sligert het zaad weg, vandaar de naam. Een centrale weefselzuil staat onder hoge spanning. Bij aanraking raken de vruchtbladen van de rijpe vrucht los van elkaar en slingeren de zaden weg, wel meters ver. De plant bevat een niet nader onderzochte, zwak giftige bitterstof.</a:t>
            </a:r>
            <a:endParaRPr lang="nl-NL" sz="1000">
              <a:effectLst/>
              <a:latin typeface="Arial" panose="020B0604020202020204" pitchFamily="34" charset="0"/>
              <a:ea typeface="Times New Roman" panose="02020603050405020304" pitchFamily="18" charset="0"/>
            </a:endParaRPr>
          </a:p>
          <a:p>
            <a:r>
              <a:rPr lang="en-US" sz="1800">
                <a:effectLst/>
                <a:latin typeface="Blackadder ITC" panose="04020505051007020D02" pitchFamily="82" charset="0"/>
                <a:ea typeface="Times New Roman" panose="02020603050405020304" pitchFamily="18" charset="0"/>
              </a:rPr>
              <a:t> </a:t>
            </a:r>
            <a:endParaRPr lang="nl-NL" sz="1000">
              <a:effectLst/>
              <a:latin typeface="Arial" panose="020B0604020202020204" pitchFamily="34" charset="0"/>
              <a:ea typeface="Times New Roman" panose="02020603050405020304" pitchFamily="18" charset="0"/>
            </a:endParaRPr>
          </a:p>
        </p:txBody>
      </p:sp>
      <p:sp>
        <p:nvSpPr>
          <p:cNvPr id="13" name="Text Box 38">
            <a:extLst>
              <a:ext uri="{FF2B5EF4-FFF2-40B4-BE49-F238E27FC236}">
                <a16:creationId xmlns:a16="http://schemas.microsoft.com/office/drawing/2014/main" id="{DDA8216E-8A7C-0256-E831-ED514D2D0F68}"/>
              </a:ext>
            </a:extLst>
          </p:cNvPr>
          <p:cNvSpPr txBox="1">
            <a:spLocks noChangeArrowheads="1"/>
          </p:cNvSpPr>
          <p:nvPr/>
        </p:nvSpPr>
        <p:spPr bwMode="auto">
          <a:xfrm>
            <a:off x="2573338" y="7999413"/>
            <a:ext cx="250825" cy="242887"/>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none" lIns="91440" tIns="45720" rIns="91440" bIns="45720" anchor="t" anchorCtr="0" upright="1">
            <a:spAutoFit/>
          </a:bodyPr>
          <a:lstStyle/>
          <a:p>
            <a:r>
              <a:rPr lang="en-US" sz="1000">
                <a:effectLst/>
                <a:latin typeface="Arial" panose="020B0604020202020204" pitchFamily="34" charset="0"/>
                <a:ea typeface="Times New Roman" panose="02020603050405020304" pitchFamily="18" charset="0"/>
              </a:rPr>
              <a:t> </a:t>
            </a:r>
            <a:endParaRPr lang="nl-NL" sz="1000">
              <a:effectLst/>
              <a:latin typeface="Arial" panose="020B0604020202020204" pitchFamily="34" charset="0"/>
              <a:ea typeface="Times New Roman" panose="02020603050405020304" pitchFamily="18" charset="0"/>
            </a:endParaRPr>
          </a:p>
        </p:txBody>
      </p:sp>
      <p:sp>
        <p:nvSpPr>
          <p:cNvPr id="15" name="Rectangle 40">
            <a:extLst>
              <a:ext uri="{FF2B5EF4-FFF2-40B4-BE49-F238E27FC236}">
                <a16:creationId xmlns:a16="http://schemas.microsoft.com/office/drawing/2014/main" id="{DBB8A44B-0F54-6177-4A16-89CF9945817A}"/>
              </a:ext>
            </a:extLst>
          </p:cNvPr>
          <p:cNvSpPr>
            <a:spLocks noChangeArrowheads="1"/>
          </p:cNvSpPr>
          <p:nvPr/>
        </p:nvSpPr>
        <p:spPr bwMode="auto">
          <a:xfrm rot="2045229">
            <a:off x="5743575" y="8343900"/>
            <a:ext cx="1054100" cy="115888"/>
          </a:xfrm>
          <a:prstGeom prst="rect">
            <a:avLst/>
          </a:prstGeom>
          <a:gradFill rotWithShape="0">
            <a:gsLst>
              <a:gs pos="0">
                <a:srgbClr val="4F81BD"/>
              </a:gs>
              <a:gs pos="100000">
                <a:srgbClr val="4F81BD">
                  <a:gamma/>
                  <a:tint val="20000"/>
                  <a:invGamma/>
                </a:srgbClr>
              </a:gs>
            </a:gsLst>
            <a:lin ang="2700000" scaled="1"/>
          </a:gradFill>
          <a:ln w="9525">
            <a:solidFill>
              <a:srgbClr val="000000"/>
            </a:solidFill>
            <a:miter lim="800000"/>
            <a:headEnd/>
            <a:tailEnd/>
          </a:ln>
        </p:spPr>
        <p:txBody>
          <a:bodyPr rot="0" vert="horz" wrap="square" lIns="91440" tIns="45720" rIns="91440" bIns="45720" anchor="t" anchorCtr="0" upright="1">
            <a:noAutofit/>
          </a:bodyPr>
          <a:lstStyle/>
          <a:p>
            <a:endParaRPr lang="nl-NL"/>
          </a:p>
        </p:txBody>
      </p:sp>
      <p:sp>
        <p:nvSpPr>
          <p:cNvPr id="16" name="Rectangle 39">
            <a:extLst>
              <a:ext uri="{FF2B5EF4-FFF2-40B4-BE49-F238E27FC236}">
                <a16:creationId xmlns:a16="http://schemas.microsoft.com/office/drawing/2014/main" id="{772D8FCA-AE9C-216D-D282-55F533129F16}"/>
              </a:ext>
            </a:extLst>
          </p:cNvPr>
          <p:cNvSpPr>
            <a:spLocks noChangeArrowheads="1"/>
          </p:cNvSpPr>
          <p:nvPr/>
        </p:nvSpPr>
        <p:spPr bwMode="auto">
          <a:xfrm rot="18564671">
            <a:off x="7064375" y="8780463"/>
            <a:ext cx="1317625" cy="192087"/>
          </a:xfrm>
          <a:prstGeom prst="rect">
            <a:avLst/>
          </a:prstGeom>
          <a:gradFill rotWithShape="0">
            <a:gsLst>
              <a:gs pos="0">
                <a:srgbClr val="4F81BD"/>
              </a:gs>
              <a:gs pos="100000">
                <a:srgbClr val="4F81BD">
                  <a:gamma/>
                  <a:tint val="20000"/>
                  <a:invGamma/>
                </a:srgbClr>
              </a:gs>
            </a:gsLst>
            <a:lin ang="2700000" scaled="1"/>
          </a:gradFill>
          <a:ln w="9525">
            <a:solidFill>
              <a:srgbClr val="000000"/>
            </a:solidFill>
            <a:miter lim="800000"/>
            <a:headEnd/>
            <a:tailEnd/>
          </a:ln>
        </p:spPr>
        <p:txBody>
          <a:bodyPr rot="0" vert="horz" wrap="square" lIns="91440" tIns="45720" rIns="91440" bIns="45720" anchor="t" anchorCtr="0" upright="1">
            <a:noAutofit/>
          </a:bodyPr>
          <a:lstStyle/>
          <a:p>
            <a:endParaRPr lang="nl-NL"/>
          </a:p>
        </p:txBody>
      </p:sp>
      <p:sp>
        <p:nvSpPr>
          <p:cNvPr id="6" name="Rectangle 15">
            <a:extLst>
              <a:ext uri="{FF2B5EF4-FFF2-40B4-BE49-F238E27FC236}">
                <a16:creationId xmlns:a16="http://schemas.microsoft.com/office/drawing/2014/main" id="{A624D860-0DB5-1133-1989-01FF3F4E9528}"/>
              </a:ext>
            </a:extLst>
          </p:cNvPr>
          <p:cNvSpPr>
            <a:spLocks noChangeArrowheads="1"/>
          </p:cNvSpPr>
          <p:nvPr/>
        </p:nvSpPr>
        <p:spPr bwMode="auto">
          <a:xfrm>
            <a:off x="1143000" y="325755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7" name="Rectangle 19">
            <a:extLst>
              <a:ext uri="{FF2B5EF4-FFF2-40B4-BE49-F238E27FC236}">
                <a16:creationId xmlns:a16="http://schemas.microsoft.com/office/drawing/2014/main" id="{2176F44E-62F0-A0CE-9256-46EC9570AB0D}"/>
              </a:ext>
            </a:extLst>
          </p:cNvPr>
          <p:cNvSpPr>
            <a:spLocks noChangeArrowheads="1"/>
          </p:cNvSpPr>
          <p:nvPr/>
        </p:nvSpPr>
        <p:spPr bwMode="auto">
          <a:xfrm>
            <a:off x="1143000" y="5410200"/>
            <a:ext cx="0" cy="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endParaRPr lang="nl-NL"/>
          </a:p>
        </p:txBody>
      </p:sp>
      <p:sp>
        <p:nvSpPr>
          <p:cNvPr id="8" name="Rectangle 21">
            <a:extLst>
              <a:ext uri="{FF2B5EF4-FFF2-40B4-BE49-F238E27FC236}">
                <a16:creationId xmlns:a16="http://schemas.microsoft.com/office/drawing/2014/main" id="{DD49775C-6C1F-477B-C10C-F0E6DEA11132}"/>
              </a:ext>
            </a:extLst>
          </p:cNvPr>
          <p:cNvSpPr>
            <a:spLocks noChangeArrowheads="1"/>
          </p:cNvSpPr>
          <p:nvPr/>
        </p:nvSpPr>
        <p:spPr bwMode="auto">
          <a:xfrm>
            <a:off x="1143000" y="73406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nl-NL" sz="1000" b="0"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br>
            <a:endParaRPr kumimoji="0" lang="en-US" altLang="nl-NL"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536023"/>
      </p:ext>
    </p:extLst>
  </p:cSld>
  <p:clrMapOvr>
    <a:masterClrMapping/>
  </p:clrMapOvr>
</p:sld>
</file>

<file path=ppt/theme/theme1.xml><?xml version="1.0" encoding="utf-8"?>
<a:theme xmlns:a="http://schemas.openxmlformats.org/drawingml/2006/main" name="Biologie lessen">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33539</TotalTime>
  <Words>417</Words>
  <Application>Microsoft Office PowerPoint</Application>
  <PresentationFormat>Diavoorstelling (4:3)</PresentationFormat>
  <Paragraphs>55</Paragraphs>
  <Slides>4</Slides>
  <Notes>0</Notes>
  <HiddenSlides>0</HiddenSlides>
  <MMClips>0</MMClips>
  <ScaleCrop>false</ScaleCrop>
  <HeadingPairs>
    <vt:vector size="6" baseType="variant">
      <vt:variant>
        <vt:lpstr>Gebruikte lettertypen</vt:lpstr>
      </vt:variant>
      <vt:variant>
        <vt:i4>6</vt:i4>
      </vt:variant>
      <vt:variant>
        <vt:lpstr>Thema</vt:lpstr>
      </vt:variant>
      <vt:variant>
        <vt:i4>1</vt:i4>
      </vt:variant>
      <vt:variant>
        <vt:lpstr>Diatitels</vt:lpstr>
      </vt:variant>
      <vt:variant>
        <vt:i4>4</vt:i4>
      </vt:variant>
    </vt:vector>
  </HeadingPairs>
  <TitlesOfParts>
    <vt:vector size="11" baseType="lpstr">
      <vt:lpstr>Arial</vt:lpstr>
      <vt:lpstr>Arial Unicode MS</vt:lpstr>
      <vt:lpstr>Blackadder ITC</vt:lpstr>
      <vt:lpstr>Calibri</vt:lpstr>
      <vt:lpstr>Times New Roman</vt:lpstr>
      <vt:lpstr>Trebuchet MS</vt:lpstr>
      <vt:lpstr>Biologie lessen</vt:lpstr>
      <vt:lpstr>Planning NLT de bodem leeft</vt:lpstr>
      <vt:lpstr>Planning NLT de bodem leeft</vt:lpstr>
      <vt:lpstr>Planning NLT de bodem leeft</vt:lpstr>
      <vt:lpstr>Planning NLT de bodem leeft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D. Hafner</dc:creator>
  <cp:lastModifiedBy>Rob Voert</cp:lastModifiedBy>
  <cp:revision>63</cp:revision>
  <dcterms:created xsi:type="dcterms:W3CDTF">2009-01-13T13:03:19Z</dcterms:created>
  <dcterms:modified xsi:type="dcterms:W3CDTF">2022-05-24T08:33:27Z</dcterms:modified>
</cp:coreProperties>
</file>