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85" r:id="rId4"/>
    <p:sldId id="265" r:id="rId5"/>
    <p:sldId id="268" r:id="rId6"/>
    <p:sldId id="269" r:id="rId7"/>
    <p:sldId id="272" r:id="rId8"/>
    <p:sldId id="270" r:id="rId9"/>
    <p:sldId id="273" r:id="rId10"/>
    <p:sldId id="274" r:id="rId11"/>
    <p:sldId id="281" r:id="rId12"/>
    <p:sldId id="283" r:id="rId13"/>
    <p:sldId id="282" r:id="rId14"/>
    <p:sldId id="284" r:id="rId15"/>
    <p:sldId id="278" r:id="rId16"/>
    <p:sldId id="279" r:id="rId17"/>
    <p:sldId id="286" r:id="rId18"/>
    <p:sldId id="262" r:id="rId19"/>
    <p:sldId id="258" r:id="rId20"/>
    <p:sldId id="259" r:id="rId21"/>
    <p:sldId id="260" r:id="rId2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41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53" autoAdjust="0"/>
    <p:restoredTop sz="94660"/>
  </p:normalViewPr>
  <p:slideViewPr>
    <p:cSldViewPr>
      <p:cViewPr>
        <p:scale>
          <a:sx n="100" d="100"/>
          <a:sy n="100" d="100"/>
        </p:scale>
        <p:origin x="-73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D090C-B773-440F-A3CE-EE82C4A10783}" type="datetimeFigureOut">
              <a:rPr lang="nl-NL" smtClean="0"/>
              <a:t>5-11-2012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1011D-3D7C-464B-9186-423A1EB6A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216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gosymedical.com/Skeletal/samples/animations/Synovial%20Joints/index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>
                <a:hlinkClick r:id="rId3"/>
              </a:rPr>
              <a:t>http://www.argosymedical.com/Skeletal/samples/animations/Synovial%20Joints/index.html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1011D-3D7C-464B-9186-423A1EB6A86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99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550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44" y="71415"/>
            <a:ext cx="7286676" cy="64294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8858312" cy="5715040"/>
          </a:xfrm>
        </p:spPr>
        <p:txBody>
          <a:bodyPr/>
          <a:lstStyle>
            <a:lvl1pPr marL="0" indent="0" algn="l">
              <a:buNone/>
              <a:defRPr>
                <a:solidFill>
                  <a:srgbClr val="37441C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622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313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344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43545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2844" y="1500174"/>
            <a:ext cx="4354544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857232"/>
            <a:ext cx="4356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356131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62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20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42875" y="71438"/>
            <a:ext cx="72151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1029" name="Picture 4" descr="http://mail.google.com/mail/?attid=0.1&amp;disp=emb&amp;view=att&amp;th=11ecfebf3cf534c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7296150" y="6564313"/>
            <a:ext cx="1776413" cy="293687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© 2009 </a:t>
            </a:r>
            <a:r>
              <a:rPr lang="nl-NL" sz="800" dirty="0" err="1" smtClean="0">
                <a:solidFill>
                  <a:srgbClr val="37441C"/>
                </a:solidFill>
                <a:latin typeface="+mn-lt"/>
                <a:cs typeface="+mn-cs"/>
              </a:rPr>
              <a:t>Biosoft</a:t>
            </a: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  TCC - Lyceumstraat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71" r:id="rId3"/>
    <p:sldLayoutId id="2147483672" r:id="rId4"/>
    <p:sldLayoutId id="2147483673" r:id="rId5"/>
    <p:sldLayoutId id="2147483674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3300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6.xml"/><Relationship Id="rId1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17" Type="http://schemas.openxmlformats.org/officeDocument/2006/relationships/slide" Target="slide21.xml"/><Relationship Id="rId2" Type="http://schemas.openxmlformats.org/officeDocument/2006/relationships/slide" Target="slide2.xml"/><Relationship Id="rId16" Type="http://schemas.openxmlformats.org/officeDocument/2006/relationships/slide" Target="slide20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5" Type="http://schemas.openxmlformats.org/officeDocument/2006/relationships/slide" Target="slide6.xml"/><Relationship Id="rId15" Type="http://schemas.openxmlformats.org/officeDocument/2006/relationships/slide" Target="slide19.xml"/><Relationship Id="rId10" Type="http://schemas.openxmlformats.org/officeDocument/2006/relationships/slide" Target="slide13.xml"/><Relationship Id="rId19" Type="http://schemas.openxmlformats.org/officeDocument/2006/relationships/image" Target="../media/image2.jpeg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.jpeg"/><Relationship Id="rId7" Type="http://schemas.openxmlformats.org/officeDocument/2006/relationships/image" Target="../media/image32.jpeg"/><Relationship Id="rId2" Type="http://schemas.openxmlformats.org/officeDocument/2006/relationships/hyperlink" Target="http://www.biologiepagina.nl/Videobiologie/BBkrimpen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www.biologycorner.com/flash/xray_slideshow.swf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://www.explania.com/nl/kanalen/gezondheid/detail/hoe-ontstaan-rug-en-nekklachten" TargetMode="External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image" Target="../media/image34.jpeg"/><Relationship Id="rId2" Type="http://schemas.openxmlformats.org/officeDocument/2006/relationships/hyperlink" Target="http://www.schooltv.nl/beeldbank/clip/20120622_schedelvogel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uurinformatie.nl/nnm.dossiers/natuurdatabase.nl/i001678.html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biologiesite.nl/dierenskeletonderdelen.htm" TargetMode="Externa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6.jpeg"/><Relationship Id="rId7" Type="http://schemas.openxmlformats.org/officeDocument/2006/relationships/hyperlink" Target="http://www.bioplek.org/animaties/spieren_botten/beenweefsel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bioplek.org/animaties/spieren_botten/pijpbeenderen.html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hyperlink" Target="http://www.schooltv.nl/beeldbank/clip/20021104_geraamte0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0.jpeg"/><Relationship Id="rId7" Type="http://schemas.openxmlformats.org/officeDocument/2006/relationships/slide" Target="slide1.xml"/><Relationship Id="rId2" Type="http://schemas.openxmlformats.org/officeDocument/2006/relationships/hyperlink" Target="http://www.youtube.com/watch?v=JxFDKZACA0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hyperlink" Target="http://www.youtube.com/watch?v=STGFQzqbA4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1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0.jpeg"/><Relationship Id="rId4" Type="http://schemas.openxmlformats.org/officeDocument/2006/relationships/hyperlink" Target="http://www.youtube.com/watch?v=SRdLb7VEmYk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logiepagina.nl/Oefentoets/stevigheidenbeweging/toetsstevigheidenbeweging.html" TargetMode="External"/><Relationship Id="rId13" Type="http://schemas.openxmlformats.org/officeDocument/2006/relationships/hyperlink" Target="http://www.biologiepagina.nl/Oefeningen/topteenzoolganger/topteenzoolganger.htm" TargetMode="External"/><Relationship Id="rId18" Type="http://schemas.openxmlformats.org/officeDocument/2006/relationships/hyperlink" Target="http://www.biodoen.nl/biodoenLite.php?idOrder=0305011201" TargetMode="External"/><Relationship Id="rId26" Type="http://schemas.openxmlformats.org/officeDocument/2006/relationships/image" Target="../media/image11.jpeg"/><Relationship Id="rId3" Type="http://schemas.openxmlformats.org/officeDocument/2006/relationships/image" Target="../media/image5.jpeg"/><Relationship Id="rId21" Type="http://schemas.openxmlformats.org/officeDocument/2006/relationships/hyperlink" Target="http://biodesk.nl/beweging/puzzel_skelet.php" TargetMode="External"/><Relationship Id="rId7" Type="http://schemas.openxmlformats.org/officeDocument/2006/relationships/hyperlink" Target="http://www.biologiepagina.nl/Brugklasnieuw/Bewegen/ToetsbewegenB2B3/toetsbwegenb2b3.htm" TargetMode="External"/><Relationship Id="rId12" Type="http://schemas.openxmlformats.org/officeDocument/2006/relationships/hyperlink" Target="http://www.biologiepagina.nl/Brugklasnieuw/Bewegen/dierenoverzicht.htm" TargetMode="External"/><Relationship Id="rId17" Type="http://schemas.openxmlformats.org/officeDocument/2006/relationships/hyperlink" Target="http://www.biologiepagina.nl/Puzzels/puzzelstevigheid.htm" TargetMode="External"/><Relationship Id="rId25" Type="http://schemas.openxmlformats.org/officeDocument/2006/relationships/slide" Target="slide1.xml"/><Relationship Id="rId2" Type="http://schemas.openxmlformats.org/officeDocument/2006/relationships/hyperlink" Target="http://members.chello.nl/s.westerink2/thema4kl1.htm" TargetMode="External"/><Relationship Id="rId16" Type="http://schemas.openxmlformats.org/officeDocument/2006/relationships/hyperlink" Target="http://www.biologiepagina.nl/Oefeningen/Schedel/schedeloefenen.htm" TargetMode="External"/><Relationship Id="rId20" Type="http://schemas.openxmlformats.org/officeDocument/2006/relationships/hyperlink" Target="http://www.biologiesite.nl/dierenskeletonderdelen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logiepagina.nl/Brugklasnieuw/Bewegen/ToetsbewegenB1/bewegenb1.htm" TargetMode="External"/><Relationship Id="rId11" Type="http://schemas.openxmlformats.org/officeDocument/2006/relationships/hyperlink" Target="http://www.biologiepagina.nl/Oefeningen/rontgenfoto/rontgenfotobottenbenoemen.htm" TargetMode="External"/><Relationship Id="rId24" Type="http://schemas.openxmlformats.org/officeDocument/2006/relationships/hyperlink" Target="http://biodesk.nl/beweging/puzzel_gewricht.php" TargetMode="External"/><Relationship Id="rId5" Type="http://schemas.openxmlformats.org/officeDocument/2006/relationships/hyperlink" Target="http://www.biologiesite.nl/th4kl1.htm" TargetMode="External"/><Relationship Id="rId15" Type="http://schemas.openxmlformats.org/officeDocument/2006/relationships/hyperlink" Target="http://www.biologiepagina.nl/Oefeningen/Kniegewricht/kniegewricht.htm" TargetMode="External"/><Relationship Id="rId23" Type="http://schemas.openxmlformats.org/officeDocument/2006/relationships/hyperlink" Target="http://biodesk.nl/beweging/puzzel_schedel.php" TargetMode="External"/><Relationship Id="rId10" Type="http://schemas.openxmlformats.org/officeDocument/2006/relationships/hyperlink" Target="http://www.bioplek.org/animaties/spieren_botten/bottenx.html" TargetMode="External"/><Relationship Id="rId19" Type="http://schemas.openxmlformats.org/officeDocument/2006/relationships/hyperlink" Target="http://www.biodoen.nl/biodoenLite.php?idOrder=0305011001" TargetMode="External"/><Relationship Id="rId4" Type="http://schemas.openxmlformats.org/officeDocument/2006/relationships/image" Target="../media/image46.jpeg"/><Relationship Id="rId9" Type="http://schemas.openxmlformats.org/officeDocument/2006/relationships/hyperlink" Target="http://www.biologiepagina.nl/1/Stevigheidbeweging/Oefenenskelet/oefenenskelet.htm" TargetMode="External"/><Relationship Id="rId14" Type="http://schemas.openxmlformats.org/officeDocument/2006/relationships/hyperlink" Target="http://www.biologiepagina.nl/Oefeningen/Skelet/beenverbindingen.htm" TargetMode="External"/><Relationship Id="rId2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hyperlink" Target="http://www.natuurinformatie.nl/nnm.dossiers/natuurdatabase.nl/i001811.html" TargetMode="External"/><Relationship Id="rId7" Type="http://schemas.openxmlformats.org/officeDocument/2006/relationships/hyperlink" Target="http://www.schooltv.nl/beeldbank/clip/20111117_geraamte01" TargetMode="External"/><Relationship Id="rId12" Type="http://schemas.openxmlformats.org/officeDocument/2006/relationships/hyperlink" Target="http://www.bioplek.org/animaties/spieren_botten/botten.html" TargetMode="External"/><Relationship Id="rId17" Type="http://schemas.openxmlformats.org/officeDocument/2006/relationships/image" Target="../media/image11.jpeg"/><Relationship Id="rId2" Type="http://schemas.openxmlformats.org/officeDocument/2006/relationships/image" Target="../media/image4.jpeg"/><Relationship Id="rId16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hyperlink" Target="http://www.argosymedical.com/Skeletal/index.html" TargetMode="External"/><Relationship Id="rId15" Type="http://schemas.openxmlformats.org/officeDocument/2006/relationships/hyperlink" Target="http://www.biologiepagina.nl/Oefeningen/rontgenfoto/rontgenfotobottenbenoemen.htm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jpeg"/><Relationship Id="rId9" Type="http://schemas.openxmlformats.org/officeDocument/2006/relationships/hyperlink" Target="http://biodesk.nl/beweging/puzzel_skelet.php" TargetMode="External"/><Relationship Id="rId14" Type="http://schemas.openxmlformats.org/officeDocument/2006/relationships/hyperlink" Target="http://www.biologiepagina.nl/1/Stevigheidbeweging/Oefenenskelet/oefenenskelet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hyperlink" Target="http://www.biodesk.nl/beweging/puzzel_schedel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hyperlink" Target="http://www.argosymedical.com/Skeletal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6.jpeg"/><Relationship Id="rId7" Type="http://schemas.openxmlformats.org/officeDocument/2006/relationships/hyperlink" Target="http://www.bioplek.org/animaties/spieren_botten/beenweefsel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bioplek.org/animaties/spieren_botten/pijpbeenderen.html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8.jpeg"/><Relationship Id="rId7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schooltv.nl/beeldbank/clip/20100317_gewrichten01" TargetMode="Externa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logiepagina.nl/Oefeningen/Kniegewricht/kniegewricht.htm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11.jpeg"/><Relationship Id="rId5" Type="http://schemas.openxmlformats.org/officeDocument/2006/relationships/image" Target="../media/image23.jpeg"/><Relationship Id="rId10" Type="http://schemas.openxmlformats.org/officeDocument/2006/relationships/slide" Target="slide1.xml"/><Relationship Id="rId4" Type="http://schemas.openxmlformats.org/officeDocument/2006/relationships/image" Target="../media/image22.jpeg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ooltv.nl/beeldbank/clip/20021104_geraamte10" TargetMode="External"/><Relationship Id="rId13" Type="http://schemas.openxmlformats.org/officeDocument/2006/relationships/hyperlink" Target="http://www.biodoen.nl/biodoenLite.php?idOrder=0305011001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www.bioplek.org/animaties/spieren_botten/spierfilm.html" TargetMode="External"/><Relationship Id="rId12" Type="http://schemas.openxmlformats.org/officeDocument/2006/relationships/image" Target="../media/image11.jpeg"/><Relationship Id="rId2" Type="http://schemas.openxmlformats.org/officeDocument/2006/relationships/hyperlink" Target="http://www.bioplek.org/animaties/spieren_botten/antagoniste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slide" Target="slide1.xml"/><Relationship Id="rId5" Type="http://schemas.openxmlformats.org/officeDocument/2006/relationships/hyperlink" Target="http://www.biologiepagina.nl/Videobiologie/biobitsMLbeweging.htm" TargetMode="External"/><Relationship Id="rId15" Type="http://schemas.openxmlformats.org/officeDocument/2006/relationships/hyperlink" Target="http://www.biodoen.nl/biodoenLite.php?idOrder=0305011201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://www.bioplek.org/animaties%20onderbouw/spiereneenvoudig.html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jpeg"/><Relationship Id="rId7" Type="http://schemas.openxmlformats.org/officeDocument/2006/relationships/hyperlink" Target="http://www.schooltv.nl/beeldbank/clip/20021104_geraamte07" TargetMode="External"/><Relationship Id="rId2" Type="http://schemas.openxmlformats.org/officeDocument/2006/relationships/hyperlink" Target="http://www.biologiepagina.nl/Brugklasnieuw/Bewegen/ToetsbewegenB1/bewegenb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hyperlink" Target="http://www.schooltv.nl/beeldbank/clip/20021104_geraamte06" TargetMode="External"/><Relationship Id="rId10" Type="http://schemas.openxmlformats.org/officeDocument/2006/relationships/slide" Target="slide1.xml"/><Relationship Id="rId4" Type="http://schemas.openxmlformats.org/officeDocument/2006/relationships/hyperlink" Target="http://www.biologiepagina.nl/Brugklasnieuw/Bewegen/ToetsbewegenB2B3/toetsbwegenb2b3.htm" TargetMode="External"/><Relationship Id="rId9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2D/E. T5: Stevigheid en beweging.</a:t>
            </a:r>
          </a:p>
        </p:txBody>
      </p:sp>
      <p:sp>
        <p:nvSpPr>
          <p:cNvPr id="3075" name="Ondertitel 15"/>
          <p:cNvSpPr>
            <a:spLocks noGrp="1"/>
          </p:cNvSpPr>
          <p:nvPr>
            <p:ph type="subTitle" idx="1"/>
          </p:nvPr>
        </p:nvSpPr>
        <p:spPr>
          <a:xfrm>
            <a:off x="142875" y="857250"/>
            <a:ext cx="8858250" cy="5715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sz="2000" dirty="0" smtClean="0">
                <a:solidFill>
                  <a:schemeClr val="tx1"/>
                </a:solidFill>
                <a:hlinkClick r:id="rId2" action="ppaction://hlinksldjump"/>
              </a:rPr>
              <a:t>B1: Het skelet van de mens.</a:t>
            </a:r>
            <a:endParaRPr lang="nl-NL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nl-NL" sz="2000" dirty="0" smtClean="0">
                <a:solidFill>
                  <a:schemeClr val="tx1"/>
                </a:solidFill>
                <a:hlinkClick r:id="rId3" action="ppaction://hlinksldjump"/>
              </a:rPr>
              <a:t>B2: Het skelet van zoogdieren.</a:t>
            </a:r>
            <a:endParaRPr lang="nl-NL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nl-NL" sz="2000" dirty="0" smtClean="0">
                <a:solidFill>
                  <a:schemeClr val="tx1"/>
                </a:solidFill>
                <a:hlinkClick r:id="rId4" action="ppaction://hlinksldjump"/>
              </a:rPr>
              <a:t>B3: Kraakbeenweefsel en beenweefsel?</a:t>
            </a:r>
            <a:endParaRPr lang="nl-NL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nl-NL" sz="2000" dirty="0" smtClean="0">
                <a:solidFill>
                  <a:schemeClr val="tx1"/>
                </a:solidFill>
                <a:hlinkClick r:id="rId5" action="ppaction://hlinksldjump"/>
              </a:rPr>
              <a:t>B4: Beenverbindingen. </a:t>
            </a:r>
            <a:endParaRPr lang="nl-NL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nl-NL" sz="2000" dirty="0" smtClean="0">
                <a:solidFill>
                  <a:schemeClr val="tx1"/>
                </a:solidFill>
                <a:hlinkClick r:id="rId6" action="ppaction://hlinksldjump"/>
              </a:rPr>
              <a:t>B5: Spieren.</a:t>
            </a:r>
            <a:endParaRPr lang="nl-NL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nl-NL" sz="2000" dirty="0" smtClean="0">
                <a:solidFill>
                  <a:schemeClr val="tx1"/>
                </a:solidFill>
                <a:hlinkClick r:id="rId7" action="ppaction://hlinksldjump"/>
              </a:rPr>
              <a:t>B6: Houding en beweging.</a:t>
            </a:r>
            <a:endParaRPr lang="nl-NL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nl-NL" sz="2000" dirty="0" smtClean="0">
                <a:solidFill>
                  <a:schemeClr val="tx1"/>
                </a:solidFill>
                <a:hlinkClick r:id="rId8" action="ppaction://hlinksldjump"/>
              </a:rPr>
              <a:t>B7: Blessures.</a:t>
            </a:r>
            <a:endParaRPr lang="nl-NL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nl-NL" sz="2000" dirty="0" smtClean="0">
                <a:solidFill>
                  <a:schemeClr val="tx1"/>
                </a:solidFill>
                <a:hlinkClick r:id="rId9" action="ppaction://hlinksldjump"/>
              </a:rPr>
              <a:t>EB8: Het skelet van verschillende zoogdieren.</a:t>
            </a:r>
            <a:endParaRPr lang="nl-NL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nl-NL" sz="2000" dirty="0" smtClean="0">
                <a:solidFill>
                  <a:schemeClr val="tx1"/>
                </a:solidFill>
                <a:hlinkClick r:id="rId10" action="ppaction://hlinksldjump"/>
              </a:rPr>
              <a:t>EB9: Kraakbeen en been.</a:t>
            </a:r>
            <a:endParaRPr lang="nl-NL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nl-NL" sz="2000" dirty="0" smtClean="0">
                <a:solidFill>
                  <a:schemeClr val="tx1"/>
                </a:solidFill>
                <a:hlinkClick r:id="rId11" action="ppaction://hlinksldjump"/>
              </a:rPr>
              <a:t>EB10: De wervelkolom.</a:t>
            </a:r>
            <a:endParaRPr lang="nl-NL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nl-NL" sz="2000" dirty="0" smtClean="0">
                <a:solidFill>
                  <a:schemeClr val="tx1"/>
                </a:solidFill>
                <a:hlinkClick r:id="rId12" action="ppaction://hlinksldjump"/>
              </a:rPr>
              <a:t>V1: Hernia en spit.</a:t>
            </a:r>
            <a:endParaRPr lang="nl-NL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nl-NL" sz="2000" dirty="0" smtClean="0">
                <a:solidFill>
                  <a:schemeClr val="tx1"/>
                </a:solidFill>
                <a:hlinkClick r:id="rId13" action="ppaction://hlinksldjump"/>
              </a:rPr>
              <a:t>V2: De stevigheid van voeten.</a:t>
            </a:r>
            <a:endParaRPr lang="nl-NL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nl-NL" sz="2000" dirty="0" smtClean="0">
                <a:solidFill>
                  <a:schemeClr val="tx1"/>
                </a:solidFill>
                <a:hlinkClick r:id="rId14" action="ppaction://hlinksldjump"/>
              </a:rPr>
              <a:t>V3: Wat kan er verkeerd gaan?</a:t>
            </a:r>
            <a:endParaRPr lang="nl-NL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nl-NL" sz="2000" dirty="0" smtClean="0">
                <a:solidFill>
                  <a:schemeClr val="tx1"/>
                </a:solidFill>
                <a:hlinkClick r:id="rId15" action="ppaction://hlinksldjump"/>
              </a:rPr>
              <a:t>V4: Leren en werken.</a:t>
            </a:r>
            <a:endParaRPr lang="nl-NL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nl-NL" sz="2000" dirty="0" smtClean="0">
                <a:solidFill>
                  <a:schemeClr val="tx1"/>
                </a:solidFill>
                <a:hlinkClick r:id="rId16" action="ppaction://hlinksldjump"/>
              </a:rPr>
              <a:t>V5: Ideeën voor onderzoek.</a:t>
            </a:r>
            <a:endParaRPr lang="nl-NL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nl-NL" sz="2000" dirty="0" smtClean="0">
                <a:solidFill>
                  <a:schemeClr val="tx1"/>
                </a:solidFill>
                <a:hlinkClick r:id="rId17" action="ppaction://hlinksldjump"/>
              </a:rPr>
              <a:t>V6: Werken met de computer.</a:t>
            </a:r>
            <a:endParaRPr lang="nl-NL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nl-NL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nl-NL" sz="2400" dirty="0" smtClean="0">
                <a:solidFill>
                  <a:schemeClr val="tx1"/>
                </a:solidFill>
                <a:hlinkClick r:id="rId18" action="ppaction://hlinksldjump"/>
              </a:rPr>
              <a:t>Oefentoetsen.</a:t>
            </a:r>
            <a:endParaRPr lang="nl-NL" sz="2400" dirty="0" smtClean="0">
              <a:solidFill>
                <a:schemeClr val="tx1"/>
              </a:solidFill>
            </a:endParaRPr>
          </a:p>
        </p:txBody>
      </p:sp>
      <p:pic>
        <p:nvPicPr>
          <p:cNvPr id="3077" name="Picture 5" descr="http://www.biologiesite.nl/th4kl1_bestanden/humans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08720"/>
            <a:ext cx="28575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members.chello.nl/s.westerink2/thema4kl1_bestanden/knie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5271"/>
            <a:ext cx="2019532" cy="282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2C/D/E. T5: Stevigheid en beweging.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51520" y="879103"/>
            <a:ext cx="2207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1"/>
                </a:solidFill>
                <a:latin typeface="Trebuchet MS" pitchFamily="34" charset="0"/>
              </a:rPr>
              <a:t>B7: Blessures.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84302" y="1988840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Waarom krimp je als je ouder wordt?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7" name="Picture 24" descr="FlashLogo_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52" y="1966615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671929" y="1556792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Hoe ontstaan nek en rugklachten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9" name="Picture 24" descr="FlashLogo_6">
            <a:hlinkClick r:id="rId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9" y="1534567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678826" y="2492896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Animatie </a:t>
            </a:r>
            <a:r>
              <a:rPr lang="nl-NL" sz="800" dirty="0" err="1" smtClean="0">
                <a:solidFill>
                  <a:srgbClr val="003300"/>
                </a:solidFill>
              </a:rPr>
              <a:t>rontgenfoto’s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11" name="Picture 24" descr="FlashLogo_6">
            <a:hlinkClick r:id="rId5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6" y="2470671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http://www.heelmeester.nl/heelmeestercms/images/clavfractuu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14425"/>
            <a:ext cx="45910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step.nl/files/images/rugklachten_hernia_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8" y="3387215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Figuur 4 en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34915"/>
            <a:ext cx="35147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ome_icoon">
            <a:hlinkClick r:id="rId9" action="ppaction://hlinksldjump"/>
          </p:cNvPr>
          <p:cNvPicPr preferRelativeResize="0"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1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2C/D/E. T5: Stevigheid en beweging.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51520" y="879103"/>
            <a:ext cx="6728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1"/>
                </a:solidFill>
                <a:latin typeface="Trebuchet MS" pitchFamily="34" charset="0"/>
              </a:rPr>
              <a:t>EB8: Skeletten van verschillende zoogdieren.</a:t>
            </a:r>
          </a:p>
        </p:txBody>
      </p:sp>
      <p:pic>
        <p:nvPicPr>
          <p:cNvPr id="4" name="Picture 3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84" y="1657973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827584" y="1628800"/>
            <a:ext cx="120348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nl-NL" sz="800" dirty="0" smtClean="0"/>
              <a:t>Skeletten van vogels</a:t>
            </a:r>
            <a:endParaRPr lang="nl-NL" sz="800" dirty="0"/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3922613" y="1602117"/>
            <a:ext cx="108012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Oefentoets skeletten van dieren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7" name="Picture 24" descr="FlashLogo_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62" y="1579892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2555776" y="1592059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Skelet van lopers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9" name="Picture 24" descr="FlashLogo_6">
            <a:hlinkClick r:id="rId6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26" y="1569834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http://www.biologiesite.nl/th4kl1_bestanden/pote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9" y="1867523"/>
            <a:ext cx="8604842" cy="432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ome_icoon">
            <a:hlinkClick r:id="rId8" action="ppaction://hlinksldjump"/>
          </p:cNvPr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6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2D/E. T5: Stevigheid en beweging.</a:t>
            </a:r>
          </a:p>
        </p:txBody>
      </p:sp>
      <p:pic>
        <p:nvPicPr>
          <p:cNvPr id="20" name="Picture 4" descr="http://www.schooltv.nl/plein/mmbase/images/3019980/top,teen,zoolga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3312368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480984" y="1084094"/>
            <a:ext cx="6899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chemeClr val="tx1"/>
                </a:solidFill>
                <a:latin typeface="Trebuchet MS" pitchFamily="34" charset="0"/>
              </a:rPr>
              <a:t>EB8: Skeletten van verschillende zoogdieren.</a:t>
            </a:r>
          </a:p>
        </p:txBody>
      </p:sp>
      <p:pic>
        <p:nvPicPr>
          <p:cNvPr id="33794" name="Picture 2" descr="http://www.dierenklinieklemmer.nl/info_paard/skelet_paard/files/paard-m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45759"/>
            <a:ext cx="5333339" cy="476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ome_icoon">
            <a:hlinkClick r:id="rId4" action="ppaction://hlinksldjump"/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7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2D/E. T5: Stevigheid en beweging.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51520" y="1268760"/>
            <a:ext cx="3821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latin typeface="Trebuchet MS" pitchFamily="34" charset="0"/>
              </a:rPr>
              <a:t>EB9</a:t>
            </a:r>
            <a:r>
              <a:rPr lang="nl-NL" sz="2400" b="1" dirty="0" smtClean="0">
                <a:solidFill>
                  <a:schemeClr val="tx1"/>
                </a:solidFill>
                <a:latin typeface="Trebuchet MS" pitchFamily="34" charset="0"/>
              </a:rPr>
              <a:t>: Kraakbeen en been.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851920" y="5589240"/>
            <a:ext cx="2175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latin typeface="Trebuchet MS" pitchFamily="34" charset="0"/>
              </a:rPr>
              <a:t>Been</a:t>
            </a:r>
          </a:p>
          <a:p>
            <a:r>
              <a:rPr lang="nl-NL" sz="2400" dirty="0" smtClean="0">
                <a:latin typeface="Trebuchet MS" pitchFamily="34" charset="0"/>
              </a:rPr>
              <a:t>400 x vergroot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4484607" y="3993825"/>
            <a:ext cx="12971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>
                <a:latin typeface="Trebuchet MS" pitchFamily="34" charset="0"/>
              </a:rPr>
              <a:t>Kalkstof</a:t>
            </a:r>
            <a:endParaRPr lang="nl-NL" sz="2400" dirty="0" smtClean="0">
              <a:latin typeface="Trebuchet MS" pitchFamily="34" charset="0"/>
            </a:endParaRPr>
          </a:p>
          <a:p>
            <a:endParaRPr lang="nl-NL" dirty="0"/>
          </a:p>
        </p:txBody>
      </p:sp>
      <p:pic>
        <p:nvPicPr>
          <p:cNvPr id="17410" name="Picture 2" descr="http://upload.wikimedia.org/wikipedia/commons/8/80/Carti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64" y="1967142"/>
            <a:ext cx="3453140" cy="253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683568" y="3428518"/>
            <a:ext cx="21755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latin typeface="Trebuchet MS" pitchFamily="34" charset="0"/>
              </a:rPr>
              <a:t>Kraakbeen</a:t>
            </a:r>
          </a:p>
          <a:p>
            <a:r>
              <a:rPr lang="nl-NL" sz="2400" dirty="0" smtClean="0">
                <a:latin typeface="Trebuchet MS" pitchFamily="34" charset="0"/>
              </a:rPr>
              <a:t>400 x vergroot</a:t>
            </a:r>
          </a:p>
          <a:p>
            <a:endParaRPr lang="nl-NL" dirty="0"/>
          </a:p>
        </p:txBody>
      </p:sp>
      <p:pic>
        <p:nvPicPr>
          <p:cNvPr id="17412" name="Picture 4" descr="http://i2.photobucket.com/albums/y18/ArYo2000/KnieGewricht/VooraanzichtKraakbeenP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30425"/>
            <a:ext cx="48387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chte verbindingslijn met pijl 7"/>
          <p:cNvCxnSpPr/>
          <p:nvPr/>
        </p:nvCxnSpPr>
        <p:spPr>
          <a:xfrm>
            <a:off x="3563888" y="3197275"/>
            <a:ext cx="2916000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414" name="Picture 6" descr="http://www.dinosaurus.net/pics/bot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34" y="4732490"/>
            <a:ext cx="3181350" cy="186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Rechte verbindingslijn met pijl 15"/>
          <p:cNvCxnSpPr/>
          <p:nvPr/>
        </p:nvCxnSpPr>
        <p:spPr>
          <a:xfrm flipV="1">
            <a:off x="3563888" y="4293096"/>
            <a:ext cx="2859709" cy="864096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400762" y="5689011"/>
            <a:ext cx="13668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Pijpbeenderen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19" name="Picture 26" descr="im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50" y="5606461"/>
            <a:ext cx="412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7359019" y="5206854"/>
            <a:ext cx="13668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Beenweefsel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21" name="Picture 26" descr="img">
            <a:hlinkClick r:id="rId7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607" y="5124304"/>
            <a:ext cx="412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home_icoon">
            <a:hlinkClick r:id="rId8" action="ppaction://hlinksldjump"/>
          </p:cNvPr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1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2D/E. T5: Stevigheid en beweging.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51520" y="879103"/>
            <a:ext cx="3542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1"/>
                </a:solidFill>
                <a:latin typeface="Trebuchet MS" pitchFamily="34" charset="0"/>
              </a:rPr>
              <a:t>EB10: De wervelkolom.</a:t>
            </a:r>
          </a:p>
        </p:txBody>
      </p:sp>
      <p:pic>
        <p:nvPicPr>
          <p:cNvPr id="8" name="Picture 3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8" y="1586920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590228" y="1562021"/>
            <a:ext cx="64807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nl-NL" sz="800" dirty="0" smtClean="0"/>
              <a:t>Wervels</a:t>
            </a:r>
            <a:endParaRPr lang="nl-NL" sz="800" dirty="0"/>
          </a:p>
        </p:txBody>
      </p:sp>
      <p:pic>
        <p:nvPicPr>
          <p:cNvPr id="22530" name="Picture 2" descr="http://www.museumkennis.nl/sites/nnm.dossiers/contents/i003846/wervelkol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90" y="1417901"/>
            <a:ext cx="3384376" cy="507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www.mcbackup.org/wp-content/uploads/2012/01/wervelkolom-dwa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757" y="1173873"/>
            <a:ext cx="38100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www.mcbackup.org/wp-content/uploads/2012/01/werve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920" y="3953169"/>
            <a:ext cx="2987674" cy="227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ome_icoon">
            <a:hlinkClick r:id="rId7" action="ppaction://hlinksldjump"/>
          </p:cNvPr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1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2D/E. T5: Stevigheid en beweging.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51520" y="879103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latin typeface="Trebuchet MS" pitchFamily="34" charset="0"/>
              </a:rPr>
              <a:t>V1</a:t>
            </a:r>
            <a:r>
              <a:rPr lang="nl-NL" sz="2400" b="1" dirty="0" smtClean="0">
                <a:solidFill>
                  <a:schemeClr val="tx1"/>
                </a:solidFill>
                <a:latin typeface="Trebuchet MS" pitchFamily="34" charset="0"/>
              </a:rPr>
              <a:t>: Hernia en spit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5796136" y="1340768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Hoe ontstaat spit of een hernia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8" name="Picture 25" descr="youtube-logo(2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36" y="1267743"/>
            <a:ext cx="384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5796136" y="1640687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Hernia, of “door je rug gaan”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10" name="Picture 25" descr="youtube-logo(2)">
            <a:hlinkClick r:id="rId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36" y="1567662"/>
            <a:ext cx="384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http://www.fysiotherapiedaalmeer.nl/images/w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08257"/>
            <a:ext cx="5168706" cy="464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://www.kliniekatlas.nl/images/sideImages/0_foto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76872"/>
            <a:ext cx="25717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ome_icoon">
            <a:hlinkClick r:id="rId7" action="ppaction://hlinksldjump"/>
          </p:cNvPr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3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2D/E. T5: Stevigheid en beweging.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51520" y="879103"/>
            <a:ext cx="4509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1"/>
                </a:solidFill>
                <a:latin typeface="Trebuchet MS" pitchFamily="34" charset="0"/>
              </a:rPr>
              <a:t>V2: Stevigheid van de voeten.</a:t>
            </a:r>
          </a:p>
        </p:txBody>
      </p:sp>
      <p:sp>
        <p:nvSpPr>
          <p:cNvPr id="2" name="Rechthoek 1"/>
          <p:cNvSpPr/>
          <p:nvPr/>
        </p:nvSpPr>
        <p:spPr>
          <a:xfrm>
            <a:off x="273020" y="1340768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Opdracht: De stevigheid van voeten.</a:t>
            </a:r>
          </a:p>
          <a:p>
            <a:r>
              <a:rPr lang="nl-NL" dirty="0" smtClean="0"/>
              <a:t>WAT HEB JE NODIG?</a:t>
            </a:r>
          </a:p>
          <a:p>
            <a:r>
              <a:rPr lang="nl-NL" dirty="0" smtClean="0"/>
              <a:t>- een plastic liniaal</a:t>
            </a:r>
          </a:p>
          <a:p>
            <a:r>
              <a:rPr lang="nl-NL" dirty="0" smtClean="0"/>
              <a:t>WAT MOET JE DOEN?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Laat iemand de plastic liniaal aan beide uiteinden vasthouden.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Druk er in het midden op (zie afbeelding 1 en 2).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- Doe hetzelfde nog een keer, maar laat nu de liniaal opbollen.</a:t>
            </a:r>
          </a:p>
          <a:p>
            <a:r>
              <a:rPr lang="nl-NL" dirty="0" smtClean="0"/>
              <a:t>WAT NEEM JE WAAR?</a:t>
            </a:r>
          </a:p>
          <a:p>
            <a:r>
              <a:rPr lang="nl-NL" dirty="0" smtClean="0"/>
              <a:t>1. In welk geval is de liniaal het gemakkelijkst naar beneden te buigen?</a:t>
            </a:r>
          </a:p>
          <a:p>
            <a:r>
              <a:rPr lang="nl-NL" dirty="0" smtClean="0"/>
              <a:t>2. Geef aan waarom het nuttig is dat de voeten gewelfd zijn.</a:t>
            </a:r>
          </a:p>
          <a:p>
            <a:r>
              <a:rPr lang="nl-NL" dirty="0" smtClean="0"/>
              <a:t>3. Noem enkele voorbeelden uit het dagelijks leven waarbij gebruik is gemaakt </a:t>
            </a:r>
          </a:p>
          <a:p>
            <a:r>
              <a:rPr lang="nl-NL" dirty="0"/>
              <a:t> </a:t>
            </a:r>
            <a:r>
              <a:rPr lang="nl-NL" dirty="0" smtClean="0"/>
              <a:t>    van een gewelfde (gebogen) vorm voor de stevigheid.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27" y="3068960"/>
            <a:ext cx="6925624" cy="1629295"/>
          </a:xfrm>
          <a:prstGeom prst="rect">
            <a:avLst/>
          </a:prstGeom>
        </p:spPr>
      </p:pic>
      <p:pic>
        <p:nvPicPr>
          <p:cNvPr id="8" name="Picture 6" descr="home_icoon">
            <a:hlinkClick r:id="rId3" action="ppaction://hlinksldjump"/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3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2C/D/E. T5: Stevigheid en beweging.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51520" y="879103"/>
            <a:ext cx="456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1"/>
                </a:solidFill>
                <a:latin typeface="Trebuchet MS" pitchFamily="34" charset="0"/>
              </a:rPr>
              <a:t>V3: Wat kan er verkeerd gaan?</a:t>
            </a:r>
          </a:p>
        </p:txBody>
      </p:sp>
      <p:pic>
        <p:nvPicPr>
          <p:cNvPr id="23554" name="Picture 2" descr="http://nieuws-2.nl/nieuwsnl/novum/265/472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82" y="1484783"/>
            <a:ext cx="3512946" cy="26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www.schoolbieb.nl/uploadedImages/images/DOSSIERS%20MBO/Zorg%20en%20Welzijn/52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4944"/>
            <a:ext cx="4884795" cy="353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187624" y="5013176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Sportblessures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10" name="Picture 25" descr="youtube-logo(2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4" y="4940151"/>
            <a:ext cx="384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ome_icoon">
            <a:hlinkClick r:id="rId6" action="ppaction://hlinksldjump"/>
          </p:cNvPr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3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2D/E. T5: Stevigheid en beweging.</a:t>
            </a:r>
          </a:p>
        </p:txBody>
      </p:sp>
      <p:sp>
        <p:nvSpPr>
          <p:cNvPr id="3075" name="Ondertitel 15"/>
          <p:cNvSpPr>
            <a:spLocks noGrp="1"/>
          </p:cNvSpPr>
          <p:nvPr>
            <p:ph type="subTitle" idx="1"/>
          </p:nvPr>
        </p:nvSpPr>
        <p:spPr>
          <a:xfrm>
            <a:off x="142875" y="857250"/>
            <a:ext cx="2340893" cy="627534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sz="2400" dirty="0" smtClean="0">
                <a:solidFill>
                  <a:schemeClr val="tx1"/>
                </a:solidFill>
              </a:rPr>
              <a:t>Oefentoetsen:</a:t>
            </a:r>
          </a:p>
          <a:p>
            <a:pPr eaLnBrk="1" hangingPunct="1">
              <a:spcBef>
                <a:spcPct val="0"/>
              </a:spcBef>
            </a:pPr>
            <a:endParaRPr lang="nl-NL" sz="20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nl-NL" dirty="0" smtClean="0">
              <a:solidFill>
                <a:schemeClr val="tx1"/>
              </a:solidFill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90720" y="1556792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Stevigheid en beweging (</a:t>
            </a:r>
            <a:r>
              <a:rPr lang="nl-NL" sz="800" dirty="0" err="1" smtClean="0">
                <a:solidFill>
                  <a:srgbClr val="003300"/>
                </a:solidFill>
              </a:rPr>
              <a:t>Westerink</a:t>
            </a:r>
            <a:r>
              <a:rPr lang="nl-NL" sz="800" dirty="0" smtClean="0">
                <a:solidFill>
                  <a:srgbClr val="003300"/>
                </a:solidFill>
              </a:rPr>
              <a:t>)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5" name="Picture 24" descr="FlashLogo_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0" y="1534567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www.shrikrishna.nl/uimages/afbeelding%20toe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2385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88722" y="2036790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Stevigheid en beweging (korte samenvatting en toets)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8" name="Picture 24" descr="FlashLogo_6">
            <a:hlinkClick r:id="rId5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2" y="2014565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496018" y="2614240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Bewegen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10" name="Picture 24" descr="FlashLogo_6">
            <a:hlinkClick r:id="rId6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9" y="2592015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23259" y="3212976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Bewegen 2 en 3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12" name="Picture 24" descr="FlashLogo_6">
            <a:hlinkClick r:id="rId7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9" y="3190751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520299" y="3765198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Stevigheid en beweging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14" name="Picture 24" descr="FlashLogo_6">
            <a:hlinkClick r:id="rId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" y="3742973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476592" y="4303414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Skelet/botten 1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16" name="Picture 24" descr="FlashLogo_6">
            <a:hlinkClick r:id="rId9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0" y="4270871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523259" y="4774927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Skelet/botten 2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18" name="Picture 24" descr="FlashLogo_6">
            <a:hlinkClick r:id="rId10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9" y="4752702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528243" y="5805040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Röntgenfoto’s. Benoem de botten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22" name="Picture 24" descr="FlashLogo_6">
            <a:hlinkClick r:id="rId1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3" y="5782815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855044" y="2586331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Verschillende dierlijke skeletten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24" name="Picture 24" descr="FlashLogo_6">
            <a:hlinkClick r:id="rId1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94" y="2564106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855043" y="3068513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Top- teen en zoolganger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26" name="Picture 24" descr="FlashLogo_6">
            <a:hlinkClick r:id="rId13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93" y="3046288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2855042" y="3620735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Welk type beenverbinding is het?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28" name="Picture 24" descr="FlashLogo_6">
            <a:hlinkClick r:id="rId1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92" y="3598510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4869707" y="1400448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Puzzel gewricht</a:t>
            </a:r>
            <a:endParaRPr lang="nl-NL" sz="800" dirty="0">
              <a:solidFill>
                <a:srgbClr val="003300"/>
              </a:solidFill>
            </a:endParaRP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2855044" y="5818335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Bouw kniegewricht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32" name="Picture 24" descr="FlashLogo_6">
            <a:hlinkClick r:id="rId15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94" y="5796110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2855044" y="4912245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De schedel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34" name="Picture 24" descr="FlashLogo_6">
            <a:hlinkClick r:id="rId16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94" y="4890020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2855039" y="5382593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Puzzel stevigheid en beweging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36" name="Picture 24" descr="FlashLogo_6">
            <a:hlinkClick r:id="rId17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89" y="5360368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2877199" y="4480421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Spieren en botten (</a:t>
            </a:r>
            <a:r>
              <a:rPr lang="nl-NL" sz="800" dirty="0" err="1" smtClean="0">
                <a:solidFill>
                  <a:srgbClr val="003300"/>
                </a:solidFill>
              </a:rPr>
              <a:t>Biodoen</a:t>
            </a:r>
            <a:r>
              <a:rPr lang="nl-NL" sz="800" dirty="0" smtClean="0">
                <a:solidFill>
                  <a:srgbClr val="003300"/>
                </a:solidFill>
              </a:rPr>
              <a:t>)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38" name="Picture 24" descr="FlashLogo_6">
            <a:hlinkClick r:id="rId1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49" y="4458196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2877944" y="4050234"/>
            <a:ext cx="971178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Spieren (</a:t>
            </a:r>
            <a:r>
              <a:rPr lang="nl-NL" sz="800" dirty="0" err="1" smtClean="0">
                <a:solidFill>
                  <a:srgbClr val="003300"/>
                </a:solidFill>
              </a:rPr>
              <a:t>Biodoen</a:t>
            </a:r>
            <a:r>
              <a:rPr lang="nl-NL" sz="800" dirty="0" smtClean="0">
                <a:solidFill>
                  <a:srgbClr val="003300"/>
                </a:solidFill>
              </a:rPr>
              <a:t>)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40" name="Picture 24" descr="FlashLogo_6">
            <a:hlinkClick r:id="rId19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993" y="4050233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528243" y="5266730"/>
            <a:ext cx="108012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Skeletten van dieren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42" name="Picture 24" descr="FlashLogo_6">
            <a:hlinkClick r:id="rId20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2" y="5244505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9" descr="logo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97" y="1761174"/>
            <a:ext cx="468313" cy="29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6898710" y="1761174"/>
            <a:ext cx="127369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nl-NL" sz="800" dirty="0" smtClean="0"/>
              <a:t>Puzzel skelet</a:t>
            </a:r>
            <a:endParaRPr lang="nl-NL" sz="800" dirty="0"/>
          </a:p>
        </p:txBody>
      </p:sp>
      <p:pic>
        <p:nvPicPr>
          <p:cNvPr id="48" name="Picture 39" descr="logo">
            <a:hlinkClick r:id="rId23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98" y="1305759"/>
            <a:ext cx="4683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0"/>
          <p:cNvSpPr>
            <a:spLocks noChangeArrowheads="1"/>
          </p:cNvSpPr>
          <p:nvPr/>
        </p:nvSpPr>
        <p:spPr bwMode="auto">
          <a:xfrm>
            <a:off x="6898710" y="1305759"/>
            <a:ext cx="20875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nl-NL" sz="800" dirty="0" smtClean="0"/>
              <a:t>Puzzel schedel</a:t>
            </a:r>
            <a:endParaRPr lang="nl-NL" sz="800" dirty="0"/>
          </a:p>
        </p:txBody>
      </p:sp>
      <p:pic>
        <p:nvPicPr>
          <p:cNvPr id="50" name="Picture 39" descr="logo">
            <a:hlinkClick r:id="rId24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03" y="1323454"/>
            <a:ext cx="4683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" descr="home_icoon">
            <a:hlinkClick r:id="rId25" action="ppaction://hlinksldjump"/>
          </p:cNvPr>
          <p:cNvPicPr preferRelativeResize="0"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7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title" idx="4294967295"/>
          </p:nvPr>
        </p:nvSpPr>
        <p:spPr>
          <a:xfrm>
            <a:off x="142875" y="85725"/>
            <a:ext cx="3781425" cy="642938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7441C"/>
                </a:solidFill>
              </a:rPr>
              <a:t>V4. Leren en werken</a:t>
            </a:r>
            <a:endParaRPr lang="nl-NL" smtClean="0">
              <a:solidFill>
                <a:srgbClr val="37441C"/>
              </a:solidFill>
            </a:endParaRPr>
          </a:p>
        </p:txBody>
      </p:sp>
      <p:pic>
        <p:nvPicPr>
          <p:cNvPr id="5123" name="Picture 4" descr="fokke-sukke-le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16000"/>
            <a:ext cx="87503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ome_icoon">
            <a:hlinkClick r:id="rId3" action="ppaction://hlinksldjump"/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2D/E. T5: Stevigheid en beweging.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51520" y="1268760"/>
            <a:ext cx="4232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1"/>
                </a:solidFill>
                <a:latin typeface="Trebuchet MS" pitchFamily="34" charset="0"/>
              </a:rPr>
              <a:t>B1: Het skelet van de mens.</a:t>
            </a:r>
          </a:p>
        </p:txBody>
      </p:sp>
      <p:pic>
        <p:nvPicPr>
          <p:cNvPr id="12292" name="Picture 4" descr="http://www.anatomieshop.nl/shared/images/generated/detail_3ba10_standaard_skelet_3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68870"/>
            <a:ext cx="2456012" cy="45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638621" y="2708920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Skeletten (natuurinformatie).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9" name="Picture 24" descr="FlashLogo_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71" y="2686695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7" descr="http://www.argosymedical.com/log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32" y="1885763"/>
            <a:ext cx="625667" cy="49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914823" y="2132856"/>
            <a:ext cx="232627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/>
              <a:t>Animatie en afbeeldingen bouw skelet (engels)</a:t>
            </a:r>
            <a:endParaRPr lang="nl-NL" sz="800" dirty="0"/>
          </a:p>
        </p:txBody>
      </p:sp>
      <p:pic>
        <p:nvPicPr>
          <p:cNvPr id="12" name="Picture 36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64" y="3255161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737364" y="3212976"/>
            <a:ext cx="93610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nl-NL" sz="800" dirty="0" smtClean="0"/>
              <a:t>geraamte</a:t>
            </a:r>
            <a:endParaRPr lang="nl-NL" sz="800" dirty="0"/>
          </a:p>
        </p:txBody>
      </p:sp>
      <p:pic>
        <p:nvPicPr>
          <p:cNvPr id="18" name="Picture 39" descr="logo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60" y="3929008"/>
            <a:ext cx="468313" cy="29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5258073" y="3929008"/>
            <a:ext cx="127369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nl-NL" sz="800" dirty="0" smtClean="0"/>
              <a:t>Puzzel skelet</a:t>
            </a:r>
            <a:endParaRPr lang="nl-NL" sz="800" dirty="0"/>
          </a:p>
        </p:txBody>
      </p:sp>
      <p:pic>
        <p:nvPicPr>
          <p:cNvPr id="12294" name="Picture 6" descr="http://www.ballonwinkel.nl/images/schedel-0718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60" y="3068513"/>
            <a:ext cx="3334771" cy="33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351735" y="3068513"/>
            <a:ext cx="13668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Het geraamte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22" name="Picture 26" descr="im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23" y="2985963"/>
            <a:ext cx="412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365403" y="2542232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Skelet/botten 1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24" name="Picture 24" descr="FlashLogo_6">
            <a:hlinkClick r:id="rId14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21" y="2509689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050121" y="205591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Oefentoetsen</a:t>
            </a:r>
            <a:endParaRPr lang="nl-NL" dirty="0"/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5364445" y="3477222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Röntgenfoto’s. Benoem de botten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31" name="Picture 24" descr="FlashLogo_6">
            <a:hlinkClick r:id="rId15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495" y="3454997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 descr="home_icoon">
            <a:hlinkClick r:id="rId16" action="ppaction://hlinksldjump"/>
          </p:cNvPr>
          <p:cNvPicPr preferRelativeResize="0"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6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V5. Ideeeën voor onderzoek</a:t>
            </a:r>
          </a:p>
        </p:txBody>
      </p:sp>
      <p:pic>
        <p:nvPicPr>
          <p:cNvPr id="6147" name="Picture 4" descr="10ide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52513"/>
            <a:ext cx="34766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Logo_Id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460750"/>
            <a:ext cx="49022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ome_icoon">
            <a:hlinkClick r:id="rId4" action="ppaction://hlinksldjump"/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V6. Werken met de computer</a:t>
            </a:r>
          </a:p>
        </p:txBody>
      </p:sp>
      <p:pic>
        <p:nvPicPr>
          <p:cNvPr id="7171" name="Picture 12" descr="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908050"/>
            <a:ext cx="39084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4" descr="694,7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2419350"/>
            <a:ext cx="3770312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ome_icoon">
            <a:hlinkClick r:id="rId4" action="ppaction://hlinksldjump"/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2C/D/E. T5: Stevigheid en beweging.</a:t>
            </a:r>
          </a:p>
        </p:txBody>
      </p:sp>
      <p:pic>
        <p:nvPicPr>
          <p:cNvPr id="4" name="Picture 39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31" y="2132856"/>
            <a:ext cx="4683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0"/>
          <p:cNvSpPr>
            <a:spLocks noChangeArrowheads="1"/>
          </p:cNvSpPr>
          <p:nvPr/>
        </p:nvSpPr>
        <p:spPr bwMode="auto">
          <a:xfrm>
            <a:off x="691744" y="2132856"/>
            <a:ext cx="113452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nl-NL" sz="800" dirty="0" smtClean="0"/>
              <a:t>Puzzel schedel</a:t>
            </a:r>
            <a:endParaRPr lang="nl-NL" sz="800" dirty="0"/>
          </a:p>
        </p:txBody>
      </p:sp>
      <p:pic>
        <p:nvPicPr>
          <p:cNvPr id="6" name="Picture 27" descr="http://www.argosymedical.com/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1" y="1420548"/>
            <a:ext cx="625667" cy="49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839582" y="1667641"/>
            <a:ext cx="232627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/>
              <a:t>Animatie en afbeeldingen bouw skelet (engels)</a:t>
            </a:r>
            <a:endParaRPr lang="nl-NL" sz="800" dirty="0"/>
          </a:p>
        </p:txBody>
      </p:sp>
      <p:pic>
        <p:nvPicPr>
          <p:cNvPr id="25602" name="Picture 2" descr="http://huisvangenezing.nl/images/schedel%20ant%2Blat%2Bpos%2Bsup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82468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13991" y="980728"/>
            <a:ext cx="4232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chemeClr val="tx1"/>
                </a:solidFill>
                <a:latin typeface="Trebuchet MS" pitchFamily="34" charset="0"/>
              </a:rPr>
              <a:t>B1: Het skelet van de mens.</a:t>
            </a:r>
          </a:p>
        </p:txBody>
      </p:sp>
      <p:pic>
        <p:nvPicPr>
          <p:cNvPr id="10" name="Picture 6" descr="home_icoon">
            <a:hlinkClick r:id="rId7" action="ppaction://hlinksldjump"/>
          </p:cNvPr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6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2D/E. T5: Stevigheid en beweging.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51520" y="1268760"/>
            <a:ext cx="4629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1"/>
                </a:solidFill>
                <a:latin typeface="Trebuchet MS" pitchFamily="34" charset="0"/>
              </a:rPr>
              <a:t>B2: Het skelet van zoogdieren.</a:t>
            </a:r>
          </a:p>
        </p:txBody>
      </p:sp>
      <p:pic>
        <p:nvPicPr>
          <p:cNvPr id="13314" name="Picture 2" descr="http://www.beesies.nl/kenmerken/images/zoogdier_skel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75845"/>
            <a:ext cx="4536504" cy="45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ivn.nl/uploads/oirschot/eekhoorn%20ske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768" y="2564904"/>
            <a:ext cx="372427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ome_icoon">
            <a:hlinkClick r:id="rId4" action="ppaction://hlinksldjump"/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0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2D/E. T5: Stevigheid en beweging.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51520" y="1196752"/>
            <a:ext cx="5883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1"/>
                </a:solidFill>
                <a:latin typeface="Trebuchet MS" pitchFamily="34" charset="0"/>
              </a:rPr>
              <a:t>B3: Kraakbeenweefsel en beenweefsel.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851920" y="5589240"/>
            <a:ext cx="2175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latin typeface="Trebuchet MS" pitchFamily="34" charset="0"/>
              </a:rPr>
              <a:t>Been</a:t>
            </a:r>
          </a:p>
          <a:p>
            <a:r>
              <a:rPr lang="nl-NL" sz="2400" dirty="0" smtClean="0">
                <a:latin typeface="Trebuchet MS" pitchFamily="34" charset="0"/>
              </a:rPr>
              <a:t>400 x vergroot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4484607" y="3993825"/>
            <a:ext cx="12971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>
                <a:latin typeface="Trebuchet MS" pitchFamily="34" charset="0"/>
              </a:rPr>
              <a:t>Kalkstof</a:t>
            </a:r>
            <a:endParaRPr lang="nl-NL" sz="2400" dirty="0" smtClean="0">
              <a:latin typeface="Trebuchet MS" pitchFamily="34" charset="0"/>
            </a:endParaRPr>
          </a:p>
          <a:p>
            <a:endParaRPr lang="nl-NL" dirty="0"/>
          </a:p>
        </p:txBody>
      </p:sp>
      <p:pic>
        <p:nvPicPr>
          <p:cNvPr id="17410" name="Picture 2" descr="http://upload.wikimedia.org/wikipedia/commons/8/80/Carti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64" y="1967142"/>
            <a:ext cx="3453140" cy="253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683568" y="3428518"/>
            <a:ext cx="21755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latin typeface="Trebuchet MS" pitchFamily="34" charset="0"/>
              </a:rPr>
              <a:t>Kraakbeen</a:t>
            </a:r>
          </a:p>
          <a:p>
            <a:r>
              <a:rPr lang="nl-NL" sz="2400" dirty="0" smtClean="0">
                <a:latin typeface="Trebuchet MS" pitchFamily="34" charset="0"/>
              </a:rPr>
              <a:t>400 x vergroot</a:t>
            </a:r>
          </a:p>
          <a:p>
            <a:endParaRPr lang="nl-NL" dirty="0"/>
          </a:p>
        </p:txBody>
      </p:sp>
      <p:pic>
        <p:nvPicPr>
          <p:cNvPr id="17412" name="Picture 4" descr="http://i2.photobucket.com/albums/y18/ArYo2000/KnieGewricht/VooraanzichtKraakbeenP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30425"/>
            <a:ext cx="48387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chte verbindingslijn met pijl 7"/>
          <p:cNvCxnSpPr/>
          <p:nvPr/>
        </p:nvCxnSpPr>
        <p:spPr>
          <a:xfrm>
            <a:off x="3563888" y="3197275"/>
            <a:ext cx="2916000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414" name="Picture 6" descr="http://www.dinosaurus.net/pics/bot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34" y="4732490"/>
            <a:ext cx="3181350" cy="186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Rechte verbindingslijn met pijl 15"/>
          <p:cNvCxnSpPr/>
          <p:nvPr/>
        </p:nvCxnSpPr>
        <p:spPr>
          <a:xfrm flipV="1">
            <a:off x="3563888" y="4293096"/>
            <a:ext cx="2859709" cy="864096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400762" y="5689011"/>
            <a:ext cx="13668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Pijpbeenderen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19" name="Picture 26" descr="im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50" y="5606461"/>
            <a:ext cx="412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7359019" y="5206854"/>
            <a:ext cx="13668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Beenweefsel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21" name="Picture 26" descr="img">
            <a:hlinkClick r:id="rId7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607" y="5124304"/>
            <a:ext cx="412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home_icoon">
            <a:hlinkClick r:id="rId8" action="ppaction://hlinksldjump"/>
          </p:cNvPr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6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2D/E. T5: Stevigheid en beweging.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51520" y="879103"/>
            <a:ext cx="3469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1"/>
                </a:solidFill>
                <a:latin typeface="Trebuchet MS" pitchFamily="34" charset="0"/>
              </a:rPr>
              <a:t>B4: Beenverbindingen.</a:t>
            </a:r>
          </a:p>
        </p:txBody>
      </p:sp>
      <p:pic>
        <p:nvPicPr>
          <p:cNvPr id="19458" name="Picture 2" descr="http://members.quicknet.nl/joyforever/gewrich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3997821" cy="500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natuurinformatie.nl/sites/nnm.dossiers/contents/i002046/skelet%20met%20gewrichten_d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6" y="1412776"/>
            <a:ext cx="360587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6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88" y="6336887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3563888" y="6309900"/>
            <a:ext cx="93610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nl-NL" sz="800" dirty="0" smtClean="0"/>
              <a:t>Gewrichten</a:t>
            </a:r>
            <a:endParaRPr lang="nl-NL" sz="800" dirty="0"/>
          </a:p>
        </p:txBody>
      </p:sp>
      <p:pic>
        <p:nvPicPr>
          <p:cNvPr id="9" name="Picture 6" descr="home_icoon">
            <a:hlinkClick r:id="rId7" action="ppaction://hlinksldjump"/>
          </p:cNvPr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5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2D/E. T5: Stevigheid en beweging.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51520" y="879103"/>
            <a:ext cx="3469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1"/>
                </a:solidFill>
                <a:latin typeface="Trebuchet MS" pitchFamily="34" charset="0"/>
              </a:rPr>
              <a:t>B4: Beenverbindingen.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142875" y="1657350"/>
          <a:ext cx="8858250" cy="4114800"/>
        </p:xfrm>
        <a:graphic>
          <a:graphicData uri="http://schemas.openxmlformats.org/drawingml/2006/table">
            <a:tbl>
              <a:tblPr/>
              <a:tblGrid>
                <a:gridCol w="4429125"/>
                <a:gridCol w="4429125"/>
              </a:tblGrid>
              <a:tr h="0">
                <a:tc>
                  <a:txBody>
                    <a:bodyPr/>
                    <a:lstStyle/>
                    <a:p>
                      <a:endParaRPr lang="nl-NL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</a:rPr>
                        <a:t>scharniergewricht </a:t>
                      </a:r>
                      <a:r>
                        <a:rPr lang="nl-NL">
                          <a:effectLst/>
                        </a:rPr>
                        <a:t>bijvoorbeeld het ellebooggewricht en het kniegewricht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nl-NL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</a:rPr>
                        <a:t>kogelgewricht</a:t>
                      </a:r>
                      <a:r>
                        <a:rPr lang="nl-NL">
                          <a:effectLst/>
                        </a:rPr>
                        <a:t> bijvoorbeeld het schoudergewricht en het heupgewricht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nl-NL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</a:rPr>
                        <a:t>Rolgewricht</a:t>
                      </a:r>
                      <a:r>
                        <a:rPr lang="nl-NL">
                          <a:effectLst/>
                        </a:rPr>
                        <a:t> </a:t>
                      </a:r>
                      <a:br>
                        <a:rPr lang="nl-NL">
                          <a:effectLst/>
                        </a:rPr>
                      </a:br>
                      <a:r>
                        <a:rPr lang="nl-NL">
                          <a:effectLst/>
                        </a:rPr>
                        <a:t>Het gewricht waarmee het spaakbeen en de ellepijp om elkaar heen kunnen draaien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nl-NL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effectLst/>
                        </a:rPr>
                        <a:t>ellipsvormig gewricht</a:t>
                      </a:r>
                      <a:r>
                        <a:rPr lang="nl-NL" dirty="0">
                          <a:effectLst/>
                        </a:rPr>
                        <a:t> bijvoorbeeld het bovenste polsgewricht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nl-NL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>
                          <a:effectLst/>
                        </a:rPr>
                        <a:t>zadelgewricht</a:t>
                      </a:r>
                      <a:r>
                        <a:rPr lang="nl-NL">
                          <a:effectLst/>
                        </a:rPr>
                        <a:t> bijvoorbeeld het gewricht tussen handpalm en duim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nl-NL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effectLst/>
                        </a:rPr>
                        <a:t>draaigewricht</a:t>
                      </a:r>
                      <a:r>
                        <a:rPr lang="nl-NL" dirty="0">
                          <a:effectLst/>
                        </a:rPr>
                        <a:t> bijvoorbeeld de twee bovenste nekwervels: de atlas en de draaier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483" name="Picture 3" descr="http://www.natuurinformatie.nl/sites/nnm.dossiers/contents/i002046/kogelgewric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470" y="1988388"/>
            <a:ext cx="25717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natuurinformatie.nl/sites/nnm.dossiers/contents/i002046/rolgewric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17038"/>
            <a:ext cx="229552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http://www.natuurinformatie.nl/sites/nnm.dossiers/contents/i002046/ellipsvormiggewrich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46375"/>
            <a:ext cx="2381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natuurinformatie.nl/sites/nnm.dossiers/contents/i002046/zadelgewrich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77" y="3755276"/>
            <a:ext cx="98107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http://www.natuurinformatie.nl/sites/nnm.dossiers/contents/i002046/draaigewrich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45224"/>
            <a:ext cx="9810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www.natuurinformatie.nl/sites/nnm.dossiers/contents/i002046/scharniergewrich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23812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Rechte verbindingslijn met pijl 14"/>
          <p:cNvCxnSpPr/>
          <p:nvPr/>
        </p:nvCxnSpPr>
        <p:spPr>
          <a:xfrm flipH="1">
            <a:off x="4131170" y="2617038"/>
            <a:ext cx="540384" cy="12831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H="1">
            <a:off x="2195736" y="3140968"/>
            <a:ext cx="2403810" cy="61430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H="1">
            <a:off x="2560762" y="4077072"/>
            <a:ext cx="1993981" cy="7920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flipH="1">
            <a:off x="3707904" y="5652695"/>
            <a:ext cx="912221" cy="440229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H="1" flipV="1">
            <a:off x="2560762" y="1783111"/>
            <a:ext cx="2042690" cy="133721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5002266" y="6020692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Oefentoets. Bouw kniegewricht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31" name="Picture 24" descr="FlashLogo_6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316" y="5998467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 descr="home_icoon">
            <a:hlinkClick r:id="rId10" action="ppaction://hlinksldjump"/>
          </p:cNvPr>
          <p:cNvPicPr preferRelativeResize="0"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5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2D/E. T5: Stevigheid en beweging.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51520" y="1268759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1"/>
                </a:solidFill>
                <a:latin typeface="Trebuchet MS" pitchFamily="34" charset="0"/>
              </a:rPr>
              <a:t>B5: Spieren.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887708" y="2244352"/>
            <a:ext cx="13668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Antagonisten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6" name="Picture 26" descr="im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96" y="2161802"/>
            <a:ext cx="412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898562" y="2737866"/>
            <a:ext cx="13668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Spieren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8" name="Picture 26" descr="img">
            <a:hlinkClick r:id="rId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0" y="2655316"/>
            <a:ext cx="412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http://mediadb.omroep.nl/assets/000/236/19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26" y="2970381"/>
            <a:ext cx="541958" cy="40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736074" y="3047429"/>
            <a:ext cx="63831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/>
              <a:t>Beweging</a:t>
            </a:r>
            <a:endParaRPr lang="nl-NL" sz="800" dirty="0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896966" y="3551485"/>
            <a:ext cx="13668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Bouw spieren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12" name="Picture 26" descr="img">
            <a:hlinkClick r:id="rId7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54" y="3468935"/>
            <a:ext cx="412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916007" y="4055541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Armspieren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14" name="Picture 36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06" y="4030641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 descr="http://www.equipware.nl/mcbecker/images/img003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73570"/>
            <a:ext cx="6598988" cy="53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122815" y="5229175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Spieren en botten</a:t>
            </a:r>
            <a:endParaRPr lang="nl-NL" sz="800" dirty="0">
              <a:solidFill>
                <a:srgbClr val="003300"/>
              </a:solidFill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113836" y="5542060"/>
            <a:ext cx="971178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Spieren </a:t>
            </a:r>
            <a:endParaRPr lang="nl-NL" sz="800" dirty="0">
              <a:solidFill>
                <a:srgbClr val="003300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36574" y="469240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Oefentoetsen</a:t>
            </a:r>
            <a:endParaRPr lang="nl-NL" dirty="0"/>
          </a:p>
        </p:txBody>
      </p:sp>
      <p:pic>
        <p:nvPicPr>
          <p:cNvPr id="23" name="Picture 6" descr="home_icoon">
            <a:hlinkClick r:id="rId11" action="ppaction://hlinksldjump"/>
          </p:cNvPr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 descr="http://www.zaaisite.nl/afbeeldingen/logo/biodoen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90" y="5466653"/>
            <a:ext cx="762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9" descr="http://www.zaaisite.nl/afbeeldingen/logo/biodoen.jpg">
            <a:hlinkClick r:id="rId15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4" y="5217655"/>
            <a:ext cx="762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2D/E. T5: Stevigheid en beweging.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51520" y="879103"/>
            <a:ext cx="3935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1"/>
                </a:solidFill>
                <a:latin typeface="Trebuchet MS" pitchFamily="34" charset="0"/>
              </a:rPr>
              <a:t>B6: Houding en beweging.</a:t>
            </a: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2689232" y="2198747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Bewegen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5" name="Picture 24" descr="FlashLogo_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3" y="2176522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2669146" y="2490654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Bewegen 2 en 3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7" name="Picture 24" descr="FlashLogo_6">
            <a:hlinkClick r:id="rId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96" y="2468429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683912" y="2516103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De rug (vering in je rug)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11" name="Picture 36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1" y="2491203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683912" y="2065052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800" dirty="0" smtClean="0">
                <a:solidFill>
                  <a:srgbClr val="003300"/>
                </a:solidFill>
              </a:rPr>
              <a:t>Houd je rug recht als je tilt</a:t>
            </a:r>
            <a:endParaRPr lang="nl-NL" sz="800" dirty="0">
              <a:solidFill>
                <a:srgbClr val="003300"/>
              </a:solidFill>
            </a:endParaRPr>
          </a:p>
        </p:txBody>
      </p:sp>
      <p:pic>
        <p:nvPicPr>
          <p:cNvPr id="13" name="Picture 36">
            <a:hlinkClick r:id="rId7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1" y="2040152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271700" y="172604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Oefentoetsen</a:t>
            </a:r>
            <a:endParaRPr lang="nl-NL" dirty="0"/>
          </a:p>
        </p:txBody>
      </p:sp>
      <p:pic>
        <p:nvPicPr>
          <p:cNvPr id="22536" name="Picture 8" descr="http://www.josettenoordermeer.nl/images/stories/mensendiec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336997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http://schoolboard.be/Dactylo/Onderdelen%20Dactylo/ergonomi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9" y="1484784"/>
            <a:ext cx="491624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ome_icoon">
            <a:hlinkClick r:id="rId10" action="ppaction://hlinksldjump"/>
          </p:cNvPr>
          <p:cNvPicPr preferRelativeResize="0"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3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ie less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8733</TotalTime>
  <Words>694</Words>
  <Application>Microsoft Office PowerPoint</Application>
  <PresentationFormat>Diavoorstelling (4:3)</PresentationFormat>
  <Paragraphs>151</Paragraphs>
  <Slides>21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Biologie lessen</vt:lpstr>
      <vt:lpstr>2D/E. T5: Stevigheid en beweging.</vt:lpstr>
      <vt:lpstr>2D/E. T5: Stevigheid en beweging.</vt:lpstr>
      <vt:lpstr>2C/D/E. T5: Stevigheid en beweging.</vt:lpstr>
      <vt:lpstr>2D/E. T5: Stevigheid en beweging.</vt:lpstr>
      <vt:lpstr>2D/E. T5: Stevigheid en beweging.</vt:lpstr>
      <vt:lpstr>2D/E. T5: Stevigheid en beweging.</vt:lpstr>
      <vt:lpstr>2D/E. T5: Stevigheid en beweging.</vt:lpstr>
      <vt:lpstr>2D/E. T5: Stevigheid en beweging.</vt:lpstr>
      <vt:lpstr>2D/E. T5: Stevigheid en beweging.</vt:lpstr>
      <vt:lpstr>2C/D/E. T5: Stevigheid en beweging.</vt:lpstr>
      <vt:lpstr>2C/D/E. T5: Stevigheid en beweging.</vt:lpstr>
      <vt:lpstr>2D/E. T5: Stevigheid en beweging.</vt:lpstr>
      <vt:lpstr>2D/E. T5: Stevigheid en beweging.</vt:lpstr>
      <vt:lpstr>2D/E. T5: Stevigheid en beweging.</vt:lpstr>
      <vt:lpstr>2D/E. T5: Stevigheid en beweging.</vt:lpstr>
      <vt:lpstr>2D/E. T5: Stevigheid en beweging.</vt:lpstr>
      <vt:lpstr>2C/D/E. T5: Stevigheid en beweging.</vt:lpstr>
      <vt:lpstr>2D/E. T5: Stevigheid en beweging.</vt:lpstr>
      <vt:lpstr>V4. Leren en werken</vt:lpstr>
      <vt:lpstr>V5. Ideeeën voor onderzoek</vt:lpstr>
      <vt:lpstr>V6. Werken met de computer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D. Hafner</dc:creator>
  <cp:lastModifiedBy>Twents Carmel College</cp:lastModifiedBy>
  <cp:revision>71</cp:revision>
  <dcterms:created xsi:type="dcterms:W3CDTF">2009-01-13T13:03:19Z</dcterms:created>
  <dcterms:modified xsi:type="dcterms:W3CDTF">2012-11-05T11:32:49Z</dcterms:modified>
</cp:coreProperties>
</file>