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62"/>
  </p:notesMasterIdLst>
  <p:sldIdLst>
    <p:sldId id="257" r:id="rId2"/>
    <p:sldId id="258" r:id="rId3"/>
    <p:sldId id="260" r:id="rId4"/>
    <p:sldId id="259" r:id="rId5"/>
    <p:sldId id="311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349" r:id="rId18"/>
    <p:sldId id="348" r:id="rId19"/>
    <p:sldId id="272" r:id="rId20"/>
    <p:sldId id="273" r:id="rId21"/>
    <p:sldId id="274" r:id="rId22"/>
    <p:sldId id="275" r:id="rId23"/>
    <p:sldId id="276" r:id="rId24"/>
    <p:sldId id="277" r:id="rId25"/>
    <p:sldId id="312" r:id="rId26"/>
    <p:sldId id="313" r:id="rId27"/>
    <p:sldId id="314" r:id="rId28"/>
    <p:sldId id="315" r:id="rId29"/>
    <p:sldId id="316" r:id="rId30"/>
    <p:sldId id="317" r:id="rId31"/>
    <p:sldId id="318" r:id="rId32"/>
    <p:sldId id="319" r:id="rId33"/>
    <p:sldId id="320" r:id="rId34"/>
    <p:sldId id="321" r:id="rId35"/>
    <p:sldId id="322" r:id="rId36"/>
    <p:sldId id="323" r:id="rId37"/>
    <p:sldId id="324" r:id="rId38"/>
    <p:sldId id="325" r:id="rId39"/>
    <p:sldId id="326" r:id="rId40"/>
    <p:sldId id="327" r:id="rId41"/>
    <p:sldId id="328" r:id="rId42"/>
    <p:sldId id="329" r:id="rId43"/>
    <p:sldId id="330" r:id="rId44"/>
    <p:sldId id="331" r:id="rId45"/>
    <p:sldId id="332" r:id="rId46"/>
    <p:sldId id="333" r:id="rId47"/>
    <p:sldId id="334" r:id="rId48"/>
    <p:sldId id="335" r:id="rId49"/>
    <p:sldId id="336" r:id="rId50"/>
    <p:sldId id="337" r:id="rId51"/>
    <p:sldId id="338" r:id="rId52"/>
    <p:sldId id="339" r:id="rId53"/>
    <p:sldId id="340" r:id="rId54"/>
    <p:sldId id="341" r:id="rId55"/>
    <p:sldId id="342" r:id="rId56"/>
    <p:sldId id="343" r:id="rId57"/>
    <p:sldId id="344" r:id="rId58"/>
    <p:sldId id="345" r:id="rId59"/>
    <p:sldId id="346" r:id="rId60"/>
    <p:sldId id="347" r:id="rId6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7" autoAdjust="0"/>
    <p:restoredTop sz="94660"/>
  </p:normalViewPr>
  <p:slideViewPr>
    <p:cSldViewPr snapToGrid="0">
      <p:cViewPr varScale="1">
        <p:scale>
          <a:sx n="71" d="100"/>
          <a:sy n="71" d="100"/>
        </p:scale>
        <p:origin x="84" y="54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FD161A-16B6-44F1-835D-B3FC0D77A92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8F5914DA-4485-4909-B6ED-D977EFD9E311}">
      <dgm:prSet phldrT="[Tekst]"/>
      <dgm:spPr/>
      <dgm:t>
        <a:bodyPr/>
        <a:lstStyle/>
        <a:p>
          <a:r>
            <a:rPr lang="en-US" dirty="0" err="1" smtClean="0"/>
            <a:t>Sporenplanten</a:t>
          </a:r>
          <a:endParaRPr lang="nl-NL" dirty="0"/>
        </a:p>
      </dgm:t>
    </dgm:pt>
    <dgm:pt modelId="{6460F7CC-F117-4723-872C-9BB9460010CC}" type="parTrans" cxnId="{9B51BA2E-3180-4E53-9E25-A7F731B8F327}">
      <dgm:prSet/>
      <dgm:spPr/>
      <dgm:t>
        <a:bodyPr/>
        <a:lstStyle/>
        <a:p>
          <a:endParaRPr lang="nl-NL"/>
        </a:p>
      </dgm:t>
    </dgm:pt>
    <dgm:pt modelId="{A4D487E8-ECC0-4CAF-A0A1-3F764ACB26AD}" type="sibTrans" cxnId="{9B51BA2E-3180-4E53-9E25-A7F731B8F327}">
      <dgm:prSet/>
      <dgm:spPr/>
      <dgm:t>
        <a:bodyPr/>
        <a:lstStyle/>
        <a:p>
          <a:endParaRPr lang="nl-NL"/>
        </a:p>
      </dgm:t>
    </dgm:pt>
    <dgm:pt modelId="{FD303050-81C0-4C6B-BD5B-5F5C543B0296}">
      <dgm:prSet phldrT="[Tekst]" phldr="1"/>
      <dgm:spPr/>
      <dgm:t>
        <a:bodyPr/>
        <a:lstStyle/>
        <a:p>
          <a:endParaRPr lang="nl-NL"/>
        </a:p>
      </dgm:t>
    </dgm:pt>
    <dgm:pt modelId="{AC132EAD-A7AC-45F9-B62A-2ADDA732B3D3}" type="parTrans" cxnId="{32D41F0A-6D43-43F9-9241-A1152CCD2C78}">
      <dgm:prSet/>
      <dgm:spPr/>
      <dgm:t>
        <a:bodyPr/>
        <a:lstStyle/>
        <a:p>
          <a:endParaRPr lang="nl-NL"/>
        </a:p>
      </dgm:t>
    </dgm:pt>
    <dgm:pt modelId="{F2EC9473-B358-42E5-A69B-BA0AF6B350DA}" type="sibTrans" cxnId="{32D41F0A-6D43-43F9-9241-A1152CCD2C78}">
      <dgm:prSet/>
      <dgm:spPr/>
      <dgm:t>
        <a:bodyPr/>
        <a:lstStyle/>
        <a:p>
          <a:endParaRPr lang="nl-NL"/>
        </a:p>
      </dgm:t>
    </dgm:pt>
    <dgm:pt modelId="{A6A4A940-ABE1-458A-8E06-46B28565263D}">
      <dgm:prSet phldrT="[Tekst]" phldr="1"/>
      <dgm:spPr/>
      <dgm:t>
        <a:bodyPr/>
        <a:lstStyle/>
        <a:p>
          <a:endParaRPr lang="nl-NL"/>
        </a:p>
      </dgm:t>
    </dgm:pt>
    <dgm:pt modelId="{52EEAC4D-2E9A-4AD1-9857-BE1D50E0E01A}" type="parTrans" cxnId="{6D11CF3A-1233-41FD-B860-94B1AF4AD285}">
      <dgm:prSet/>
      <dgm:spPr/>
      <dgm:t>
        <a:bodyPr/>
        <a:lstStyle/>
        <a:p>
          <a:endParaRPr lang="nl-NL"/>
        </a:p>
      </dgm:t>
    </dgm:pt>
    <dgm:pt modelId="{5E4F9E7C-5822-423D-9EF5-250CA2815A25}" type="sibTrans" cxnId="{6D11CF3A-1233-41FD-B860-94B1AF4AD285}">
      <dgm:prSet/>
      <dgm:spPr/>
      <dgm:t>
        <a:bodyPr/>
        <a:lstStyle/>
        <a:p>
          <a:endParaRPr lang="nl-NL"/>
        </a:p>
      </dgm:t>
    </dgm:pt>
    <dgm:pt modelId="{312F67E9-0DD5-478A-9B66-EEA76607DB14}">
      <dgm:prSet phldrT="[Tekst]" phldr="1"/>
      <dgm:spPr/>
      <dgm:t>
        <a:bodyPr/>
        <a:lstStyle/>
        <a:p>
          <a:endParaRPr lang="nl-NL"/>
        </a:p>
      </dgm:t>
    </dgm:pt>
    <dgm:pt modelId="{B1BDDF9E-E4CB-42DE-9BB4-317486CDE00A}" type="parTrans" cxnId="{7DF5891D-B222-48C0-BBC0-453F91968D3C}">
      <dgm:prSet/>
      <dgm:spPr/>
      <dgm:t>
        <a:bodyPr/>
        <a:lstStyle/>
        <a:p>
          <a:endParaRPr lang="nl-NL"/>
        </a:p>
      </dgm:t>
    </dgm:pt>
    <dgm:pt modelId="{159F83B7-8CB9-49D8-AC66-77936DB3D87A}" type="sibTrans" cxnId="{7DF5891D-B222-48C0-BBC0-453F91968D3C}">
      <dgm:prSet/>
      <dgm:spPr/>
      <dgm:t>
        <a:bodyPr/>
        <a:lstStyle/>
        <a:p>
          <a:endParaRPr lang="nl-NL"/>
        </a:p>
      </dgm:t>
    </dgm:pt>
    <dgm:pt modelId="{EE288829-5694-405E-B896-D700F0854310}">
      <dgm:prSet phldrT="[Tekst]" phldr="1"/>
      <dgm:spPr/>
      <dgm:t>
        <a:bodyPr/>
        <a:lstStyle/>
        <a:p>
          <a:endParaRPr lang="nl-NL"/>
        </a:p>
      </dgm:t>
    </dgm:pt>
    <dgm:pt modelId="{7ED3BDAD-5BCB-406E-BC33-16295401DBD0}" type="parTrans" cxnId="{70EA2169-90C6-445D-AEBB-0E22606D0C7D}">
      <dgm:prSet/>
      <dgm:spPr/>
      <dgm:t>
        <a:bodyPr/>
        <a:lstStyle/>
        <a:p>
          <a:endParaRPr lang="nl-NL"/>
        </a:p>
      </dgm:t>
    </dgm:pt>
    <dgm:pt modelId="{AD655F93-1EA5-4524-BFCA-6B6EAE34796F}" type="sibTrans" cxnId="{70EA2169-90C6-445D-AEBB-0E22606D0C7D}">
      <dgm:prSet/>
      <dgm:spPr/>
      <dgm:t>
        <a:bodyPr/>
        <a:lstStyle/>
        <a:p>
          <a:endParaRPr lang="nl-NL"/>
        </a:p>
      </dgm:t>
    </dgm:pt>
    <dgm:pt modelId="{6E8FE3CD-F42F-490A-9FB5-DF493947BCFB}">
      <dgm:prSet phldrT="[Tekst]"/>
      <dgm:spPr/>
      <dgm:t>
        <a:bodyPr/>
        <a:lstStyle/>
        <a:p>
          <a:r>
            <a:rPr lang="en-US" dirty="0" err="1" smtClean="0"/>
            <a:t>Paardestaarten</a:t>
          </a:r>
          <a:endParaRPr lang="nl-NL" dirty="0"/>
        </a:p>
      </dgm:t>
    </dgm:pt>
    <dgm:pt modelId="{274150A4-74D3-4276-A3CD-EE6E50B50CCF}" type="parTrans" cxnId="{C047CE99-7E3E-4F13-AD8F-C4B7979D0187}">
      <dgm:prSet/>
      <dgm:spPr/>
      <dgm:t>
        <a:bodyPr/>
        <a:lstStyle/>
        <a:p>
          <a:endParaRPr lang="nl-NL"/>
        </a:p>
      </dgm:t>
    </dgm:pt>
    <dgm:pt modelId="{DC3921A6-8AD2-47D9-A2D5-3770AEB5B9DE}" type="sibTrans" cxnId="{C047CE99-7E3E-4F13-AD8F-C4B7979D0187}">
      <dgm:prSet/>
      <dgm:spPr/>
      <dgm:t>
        <a:bodyPr/>
        <a:lstStyle/>
        <a:p>
          <a:endParaRPr lang="nl-NL"/>
        </a:p>
      </dgm:t>
    </dgm:pt>
    <dgm:pt modelId="{06FA0572-0C99-4520-B339-D729F9384487}" type="pres">
      <dgm:prSet presAssocID="{1BFD161A-16B6-44F1-835D-B3FC0D77A92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AC971384-B3EA-48FC-B9A9-2C7C5DF3CE88}" type="pres">
      <dgm:prSet presAssocID="{8F5914DA-4485-4909-B6ED-D977EFD9E311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A74D7DD4-C3CD-4F16-8DBD-D5F2F12BF06E}" type="pres">
      <dgm:prSet presAssocID="{A4D487E8-ECC0-4CAF-A0A1-3F764ACB26AD}" presName="sibTrans" presStyleCnt="0"/>
      <dgm:spPr/>
    </dgm:pt>
    <dgm:pt modelId="{0A122DD9-8F66-4F76-A76A-1EF44ECBC04F}" type="pres">
      <dgm:prSet presAssocID="{6E8FE3CD-F42F-490A-9FB5-DF493947BCFB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373C6D21-26B1-49FC-9ED6-A64B33246D8D}" type="pres">
      <dgm:prSet presAssocID="{DC3921A6-8AD2-47D9-A2D5-3770AEB5B9DE}" presName="sibTrans" presStyleCnt="0"/>
      <dgm:spPr/>
    </dgm:pt>
    <dgm:pt modelId="{137B3ED1-1212-4272-A52C-3626CC71073D}" type="pres">
      <dgm:prSet presAssocID="{FD303050-81C0-4C6B-BD5B-5F5C543B0296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3D47BAA6-4990-4DD2-A914-46EBBE05E7D5}" type="pres">
      <dgm:prSet presAssocID="{F2EC9473-B358-42E5-A69B-BA0AF6B350DA}" presName="sibTrans" presStyleCnt="0"/>
      <dgm:spPr/>
    </dgm:pt>
    <dgm:pt modelId="{A34D8810-662D-4C4F-9183-47175BF80085}" type="pres">
      <dgm:prSet presAssocID="{A6A4A940-ABE1-458A-8E06-46B28565263D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6420926C-6E35-4CDB-84C7-67D5115DD5DC}" type="pres">
      <dgm:prSet presAssocID="{5E4F9E7C-5822-423D-9EF5-250CA2815A25}" presName="sibTrans" presStyleCnt="0"/>
      <dgm:spPr/>
    </dgm:pt>
    <dgm:pt modelId="{13108204-019E-44BC-BF9E-054EEB8A36A6}" type="pres">
      <dgm:prSet presAssocID="{312F67E9-0DD5-478A-9B66-EEA76607DB14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43FD1D0A-971F-415A-ADD7-23E952F27B4A}" type="pres">
      <dgm:prSet presAssocID="{159F83B7-8CB9-49D8-AC66-77936DB3D87A}" presName="sibTrans" presStyleCnt="0"/>
      <dgm:spPr/>
    </dgm:pt>
    <dgm:pt modelId="{8DA256C5-2C5A-4AEA-A835-91E7BB7628B3}" type="pres">
      <dgm:prSet presAssocID="{EE288829-5694-405E-B896-D700F0854310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6D11CF3A-1233-41FD-B860-94B1AF4AD285}" srcId="{1BFD161A-16B6-44F1-835D-B3FC0D77A92C}" destId="{A6A4A940-ABE1-458A-8E06-46B28565263D}" srcOrd="3" destOrd="0" parTransId="{52EEAC4D-2E9A-4AD1-9857-BE1D50E0E01A}" sibTransId="{5E4F9E7C-5822-423D-9EF5-250CA2815A25}"/>
    <dgm:cxn modelId="{0F5DAFBA-DBEE-4977-85E8-CA9F7BFA40EC}" type="presOf" srcId="{8F5914DA-4485-4909-B6ED-D977EFD9E311}" destId="{AC971384-B3EA-48FC-B9A9-2C7C5DF3CE88}" srcOrd="0" destOrd="0" presId="urn:microsoft.com/office/officeart/2005/8/layout/default"/>
    <dgm:cxn modelId="{9B51BA2E-3180-4E53-9E25-A7F731B8F327}" srcId="{1BFD161A-16B6-44F1-835D-B3FC0D77A92C}" destId="{8F5914DA-4485-4909-B6ED-D977EFD9E311}" srcOrd="0" destOrd="0" parTransId="{6460F7CC-F117-4723-872C-9BB9460010CC}" sibTransId="{A4D487E8-ECC0-4CAF-A0A1-3F764ACB26AD}"/>
    <dgm:cxn modelId="{32D41F0A-6D43-43F9-9241-A1152CCD2C78}" srcId="{1BFD161A-16B6-44F1-835D-B3FC0D77A92C}" destId="{FD303050-81C0-4C6B-BD5B-5F5C543B0296}" srcOrd="2" destOrd="0" parTransId="{AC132EAD-A7AC-45F9-B62A-2ADDA732B3D3}" sibTransId="{F2EC9473-B358-42E5-A69B-BA0AF6B350DA}"/>
    <dgm:cxn modelId="{540A3EFC-324F-466E-AB39-5A0DF7878D5E}" type="presOf" srcId="{6E8FE3CD-F42F-490A-9FB5-DF493947BCFB}" destId="{0A122DD9-8F66-4F76-A76A-1EF44ECBC04F}" srcOrd="0" destOrd="0" presId="urn:microsoft.com/office/officeart/2005/8/layout/default"/>
    <dgm:cxn modelId="{D8C76BD5-4C57-4D00-A62B-553C7FE6AAF4}" type="presOf" srcId="{EE288829-5694-405E-B896-D700F0854310}" destId="{8DA256C5-2C5A-4AEA-A835-91E7BB7628B3}" srcOrd="0" destOrd="0" presId="urn:microsoft.com/office/officeart/2005/8/layout/default"/>
    <dgm:cxn modelId="{AACB1053-8961-4422-80B9-C160A6D9AAA7}" type="presOf" srcId="{1BFD161A-16B6-44F1-835D-B3FC0D77A92C}" destId="{06FA0572-0C99-4520-B339-D729F9384487}" srcOrd="0" destOrd="0" presId="urn:microsoft.com/office/officeart/2005/8/layout/default"/>
    <dgm:cxn modelId="{75D438B2-5127-419F-B8B0-A219FB665E84}" type="presOf" srcId="{FD303050-81C0-4C6B-BD5B-5F5C543B0296}" destId="{137B3ED1-1212-4272-A52C-3626CC71073D}" srcOrd="0" destOrd="0" presId="urn:microsoft.com/office/officeart/2005/8/layout/default"/>
    <dgm:cxn modelId="{E101A35C-EB84-461C-B8B2-3787083B53AE}" type="presOf" srcId="{312F67E9-0DD5-478A-9B66-EEA76607DB14}" destId="{13108204-019E-44BC-BF9E-054EEB8A36A6}" srcOrd="0" destOrd="0" presId="urn:microsoft.com/office/officeart/2005/8/layout/default"/>
    <dgm:cxn modelId="{7DF5891D-B222-48C0-BBC0-453F91968D3C}" srcId="{1BFD161A-16B6-44F1-835D-B3FC0D77A92C}" destId="{312F67E9-0DD5-478A-9B66-EEA76607DB14}" srcOrd="4" destOrd="0" parTransId="{B1BDDF9E-E4CB-42DE-9BB4-317486CDE00A}" sibTransId="{159F83B7-8CB9-49D8-AC66-77936DB3D87A}"/>
    <dgm:cxn modelId="{70EA2169-90C6-445D-AEBB-0E22606D0C7D}" srcId="{1BFD161A-16B6-44F1-835D-B3FC0D77A92C}" destId="{EE288829-5694-405E-B896-D700F0854310}" srcOrd="5" destOrd="0" parTransId="{7ED3BDAD-5BCB-406E-BC33-16295401DBD0}" sibTransId="{AD655F93-1EA5-4524-BFCA-6B6EAE34796F}"/>
    <dgm:cxn modelId="{C047CE99-7E3E-4F13-AD8F-C4B7979D0187}" srcId="{1BFD161A-16B6-44F1-835D-B3FC0D77A92C}" destId="{6E8FE3CD-F42F-490A-9FB5-DF493947BCFB}" srcOrd="1" destOrd="0" parTransId="{274150A4-74D3-4276-A3CD-EE6E50B50CCF}" sibTransId="{DC3921A6-8AD2-47D9-A2D5-3770AEB5B9DE}"/>
    <dgm:cxn modelId="{37E976D7-7123-4D2C-8AC4-74932092B29C}" type="presOf" srcId="{A6A4A940-ABE1-458A-8E06-46B28565263D}" destId="{A34D8810-662D-4C4F-9183-47175BF80085}" srcOrd="0" destOrd="0" presId="urn:microsoft.com/office/officeart/2005/8/layout/default"/>
    <dgm:cxn modelId="{732682C7-C404-4155-828B-D738B37AAE77}" type="presParOf" srcId="{06FA0572-0C99-4520-B339-D729F9384487}" destId="{AC971384-B3EA-48FC-B9A9-2C7C5DF3CE88}" srcOrd="0" destOrd="0" presId="urn:microsoft.com/office/officeart/2005/8/layout/default"/>
    <dgm:cxn modelId="{CC91DD30-3CC9-45BA-8E01-6C8FDA1A1771}" type="presParOf" srcId="{06FA0572-0C99-4520-B339-D729F9384487}" destId="{A74D7DD4-C3CD-4F16-8DBD-D5F2F12BF06E}" srcOrd="1" destOrd="0" presId="urn:microsoft.com/office/officeart/2005/8/layout/default"/>
    <dgm:cxn modelId="{E97A588F-6A3D-4834-B790-AA6F3E11D93C}" type="presParOf" srcId="{06FA0572-0C99-4520-B339-D729F9384487}" destId="{0A122DD9-8F66-4F76-A76A-1EF44ECBC04F}" srcOrd="2" destOrd="0" presId="urn:microsoft.com/office/officeart/2005/8/layout/default"/>
    <dgm:cxn modelId="{BCDC4B5B-A4A8-4C84-8A3B-BEA0157CB954}" type="presParOf" srcId="{06FA0572-0C99-4520-B339-D729F9384487}" destId="{373C6D21-26B1-49FC-9ED6-A64B33246D8D}" srcOrd="3" destOrd="0" presId="urn:microsoft.com/office/officeart/2005/8/layout/default"/>
    <dgm:cxn modelId="{8B603B3B-EBF8-45F3-BAC8-59850A8CD645}" type="presParOf" srcId="{06FA0572-0C99-4520-B339-D729F9384487}" destId="{137B3ED1-1212-4272-A52C-3626CC71073D}" srcOrd="4" destOrd="0" presId="urn:microsoft.com/office/officeart/2005/8/layout/default"/>
    <dgm:cxn modelId="{27D0C12C-7BDD-4C8A-BDAE-66CDC7E0FEA9}" type="presParOf" srcId="{06FA0572-0C99-4520-B339-D729F9384487}" destId="{3D47BAA6-4990-4DD2-A914-46EBBE05E7D5}" srcOrd="5" destOrd="0" presId="urn:microsoft.com/office/officeart/2005/8/layout/default"/>
    <dgm:cxn modelId="{3953A767-027F-4004-96EE-FAD23CD6257B}" type="presParOf" srcId="{06FA0572-0C99-4520-B339-D729F9384487}" destId="{A34D8810-662D-4C4F-9183-47175BF80085}" srcOrd="6" destOrd="0" presId="urn:microsoft.com/office/officeart/2005/8/layout/default"/>
    <dgm:cxn modelId="{A7547900-497E-4B96-9D8D-596F31879CEA}" type="presParOf" srcId="{06FA0572-0C99-4520-B339-D729F9384487}" destId="{6420926C-6E35-4CDB-84C7-67D5115DD5DC}" srcOrd="7" destOrd="0" presId="urn:microsoft.com/office/officeart/2005/8/layout/default"/>
    <dgm:cxn modelId="{279D1A95-679C-408E-AA39-A5D9F10C9F37}" type="presParOf" srcId="{06FA0572-0C99-4520-B339-D729F9384487}" destId="{13108204-019E-44BC-BF9E-054EEB8A36A6}" srcOrd="8" destOrd="0" presId="urn:microsoft.com/office/officeart/2005/8/layout/default"/>
    <dgm:cxn modelId="{BD579A0C-B856-482B-941C-A41AFE558A21}" type="presParOf" srcId="{06FA0572-0C99-4520-B339-D729F9384487}" destId="{43FD1D0A-971F-415A-ADD7-23E952F27B4A}" srcOrd="9" destOrd="0" presId="urn:microsoft.com/office/officeart/2005/8/layout/default"/>
    <dgm:cxn modelId="{4C21ED60-B417-4D2F-B634-0C6162BB9064}" type="presParOf" srcId="{06FA0572-0C99-4520-B339-D729F9384487}" destId="{8DA256C5-2C5A-4AEA-A835-91E7BB7628B3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D63E65-01D3-43E0-ADFE-731CA52ADB31}" type="datetimeFigureOut">
              <a:rPr lang="nl-NL" smtClean="0"/>
              <a:t>6-4-2017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A66091-01FB-40EC-9BDC-D42C83D8C1F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5923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hooltv.nl/beeldbank/clip/2001127_cndpclipsb34champi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hooltv.nl/beeldbank/clip/2001127_cndpclipsb34champi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leblik.nl/media/1100640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nl-NL" altLang="nl-NL" smtClean="0"/>
              <a:t>http://www.biologiesite.nl/determinatiena/Key1.htm</a:t>
            </a:r>
          </a:p>
        </p:txBody>
      </p:sp>
    </p:spTree>
    <p:extLst>
      <p:ext uri="{BB962C8B-B14F-4D97-AF65-F5344CB8AC3E}">
        <p14:creationId xmlns:p14="http://schemas.microsoft.com/office/powerpoint/2010/main" val="39290858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nl-NL" smtClean="0"/>
          </a:p>
        </p:txBody>
      </p:sp>
    </p:spTree>
    <p:extLst>
      <p:ext uri="{BB962C8B-B14F-4D97-AF65-F5344CB8AC3E}">
        <p14:creationId xmlns:p14="http://schemas.microsoft.com/office/powerpoint/2010/main" val="26991758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nl-NL" smtClean="0"/>
          </a:p>
        </p:txBody>
      </p:sp>
    </p:spTree>
    <p:extLst>
      <p:ext uri="{BB962C8B-B14F-4D97-AF65-F5344CB8AC3E}">
        <p14:creationId xmlns:p14="http://schemas.microsoft.com/office/powerpoint/2010/main" val="27905437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nl-NL" smtClean="0"/>
          </a:p>
        </p:txBody>
      </p:sp>
    </p:spTree>
    <p:extLst>
      <p:ext uri="{BB962C8B-B14F-4D97-AF65-F5344CB8AC3E}">
        <p14:creationId xmlns:p14="http://schemas.microsoft.com/office/powerpoint/2010/main" val="26900881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nl-NL" smtClean="0"/>
          </a:p>
        </p:txBody>
      </p:sp>
    </p:spTree>
    <p:extLst>
      <p:ext uri="{BB962C8B-B14F-4D97-AF65-F5344CB8AC3E}">
        <p14:creationId xmlns:p14="http://schemas.microsoft.com/office/powerpoint/2010/main" val="31940612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nl-NL" smtClean="0"/>
          </a:p>
        </p:txBody>
      </p:sp>
    </p:spTree>
    <p:extLst>
      <p:ext uri="{BB962C8B-B14F-4D97-AF65-F5344CB8AC3E}">
        <p14:creationId xmlns:p14="http://schemas.microsoft.com/office/powerpoint/2010/main" val="4189505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nl-NL" smtClean="0"/>
          </a:p>
        </p:txBody>
      </p:sp>
    </p:spTree>
    <p:extLst>
      <p:ext uri="{BB962C8B-B14F-4D97-AF65-F5344CB8AC3E}">
        <p14:creationId xmlns:p14="http://schemas.microsoft.com/office/powerpoint/2010/main" val="3485849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nl-NL" altLang="nl-NL" smtClean="0">
                <a:hlinkClick r:id="rId3"/>
              </a:rPr>
              <a:t>http://www.schooltv.nl/beeldbank/clip/2001127_cndpclipsb34champi</a:t>
            </a:r>
            <a:endParaRPr lang="nl-NL" altLang="nl-NL" smtClean="0"/>
          </a:p>
        </p:txBody>
      </p:sp>
    </p:spTree>
    <p:extLst>
      <p:ext uri="{BB962C8B-B14F-4D97-AF65-F5344CB8AC3E}">
        <p14:creationId xmlns:p14="http://schemas.microsoft.com/office/powerpoint/2010/main" val="1442113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nl-NL" altLang="nl-NL" smtClean="0"/>
              <a:t>http://vakken.tcc-lyceumstraat.nl/bi1/Video%20biologie/3HV/bacteriedeling.swf</a:t>
            </a:r>
          </a:p>
        </p:txBody>
      </p:sp>
    </p:spTree>
    <p:extLst>
      <p:ext uri="{BB962C8B-B14F-4D97-AF65-F5344CB8AC3E}">
        <p14:creationId xmlns:p14="http://schemas.microsoft.com/office/powerpoint/2010/main" val="2799255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nl-NL" altLang="nl-NL" smtClean="0">
                <a:hlinkClick r:id="rId3"/>
              </a:rPr>
              <a:t>http://www.schooltv.nl/beeldbank/clip/2001127_cndpclipsb34champi</a:t>
            </a:r>
            <a:endParaRPr lang="nl-NL" altLang="nl-NL" smtClean="0"/>
          </a:p>
        </p:txBody>
      </p:sp>
    </p:spTree>
    <p:extLst>
      <p:ext uri="{BB962C8B-B14F-4D97-AF65-F5344CB8AC3E}">
        <p14:creationId xmlns:p14="http://schemas.microsoft.com/office/powerpoint/2010/main" val="11671630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nl-NL" altLang="nl-NL" smtClean="0">
                <a:hlinkClick r:id="rId3"/>
              </a:rPr>
              <a:t>http://www.teleblik.nl/media/1100640</a:t>
            </a:r>
            <a:r>
              <a:rPr lang="nl-NL" altLang="nl-NL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0170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nl-NL" smtClean="0"/>
          </a:p>
        </p:txBody>
      </p:sp>
    </p:spTree>
    <p:extLst>
      <p:ext uri="{BB962C8B-B14F-4D97-AF65-F5344CB8AC3E}">
        <p14:creationId xmlns:p14="http://schemas.microsoft.com/office/powerpoint/2010/main" val="3193266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nl-NL" smtClean="0"/>
          </a:p>
        </p:txBody>
      </p:sp>
    </p:spTree>
    <p:extLst>
      <p:ext uri="{BB962C8B-B14F-4D97-AF65-F5344CB8AC3E}">
        <p14:creationId xmlns:p14="http://schemas.microsoft.com/office/powerpoint/2010/main" val="7463380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nl-NL" smtClean="0"/>
          </a:p>
        </p:txBody>
      </p:sp>
    </p:spTree>
    <p:extLst>
      <p:ext uri="{BB962C8B-B14F-4D97-AF65-F5344CB8AC3E}">
        <p14:creationId xmlns:p14="http://schemas.microsoft.com/office/powerpoint/2010/main" val="15856130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nl-NL" smtClean="0"/>
          </a:p>
        </p:txBody>
      </p:sp>
    </p:spTree>
    <p:extLst>
      <p:ext uri="{BB962C8B-B14F-4D97-AF65-F5344CB8AC3E}">
        <p14:creationId xmlns:p14="http://schemas.microsoft.com/office/powerpoint/2010/main" val="1129794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94344-A4A7-4DF2-8088-B0C8C5EF738A}" type="datetimeFigureOut">
              <a:rPr lang="nl-NL" smtClean="0"/>
              <a:t>6-4-2017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EBA23-2F4C-406D-B07B-CD40ED9F287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0921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94344-A4A7-4DF2-8088-B0C8C5EF738A}" type="datetimeFigureOut">
              <a:rPr lang="nl-NL" smtClean="0"/>
              <a:t>6-4-2017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EBA23-2F4C-406D-B07B-CD40ED9F287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2787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94344-A4A7-4DF2-8088-B0C8C5EF738A}" type="datetimeFigureOut">
              <a:rPr lang="nl-NL" smtClean="0"/>
              <a:t>6-4-2017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EBA23-2F4C-406D-B07B-CD40ED9F287C}" type="slidenum">
              <a:rPr lang="nl-NL" smtClean="0"/>
              <a:t>‹nr.›</a:t>
            </a:fld>
            <a:endParaRPr lang="nl-NL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1841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94344-A4A7-4DF2-8088-B0C8C5EF738A}" type="datetimeFigureOut">
              <a:rPr lang="nl-NL" smtClean="0"/>
              <a:t>6-4-2017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EBA23-2F4C-406D-B07B-CD40ED9F287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44299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94344-A4A7-4DF2-8088-B0C8C5EF738A}" type="datetimeFigureOut">
              <a:rPr lang="nl-NL" smtClean="0"/>
              <a:t>6-4-2017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EBA23-2F4C-406D-B07B-CD40ED9F287C}" type="slidenum">
              <a:rPr lang="nl-NL" smtClean="0"/>
              <a:t>‹nr.›</a:t>
            </a:fld>
            <a:endParaRPr lang="nl-N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594409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94344-A4A7-4DF2-8088-B0C8C5EF738A}" type="datetimeFigureOut">
              <a:rPr lang="nl-NL" smtClean="0"/>
              <a:t>6-4-2017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EBA23-2F4C-406D-B07B-CD40ED9F287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34713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94344-A4A7-4DF2-8088-B0C8C5EF738A}" type="datetimeFigureOut">
              <a:rPr lang="nl-NL" smtClean="0"/>
              <a:t>6-4-2017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EBA23-2F4C-406D-B07B-CD40ED9F287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5197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94344-A4A7-4DF2-8088-B0C8C5EF738A}" type="datetimeFigureOut">
              <a:rPr lang="nl-NL" smtClean="0"/>
              <a:t>6-4-2017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EBA23-2F4C-406D-B07B-CD40ED9F287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16975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el en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0500" y="71439"/>
            <a:ext cx="9620251" cy="642937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abel 2"/>
          <p:cNvSpPr>
            <a:spLocks noGrp="1"/>
          </p:cNvSpPr>
          <p:nvPr>
            <p:ph type="tbl" idx="1"/>
          </p:nvPr>
        </p:nvSpPr>
        <p:spPr>
          <a:xfrm>
            <a:off x="190500" y="857250"/>
            <a:ext cx="11811000" cy="5715000"/>
          </a:xfrm>
        </p:spPr>
        <p:txBody>
          <a:bodyPr/>
          <a:lstStyle/>
          <a:p>
            <a:pPr lvl="0"/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9433945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63A4EA-7316-452F-BE89-7AFB4CF0FD41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60017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94344-A4A7-4DF2-8088-B0C8C5EF738A}" type="datetimeFigureOut">
              <a:rPr lang="nl-NL" smtClean="0"/>
              <a:t>6-4-2017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EBA23-2F4C-406D-B07B-CD40ED9F287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0330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94344-A4A7-4DF2-8088-B0C8C5EF738A}" type="datetimeFigureOut">
              <a:rPr lang="nl-NL" smtClean="0"/>
              <a:t>6-4-2017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EBA23-2F4C-406D-B07B-CD40ED9F287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1235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94344-A4A7-4DF2-8088-B0C8C5EF738A}" type="datetimeFigureOut">
              <a:rPr lang="nl-NL" smtClean="0"/>
              <a:t>6-4-2017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EBA23-2F4C-406D-B07B-CD40ED9F287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5830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94344-A4A7-4DF2-8088-B0C8C5EF738A}" type="datetimeFigureOut">
              <a:rPr lang="nl-NL" smtClean="0"/>
              <a:t>6-4-2017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EBA23-2F4C-406D-B07B-CD40ED9F287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1778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94344-A4A7-4DF2-8088-B0C8C5EF738A}" type="datetimeFigureOut">
              <a:rPr lang="nl-NL" smtClean="0"/>
              <a:t>6-4-2017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EBA23-2F4C-406D-B07B-CD40ED9F287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6775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94344-A4A7-4DF2-8088-B0C8C5EF738A}" type="datetimeFigureOut">
              <a:rPr lang="nl-NL" smtClean="0"/>
              <a:t>6-4-2017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EBA23-2F4C-406D-B07B-CD40ED9F287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8644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94344-A4A7-4DF2-8088-B0C8C5EF738A}" type="datetimeFigureOut">
              <a:rPr lang="nl-NL" smtClean="0"/>
              <a:t>6-4-2017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EBA23-2F4C-406D-B07B-CD40ED9F287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9610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94344-A4A7-4DF2-8088-B0C8C5EF738A}" type="datetimeFigureOut">
              <a:rPr lang="nl-NL" smtClean="0"/>
              <a:t>6-4-2017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EBA23-2F4C-406D-B07B-CD40ED9F287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3886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694344-A4A7-4DF2-8088-B0C8C5EF738A}" type="datetimeFigureOut">
              <a:rPr lang="nl-NL" smtClean="0"/>
              <a:t>6-4-2017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1AEBA23-2F4C-406D-B07B-CD40ED9F287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3203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41.xml"/><Relationship Id="rId3" Type="http://schemas.openxmlformats.org/officeDocument/2006/relationships/slide" Target="slide2.xml"/><Relationship Id="rId7" Type="http://schemas.openxmlformats.org/officeDocument/2006/relationships/slide" Target="slide6.xml"/><Relationship Id="rId12" Type="http://schemas.openxmlformats.org/officeDocument/2006/relationships/slide" Target="slide25.xml"/><Relationship Id="rId17" Type="http://schemas.openxmlformats.org/officeDocument/2006/relationships/image" Target="../media/image4.png"/><Relationship Id="rId2" Type="http://schemas.openxmlformats.org/officeDocument/2006/relationships/hyperlink" Target="http://www.bioplek.org/animaties/bloed/bloedsamenstelling.html" TargetMode="Externa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slide" Target="slide21.xml"/><Relationship Id="rId5" Type="http://schemas.openxmlformats.org/officeDocument/2006/relationships/slide" Target="slide3.xml"/><Relationship Id="rId15" Type="http://schemas.openxmlformats.org/officeDocument/2006/relationships/image" Target="../media/image2.png"/><Relationship Id="rId10" Type="http://schemas.openxmlformats.org/officeDocument/2006/relationships/slide" Target="slide23.xml"/><Relationship Id="rId4" Type="http://schemas.openxmlformats.org/officeDocument/2006/relationships/slide" Target="slide20.xml"/><Relationship Id="rId9" Type="http://schemas.openxmlformats.org/officeDocument/2006/relationships/slide" Target="slide16.xml"/><Relationship Id="rId1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4.png"/><Relationship Id="rId7" Type="http://schemas.openxmlformats.org/officeDocument/2006/relationships/hyperlink" Target="http://www.schooltv.nl/beeldbank/clip/20080702_bloem01" TargetMode="External"/><Relationship Id="rId12" Type="http://schemas.openxmlformats.org/officeDocument/2006/relationships/hyperlink" Target="http://www.schooltv.nl/beeldbank/clip/20091215_bos01" TargetMode="External"/><Relationship Id="rId2" Type="http://schemas.openxmlformats.org/officeDocument/2006/relationships/hyperlink" Target="http://www.bioplek.org/animaties/bloed/bloedsamenstelling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11" Type="http://schemas.openxmlformats.org/officeDocument/2006/relationships/hyperlink" Target="http://www.schooltv.nl/beeldbank/clip/20061124_naaldbomen" TargetMode="External"/><Relationship Id="rId5" Type="http://schemas.openxmlformats.org/officeDocument/2006/relationships/image" Target="../media/image46.jpeg"/><Relationship Id="rId10" Type="http://schemas.openxmlformats.org/officeDocument/2006/relationships/hyperlink" Target="http://www.schooltv.nl/beeldbank/clip/20060913_den_en_spar" TargetMode="External"/><Relationship Id="rId4" Type="http://schemas.openxmlformats.org/officeDocument/2006/relationships/image" Target="../media/image45.png"/><Relationship Id="rId9" Type="http://schemas.openxmlformats.org/officeDocument/2006/relationships/hyperlink" Target="http://www.schooltv.nl/beeldbank/clip/20030611_vleesetendeplant02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file:///c:\bivz\activebord\theorie\gert%20vredeveld\1%20mhv\toets%20symmetrie.flp" TargetMode="External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hyperlink" Target="http://www.bioplek.org/animaties/bloed/bloedsamenstelling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.jpeg"/><Relationship Id="rId4" Type="http://schemas.openxmlformats.org/officeDocument/2006/relationships/image" Target="../media/image49.png"/><Relationship Id="rId9" Type="http://schemas.openxmlformats.org/officeDocument/2006/relationships/hyperlink" Target="http://www.biologiesite.nl/dierenrijk.htm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chooltv.nl/beeldbank/clip/20030611_pantoffeldiertje02" TargetMode="External"/><Relationship Id="rId3" Type="http://schemas.openxmlformats.org/officeDocument/2006/relationships/image" Target="../media/image53.jpeg"/><Relationship Id="rId7" Type="http://schemas.openxmlformats.org/officeDocument/2006/relationships/hyperlink" Target="http://www.schooltv.nl/beeldbank/clip/20030611_pantoffeldiertje03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png"/><Relationship Id="rId5" Type="http://schemas.openxmlformats.org/officeDocument/2006/relationships/hyperlink" Target="http://www.schooltv.nl/beeldbank/clip/20030611_pantoffeldiertje01" TargetMode="External"/><Relationship Id="rId10" Type="http://schemas.openxmlformats.org/officeDocument/2006/relationships/hyperlink" Target="http://www.schooltv.nl/video/zeenaaktslak-kun-je-sponzen-eten/#q=sponzen" TargetMode="External"/><Relationship Id="rId4" Type="http://schemas.openxmlformats.org/officeDocument/2006/relationships/image" Target="../media/image54.png"/><Relationship Id="rId9" Type="http://schemas.openxmlformats.org/officeDocument/2006/relationships/hyperlink" Target="http://www.schooltv.nl/beeldbank/clip/20030611_plankton01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chooltv.nl/beeldbank/clip/20030611_zeeanemoon02" TargetMode="External"/><Relationship Id="rId3" Type="http://schemas.openxmlformats.org/officeDocument/2006/relationships/hyperlink" Target="http://www.bioplek.org/animaties/bloed/bloedsamenstelling.html" TargetMode="External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://www.schooltv.nl/beeldbank/clip/20030611_zeeanemoon01" TargetMode="Externa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chooltv.nl/beeldbank/clip/20050614_slakken01" TargetMode="External"/><Relationship Id="rId3" Type="http://schemas.openxmlformats.org/officeDocument/2006/relationships/hyperlink" Target="http://www.bioplek.org/animaties/bloed/bloedsamenstelling.html" TargetMode="External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16.xml"/><Relationship Id="rId5" Type="http://schemas.openxmlformats.org/officeDocument/2006/relationships/image" Target="../media/image58.png"/><Relationship Id="rId10" Type="http://schemas.openxmlformats.org/officeDocument/2006/relationships/hyperlink" Target="http://www.schooltv.nl/video/zeekatten-zijn-inktvissen-verstoppertje-spelen-in-het-dierenrijk/#q=zeekat" TargetMode="External"/><Relationship Id="rId4" Type="http://schemas.openxmlformats.org/officeDocument/2006/relationships/image" Target="../media/image57.png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0.png"/><Relationship Id="rId7" Type="http://schemas.openxmlformats.org/officeDocument/2006/relationships/hyperlink" Target="http://www.teleblik.nl/media/1099079/fragment?start=51&amp;end=76" TargetMode="External"/><Relationship Id="rId2" Type="http://schemas.openxmlformats.org/officeDocument/2006/relationships/hyperlink" Target="http://www.bioplek.org/animaties/bloed/bloedsamenstelling.html" TargetMode="Externa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9.png"/><Relationship Id="rId5" Type="http://schemas.openxmlformats.org/officeDocument/2006/relationships/slide" Target="slide18.xml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iologietccl.nl/new-page-2/l1b/l1b-th-4-ordening/1-th-4-schadelijke-bacterien.html" TargetMode="External"/><Relationship Id="rId13" Type="http://schemas.openxmlformats.org/officeDocument/2006/relationships/image" Target="../media/image65.jpeg"/><Relationship Id="rId3" Type="http://schemas.openxmlformats.org/officeDocument/2006/relationships/hyperlink" Target="http://www.schooltv.nl/beeldbank/clip/20030611_pantoffeldiertje01" TargetMode="External"/><Relationship Id="rId7" Type="http://schemas.openxmlformats.org/officeDocument/2006/relationships/hyperlink" Target="http://www.schooltv.nl/beeldbank/clip/20030611_plankton01" TargetMode="External"/><Relationship Id="rId12" Type="http://schemas.openxmlformats.org/officeDocument/2006/relationships/image" Target="../media/image6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chooltv.nl/beeldbank/clip/20030611_pantoffeldiertje02" TargetMode="External"/><Relationship Id="rId11" Type="http://schemas.openxmlformats.org/officeDocument/2006/relationships/image" Target="../media/image63.jpg"/><Relationship Id="rId5" Type="http://schemas.openxmlformats.org/officeDocument/2006/relationships/hyperlink" Target="http://www.schooltv.nl/beeldbank/clip/20030611_pantoffeldiertje03" TargetMode="External"/><Relationship Id="rId10" Type="http://schemas.openxmlformats.org/officeDocument/2006/relationships/hyperlink" Target="http://www.biologietccl.nl/new-page-2/l1b/l1b-th-4-ordening/1-th-4-fagocythose.html" TargetMode="External"/><Relationship Id="rId4" Type="http://schemas.openxmlformats.org/officeDocument/2006/relationships/image" Target="../media/image22.png"/><Relationship Id="rId9" Type="http://schemas.openxmlformats.org/officeDocument/2006/relationships/image" Target="../media/image6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biologiepagina.nl/Flashfiles/Ispring/indelenorganismen.htm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13" Type="http://schemas.openxmlformats.org/officeDocument/2006/relationships/hyperlink" Target="http://www.schooltv.nl/beeldbank/clip/20031127_cndpclipsb02spin" TargetMode="External"/><Relationship Id="rId18" Type="http://schemas.openxmlformats.org/officeDocument/2006/relationships/hyperlink" Target="http://www.schooltv.nl/beeldbank/clip/20091223_sprinkhaan01" TargetMode="External"/><Relationship Id="rId26" Type="http://schemas.openxmlformats.org/officeDocument/2006/relationships/image" Target="../media/image13.jpeg"/><Relationship Id="rId3" Type="http://schemas.openxmlformats.org/officeDocument/2006/relationships/hyperlink" Target="http://www.bioplek.org/animaties/bloed/bloedsamenstelling.html" TargetMode="External"/><Relationship Id="rId21" Type="http://schemas.openxmlformats.org/officeDocument/2006/relationships/hyperlink" Target="http://www.schooltv.nl/video/het-koolwitje-geheimen-uit-een-vlinderleven/#q=koolwitje" TargetMode="External"/><Relationship Id="rId7" Type="http://schemas.openxmlformats.org/officeDocument/2006/relationships/image" Target="../media/image71.jpeg"/><Relationship Id="rId12" Type="http://schemas.openxmlformats.org/officeDocument/2006/relationships/hyperlink" Target="http://www.schooltv.nl/beeldbank/clip/20031127_cndpclipsb01spin" TargetMode="External"/><Relationship Id="rId17" Type="http://schemas.openxmlformats.org/officeDocument/2006/relationships/hyperlink" Target="http://www.schooltv.nl/beeldbank/clip/20030611_mestkever01" TargetMode="External"/><Relationship Id="rId25" Type="http://schemas.openxmlformats.org/officeDocument/2006/relationships/hyperlink" Target="http://vakken.tcc-lyceumstraat.nl/bi1/Video%20biologie/1CD/th.%204%20ordening%20toets%20ongewervelden.swf" TargetMode="External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4.png"/><Relationship Id="rId20" Type="http://schemas.openxmlformats.org/officeDocument/2006/relationships/hyperlink" Target="http://www.schooltv.nl/video/het-lieveheersbeestje-een-mooi-en-nuttig-kevertje/#q=lieveheersbeestj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hyperlink" Target="http://www.schooltv.nl/video/levensloop-van-het-koolwitje-ze-groeien-als-kool/#q=koolwitje" TargetMode="External"/><Relationship Id="rId24" Type="http://schemas.openxmlformats.org/officeDocument/2006/relationships/hyperlink" Target="http://www.schooltv.nl/video/de-witte-vlieg-de-schrik-van-de-tuinder/#q=vlieg" TargetMode="External"/><Relationship Id="rId5" Type="http://schemas.openxmlformats.org/officeDocument/2006/relationships/image" Target="../media/image69.png"/><Relationship Id="rId15" Type="http://schemas.openxmlformats.org/officeDocument/2006/relationships/hyperlink" Target="http://www.bioplek.org/animaties%20onderbouw/insecten8.html" TargetMode="External"/><Relationship Id="rId23" Type="http://schemas.openxmlformats.org/officeDocument/2006/relationships/hyperlink" Target="http://www.schooltv.nl/beeldbank/clip/20091221_pissebed01" TargetMode="External"/><Relationship Id="rId10" Type="http://schemas.openxmlformats.org/officeDocument/2006/relationships/image" Target="../media/image22.png"/><Relationship Id="rId19" Type="http://schemas.openxmlformats.org/officeDocument/2006/relationships/image" Target="../media/image21.jpeg"/><Relationship Id="rId4" Type="http://schemas.openxmlformats.org/officeDocument/2006/relationships/image" Target="../media/image68.png"/><Relationship Id="rId9" Type="http://schemas.openxmlformats.org/officeDocument/2006/relationships/hyperlink" Target="http://www.schooltv.nl/beeldbank/clip/20030611_zeeanemoon03" TargetMode="External"/><Relationship Id="rId14" Type="http://schemas.openxmlformats.org/officeDocument/2006/relationships/hyperlink" Target="http://www.schooltv.nl/beeldbank/clip/20050525_bcvogelspin01" TargetMode="External"/><Relationship Id="rId22" Type="http://schemas.openxmlformats.org/officeDocument/2006/relationships/hyperlink" Target="http://www.schooltv.nl/beeldbank/clip/20030611_bodemdiertjes01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hyperlink" Target="http://www.bioplek.org/animaties/bloed/bloedsamenstelling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hyperlink" Target="http://www.schooltv.nl/beeldbank/clip/20050525_bcmiljoenpoot01" TargetMode="External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hyperlink" Target="http://www.biodoen.nl/biodoenLite.php?idOrder=0303010301" TargetMode="External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hyperlink" Target="http://www.biologiesite.nl/determinatiena/Key1.htm" TargetMode="Externa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hyperlink" Target="http://www.schooltv.nl/beeldbank/clip/20030611_stekelbaars02" TargetMode="External"/><Relationship Id="rId18" Type="http://schemas.openxmlformats.org/officeDocument/2006/relationships/image" Target="../media/image21.jpeg"/><Relationship Id="rId26" Type="http://schemas.openxmlformats.org/officeDocument/2006/relationships/hyperlink" Target="http://www.teleblik.nl/fragment/13559" TargetMode="External"/><Relationship Id="rId3" Type="http://schemas.openxmlformats.org/officeDocument/2006/relationships/slide" Target="slide11.xml"/><Relationship Id="rId21" Type="http://schemas.openxmlformats.org/officeDocument/2006/relationships/hyperlink" Target="http://www.schooltv.nl/beeldbank/clip/20050614_veren01" TargetMode="External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17" Type="http://schemas.openxmlformats.org/officeDocument/2006/relationships/hyperlink" Target="http://www.schooltv.nl/beeldbank/clip/20060706_krokodil01" TargetMode="External"/><Relationship Id="rId25" Type="http://schemas.openxmlformats.org/officeDocument/2006/relationships/hyperlink" Target="http://www.schooltv.nl/beeldbank/clip/20050525_bcreuzenpad01" TargetMode="External"/><Relationship Id="rId2" Type="http://schemas.openxmlformats.org/officeDocument/2006/relationships/hyperlink" Target="http://www.bioplek.org/animaties/bloed/bloedsamenstelling.html" TargetMode="External"/><Relationship Id="rId16" Type="http://schemas.openxmlformats.org/officeDocument/2006/relationships/hyperlink" Target="http://www.schooltv.nl/beeldbank/clip/20031127_cndpclipsb10kamele" TargetMode="External"/><Relationship Id="rId20" Type="http://schemas.openxmlformats.org/officeDocument/2006/relationships/hyperlink" Target="http://www.schooltv.nl/beeldbank/clip/20030611_landschildpad01" TargetMode="External"/><Relationship Id="rId29" Type="http://schemas.openxmlformats.org/officeDocument/2006/relationships/hyperlink" Target="http://www.schooltv.nl/video/de-wisent-de-europese-bizon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24" Type="http://schemas.openxmlformats.org/officeDocument/2006/relationships/hyperlink" Target="http://www.schooltv.nl/beeldbank/clip/20030611_buidelboomkikker02" TargetMode="External"/><Relationship Id="rId5" Type="http://schemas.openxmlformats.org/officeDocument/2006/relationships/image" Target="../media/image76.png"/><Relationship Id="rId15" Type="http://schemas.openxmlformats.org/officeDocument/2006/relationships/hyperlink" Target="http://www.schooltv.nl/beeldbank/clip/20031127_cndpclipsb19kempvi" TargetMode="External"/><Relationship Id="rId23" Type="http://schemas.openxmlformats.org/officeDocument/2006/relationships/hyperlink" Target="http://www.schooltv.nl/beeldbank/clip/20031127_cndpclipsb05groene" TargetMode="External"/><Relationship Id="rId28" Type="http://schemas.openxmlformats.org/officeDocument/2006/relationships/hyperlink" Target="http://www.schooltv.nl/video/de-potvis-een-bijzonder-zeezoogdier-van-de-oceaan/" TargetMode="External"/><Relationship Id="rId10" Type="http://schemas.openxmlformats.org/officeDocument/2006/relationships/image" Target="../media/image81.png"/><Relationship Id="rId19" Type="http://schemas.openxmlformats.org/officeDocument/2006/relationships/hyperlink" Target="http://www.schooltv.nl/beeldbank/clip/20031127_cndpclipsb08adder" TargetMode="External"/><Relationship Id="rId4" Type="http://schemas.openxmlformats.org/officeDocument/2006/relationships/image" Target="../media/image75.jpeg"/><Relationship Id="rId9" Type="http://schemas.openxmlformats.org/officeDocument/2006/relationships/image" Target="../media/image80.png"/><Relationship Id="rId14" Type="http://schemas.openxmlformats.org/officeDocument/2006/relationships/image" Target="../media/image22.png"/><Relationship Id="rId22" Type="http://schemas.openxmlformats.org/officeDocument/2006/relationships/hyperlink" Target="http://www.schooltv.nl/beeldbank/clip/20030611_woestijnleven02" TargetMode="External"/><Relationship Id="rId27" Type="http://schemas.openxmlformats.org/officeDocument/2006/relationships/hyperlink" Target="http://www.schooltv.nl/video/otters-wie-vist-er-met-zijn-snor/" TargetMode="External"/><Relationship Id="rId30" Type="http://schemas.openxmlformats.org/officeDocument/2006/relationships/hyperlink" Target="http://www.schooltv.nl/video/de-vleermuis-het-enige-zoogdier-dat-kan-vliegen/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hyperlink" Target="http://www.biologiesite.nl/determinatiena/Key1.htm" TargetMode="External"/><Relationship Id="rId7" Type="http://schemas.openxmlformats.org/officeDocument/2006/relationships/image" Target="http://www.biologiepagina.nl/Images/fotosinsecten/fruitvlieg.jpg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11" Type="http://schemas.openxmlformats.org/officeDocument/2006/relationships/image" Target="http://www.biologiepagina.nl/Images/fotosinsecten/honingbij.jpg" TargetMode="External"/><Relationship Id="rId5" Type="http://schemas.openxmlformats.org/officeDocument/2006/relationships/hyperlink" Target="http://www.bioplek.org/animaties%20onderbouw/indeling.html" TargetMode="External"/><Relationship Id="rId10" Type="http://schemas.openxmlformats.org/officeDocument/2006/relationships/image" Target="../media/image86.jpeg"/><Relationship Id="rId4" Type="http://schemas.openxmlformats.org/officeDocument/2006/relationships/image" Target="../media/image5.jpeg"/><Relationship Id="rId9" Type="http://schemas.openxmlformats.org/officeDocument/2006/relationships/image" Target="http://www.biologiepagina.nl/Images/fotosinsecten/hoofdluis.jpg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http://www.biologiepagina.nl/Images/fotosinsecten/huisvlieg.jpg" TargetMode="External"/><Relationship Id="rId3" Type="http://schemas.openxmlformats.org/officeDocument/2006/relationships/image" Target="../media/image87.jpeg"/><Relationship Id="rId7" Type="http://schemas.openxmlformats.org/officeDocument/2006/relationships/image" Target="../media/image8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http://www.biologiepagina.nl/Images/fotosinsecten/mug.jpg" TargetMode="External"/><Relationship Id="rId5" Type="http://schemas.openxmlformats.org/officeDocument/2006/relationships/image" Target="../media/image88.jpeg"/><Relationship Id="rId4" Type="http://schemas.openxmlformats.org/officeDocument/2006/relationships/image" Target="http://www.biologiepagina.nl/Images/fotosinsecten/kattevlo.jpg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hyperlink" Target="http://www.bioplek.org/animaties/bloed/bloedsamenstelling.html" TargetMode="External"/><Relationship Id="rId7" Type="http://schemas.openxmlformats.org/officeDocument/2006/relationships/image" Target="http://www.biologiepagina.nl/Images/fotosinsecten/vliegvoet.jpg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http://www.biologiepagina.nl/Images/fotosinsecten/spinnehaar.jpg" TargetMode="External"/><Relationship Id="rId4" Type="http://schemas.openxmlformats.org/officeDocument/2006/relationships/image" Target="../media/image90.jpeg"/><Relationship Id="rId9" Type="http://schemas.openxmlformats.org/officeDocument/2006/relationships/image" Target="http://www.biologiepagina.nl/Images/fotosinsecten/vlieg2.jpg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hyperlink" Target="http://www.bioplek.org/animaties/bloed/bloedsamenstelling.html" TargetMode="External"/><Relationship Id="rId7" Type="http://schemas.openxmlformats.org/officeDocument/2006/relationships/image" Target="http://www.biologiepagina.nl/Images/fotosinsecten/zwartemier.jpg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http://www.biologiepagina.nl/Images/fotosinsecten/vlieg.jpg" TargetMode="External"/><Relationship Id="rId4" Type="http://schemas.openxmlformats.org/officeDocument/2006/relationships/image" Target="../media/image93.jpeg"/><Relationship Id="rId9" Type="http://schemas.openxmlformats.org/officeDocument/2006/relationships/image" Target="http://www.biologiepagina.nl/Images/fotosinsecten/vlinder.jpg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TR6gGDWcJk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7.jpeg"/><Relationship Id="rId7" Type="http://schemas.openxmlformats.org/officeDocument/2006/relationships/image" Target="../media/image110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5" Type="http://schemas.openxmlformats.org/officeDocument/2006/relationships/image" Target="../media/image108.jpeg"/><Relationship Id="rId4" Type="http://schemas.openxmlformats.org/officeDocument/2006/relationships/hyperlink" Target="http://nl.wikipedia.org/wiki/Afbeelding:Dryopteris_filix-mas3_ies.jpg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4.png"/><Relationship Id="rId4" Type="http://schemas.openxmlformats.org/officeDocument/2006/relationships/hyperlink" Target="http://nl.wikipedia.org/wiki/Afbeelding:Flor.png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diagramLayout" Target="../diagrams/layout1.xml"/><Relationship Id="rId7" Type="http://schemas.openxmlformats.org/officeDocument/2006/relationships/hyperlink" Target="http://upload.wikimedia.org/wikipedia/commons/2/2f/Equisetum_telmateia_detail.jpeg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116.jpeg"/><Relationship Id="rId4" Type="http://schemas.openxmlformats.org/officeDocument/2006/relationships/diagramQuickStyle" Target="../diagrams/quickStyle1.xml"/><Relationship Id="rId9" Type="http://schemas.openxmlformats.org/officeDocument/2006/relationships/hyperlink" Target="http://upload.wikimedia.org/wikipedia/commons/9/9e/Equisetumarvense.jpg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hyperlink" Target="http://upload.wikimedia.org/wikipedia/commons/e/eb/Athyrium_filix-femina0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jpeg"/><Relationship Id="rId4" Type="http://schemas.openxmlformats.org/officeDocument/2006/relationships/hyperlink" Target="http://upload.wikimedia.org/wikipedia/commons/9/94/Wijfjesvaren_sori_(Athyrium_filix-femina).jpg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hyperlink" Target="http://upload.wikimedia.org/wikipedia/commons/9/92/Dactylis_glomerata_Kropaar_plant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jpeg"/><Relationship Id="rId4" Type="http://schemas.openxmlformats.org/officeDocument/2006/relationships/hyperlink" Target="http://upload.wikimedia.org/wikipedia/commons/4/49/Dactylis_glomerata_(2005_07_28).jpg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hyperlink" Target="http://vakken.tcc-lyceumstraat.nl/bi1/Video%20biologie/3HV/Groei%20bacterie.mp4" TargetMode="External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hyperlink" Target="http://www.teleblik.nl/media/1102196" TargetMode="External"/><Relationship Id="rId5" Type="http://schemas.openxmlformats.org/officeDocument/2006/relationships/hyperlink" Target="http://vakken.tcc-lyceumstraat.nl/bi1/Video%20biologie/3HV/bacteriedeling.swf" TargetMode="External"/><Relationship Id="rId10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openxmlformats.org/officeDocument/2006/relationships/hyperlink" Target="http://www.bioplek.org/animaties/celtotaal/bacterie.html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3.gi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3" Type="http://schemas.openxmlformats.org/officeDocument/2006/relationships/image" Target="../media/image135.png"/><Relationship Id="rId7" Type="http://schemas.openxmlformats.org/officeDocument/2006/relationships/hyperlink" Target="http://biologiepagina.nl/Videobiologie/BBeencelligen.htm" TargetMode="External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Users\Martien\Mart%20Werk%20Word\Were%20di\1MHV\1MHV%20Ordening\1MHV%20Ordening%20Presentatie\Vorticella.mpg" TargetMode="External"/><Relationship Id="rId6" Type="http://schemas.openxmlformats.org/officeDocument/2006/relationships/image" Target="../media/image138.gif"/><Relationship Id="rId5" Type="http://schemas.openxmlformats.org/officeDocument/2006/relationships/image" Target="../media/image137.png"/><Relationship Id="rId4" Type="http://schemas.openxmlformats.org/officeDocument/2006/relationships/image" Target="../media/image13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4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biologiepagina.nl/Videobiologie/Ordeningzeeanemoon.htm" TargetMode="External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7.jpeg"/><Relationship Id="rId7" Type="http://schemas.openxmlformats.org/officeDocument/2006/relationships/hyperlink" Target="http://www.schooltv.nl/beeldbank/clip/20060706_vliegenzwam01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7" Type="http://schemas.openxmlformats.org/officeDocument/2006/relationships/image" Target="../media/image155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nl.wikipedia.org/wiki/Afbeelding:Brain_coral.jpg" TargetMode="External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7" Type="http://schemas.openxmlformats.org/officeDocument/2006/relationships/image" Target="../media/image161.jpe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hyperlink" Target="http://biologiepagina.nl/Videobiologie/Ordeningoctopus.htm" TargetMode="Externa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3.jpeg"/><Relationship Id="rId5" Type="http://schemas.openxmlformats.org/officeDocument/2006/relationships/hyperlink" Target="http://www.google.nl/url?sa=i&amp;rct=j&amp;q=&amp;esrc=s&amp;frm=1&amp;source=images&amp;cd=&amp;cad=rja&amp;docid=KdGbzhFEKXyLJM&amp;tbnid=mongBecNW5_HHM:&amp;ved=0CAUQjRw&amp;url=http://www.dierenwinkel-online.eu/sepia-schelp.html&amp;ei=NZH9UOTCI4md0AW2-4GADQ&amp;bvm=bv.41248874,d.d2k&amp;psig=AFQjCNELxkzNkSRLiID4TDy_XCUUkDT9Og&amp;ust=1358881462093490" TargetMode="External"/><Relationship Id="rId4" Type="http://schemas.openxmlformats.org/officeDocument/2006/relationships/image" Target="../media/image16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hyperlink" Target="http://images.google.com/imgres?imgurl=http://www.nwmarinelife.com/images/E_%20troschelii.jpg&amp;imgrefurl=http://www.nwmarinelife.com/htmlswimmers/e_troschellii.html&amp;h=355&amp;w=513&amp;sz=103&amp;hl=en&amp;start=180&amp;tbnid=XOTXci_T52lALM:&amp;tbnh=91&amp;tbnw=131&amp;prev=/images?q=sea+star&amp;start=160&amp;ndsp=20&amp;svnum=10&amp;hl=en&amp;lr=&amp;rls=GGLG,GGLG:2006-21,GGLG:en&amp;sa=N" TargetMode="Externa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3.jpeg"/><Relationship Id="rId4" Type="http://schemas.openxmlformats.org/officeDocument/2006/relationships/image" Target="../media/image17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hyperlink" Target="http://www.natuurfotografie.be/images/450/boomkikker%202.jpg" TargetMode="Externa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hyperlink" Target="http://www.interet-general.info/IMG/crocodile-nil-1.jpg" TargetMode="Externa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1.jpeg"/><Relationship Id="rId5" Type="http://schemas.openxmlformats.org/officeDocument/2006/relationships/image" Target="../media/image180.jpeg"/><Relationship Id="rId4" Type="http://schemas.openxmlformats.org/officeDocument/2006/relationships/image" Target="../media/image17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hyperlink" Target="http://www.vogelsindekempen.nl/Multimedia/Buizerd%20Renheide.JPG" TargetMode="Externa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hyperlink" Target="http://www.bioplek.org/animaties/bloed/bloedsamenstelling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chzine.nl/uploaded/33866_4b674b99.jpg" TargetMode="External"/><Relationship Id="rId2" Type="http://schemas.openxmlformats.org/officeDocument/2006/relationships/hyperlink" Target="http://www.vogelsindekempen.nl/Multimedia/Buizerd%20Renheide.JPG" TargetMode="Externa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5.jpeg"/><Relationship Id="rId5" Type="http://schemas.openxmlformats.org/officeDocument/2006/relationships/image" Target="../media/image184.jpeg"/><Relationship Id="rId4" Type="http://schemas.openxmlformats.org/officeDocument/2006/relationships/image" Target="../media/image18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chooltv.nl/video/algen-op-antarctica-een-plant-die-leeft-van-ijs/" TargetMode="External"/><Relationship Id="rId3" Type="http://schemas.openxmlformats.org/officeDocument/2006/relationships/image" Target="../media/image31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hyperlink" Target="http://www.bioplek.org/animaties/bloed/bloedsamenstelling.html" TargetMode="External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chooltv.nl/video/parapluutjesmos-het-is-te-herkennen-aan-de-parapluutjes/" TargetMode="External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hyperlink" Target="http://www.bioplek.org/animaties/bloed/bloedsamenstelling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://www.bioplek.org/animaties/bloed/bloedsamenstelling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/>
          </p:cNvSpPr>
          <p:nvPr>
            <p:ph type="title"/>
          </p:nvPr>
        </p:nvSpPr>
        <p:spPr>
          <a:xfrm>
            <a:off x="3176" y="-170097"/>
            <a:ext cx="10515600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nl-NL" altLang="nl-NL" sz="5400" b="1" dirty="0" smtClean="0">
                <a:solidFill>
                  <a:srgbClr val="00B050"/>
                </a:solidFill>
              </a:rPr>
              <a:t>Thema 4. Ordening</a:t>
            </a:r>
          </a:p>
        </p:txBody>
      </p:sp>
      <p:sp>
        <p:nvSpPr>
          <p:cNvPr id="3075" name="Rectangle 3">
            <a:hlinkClick r:id="rId2"/>
          </p:cNvPr>
          <p:cNvSpPr>
            <a:spLocks noChangeArrowheads="1"/>
          </p:cNvSpPr>
          <p:nvPr/>
        </p:nvSpPr>
        <p:spPr bwMode="auto">
          <a:xfrm>
            <a:off x="4143376" y="5676900"/>
            <a:ext cx="822325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3076" name="Text Box 20"/>
          <p:cNvSpPr txBox="1">
            <a:spLocks noChangeArrowheads="1"/>
          </p:cNvSpPr>
          <p:nvPr/>
        </p:nvSpPr>
        <p:spPr bwMode="auto">
          <a:xfrm>
            <a:off x="706327" y="656376"/>
            <a:ext cx="5753174" cy="6709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1800" dirty="0">
                <a:hlinkClick r:id="rId3" action="ppaction://hlinksldjump"/>
              </a:rPr>
              <a:t>B1. Het ordenen van organismen</a:t>
            </a:r>
            <a:endParaRPr lang="nl-NL" altLang="nl-NL" sz="1800" dirty="0"/>
          </a:p>
          <a:p>
            <a:pPr eaLnBrk="1" hangingPunct="1"/>
            <a:r>
              <a:rPr lang="nl-NL" altLang="nl-NL" sz="1800" dirty="0">
                <a:hlinkClick r:id="rId4" action="ppaction://hlinksldjump"/>
              </a:rPr>
              <a:t>B2. Het </a:t>
            </a:r>
            <a:r>
              <a:rPr lang="nl-NL" altLang="nl-NL" sz="1800" dirty="0" smtClean="0">
                <a:hlinkClick r:id="rId4" action="ppaction://hlinksldjump"/>
              </a:rPr>
              <a:t>domein </a:t>
            </a:r>
            <a:r>
              <a:rPr lang="nl-NL" altLang="nl-NL" sz="1800" dirty="0">
                <a:hlinkClick r:id="rId4" action="ppaction://hlinksldjump"/>
              </a:rPr>
              <a:t>van de </a:t>
            </a:r>
            <a:r>
              <a:rPr lang="nl-NL" altLang="nl-NL" sz="1800" dirty="0" smtClean="0">
                <a:hlinkClick r:id="rId4" action="ppaction://hlinksldjump"/>
              </a:rPr>
              <a:t>bacteriën</a:t>
            </a:r>
            <a:r>
              <a:rPr lang="nl-NL" altLang="nl-NL" sz="1800" dirty="0" smtClean="0"/>
              <a:t/>
            </a:r>
            <a:br>
              <a:rPr lang="nl-NL" altLang="nl-NL" sz="1800" dirty="0" smtClean="0"/>
            </a:br>
            <a:r>
              <a:rPr lang="nl-NL" altLang="nl-NL" sz="1800" dirty="0" smtClean="0">
                <a:hlinkClick r:id="rId5" action="ppaction://hlinksldjump"/>
              </a:rPr>
              <a:t>B2. Het domein van de Archaea</a:t>
            </a:r>
            <a:endParaRPr lang="nl-NL" altLang="nl-NL" sz="1800" dirty="0"/>
          </a:p>
          <a:p>
            <a:pPr eaLnBrk="1" hangingPunct="1"/>
            <a:r>
              <a:rPr lang="nl-NL" altLang="nl-NL" sz="1800" dirty="0">
                <a:hlinkClick r:id="rId6" action="ppaction://hlinksldjump"/>
              </a:rPr>
              <a:t>B3. Het rijk van de schimmels</a:t>
            </a:r>
            <a:endParaRPr lang="nl-NL" altLang="nl-NL" sz="1800" dirty="0"/>
          </a:p>
          <a:p>
            <a:pPr eaLnBrk="1" hangingPunct="1"/>
            <a:r>
              <a:rPr lang="nl-NL" altLang="nl-NL" sz="1800" dirty="0">
                <a:hlinkClick r:id="rId7" action="ppaction://hlinksldjump"/>
              </a:rPr>
              <a:t>B4. Het rijk van de planten</a:t>
            </a:r>
            <a:endParaRPr lang="nl-NL" altLang="nl-NL" sz="1800" dirty="0"/>
          </a:p>
          <a:p>
            <a:pPr eaLnBrk="1" hangingPunct="1"/>
            <a:r>
              <a:rPr lang="nl-NL" altLang="nl-NL" sz="1800" dirty="0">
                <a:hlinkClick r:id="rId8" action="ppaction://hlinksldjump"/>
              </a:rPr>
              <a:t>B5. Het rijk van de dieren</a:t>
            </a:r>
            <a:endParaRPr lang="nl-NL" altLang="nl-NL" sz="1800" dirty="0"/>
          </a:p>
          <a:p>
            <a:pPr eaLnBrk="1" hangingPunct="1"/>
            <a:r>
              <a:rPr lang="nl-NL" altLang="nl-NL" sz="1800" dirty="0" smtClean="0">
                <a:hlinkClick r:id="rId9" action="ppaction://hlinksldjump"/>
              </a:rPr>
              <a:t>B6. Overige eencellige eukaryoten</a:t>
            </a:r>
          </a:p>
          <a:p>
            <a:pPr eaLnBrk="1" hangingPunct="1"/>
            <a:r>
              <a:rPr lang="nl-NL" altLang="nl-NL" sz="1800" dirty="0" smtClean="0">
                <a:hlinkClick r:id="rId9" action="ppaction://hlinksldjump"/>
              </a:rPr>
              <a:t>B7. Indelen in steeds kleinere groepen</a:t>
            </a:r>
          </a:p>
          <a:p>
            <a:pPr eaLnBrk="1" hangingPunct="1"/>
            <a:r>
              <a:rPr lang="nl-NL" altLang="nl-NL" sz="1800" dirty="0" smtClean="0">
                <a:hlinkClick r:id="rId9" action="ppaction://hlinksldjump"/>
              </a:rPr>
              <a:t>B8. De stam geleedpotigen</a:t>
            </a:r>
            <a:endParaRPr lang="nl-NL" altLang="nl-NL" sz="1800" dirty="0"/>
          </a:p>
          <a:p>
            <a:pPr eaLnBrk="1" hangingPunct="1"/>
            <a:r>
              <a:rPr lang="nl-NL" altLang="nl-NL" sz="1800" dirty="0">
                <a:hlinkClick r:id="rId4" action="ppaction://hlinksldjump"/>
              </a:rPr>
              <a:t>B7. </a:t>
            </a:r>
            <a:r>
              <a:rPr lang="nl-NL" altLang="nl-NL" sz="1800" dirty="0" smtClean="0">
                <a:hlinkClick r:id="rId4" action="ppaction://hlinksldjump"/>
              </a:rPr>
              <a:t>De stam gewervelden</a:t>
            </a:r>
            <a:endParaRPr lang="nl-NL" altLang="nl-NL" sz="1800" dirty="0"/>
          </a:p>
          <a:p>
            <a:pPr eaLnBrk="1" hangingPunct="1"/>
            <a:r>
              <a:rPr lang="nl-NL" altLang="nl-NL" sz="1800" dirty="0" smtClean="0">
                <a:hlinkClick r:id="rId10" action="ppaction://hlinksldjump"/>
              </a:rPr>
              <a:t>B10. </a:t>
            </a:r>
            <a:r>
              <a:rPr lang="nl-NL" altLang="nl-NL" sz="1800" dirty="0">
                <a:hlinkClick r:id="rId10" action="ppaction://hlinksldjump"/>
              </a:rPr>
              <a:t>Het indelen van organismen</a:t>
            </a:r>
            <a:endParaRPr lang="nl-NL" altLang="nl-NL" sz="1800" dirty="0"/>
          </a:p>
          <a:p>
            <a:pPr eaLnBrk="1" hangingPunct="1"/>
            <a:r>
              <a:rPr lang="nl-NL" altLang="nl-NL" sz="1800" dirty="0" smtClean="0"/>
              <a:t>B11. </a:t>
            </a:r>
            <a:r>
              <a:rPr lang="nl-NL" altLang="nl-NL" sz="1800" dirty="0"/>
              <a:t>Een werkstuk maken</a:t>
            </a:r>
          </a:p>
          <a:p>
            <a:pPr eaLnBrk="1" hangingPunct="1"/>
            <a:endParaRPr lang="nl-NL" altLang="nl-NL" sz="1800" dirty="0"/>
          </a:p>
          <a:p>
            <a:pPr eaLnBrk="1" hangingPunct="1"/>
            <a:r>
              <a:rPr lang="nl-NL" altLang="nl-NL" sz="1800" dirty="0"/>
              <a:t>EB </a:t>
            </a:r>
            <a:r>
              <a:rPr lang="nl-NL" altLang="nl-NL" sz="1800" dirty="0" smtClean="0"/>
              <a:t>12. Indeling van de zaadplanten</a:t>
            </a:r>
            <a:endParaRPr lang="nl-NL" altLang="nl-NL" sz="1800" dirty="0"/>
          </a:p>
          <a:p>
            <a:pPr eaLnBrk="1" hangingPunct="1"/>
            <a:r>
              <a:rPr lang="nl-NL" altLang="nl-NL" sz="1800" dirty="0" smtClean="0"/>
              <a:t>EB 13. </a:t>
            </a:r>
            <a:r>
              <a:rPr lang="nl-NL" altLang="nl-NL" sz="1800" dirty="0"/>
              <a:t>Beoordelingspracticum de mossel</a:t>
            </a:r>
          </a:p>
          <a:p>
            <a:pPr eaLnBrk="1" hangingPunct="1"/>
            <a:endParaRPr lang="nl-NL" altLang="nl-NL" sz="1800" dirty="0"/>
          </a:p>
          <a:p>
            <a:pPr eaLnBrk="1" hangingPunct="1"/>
            <a:r>
              <a:rPr lang="nl-NL" altLang="nl-NL" sz="1800" dirty="0"/>
              <a:t>V1. </a:t>
            </a:r>
            <a:r>
              <a:rPr lang="nl-NL" altLang="nl-NL" sz="1800" dirty="0" smtClean="0"/>
              <a:t>Eetbare dieren</a:t>
            </a:r>
            <a:endParaRPr lang="nl-NL" altLang="nl-NL" sz="1800" dirty="0"/>
          </a:p>
          <a:p>
            <a:pPr eaLnBrk="1" hangingPunct="1"/>
            <a:r>
              <a:rPr lang="nl-NL" altLang="nl-NL" sz="1800" dirty="0"/>
              <a:t>V2. </a:t>
            </a:r>
            <a:r>
              <a:rPr lang="nl-NL" altLang="nl-NL" sz="1800" dirty="0" smtClean="0"/>
              <a:t>levend visvoer</a:t>
            </a:r>
            <a:endParaRPr lang="nl-NL" altLang="nl-NL" sz="1800" dirty="0"/>
          </a:p>
          <a:p>
            <a:pPr eaLnBrk="1" hangingPunct="1"/>
            <a:r>
              <a:rPr lang="nl-NL" altLang="nl-NL" sz="1800" dirty="0"/>
              <a:t>V3. Misleidende namen</a:t>
            </a:r>
          </a:p>
          <a:p>
            <a:pPr eaLnBrk="1" hangingPunct="1"/>
            <a:r>
              <a:rPr lang="nl-NL" altLang="nl-NL" sz="1800" dirty="0" smtClean="0">
                <a:hlinkClick r:id="rId11" action="ppaction://hlinksldjump"/>
              </a:rPr>
              <a:t>Extra</a:t>
            </a:r>
            <a:r>
              <a:rPr lang="nl-NL" altLang="nl-NL" sz="1800" dirty="0">
                <a:hlinkClick r:id="rId11" action="ppaction://hlinksldjump"/>
              </a:rPr>
              <a:t>. Mooie afbeeldingen van insecten</a:t>
            </a:r>
            <a:endParaRPr lang="nl-NL" altLang="nl-NL" sz="1800" dirty="0"/>
          </a:p>
          <a:p>
            <a:pPr eaLnBrk="1" hangingPunct="1"/>
            <a:r>
              <a:rPr lang="nl-NL" altLang="nl-NL" sz="1800" dirty="0">
                <a:hlinkClick r:id="rId12" action="ppaction://hlinksldjump"/>
              </a:rPr>
              <a:t>Extra. </a:t>
            </a:r>
            <a:r>
              <a:rPr lang="nl-NL" altLang="nl-NL" sz="1800" dirty="0" err="1">
                <a:hlinkClick r:id="rId12" action="ppaction://hlinksldjump"/>
              </a:rPr>
              <a:t>Powerpoint</a:t>
            </a:r>
            <a:r>
              <a:rPr lang="nl-NL" altLang="nl-NL" sz="1800" dirty="0">
                <a:hlinkClick r:id="rId12" action="ppaction://hlinksldjump"/>
              </a:rPr>
              <a:t> </a:t>
            </a:r>
            <a:r>
              <a:rPr lang="nl-NL" altLang="nl-NL" sz="1800" dirty="0" smtClean="0">
                <a:hlinkClick r:id="rId12" action="ppaction://hlinksldjump"/>
              </a:rPr>
              <a:t>Biologiepagina indeling plantenrijk</a:t>
            </a:r>
            <a:endParaRPr lang="nl-NL" altLang="nl-NL" sz="1800" dirty="0"/>
          </a:p>
          <a:p>
            <a:pPr eaLnBrk="1" hangingPunct="1"/>
            <a:r>
              <a:rPr lang="nl-NL" altLang="nl-NL" sz="1800" dirty="0" smtClean="0">
                <a:solidFill>
                  <a:srgbClr val="00B050"/>
                </a:solidFill>
                <a:hlinkClick r:id="rId13" action="ppaction://hlinksldjump"/>
              </a:rPr>
              <a:t>Extra. </a:t>
            </a:r>
            <a:r>
              <a:rPr lang="nl-NL" altLang="nl-NL" sz="1800" dirty="0" err="1" smtClean="0">
                <a:solidFill>
                  <a:srgbClr val="00B050"/>
                </a:solidFill>
                <a:hlinkClick r:id="rId13" action="ppaction://hlinksldjump"/>
              </a:rPr>
              <a:t>Powerpoint</a:t>
            </a:r>
            <a:r>
              <a:rPr lang="nl-NL" altLang="nl-NL" sz="1800" dirty="0" smtClean="0">
                <a:solidFill>
                  <a:srgbClr val="00B050"/>
                </a:solidFill>
                <a:hlinkClick r:id="rId13" action="ppaction://hlinksldjump"/>
              </a:rPr>
              <a:t> Biologiepagina indeling dierenrijk</a:t>
            </a:r>
            <a:endParaRPr lang="nl-NL" altLang="nl-NL" sz="1800" dirty="0" smtClean="0">
              <a:solidFill>
                <a:srgbClr val="00B050"/>
              </a:solidFill>
            </a:endParaRPr>
          </a:p>
          <a:p>
            <a:pPr eaLnBrk="1" hangingPunct="1"/>
            <a:endParaRPr lang="nl-NL" altLang="nl-NL" sz="1600" dirty="0" smtClean="0"/>
          </a:p>
          <a:p>
            <a:pPr eaLnBrk="1" hangingPunct="1"/>
            <a:endParaRPr lang="nl-NL" altLang="nl-NL" sz="1700" dirty="0"/>
          </a:p>
        </p:txBody>
      </p:sp>
      <p:pic>
        <p:nvPicPr>
          <p:cNvPr id="3077" name="Picture 22" descr="tempimage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26" y="2212029"/>
            <a:ext cx="1979612" cy="285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23" descr="tempimage1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76" y="2136388"/>
            <a:ext cx="2946400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21" descr="tempimage1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593" y="596569"/>
            <a:ext cx="3348038" cy="251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24" descr="tempimage1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4" y="4703764"/>
            <a:ext cx="2663825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443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>
          <a:xfrm>
            <a:off x="0" y="84138"/>
            <a:ext cx="8017727" cy="825501"/>
          </a:xfrm>
        </p:spPr>
        <p:txBody>
          <a:bodyPr/>
          <a:lstStyle/>
          <a:p>
            <a:pPr eaLnBrk="1" hangingPunct="1"/>
            <a:r>
              <a:rPr lang="nl-NL" altLang="nl-NL" b="1" dirty="0" smtClean="0">
                <a:solidFill>
                  <a:srgbClr val="00B050"/>
                </a:solidFill>
              </a:rPr>
              <a:t>B4. Naaktzadigen en </a:t>
            </a:r>
            <a:r>
              <a:rPr lang="nl-NL" altLang="nl-NL" b="1" dirty="0" err="1" smtClean="0">
                <a:solidFill>
                  <a:srgbClr val="00B050"/>
                </a:solidFill>
              </a:rPr>
              <a:t>bedektzadigen</a:t>
            </a:r>
            <a:endParaRPr lang="nl-NL" altLang="nl-NL" b="1" dirty="0" smtClean="0">
              <a:solidFill>
                <a:srgbClr val="00B050"/>
              </a:solidFill>
            </a:endParaRPr>
          </a:p>
        </p:txBody>
      </p:sp>
      <p:sp>
        <p:nvSpPr>
          <p:cNvPr id="11267" name="Rectangle 3">
            <a:hlinkClick r:id="rId2"/>
          </p:cNvPr>
          <p:cNvSpPr>
            <a:spLocks noChangeArrowheads="1"/>
          </p:cNvSpPr>
          <p:nvPr/>
        </p:nvSpPr>
        <p:spPr bwMode="auto">
          <a:xfrm>
            <a:off x="4143376" y="5676900"/>
            <a:ext cx="822325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1126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8" y="1125538"/>
            <a:ext cx="2735262" cy="277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0" name="Rectangle 8"/>
          <p:cNvSpPr>
            <a:spLocks noChangeArrowheads="1"/>
          </p:cNvSpPr>
          <p:nvPr/>
        </p:nvSpPr>
        <p:spPr bwMode="auto">
          <a:xfrm>
            <a:off x="1847850" y="1268414"/>
            <a:ext cx="1930400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000" b="1">
                <a:solidFill>
                  <a:srgbClr val="003300"/>
                </a:solidFill>
              </a:rPr>
              <a:t>Naaktzadigen </a:t>
            </a:r>
          </a:p>
          <a:p>
            <a:pPr eaLnBrk="1" hangingPunct="1"/>
            <a:endParaRPr lang="nl-NL" altLang="nl-NL" sz="2000" b="1">
              <a:solidFill>
                <a:srgbClr val="003300"/>
              </a:solidFill>
            </a:endParaRPr>
          </a:p>
          <a:p>
            <a:pPr eaLnBrk="1" hangingPunct="1"/>
            <a:endParaRPr lang="nl-NL" altLang="nl-NL" sz="2000" b="1">
              <a:solidFill>
                <a:srgbClr val="003300"/>
              </a:solidFill>
            </a:endParaRPr>
          </a:p>
          <a:p>
            <a:pPr eaLnBrk="1" hangingPunct="1"/>
            <a:endParaRPr lang="nl-NL" altLang="nl-NL" sz="2000" b="1">
              <a:solidFill>
                <a:srgbClr val="003300"/>
              </a:solidFill>
            </a:endParaRPr>
          </a:p>
          <a:p>
            <a:pPr eaLnBrk="1" hangingPunct="1"/>
            <a:endParaRPr lang="nl-NL" altLang="nl-NL" sz="2000" b="1">
              <a:solidFill>
                <a:srgbClr val="003300"/>
              </a:solidFill>
            </a:endParaRPr>
          </a:p>
          <a:p>
            <a:pPr eaLnBrk="1" hangingPunct="1"/>
            <a:endParaRPr lang="nl-NL" altLang="nl-NL" sz="2000" b="1">
              <a:solidFill>
                <a:srgbClr val="003300"/>
              </a:solidFill>
            </a:endParaRPr>
          </a:p>
          <a:p>
            <a:pPr eaLnBrk="1" hangingPunct="1"/>
            <a:endParaRPr lang="nl-NL" altLang="nl-NL" sz="2000" b="1">
              <a:solidFill>
                <a:srgbClr val="003300"/>
              </a:solidFill>
            </a:endParaRPr>
          </a:p>
          <a:p>
            <a:pPr eaLnBrk="1" hangingPunct="1"/>
            <a:endParaRPr lang="nl-NL" altLang="nl-NL" sz="2000" b="1">
              <a:solidFill>
                <a:srgbClr val="003300"/>
              </a:solidFill>
            </a:endParaRPr>
          </a:p>
          <a:p>
            <a:pPr eaLnBrk="1" hangingPunct="1"/>
            <a:endParaRPr lang="nl-NL" altLang="nl-NL" sz="2000" b="1">
              <a:solidFill>
                <a:srgbClr val="003300"/>
              </a:solidFill>
            </a:endParaRPr>
          </a:p>
          <a:p>
            <a:pPr eaLnBrk="1" hangingPunct="1"/>
            <a:endParaRPr lang="nl-NL" altLang="nl-NL" sz="2000" b="1">
              <a:solidFill>
                <a:srgbClr val="003300"/>
              </a:solidFill>
            </a:endParaRPr>
          </a:p>
          <a:p>
            <a:pPr eaLnBrk="1" hangingPunct="1"/>
            <a:r>
              <a:rPr lang="nl-NL" altLang="nl-NL" sz="2000" b="1">
                <a:solidFill>
                  <a:srgbClr val="003300"/>
                </a:solidFill>
              </a:rPr>
              <a:t>Bedektzadigen</a:t>
            </a:r>
          </a:p>
        </p:txBody>
      </p:sp>
      <p:sp>
        <p:nvSpPr>
          <p:cNvPr id="11271" name="Rectangle 10"/>
          <p:cNvSpPr>
            <a:spLocks noChangeArrowheads="1"/>
          </p:cNvSpPr>
          <p:nvPr/>
        </p:nvSpPr>
        <p:spPr bwMode="auto">
          <a:xfrm>
            <a:off x="3935414" y="4005264"/>
            <a:ext cx="5616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000" b="1">
                <a:solidFill>
                  <a:srgbClr val="003300"/>
                </a:solidFill>
              </a:rPr>
              <a:t>Coniferen                          dennen en sparren</a:t>
            </a:r>
          </a:p>
        </p:txBody>
      </p:sp>
      <p:pic>
        <p:nvPicPr>
          <p:cNvPr id="1127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13" y="4508501"/>
            <a:ext cx="1236662" cy="197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3" name="Picture 13" descr="Groene%20groentes%2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4581525"/>
            <a:ext cx="2152650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15" descr="ordtek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1125538"/>
            <a:ext cx="2990850" cy="277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16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4941888"/>
            <a:ext cx="4318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6" name="Text Box 17"/>
          <p:cNvSpPr txBox="1">
            <a:spLocks noChangeArrowheads="1"/>
          </p:cNvSpPr>
          <p:nvPr/>
        </p:nvSpPr>
        <p:spPr bwMode="auto">
          <a:xfrm>
            <a:off x="2424114" y="4941888"/>
            <a:ext cx="1366837" cy="14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>
                <a:solidFill>
                  <a:srgbClr val="003300"/>
                </a:solidFill>
              </a:rPr>
              <a:t>Wat is een bloem</a:t>
            </a:r>
          </a:p>
        </p:txBody>
      </p:sp>
      <p:pic>
        <p:nvPicPr>
          <p:cNvPr id="11277" name="Picture 18">
            <a:hlinkClick r:id="rId9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5229225"/>
            <a:ext cx="4318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8" name="Text Box 19"/>
          <p:cNvSpPr txBox="1">
            <a:spLocks noChangeArrowheads="1"/>
          </p:cNvSpPr>
          <p:nvPr/>
        </p:nvSpPr>
        <p:spPr bwMode="auto">
          <a:xfrm>
            <a:off x="2424114" y="5229226"/>
            <a:ext cx="1366837" cy="14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>
                <a:solidFill>
                  <a:srgbClr val="003300"/>
                </a:solidFill>
              </a:rPr>
              <a:t>Vleesetenede planten</a:t>
            </a:r>
          </a:p>
        </p:txBody>
      </p:sp>
      <p:pic>
        <p:nvPicPr>
          <p:cNvPr id="11279" name="Picture 20">
            <a:hlinkClick r:id="rId10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2133600"/>
            <a:ext cx="4318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80" name="Text Box 21"/>
          <p:cNvSpPr txBox="1">
            <a:spLocks noChangeArrowheads="1"/>
          </p:cNvSpPr>
          <p:nvPr/>
        </p:nvSpPr>
        <p:spPr bwMode="auto">
          <a:xfrm>
            <a:off x="2279650" y="2133601"/>
            <a:ext cx="1366838" cy="14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>
                <a:solidFill>
                  <a:srgbClr val="003300"/>
                </a:solidFill>
              </a:rPr>
              <a:t>Vershil denne- en sparreboom</a:t>
            </a:r>
          </a:p>
        </p:txBody>
      </p:sp>
      <p:pic>
        <p:nvPicPr>
          <p:cNvPr id="11281" name="Picture 22">
            <a:hlinkClick r:id="rId11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2420938"/>
            <a:ext cx="4318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82" name="Text Box 23"/>
          <p:cNvSpPr txBox="1">
            <a:spLocks noChangeArrowheads="1"/>
          </p:cNvSpPr>
          <p:nvPr/>
        </p:nvSpPr>
        <p:spPr bwMode="auto">
          <a:xfrm>
            <a:off x="2279650" y="2420938"/>
            <a:ext cx="1366838" cy="14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>
                <a:solidFill>
                  <a:srgbClr val="003300"/>
                </a:solidFill>
              </a:rPr>
              <a:t>De hele winter groen</a:t>
            </a:r>
          </a:p>
        </p:txBody>
      </p:sp>
      <p:pic>
        <p:nvPicPr>
          <p:cNvPr id="11283" name="Picture 24">
            <a:hlinkClick r:id="rId12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3500438"/>
            <a:ext cx="4318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84" name="Text Box 25"/>
          <p:cNvSpPr txBox="1">
            <a:spLocks noChangeArrowheads="1"/>
          </p:cNvSpPr>
          <p:nvPr/>
        </p:nvSpPr>
        <p:spPr bwMode="auto">
          <a:xfrm>
            <a:off x="2279650" y="3500438"/>
            <a:ext cx="1366838" cy="14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>
                <a:solidFill>
                  <a:srgbClr val="003300"/>
                </a:solidFill>
              </a:rPr>
              <a:t>Verschillende lagen in een bos</a:t>
            </a:r>
          </a:p>
        </p:txBody>
      </p:sp>
    </p:spTree>
    <p:extLst>
      <p:ext uri="{BB962C8B-B14F-4D97-AF65-F5344CB8AC3E}">
        <p14:creationId xmlns:p14="http://schemas.microsoft.com/office/powerpoint/2010/main" val="93943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/>
          </p:cNvSpPr>
          <p:nvPr>
            <p:ph type="title"/>
          </p:nvPr>
        </p:nvSpPr>
        <p:spPr>
          <a:xfrm>
            <a:off x="124522" y="-2819"/>
            <a:ext cx="6097111" cy="898859"/>
          </a:xfrm>
        </p:spPr>
        <p:txBody>
          <a:bodyPr/>
          <a:lstStyle/>
          <a:p>
            <a:pPr eaLnBrk="1" hangingPunct="1"/>
            <a:r>
              <a:rPr lang="nl-NL" altLang="nl-NL" b="1" dirty="0" smtClean="0">
                <a:solidFill>
                  <a:srgbClr val="00B050"/>
                </a:solidFill>
              </a:rPr>
              <a:t>B5. Het rijk van de dieren</a:t>
            </a:r>
          </a:p>
        </p:txBody>
      </p:sp>
      <p:sp>
        <p:nvSpPr>
          <p:cNvPr id="12291" name="Rectangle 3">
            <a:hlinkClick r:id="rId2"/>
          </p:cNvPr>
          <p:cNvSpPr>
            <a:spLocks noChangeArrowheads="1"/>
          </p:cNvSpPr>
          <p:nvPr/>
        </p:nvSpPr>
        <p:spPr bwMode="auto">
          <a:xfrm>
            <a:off x="4143376" y="5676900"/>
            <a:ext cx="822325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2293" name="Text Box 8"/>
          <p:cNvSpPr txBox="1">
            <a:spLocks noChangeArrowheads="1"/>
          </p:cNvSpPr>
          <p:nvPr/>
        </p:nvSpPr>
        <p:spPr bwMode="auto">
          <a:xfrm>
            <a:off x="1847851" y="981076"/>
            <a:ext cx="7915275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000" b="1">
                <a:solidFill>
                  <a:srgbClr val="003300"/>
                </a:solidFill>
              </a:rPr>
              <a:t>De indeling van het dierenrijk is gebaseerd op </a:t>
            </a:r>
            <a:endParaRPr lang="nl-NL" altLang="nl-NL" sz="2000">
              <a:solidFill>
                <a:srgbClr val="003300"/>
              </a:solidFill>
            </a:endParaRPr>
          </a:p>
          <a:p>
            <a:pPr eaLnBrk="1" hangingPunct="1"/>
            <a:r>
              <a:rPr lang="nl-NL" altLang="nl-NL" sz="2000" b="1">
                <a:solidFill>
                  <a:srgbClr val="003300"/>
                </a:solidFill>
              </a:rPr>
              <a:t>kenmerken als SYMMETRIE en het SKELET.</a:t>
            </a:r>
          </a:p>
        </p:txBody>
      </p:sp>
      <p:sp>
        <p:nvSpPr>
          <p:cNvPr id="12294" name="Text Box 9"/>
          <p:cNvSpPr txBox="1">
            <a:spLocks noChangeArrowheads="1"/>
          </p:cNvSpPr>
          <p:nvPr/>
        </p:nvSpPr>
        <p:spPr bwMode="auto">
          <a:xfrm>
            <a:off x="1774825" y="1773239"/>
            <a:ext cx="8497888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000" b="1">
                <a:solidFill>
                  <a:srgbClr val="003300"/>
                </a:solidFill>
              </a:rPr>
              <a:t>Symmetrie: Sommige voorwerpen kun je zó doorsnijden dat de twee </a:t>
            </a:r>
            <a:endParaRPr lang="nl-NL" altLang="nl-NL" sz="2000">
              <a:solidFill>
                <a:srgbClr val="003300"/>
              </a:solidFill>
            </a:endParaRPr>
          </a:p>
          <a:p>
            <a:pPr eaLnBrk="1" hangingPunct="1"/>
            <a:r>
              <a:rPr lang="nl-NL" altLang="nl-NL" sz="2000" b="1">
                <a:solidFill>
                  <a:srgbClr val="003300"/>
                </a:solidFill>
              </a:rPr>
              <a:t>helften elkaars spiegelbeeld zijn. Zo'n voorwerp is dan SYMMETRISCH.</a:t>
            </a:r>
          </a:p>
        </p:txBody>
      </p:sp>
      <p:sp>
        <p:nvSpPr>
          <p:cNvPr id="12295" name="Text Box 10"/>
          <p:cNvSpPr txBox="1">
            <a:spLocks noChangeArrowheads="1"/>
          </p:cNvSpPr>
          <p:nvPr/>
        </p:nvSpPr>
        <p:spPr bwMode="auto">
          <a:xfrm>
            <a:off x="1774826" y="2492375"/>
            <a:ext cx="4537075" cy="367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000" b="1">
                <a:solidFill>
                  <a:srgbClr val="008000"/>
                </a:solidFill>
              </a:rPr>
              <a:t>Je hebt drie vormen van symmetrie:</a:t>
            </a:r>
            <a:endParaRPr lang="nl-NL" altLang="nl-NL" sz="2000"/>
          </a:p>
          <a:p>
            <a:pPr eaLnBrk="1" hangingPunct="1"/>
            <a:r>
              <a:rPr lang="nl-NL" altLang="nl-NL" sz="2000" b="1">
                <a:solidFill>
                  <a:srgbClr val="008000"/>
                </a:solidFill>
              </a:rPr>
              <a:t>1. niet symmetrisch.</a:t>
            </a:r>
          </a:p>
          <a:p>
            <a:pPr eaLnBrk="1" hangingPunct="1"/>
            <a:endParaRPr lang="nl-NL" altLang="nl-NL" sz="2000"/>
          </a:p>
          <a:p>
            <a:pPr eaLnBrk="1" hangingPunct="1"/>
            <a:endParaRPr lang="nl-NL" altLang="nl-NL" sz="2000"/>
          </a:p>
          <a:p>
            <a:pPr eaLnBrk="1" hangingPunct="1"/>
            <a:endParaRPr lang="nl-NL" altLang="nl-NL" sz="2000"/>
          </a:p>
          <a:p>
            <a:pPr eaLnBrk="1" hangingPunct="1"/>
            <a:endParaRPr lang="nl-NL" altLang="nl-NL" sz="2000"/>
          </a:p>
          <a:p>
            <a:pPr eaLnBrk="1" hangingPunct="1"/>
            <a:r>
              <a:rPr lang="nl-NL" altLang="nl-NL" sz="2000" b="1">
                <a:solidFill>
                  <a:srgbClr val="008000"/>
                </a:solidFill>
              </a:rPr>
              <a:t>2. tweezijdig symmetrisch.</a:t>
            </a:r>
          </a:p>
          <a:p>
            <a:pPr eaLnBrk="1" hangingPunct="1"/>
            <a:endParaRPr lang="nl-NL" altLang="nl-NL" sz="2000"/>
          </a:p>
          <a:p>
            <a:pPr eaLnBrk="1" hangingPunct="1"/>
            <a:endParaRPr lang="nl-NL" altLang="nl-NL" sz="2000"/>
          </a:p>
          <a:p>
            <a:pPr eaLnBrk="1" hangingPunct="1"/>
            <a:endParaRPr lang="nl-NL" altLang="nl-NL" sz="2000"/>
          </a:p>
          <a:p>
            <a:pPr eaLnBrk="1" hangingPunct="1"/>
            <a:r>
              <a:rPr lang="nl-NL" altLang="nl-NL" sz="2000" b="1">
                <a:solidFill>
                  <a:srgbClr val="008000"/>
                </a:solidFill>
              </a:rPr>
              <a:t>3. veelzijdig symmetrisch.</a:t>
            </a:r>
          </a:p>
        </p:txBody>
      </p:sp>
      <p:pic>
        <p:nvPicPr>
          <p:cNvPr id="12296" name="Picture 11" descr="tempimage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9" y="2565401"/>
            <a:ext cx="1404937" cy="102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7" name="Text Box 12"/>
          <p:cNvSpPr txBox="1">
            <a:spLocks noChangeArrowheads="1"/>
          </p:cNvSpPr>
          <p:nvPr/>
        </p:nvSpPr>
        <p:spPr bwMode="auto">
          <a:xfrm>
            <a:off x="7967663" y="3141664"/>
            <a:ext cx="1439862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1800" b="1">
                <a:solidFill>
                  <a:srgbClr val="003300"/>
                </a:solidFill>
              </a:rPr>
              <a:t>een amoebe</a:t>
            </a:r>
          </a:p>
        </p:txBody>
      </p:sp>
      <p:grpSp>
        <p:nvGrpSpPr>
          <p:cNvPr id="12298" name="Group 46"/>
          <p:cNvGrpSpPr>
            <a:grpSpLocks/>
          </p:cNvGrpSpPr>
          <p:nvPr/>
        </p:nvGrpSpPr>
        <p:grpSpPr bwMode="auto">
          <a:xfrm rot="-5400000">
            <a:off x="5484020" y="3248820"/>
            <a:ext cx="1063625" cy="1998663"/>
            <a:chOff x="3367" y="1616"/>
            <a:chExt cx="956" cy="1382"/>
          </a:xfrm>
        </p:grpSpPr>
        <p:pic>
          <p:nvPicPr>
            <p:cNvPr id="12330" name="Picture 13" descr="tempimage4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7" y="1814"/>
              <a:ext cx="956" cy="10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F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331" name="Picture 20" descr="tempimage42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6" y="1616"/>
              <a:ext cx="33" cy="13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F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2299" name="Group 44"/>
          <p:cNvGrpSpPr>
            <a:grpSpLocks/>
          </p:cNvGrpSpPr>
          <p:nvPr/>
        </p:nvGrpSpPr>
        <p:grpSpPr bwMode="auto">
          <a:xfrm>
            <a:off x="6959600" y="5373689"/>
            <a:ext cx="2484438" cy="1292225"/>
            <a:chOff x="6426" y="4878"/>
            <a:chExt cx="2304" cy="1359"/>
          </a:xfrm>
        </p:grpSpPr>
        <p:pic>
          <p:nvPicPr>
            <p:cNvPr id="12327" name="Picture 14" descr="tempimage4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6" y="4878"/>
              <a:ext cx="2304" cy="13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F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328" name="Picture 19" descr="tempimage42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947999">
              <a:off x="7587" y="4968"/>
              <a:ext cx="45" cy="1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F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329" name="Picture 22" descr="tempimage42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434000">
              <a:off x="7632" y="4878"/>
              <a:ext cx="45" cy="13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F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2300" name="Group 43"/>
          <p:cNvGrpSpPr>
            <a:grpSpLocks/>
          </p:cNvGrpSpPr>
          <p:nvPr/>
        </p:nvGrpSpPr>
        <p:grpSpPr bwMode="auto">
          <a:xfrm>
            <a:off x="7319964" y="3716339"/>
            <a:ext cx="1654175" cy="1463675"/>
            <a:chOff x="4662" y="3483"/>
            <a:chExt cx="1881" cy="1512"/>
          </a:xfrm>
        </p:grpSpPr>
        <p:pic>
          <p:nvPicPr>
            <p:cNvPr id="12325" name="Picture 21" descr="tempimage42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6" y="3483"/>
              <a:ext cx="1494" cy="1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F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326" name="Picture 23" descr="tempimage42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36000">
              <a:off x="5580" y="3258"/>
              <a:ext cx="45" cy="18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F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301" name="Text Box 24"/>
          <p:cNvSpPr txBox="1">
            <a:spLocks noChangeArrowheads="1"/>
          </p:cNvSpPr>
          <p:nvPr/>
        </p:nvSpPr>
        <p:spPr bwMode="auto">
          <a:xfrm>
            <a:off x="8975725" y="4797426"/>
            <a:ext cx="107950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000" b="1">
                <a:solidFill>
                  <a:srgbClr val="003300"/>
                </a:solidFill>
              </a:rPr>
              <a:t>een spin</a:t>
            </a:r>
          </a:p>
        </p:txBody>
      </p:sp>
      <p:sp>
        <p:nvSpPr>
          <p:cNvPr id="12302" name="Text Box 25"/>
          <p:cNvSpPr txBox="1">
            <a:spLocks noChangeArrowheads="1"/>
          </p:cNvSpPr>
          <p:nvPr/>
        </p:nvSpPr>
        <p:spPr bwMode="auto">
          <a:xfrm>
            <a:off x="9853613" y="8686800"/>
            <a:ext cx="2171700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400" b="1">
                <a:solidFill>
                  <a:srgbClr val="008000"/>
                </a:solidFill>
                <a:latin typeface="Arial" panose="020B0604020202020204" pitchFamily="34" charset="0"/>
              </a:rPr>
              <a:t>De zeester</a:t>
            </a:r>
          </a:p>
        </p:txBody>
      </p:sp>
      <p:sp>
        <p:nvSpPr>
          <p:cNvPr id="12303" name="Text Box 26"/>
          <p:cNvSpPr txBox="1">
            <a:spLocks noChangeArrowheads="1"/>
          </p:cNvSpPr>
          <p:nvPr/>
        </p:nvSpPr>
        <p:spPr bwMode="auto">
          <a:xfrm>
            <a:off x="5591176" y="4797426"/>
            <a:ext cx="158432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000" b="1">
                <a:solidFill>
                  <a:srgbClr val="003300"/>
                </a:solidFill>
              </a:rPr>
              <a:t>een mossel</a:t>
            </a:r>
          </a:p>
        </p:txBody>
      </p:sp>
      <p:sp>
        <p:nvSpPr>
          <p:cNvPr id="12304" name="Rectangle 28">
            <a:hlinkClick r:id="rId8" action="ppaction://hlinkfile"/>
          </p:cNvPr>
          <p:cNvSpPr>
            <a:spLocks noChangeArrowheads="1"/>
          </p:cNvSpPr>
          <p:nvPr/>
        </p:nvSpPr>
        <p:spPr bwMode="auto">
          <a:xfrm>
            <a:off x="13777913" y="4114800"/>
            <a:ext cx="154305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F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grpSp>
        <p:nvGrpSpPr>
          <p:cNvPr id="12305" name="Group 40"/>
          <p:cNvGrpSpPr>
            <a:grpSpLocks/>
          </p:cNvGrpSpPr>
          <p:nvPr/>
        </p:nvGrpSpPr>
        <p:grpSpPr bwMode="auto">
          <a:xfrm>
            <a:off x="2495551" y="3141663"/>
            <a:ext cx="1152525" cy="1009650"/>
            <a:chOff x="1323" y="2277"/>
            <a:chExt cx="973" cy="1090"/>
          </a:xfrm>
        </p:grpSpPr>
        <p:sp>
          <p:nvSpPr>
            <p:cNvPr id="12319" name="Freeform 29"/>
            <p:cNvSpPr>
              <a:spLocks/>
            </p:cNvSpPr>
            <p:nvPr/>
          </p:nvSpPr>
          <p:spPr bwMode="auto">
            <a:xfrm>
              <a:off x="1367" y="2283"/>
              <a:ext cx="667" cy="370"/>
            </a:xfrm>
            <a:custGeom>
              <a:avLst/>
              <a:gdLst>
                <a:gd name="T0" fmla="*/ 0 w 667"/>
                <a:gd name="T1" fmla="*/ 369 h 370"/>
                <a:gd name="T2" fmla="*/ 0 w 667"/>
                <a:gd name="T3" fmla="*/ 369 h 370"/>
                <a:gd name="T4" fmla="*/ 666 w 667"/>
                <a:gd name="T5" fmla="*/ 0 h 3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67" h="370">
                  <a:moveTo>
                    <a:pt x="0" y="369"/>
                  </a:moveTo>
                  <a:lnTo>
                    <a:pt x="0" y="369"/>
                  </a:lnTo>
                  <a:lnTo>
                    <a:pt x="666" y="0"/>
                  </a:lnTo>
                </a:path>
              </a:pathLst>
            </a:custGeom>
            <a:noFill/>
            <a:ln w="50800" cmpd="sng">
              <a:solidFill>
                <a:srgbClr val="F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2320" name="Freeform 30"/>
            <p:cNvSpPr>
              <a:spLocks/>
            </p:cNvSpPr>
            <p:nvPr/>
          </p:nvSpPr>
          <p:spPr bwMode="auto">
            <a:xfrm>
              <a:off x="2061" y="2277"/>
              <a:ext cx="172" cy="406"/>
            </a:xfrm>
            <a:custGeom>
              <a:avLst/>
              <a:gdLst>
                <a:gd name="T0" fmla="*/ 0 w 172"/>
                <a:gd name="T1" fmla="*/ 0 h 406"/>
                <a:gd name="T2" fmla="*/ 0 w 172"/>
                <a:gd name="T3" fmla="*/ 0 h 406"/>
                <a:gd name="T4" fmla="*/ 171 w 172"/>
                <a:gd name="T5" fmla="*/ 405 h 4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2" h="406">
                  <a:moveTo>
                    <a:pt x="0" y="0"/>
                  </a:moveTo>
                  <a:lnTo>
                    <a:pt x="0" y="0"/>
                  </a:lnTo>
                  <a:lnTo>
                    <a:pt x="171" y="405"/>
                  </a:lnTo>
                </a:path>
              </a:pathLst>
            </a:custGeom>
            <a:noFill/>
            <a:ln w="50800" cmpd="sng">
              <a:solidFill>
                <a:srgbClr val="F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2321" name="Freeform 31"/>
            <p:cNvSpPr>
              <a:spLocks/>
            </p:cNvSpPr>
            <p:nvPr/>
          </p:nvSpPr>
          <p:spPr bwMode="auto">
            <a:xfrm>
              <a:off x="1323" y="2664"/>
              <a:ext cx="37" cy="685"/>
            </a:xfrm>
            <a:custGeom>
              <a:avLst/>
              <a:gdLst>
                <a:gd name="T0" fmla="*/ 36 w 37"/>
                <a:gd name="T1" fmla="*/ 0 h 685"/>
                <a:gd name="T2" fmla="*/ 36 w 37"/>
                <a:gd name="T3" fmla="*/ 0 h 685"/>
                <a:gd name="T4" fmla="*/ 0 w 37"/>
                <a:gd name="T5" fmla="*/ 684 h 68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7" h="685">
                  <a:moveTo>
                    <a:pt x="36" y="0"/>
                  </a:moveTo>
                  <a:lnTo>
                    <a:pt x="36" y="0"/>
                  </a:lnTo>
                  <a:lnTo>
                    <a:pt x="0" y="684"/>
                  </a:lnTo>
                </a:path>
              </a:pathLst>
            </a:custGeom>
            <a:noFill/>
            <a:ln w="50800" cmpd="sng">
              <a:solidFill>
                <a:srgbClr val="F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2322" name="Freeform 32"/>
            <p:cNvSpPr>
              <a:spLocks/>
            </p:cNvSpPr>
            <p:nvPr/>
          </p:nvSpPr>
          <p:spPr bwMode="auto">
            <a:xfrm>
              <a:off x="1341" y="3222"/>
              <a:ext cx="955" cy="145"/>
            </a:xfrm>
            <a:custGeom>
              <a:avLst/>
              <a:gdLst>
                <a:gd name="T0" fmla="*/ 0 w 955"/>
                <a:gd name="T1" fmla="*/ 144 h 145"/>
                <a:gd name="T2" fmla="*/ 0 w 955"/>
                <a:gd name="T3" fmla="*/ 144 h 145"/>
                <a:gd name="T4" fmla="*/ 954 w 955"/>
                <a:gd name="T5" fmla="*/ 0 h 14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55" h="145">
                  <a:moveTo>
                    <a:pt x="0" y="144"/>
                  </a:moveTo>
                  <a:lnTo>
                    <a:pt x="0" y="144"/>
                  </a:lnTo>
                  <a:lnTo>
                    <a:pt x="954" y="0"/>
                  </a:lnTo>
                </a:path>
              </a:pathLst>
            </a:custGeom>
            <a:noFill/>
            <a:ln w="50800" cmpd="sng">
              <a:solidFill>
                <a:srgbClr val="F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2323" name="Freeform 33"/>
            <p:cNvSpPr>
              <a:spLocks/>
            </p:cNvSpPr>
            <p:nvPr/>
          </p:nvSpPr>
          <p:spPr bwMode="auto">
            <a:xfrm>
              <a:off x="2034" y="2763"/>
              <a:ext cx="262" cy="451"/>
            </a:xfrm>
            <a:custGeom>
              <a:avLst/>
              <a:gdLst>
                <a:gd name="T0" fmla="*/ 261 w 262"/>
                <a:gd name="T1" fmla="*/ 450 h 451"/>
                <a:gd name="T2" fmla="*/ 261 w 262"/>
                <a:gd name="T3" fmla="*/ 450 h 451"/>
                <a:gd name="T4" fmla="*/ 0 w 262"/>
                <a:gd name="T5" fmla="*/ 0 h 45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62" h="451">
                  <a:moveTo>
                    <a:pt x="261" y="450"/>
                  </a:moveTo>
                  <a:lnTo>
                    <a:pt x="261" y="450"/>
                  </a:lnTo>
                  <a:lnTo>
                    <a:pt x="0" y="0"/>
                  </a:lnTo>
                </a:path>
              </a:pathLst>
            </a:custGeom>
            <a:noFill/>
            <a:ln w="50800" cmpd="sng">
              <a:solidFill>
                <a:srgbClr val="F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2324" name="Freeform 34"/>
            <p:cNvSpPr>
              <a:spLocks/>
            </p:cNvSpPr>
            <p:nvPr/>
          </p:nvSpPr>
          <p:spPr bwMode="auto">
            <a:xfrm>
              <a:off x="2052" y="2682"/>
              <a:ext cx="172" cy="64"/>
            </a:xfrm>
            <a:custGeom>
              <a:avLst/>
              <a:gdLst>
                <a:gd name="T0" fmla="*/ 0 w 172"/>
                <a:gd name="T1" fmla="*/ 63 h 64"/>
                <a:gd name="T2" fmla="*/ 0 w 172"/>
                <a:gd name="T3" fmla="*/ 63 h 64"/>
                <a:gd name="T4" fmla="*/ 171 w 172"/>
                <a:gd name="T5" fmla="*/ 0 h 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2" h="64">
                  <a:moveTo>
                    <a:pt x="0" y="63"/>
                  </a:moveTo>
                  <a:lnTo>
                    <a:pt x="0" y="63"/>
                  </a:lnTo>
                  <a:lnTo>
                    <a:pt x="171" y="0"/>
                  </a:lnTo>
                </a:path>
              </a:pathLst>
            </a:custGeom>
            <a:noFill/>
            <a:ln w="50800" cmpd="sng">
              <a:solidFill>
                <a:srgbClr val="F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12306" name="Group 45"/>
          <p:cNvGrpSpPr>
            <a:grpSpLocks/>
          </p:cNvGrpSpPr>
          <p:nvPr/>
        </p:nvGrpSpPr>
        <p:grpSpPr bwMode="auto">
          <a:xfrm>
            <a:off x="5087939" y="5445126"/>
            <a:ext cx="1239837" cy="1196975"/>
            <a:chOff x="1004" y="5199"/>
            <a:chExt cx="1098" cy="1146"/>
          </a:xfrm>
        </p:grpSpPr>
        <p:pic>
          <p:nvPicPr>
            <p:cNvPr id="12315" name="Picture 16" descr="tempimage42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346000">
              <a:off x="1474" y="5199"/>
              <a:ext cx="45" cy="10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F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316" name="Picture 17" descr="tempimage42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0" y="5247"/>
              <a:ext cx="45" cy="10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F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317" name="Picture 18" descr="tempimage4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6888000">
              <a:off x="1530" y="5220"/>
              <a:ext cx="45" cy="10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F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318" name="Freeform 35"/>
            <p:cNvSpPr>
              <a:spLocks/>
            </p:cNvSpPr>
            <p:nvPr/>
          </p:nvSpPr>
          <p:spPr bwMode="auto">
            <a:xfrm>
              <a:off x="1071" y="5319"/>
              <a:ext cx="937" cy="937"/>
            </a:xfrm>
            <a:custGeom>
              <a:avLst/>
              <a:gdLst>
                <a:gd name="T0" fmla="*/ 936 w 937"/>
                <a:gd name="T1" fmla="*/ 468 h 937"/>
                <a:gd name="T2" fmla="*/ 936 w 937"/>
                <a:gd name="T3" fmla="*/ 513 h 937"/>
                <a:gd name="T4" fmla="*/ 927 w 937"/>
                <a:gd name="T5" fmla="*/ 567 h 937"/>
                <a:gd name="T6" fmla="*/ 909 w 937"/>
                <a:gd name="T7" fmla="*/ 612 h 937"/>
                <a:gd name="T8" fmla="*/ 900 w 937"/>
                <a:gd name="T9" fmla="*/ 657 h 937"/>
                <a:gd name="T10" fmla="*/ 873 w 937"/>
                <a:gd name="T11" fmla="*/ 702 h 937"/>
                <a:gd name="T12" fmla="*/ 846 w 937"/>
                <a:gd name="T13" fmla="*/ 747 h 937"/>
                <a:gd name="T14" fmla="*/ 819 w 937"/>
                <a:gd name="T15" fmla="*/ 783 h 937"/>
                <a:gd name="T16" fmla="*/ 783 w 937"/>
                <a:gd name="T17" fmla="*/ 819 h 937"/>
                <a:gd name="T18" fmla="*/ 747 w 937"/>
                <a:gd name="T19" fmla="*/ 846 h 937"/>
                <a:gd name="T20" fmla="*/ 702 w 937"/>
                <a:gd name="T21" fmla="*/ 873 h 937"/>
                <a:gd name="T22" fmla="*/ 657 w 937"/>
                <a:gd name="T23" fmla="*/ 900 h 937"/>
                <a:gd name="T24" fmla="*/ 612 w 937"/>
                <a:gd name="T25" fmla="*/ 909 h 937"/>
                <a:gd name="T26" fmla="*/ 567 w 937"/>
                <a:gd name="T27" fmla="*/ 927 h 937"/>
                <a:gd name="T28" fmla="*/ 513 w 937"/>
                <a:gd name="T29" fmla="*/ 936 h 937"/>
                <a:gd name="T30" fmla="*/ 468 w 937"/>
                <a:gd name="T31" fmla="*/ 936 h 937"/>
                <a:gd name="T32" fmla="*/ 423 w 937"/>
                <a:gd name="T33" fmla="*/ 936 h 937"/>
                <a:gd name="T34" fmla="*/ 369 w 937"/>
                <a:gd name="T35" fmla="*/ 927 h 937"/>
                <a:gd name="T36" fmla="*/ 324 w 937"/>
                <a:gd name="T37" fmla="*/ 909 h 937"/>
                <a:gd name="T38" fmla="*/ 279 w 937"/>
                <a:gd name="T39" fmla="*/ 900 h 937"/>
                <a:gd name="T40" fmla="*/ 234 w 937"/>
                <a:gd name="T41" fmla="*/ 873 h 937"/>
                <a:gd name="T42" fmla="*/ 189 w 937"/>
                <a:gd name="T43" fmla="*/ 846 h 937"/>
                <a:gd name="T44" fmla="*/ 153 w 937"/>
                <a:gd name="T45" fmla="*/ 819 h 937"/>
                <a:gd name="T46" fmla="*/ 117 w 937"/>
                <a:gd name="T47" fmla="*/ 783 h 937"/>
                <a:gd name="T48" fmla="*/ 90 w 937"/>
                <a:gd name="T49" fmla="*/ 747 h 937"/>
                <a:gd name="T50" fmla="*/ 63 w 937"/>
                <a:gd name="T51" fmla="*/ 702 h 937"/>
                <a:gd name="T52" fmla="*/ 36 w 937"/>
                <a:gd name="T53" fmla="*/ 657 h 937"/>
                <a:gd name="T54" fmla="*/ 27 w 937"/>
                <a:gd name="T55" fmla="*/ 612 h 937"/>
                <a:gd name="T56" fmla="*/ 9 w 937"/>
                <a:gd name="T57" fmla="*/ 567 h 937"/>
                <a:gd name="T58" fmla="*/ 0 w 937"/>
                <a:gd name="T59" fmla="*/ 513 h 937"/>
                <a:gd name="T60" fmla="*/ 0 w 937"/>
                <a:gd name="T61" fmla="*/ 468 h 937"/>
                <a:gd name="T62" fmla="*/ 0 w 937"/>
                <a:gd name="T63" fmla="*/ 423 h 937"/>
                <a:gd name="T64" fmla="*/ 9 w 937"/>
                <a:gd name="T65" fmla="*/ 369 h 937"/>
                <a:gd name="T66" fmla="*/ 27 w 937"/>
                <a:gd name="T67" fmla="*/ 324 h 937"/>
                <a:gd name="T68" fmla="*/ 36 w 937"/>
                <a:gd name="T69" fmla="*/ 279 h 937"/>
                <a:gd name="T70" fmla="*/ 63 w 937"/>
                <a:gd name="T71" fmla="*/ 234 h 937"/>
                <a:gd name="T72" fmla="*/ 90 w 937"/>
                <a:gd name="T73" fmla="*/ 189 h 937"/>
                <a:gd name="T74" fmla="*/ 117 w 937"/>
                <a:gd name="T75" fmla="*/ 153 h 937"/>
                <a:gd name="T76" fmla="*/ 153 w 937"/>
                <a:gd name="T77" fmla="*/ 117 h 937"/>
                <a:gd name="T78" fmla="*/ 189 w 937"/>
                <a:gd name="T79" fmla="*/ 90 h 937"/>
                <a:gd name="T80" fmla="*/ 234 w 937"/>
                <a:gd name="T81" fmla="*/ 63 h 937"/>
                <a:gd name="T82" fmla="*/ 279 w 937"/>
                <a:gd name="T83" fmla="*/ 36 h 937"/>
                <a:gd name="T84" fmla="*/ 324 w 937"/>
                <a:gd name="T85" fmla="*/ 27 h 937"/>
                <a:gd name="T86" fmla="*/ 369 w 937"/>
                <a:gd name="T87" fmla="*/ 9 h 937"/>
                <a:gd name="T88" fmla="*/ 423 w 937"/>
                <a:gd name="T89" fmla="*/ 0 h 937"/>
                <a:gd name="T90" fmla="*/ 468 w 937"/>
                <a:gd name="T91" fmla="*/ 0 h 937"/>
                <a:gd name="T92" fmla="*/ 513 w 937"/>
                <a:gd name="T93" fmla="*/ 0 h 937"/>
                <a:gd name="T94" fmla="*/ 567 w 937"/>
                <a:gd name="T95" fmla="*/ 9 h 937"/>
                <a:gd name="T96" fmla="*/ 612 w 937"/>
                <a:gd name="T97" fmla="*/ 27 h 937"/>
                <a:gd name="T98" fmla="*/ 657 w 937"/>
                <a:gd name="T99" fmla="*/ 36 h 937"/>
                <a:gd name="T100" fmla="*/ 702 w 937"/>
                <a:gd name="T101" fmla="*/ 63 h 937"/>
                <a:gd name="T102" fmla="*/ 747 w 937"/>
                <a:gd name="T103" fmla="*/ 90 h 937"/>
                <a:gd name="T104" fmla="*/ 783 w 937"/>
                <a:gd name="T105" fmla="*/ 117 h 937"/>
                <a:gd name="T106" fmla="*/ 819 w 937"/>
                <a:gd name="T107" fmla="*/ 153 h 937"/>
                <a:gd name="T108" fmla="*/ 846 w 937"/>
                <a:gd name="T109" fmla="*/ 189 h 937"/>
                <a:gd name="T110" fmla="*/ 873 w 937"/>
                <a:gd name="T111" fmla="*/ 234 h 937"/>
                <a:gd name="T112" fmla="*/ 900 w 937"/>
                <a:gd name="T113" fmla="*/ 279 h 937"/>
                <a:gd name="T114" fmla="*/ 909 w 937"/>
                <a:gd name="T115" fmla="*/ 324 h 937"/>
                <a:gd name="T116" fmla="*/ 927 w 937"/>
                <a:gd name="T117" fmla="*/ 369 h 937"/>
                <a:gd name="T118" fmla="*/ 936 w 937"/>
                <a:gd name="T119" fmla="*/ 423 h 937"/>
                <a:gd name="T120" fmla="*/ 936 w 937"/>
                <a:gd name="T121" fmla="*/ 468 h 93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937" h="937">
                  <a:moveTo>
                    <a:pt x="936" y="468"/>
                  </a:moveTo>
                  <a:lnTo>
                    <a:pt x="936" y="513"/>
                  </a:lnTo>
                  <a:lnTo>
                    <a:pt x="927" y="567"/>
                  </a:lnTo>
                  <a:lnTo>
                    <a:pt x="909" y="612"/>
                  </a:lnTo>
                  <a:lnTo>
                    <a:pt x="900" y="657"/>
                  </a:lnTo>
                  <a:lnTo>
                    <a:pt x="873" y="702"/>
                  </a:lnTo>
                  <a:lnTo>
                    <a:pt x="846" y="747"/>
                  </a:lnTo>
                  <a:lnTo>
                    <a:pt x="819" y="783"/>
                  </a:lnTo>
                  <a:lnTo>
                    <a:pt x="783" y="819"/>
                  </a:lnTo>
                  <a:lnTo>
                    <a:pt x="747" y="846"/>
                  </a:lnTo>
                  <a:lnTo>
                    <a:pt x="702" y="873"/>
                  </a:lnTo>
                  <a:lnTo>
                    <a:pt x="657" y="900"/>
                  </a:lnTo>
                  <a:lnTo>
                    <a:pt x="612" y="909"/>
                  </a:lnTo>
                  <a:lnTo>
                    <a:pt x="567" y="927"/>
                  </a:lnTo>
                  <a:lnTo>
                    <a:pt x="513" y="936"/>
                  </a:lnTo>
                  <a:lnTo>
                    <a:pt x="468" y="936"/>
                  </a:lnTo>
                  <a:lnTo>
                    <a:pt x="423" y="936"/>
                  </a:lnTo>
                  <a:lnTo>
                    <a:pt x="369" y="927"/>
                  </a:lnTo>
                  <a:lnTo>
                    <a:pt x="324" y="909"/>
                  </a:lnTo>
                  <a:lnTo>
                    <a:pt x="279" y="900"/>
                  </a:lnTo>
                  <a:lnTo>
                    <a:pt x="234" y="873"/>
                  </a:lnTo>
                  <a:lnTo>
                    <a:pt x="189" y="846"/>
                  </a:lnTo>
                  <a:lnTo>
                    <a:pt x="153" y="819"/>
                  </a:lnTo>
                  <a:lnTo>
                    <a:pt x="117" y="783"/>
                  </a:lnTo>
                  <a:lnTo>
                    <a:pt x="90" y="747"/>
                  </a:lnTo>
                  <a:lnTo>
                    <a:pt x="63" y="702"/>
                  </a:lnTo>
                  <a:lnTo>
                    <a:pt x="36" y="657"/>
                  </a:lnTo>
                  <a:lnTo>
                    <a:pt x="27" y="612"/>
                  </a:lnTo>
                  <a:lnTo>
                    <a:pt x="9" y="567"/>
                  </a:lnTo>
                  <a:lnTo>
                    <a:pt x="0" y="513"/>
                  </a:lnTo>
                  <a:lnTo>
                    <a:pt x="0" y="468"/>
                  </a:lnTo>
                  <a:lnTo>
                    <a:pt x="0" y="423"/>
                  </a:lnTo>
                  <a:lnTo>
                    <a:pt x="9" y="369"/>
                  </a:lnTo>
                  <a:lnTo>
                    <a:pt x="27" y="324"/>
                  </a:lnTo>
                  <a:lnTo>
                    <a:pt x="36" y="279"/>
                  </a:lnTo>
                  <a:lnTo>
                    <a:pt x="63" y="234"/>
                  </a:lnTo>
                  <a:lnTo>
                    <a:pt x="90" y="189"/>
                  </a:lnTo>
                  <a:lnTo>
                    <a:pt x="117" y="153"/>
                  </a:lnTo>
                  <a:lnTo>
                    <a:pt x="153" y="117"/>
                  </a:lnTo>
                  <a:lnTo>
                    <a:pt x="189" y="90"/>
                  </a:lnTo>
                  <a:lnTo>
                    <a:pt x="234" y="63"/>
                  </a:lnTo>
                  <a:lnTo>
                    <a:pt x="279" y="36"/>
                  </a:lnTo>
                  <a:lnTo>
                    <a:pt x="324" y="27"/>
                  </a:lnTo>
                  <a:lnTo>
                    <a:pt x="369" y="9"/>
                  </a:lnTo>
                  <a:lnTo>
                    <a:pt x="423" y="0"/>
                  </a:lnTo>
                  <a:lnTo>
                    <a:pt x="468" y="0"/>
                  </a:lnTo>
                  <a:lnTo>
                    <a:pt x="513" y="0"/>
                  </a:lnTo>
                  <a:lnTo>
                    <a:pt x="567" y="9"/>
                  </a:lnTo>
                  <a:lnTo>
                    <a:pt x="612" y="27"/>
                  </a:lnTo>
                  <a:lnTo>
                    <a:pt x="657" y="36"/>
                  </a:lnTo>
                  <a:lnTo>
                    <a:pt x="702" y="63"/>
                  </a:lnTo>
                  <a:lnTo>
                    <a:pt x="747" y="90"/>
                  </a:lnTo>
                  <a:lnTo>
                    <a:pt x="783" y="117"/>
                  </a:lnTo>
                  <a:lnTo>
                    <a:pt x="819" y="153"/>
                  </a:lnTo>
                  <a:lnTo>
                    <a:pt x="846" y="189"/>
                  </a:lnTo>
                  <a:lnTo>
                    <a:pt x="873" y="234"/>
                  </a:lnTo>
                  <a:lnTo>
                    <a:pt x="900" y="279"/>
                  </a:lnTo>
                  <a:lnTo>
                    <a:pt x="909" y="324"/>
                  </a:lnTo>
                  <a:lnTo>
                    <a:pt x="927" y="369"/>
                  </a:lnTo>
                  <a:lnTo>
                    <a:pt x="936" y="423"/>
                  </a:lnTo>
                  <a:lnTo>
                    <a:pt x="936" y="468"/>
                  </a:lnTo>
                  <a:close/>
                </a:path>
              </a:pathLst>
            </a:custGeom>
            <a:noFill/>
            <a:ln w="50800" cmpd="sng">
              <a:solidFill>
                <a:srgbClr val="F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12307" name="Group 41"/>
          <p:cNvGrpSpPr>
            <a:grpSpLocks/>
          </p:cNvGrpSpPr>
          <p:nvPr/>
        </p:nvGrpSpPr>
        <p:grpSpPr bwMode="auto">
          <a:xfrm rot="-5580751">
            <a:off x="2899569" y="4104482"/>
            <a:ext cx="831850" cy="1928812"/>
            <a:chOff x="1251" y="3654"/>
            <a:chExt cx="649" cy="1215"/>
          </a:xfrm>
        </p:grpSpPr>
        <p:pic>
          <p:nvPicPr>
            <p:cNvPr id="12310" name="Picture 15" descr="tempimage41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2000">
              <a:off x="1566" y="3654"/>
              <a:ext cx="45" cy="12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F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311" name="Freeform 36"/>
            <p:cNvSpPr>
              <a:spLocks/>
            </p:cNvSpPr>
            <p:nvPr/>
          </p:nvSpPr>
          <p:spPr bwMode="auto">
            <a:xfrm>
              <a:off x="1260" y="3780"/>
              <a:ext cx="343" cy="280"/>
            </a:xfrm>
            <a:custGeom>
              <a:avLst/>
              <a:gdLst>
                <a:gd name="T0" fmla="*/ 0 w 343"/>
                <a:gd name="T1" fmla="*/ 279 h 280"/>
                <a:gd name="T2" fmla="*/ 0 w 343"/>
                <a:gd name="T3" fmla="*/ 279 h 280"/>
                <a:gd name="T4" fmla="*/ 342 w 343"/>
                <a:gd name="T5" fmla="*/ 0 h 28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3" h="280">
                  <a:moveTo>
                    <a:pt x="0" y="279"/>
                  </a:moveTo>
                  <a:lnTo>
                    <a:pt x="0" y="279"/>
                  </a:lnTo>
                  <a:lnTo>
                    <a:pt x="342" y="0"/>
                  </a:lnTo>
                </a:path>
              </a:pathLst>
            </a:custGeom>
            <a:noFill/>
            <a:ln w="50800" cmpd="sng">
              <a:solidFill>
                <a:srgbClr val="F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2312" name="Freeform 37"/>
            <p:cNvSpPr>
              <a:spLocks/>
            </p:cNvSpPr>
            <p:nvPr/>
          </p:nvSpPr>
          <p:spPr bwMode="auto">
            <a:xfrm>
              <a:off x="1620" y="3798"/>
              <a:ext cx="262" cy="262"/>
            </a:xfrm>
            <a:custGeom>
              <a:avLst/>
              <a:gdLst>
                <a:gd name="T0" fmla="*/ 0 w 262"/>
                <a:gd name="T1" fmla="*/ 0 h 262"/>
                <a:gd name="T2" fmla="*/ 0 w 262"/>
                <a:gd name="T3" fmla="*/ 0 h 262"/>
                <a:gd name="T4" fmla="*/ 261 w 262"/>
                <a:gd name="T5" fmla="*/ 261 h 26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62" h="262">
                  <a:moveTo>
                    <a:pt x="0" y="0"/>
                  </a:moveTo>
                  <a:lnTo>
                    <a:pt x="0" y="0"/>
                  </a:lnTo>
                  <a:lnTo>
                    <a:pt x="261" y="261"/>
                  </a:lnTo>
                </a:path>
              </a:pathLst>
            </a:custGeom>
            <a:noFill/>
            <a:ln w="50800" cmpd="sng">
              <a:solidFill>
                <a:srgbClr val="F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2313" name="Freeform 38"/>
            <p:cNvSpPr>
              <a:spLocks/>
            </p:cNvSpPr>
            <p:nvPr/>
          </p:nvSpPr>
          <p:spPr bwMode="auto">
            <a:xfrm>
              <a:off x="1251" y="4077"/>
              <a:ext cx="316" cy="649"/>
            </a:xfrm>
            <a:custGeom>
              <a:avLst/>
              <a:gdLst>
                <a:gd name="T0" fmla="*/ 0 w 316"/>
                <a:gd name="T1" fmla="*/ 0 h 649"/>
                <a:gd name="T2" fmla="*/ 0 w 316"/>
                <a:gd name="T3" fmla="*/ 0 h 649"/>
                <a:gd name="T4" fmla="*/ 315 w 316"/>
                <a:gd name="T5" fmla="*/ 648 h 64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6" h="649">
                  <a:moveTo>
                    <a:pt x="0" y="0"/>
                  </a:moveTo>
                  <a:lnTo>
                    <a:pt x="0" y="0"/>
                  </a:lnTo>
                  <a:lnTo>
                    <a:pt x="315" y="648"/>
                  </a:lnTo>
                </a:path>
              </a:pathLst>
            </a:custGeom>
            <a:noFill/>
            <a:ln w="50800" cmpd="sng">
              <a:solidFill>
                <a:srgbClr val="F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2314" name="Freeform 39"/>
            <p:cNvSpPr>
              <a:spLocks/>
            </p:cNvSpPr>
            <p:nvPr/>
          </p:nvSpPr>
          <p:spPr bwMode="auto">
            <a:xfrm>
              <a:off x="1584" y="4086"/>
              <a:ext cx="316" cy="622"/>
            </a:xfrm>
            <a:custGeom>
              <a:avLst/>
              <a:gdLst>
                <a:gd name="T0" fmla="*/ 0 w 316"/>
                <a:gd name="T1" fmla="*/ 621 h 622"/>
                <a:gd name="T2" fmla="*/ 0 w 316"/>
                <a:gd name="T3" fmla="*/ 621 h 622"/>
                <a:gd name="T4" fmla="*/ 315 w 316"/>
                <a:gd name="T5" fmla="*/ 0 h 62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6" h="622">
                  <a:moveTo>
                    <a:pt x="0" y="621"/>
                  </a:moveTo>
                  <a:lnTo>
                    <a:pt x="0" y="621"/>
                  </a:lnTo>
                  <a:lnTo>
                    <a:pt x="315" y="0"/>
                  </a:lnTo>
                </a:path>
              </a:pathLst>
            </a:custGeom>
            <a:noFill/>
            <a:ln w="50800" cmpd="sng">
              <a:solidFill>
                <a:srgbClr val="F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pic>
        <p:nvPicPr>
          <p:cNvPr id="12308" name="Picture 47" descr="internet-explorer-icon">
            <a:hlinkClick r:id="rId9"/>
          </p:cNvPr>
          <p:cNvPicPr preferRelativeResize="0"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425" y="6118225"/>
            <a:ext cx="179388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9" name="Text Box 49"/>
          <p:cNvSpPr txBox="1">
            <a:spLocks noChangeArrowheads="1"/>
          </p:cNvSpPr>
          <p:nvPr/>
        </p:nvSpPr>
        <p:spPr bwMode="auto">
          <a:xfrm>
            <a:off x="1987550" y="6156326"/>
            <a:ext cx="960438" cy="14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b="1">
                <a:solidFill>
                  <a:srgbClr val="003300"/>
                </a:solidFill>
              </a:rPr>
              <a:t>Indeling dierenrijk</a:t>
            </a:r>
          </a:p>
        </p:txBody>
      </p:sp>
    </p:spTree>
    <p:extLst>
      <p:ext uri="{BB962C8B-B14F-4D97-AF65-F5344CB8AC3E}">
        <p14:creationId xmlns:p14="http://schemas.microsoft.com/office/powerpoint/2010/main" val="260862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2" name="Rectangle 2"/>
          <p:cNvSpPr>
            <a:spLocks noGrp="1"/>
          </p:cNvSpPr>
          <p:nvPr>
            <p:ph type="title"/>
          </p:nvPr>
        </p:nvSpPr>
        <p:spPr>
          <a:xfrm>
            <a:off x="190500" y="71439"/>
            <a:ext cx="6310661" cy="642937"/>
          </a:xfrm>
        </p:spPr>
        <p:txBody>
          <a:bodyPr>
            <a:normAutofit/>
          </a:bodyPr>
          <a:lstStyle/>
          <a:p>
            <a:pPr eaLnBrk="1" hangingPunct="1"/>
            <a:r>
              <a:rPr lang="nl-NL" altLang="nl-NL" b="1" dirty="0" smtClean="0">
                <a:solidFill>
                  <a:srgbClr val="00B050"/>
                </a:solidFill>
              </a:rPr>
              <a:t>B5. Het rijk van de dieren</a:t>
            </a:r>
          </a:p>
        </p:txBody>
      </p:sp>
      <p:graphicFrame>
        <p:nvGraphicFramePr>
          <p:cNvPr id="83263" name="Group 319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659376272"/>
              </p:ext>
            </p:extLst>
          </p:nvPr>
        </p:nvGraphicFramePr>
        <p:xfrm>
          <a:off x="1666875" y="857250"/>
          <a:ext cx="8858250" cy="5151438"/>
        </p:xfrm>
        <a:graphic>
          <a:graphicData uri="http://schemas.openxmlformats.org/drawingml/2006/table">
            <a:tbl>
              <a:tblPr/>
              <a:tblGrid>
                <a:gridCol w="2557463"/>
                <a:gridCol w="3743325"/>
                <a:gridCol w="2557462"/>
              </a:tblGrid>
              <a:tr h="823011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Stammen</a:t>
                      </a:r>
                      <a:r>
                        <a:rPr kumimoji="0" lang="nl-N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endParaRPr kumimoji="0" lang="nl-N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kenmerken</a:t>
                      </a: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voorbeelden</a:t>
                      </a:r>
                      <a:br>
                        <a:rPr kumimoji="0" lang="nl-N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4228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1. </a:t>
                      </a:r>
                      <a:r>
                        <a:rPr kumimoji="0" lang="nl-N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Éé</a:t>
                      </a:r>
                      <a:r>
                        <a:rPr kumimoji="0" lang="nl-N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ncellige dieren</a:t>
                      </a: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nl-N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bestaan uit </a:t>
                      </a:r>
                      <a:r>
                        <a:rPr kumimoji="0" lang="nl-N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éé</a:t>
                      </a:r>
                      <a:r>
                        <a:rPr kumimoji="0" lang="nl-N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 cel</a:t>
                      </a:r>
                      <a:r>
                        <a:rPr kumimoji="0" lang="nl-N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 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nl-N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nl-N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klokdiertje (Vorticella)</a:t>
                      </a:r>
                      <a:br>
                        <a:rPr kumimoji="0" lang="nl-N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28614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2. Sponzen</a:t>
                      </a: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niet symmetrisch</a:t>
                      </a:r>
                      <a:r>
                        <a:rPr kumimoji="0" lang="nl-N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 </a:t>
                      </a:r>
                      <a:endParaRPr kumimoji="0" lang="nl-N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nl-N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zitten vast op een ondergrond </a:t>
                      </a:r>
                      <a:endParaRPr kumimoji="0" lang="nl-N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nl-N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skelet met kanaaltjes waarin de cellen zitten</a:t>
                      </a:r>
                      <a:r>
                        <a:rPr kumimoji="0" lang="nl-N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 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nl-N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nl-N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nl-N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Sponzen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.</a:t>
                      </a: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3334" name="Picture 299" descr="klokdiertjes-Pl-05-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88" y="2133600"/>
            <a:ext cx="2303462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5" name="Picture 3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88" y="4149726"/>
            <a:ext cx="2303462" cy="164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36" name="Rectangle 323"/>
          <p:cNvSpPr>
            <a:spLocks noChangeArrowheads="1"/>
          </p:cNvSpPr>
          <p:nvPr/>
        </p:nvSpPr>
        <p:spPr bwMode="auto">
          <a:xfrm>
            <a:off x="4872039" y="1773238"/>
            <a:ext cx="1195387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nl-NL" altLang="nl-NL"/>
              <a:t>Het pantoffeldiertje 1</a:t>
            </a:r>
          </a:p>
        </p:txBody>
      </p:sp>
      <p:sp>
        <p:nvSpPr>
          <p:cNvPr id="13337" name="Rectangle 339"/>
          <p:cNvSpPr>
            <a:spLocks noChangeArrowheads="1"/>
          </p:cNvSpPr>
          <p:nvPr/>
        </p:nvSpPr>
        <p:spPr bwMode="auto">
          <a:xfrm>
            <a:off x="4727575" y="5300663"/>
            <a:ext cx="5588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nl-NL" altLang="nl-NL"/>
              <a:t>Sponzen</a:t>
            </a:r>
          </a:p>
        </p:txBody>
      </p:sp>
      <p:pic>
        <p:nvPicPr>
          <p:cNvPr id="13339" name="Picture 342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13" y="1773238"/>
            <a:ext cx="4318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40" name="Picture 343">
            <a:hlinkClick r:id="rId7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13" y="2133600"/>
            <a:ext cx="4318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41" name="Rectangle 344"/>
          <p:cNvSpPr>
            <a:spLocks noChangeArrowheads="1"/>
          </p:cNvSpPr>
          <p:nvPr/>
        </p:nvSpPr>
        <p:spPr bwMode="auto">
          <a:xfrm>
            <a:off x="4883151" y="2133601"/>
            <a:ext cx="200501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nl-NL" altLang="nl-NL"/>
              <a:t>De bevruchting van het pantoffeldiertje</a:t>
            </a:r>
          </a:p>
        </p:txBody>
      </p:sp>
      <p:pic>
        <p:nvPicPr>
          <p:cNvPr id="13342" name="Picture 345">
            <a:hlinkClick r:id="rId8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13" y="2781300"/>
            <a:ext cx="4318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43" name="Rectangle 346"/>
          <p:cNvSpPr>
            <a:spLocks noChangeArrowheads="1"/>
          </p:cNvSpPr>
          <p:nvPr/>
        </p:nvSpPr>
        <p:spPr bwMode="auto">
          <a:xfrm>
            <a:off x="4943476" y="2781301"/>
            <a:ext cx="174466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nl-NL" altLang="nl-NL"/>
              <a:t>De deling van het pantoffeldiertje</a:t>
            </a:r>
          </a:p>
        </p:txBody>
      </p:sp>
      <p:pic>
        <p:nvPicPr>
          <p:cNvPr id="13344" name="Picture 348">
            <a:hlinkClick r:id="rId9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13" y="3143250"/>
            <a:ext cx="4318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45" name="Rectangle 349"/>
          <p:cNvSpPr>
            <a:spLocks noChangeArrowheads="1"/>
          </p:cNvSpPr>
          <p:nvPr/>
        </p:nvSpPr>
        <p:spPr bwMode="auto">
          <a:xfrm>
            <a:off x="4943476" y="3143251"/>
            <a:ext cx="102711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nl-NL" altLang="nl-NL"/>
              <a:t>Plancton in de zee</a:t>
            </a:r>
          </a:p>
        </p:txBody>
      </p:sp>
      <p:pic>
        <p:nvPicPr>
          <p:cNvPr id="16" name="Picture 348">
            <a:hlinkClick r:id="rId10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5305425"/>
            <a:ext cx="4318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098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/>
          </p:cNvSpPr>
          <p:nvPr>
            <p:ph type="title"/>
          </p:nvPr>
        </p:nvSpPr>
        <p:spPr>
          <a:xfrm>
            <a:off x="190501" y="71439"/>
            <a:ext cx="6261100" cy="642937"/>
          </a:xfrm>
        </p:spPr>
        <p:txBody>
          <a:bodyPr>
            <a:normAutofit/>
          </a:bodyPr>
          <a:lstStyle/>
          <a:p>
            <a:pPr eaLnBrk="1" hangingPunct="1"/>
            <a:r>
              <a:rPr lang="nl-NL" altLang="nl-NL" b="1" dirty="0" smtClean="0">
                <a:solidFill>
                  <a:srgbClr val="00B050"/>
                </a:solidFill>
              </a:rPr>
              <a:t>B5. Het rijk van de dieren</a:t>
            </a:r>
          </a:p>
        </p:txBody>
      </p:sp>
      <p:graphicFrame>
        <p:nvGraphicFramePr>
          <p:cNvPr id="91565" name="Group 429"/>
          <p:cNvGraphicFramePr>
            <a:graphicFrameLocks noGrp="1"/>
          </p:cNvGraphicFramePr>
          <p:nvPr>
            <p:ph type="tbl" idx="1"/>
          </p:nvPr>
        </p:nvGraphicFramePr>
        <p:xfrm>
          <a:off x="1666875" y="857250"/>
          <a:ext cx="8858250" cy="5373688"/>
        </p:xfrm>
        <a:graphic>
          <a:graphicData uri="http://schemas.openxmlformats.org/drawingml/2006/table">
            <a:tbl>
              <a:tblPr/>
              <a:tblGrid>
                <a:gridCol w="2484438"/>
                <a:gridCol w="3816350"/>
                <a:gridCol w="2557462"/>
              </a:tblGrid>
              <a:tr h="30176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3. holtedieren</a:t>
                      </a:r>
                      <a:br>
                        <a:rPr kumimoji="0" lang="nl-N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nl-N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(ook wel: neteldieren)</a:t>
                      </a: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veelzijdig symmetrisch</a:t>
                      </a:r>
                      <a:r>
                        <a:rPr kumimoji="0" lang="nl-N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 </a:t>
                      </a: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nl-N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geen skelet</a:t>
                      </a:r>
                      <a:r>
                        <a:rPr kumimoji="0" lang="nl-N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 </a:t>
                      </a: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nl-N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tentakels (vangarmen) waarmee ze hun prooi vangen</a:t>
                      </a:r>
                      <a:r>
                        <a:rPr kumimoji="0" lang="nl-N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zeeanemonen, koralen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en kwallen</a:t>
                      </a:r>
                      <a:r>
                        <a:rPr kumimoji="0" lang="nl-N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559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4. wormen</a:t>
                      </a: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langgerekt, rond, dun lichaam</a:t>
                      </a:r>
                      <a:r>
                        <a:rPr kumimoji="0" lang="nl-N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 </a:t>
                      </a: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nl-N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geen skelet</a:t>
                      </a:r>
                      <a:r>
                        <a:rPr kumimoji="0" lang="nl-N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 </a:t>
                      </a: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bloedzuiger en platworm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/>
                      </a:r>
                      <a:br>
                        <a:rPr kumimoji="0" lang="nl-N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4339" name="Rectangle 3">
            <a:hlinkClick r:id="rId3"/>
          </p:cNvPr>
          <p:cNvSpPr>
            <a:spLocks noChangeArrowheads="1"/>
          </p:cNvSpPr>
          <p:nvPr/>
        </p:nvSpPr>
        <p:spPr bwMode="auto">
          <a:xfrm>
            <a:off x="4143376" y="5676900"/>
            <a:ext cx="822325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14355" name="Picture 35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1412876"/>
            <a:ext cx="2160588" cy="230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56" name="Picture 40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6" y="4292600"/>
            <a:ext cx="2176463" cy="169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57" name="Rectangle 421"/>
          <p:cNvSpPr>
            <a:spLocks noChangeArrowheads="1"/>
          </p:cNvSpPr>
          <p:nvPr/>
        </p:nvSpPr>
        <p:spPr bwMode="auto">
          <a:xfrm>
            <a:off x="4800601" y="2852738"/>
            <a:ext cx="1635125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nl-NL" altLang="nl-NL"/>
              <a:t>Zeeanemoon Dieren of bloemen</a:t>
            </a:r>
          </a:p>
        </p:txBody>
      </p:sp>
      <p:pic>
        <p:nvPicPr>
          <p:cNvPr id="14358" name="Picture 430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2852738"/>
            <a:ext cx="4318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59" name="Picture 431">
            <a:hlinkClick r:id="rId8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3141663"/>
            <a:ext cx="4318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60" name="Rectangle 433"/>
          <p:cNvSpPr>
            <a:spLocks noChangeArrowheads="1"/>
          </p:cNvSpPr>
          <p:nvPr/>
        </p:nvSpPr>
        <p:spPr bwMode="auto">
          <a:xfrm>
            <a:off x="4800600" y="3141663"/>
            <a:ext cx="16510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nl-NL" altLang="nl-NL"/>
              <a:t>De Zeeanemoon vangt een prooi</a:t>
            </a:r>
          </a:p>
        </p:txBody>
      </p:sp>
    </p:spTree>
    <p:extLst>
      <p:ext uri="{BB962C8B-B14F-4D97-AF65-F5344CB8AC3E}">
        <p14:creationId xmlns:p14="http://schemas.microsoft.com/office/powerpoint/2010/main" val="397001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/>
          </p:cNvSpPr>
          <p:nvPr>
            <p:ph type="title"/>
          </p:nvPr>
        </p:nvSpPr>
        <p:spPr>
          <a:xfrm>
            <a:off x="190500" y="71439"/>
            <a:ext cx="6254905" cy="642937"/>
          </a:xfrm>
        </p:spPr>
        <p:txBody>
          <a:bodyPr>
            <a:normAutofit/>
          </a:bodyPr>
          <a:lstStyle/>
          <a:p>
            <a:pPr eaLnBrk="1" hangingPunct="1"/>
            <a:r>
              <a:rPr lang="nl-NL" altLang="nl-NL" b="1" dirty="0" smtClean="0">
                <a:solidFill>
                  <a:srgbClr val="00B050"/>
                </a:solidFill>
              </a:rPr>
              <a:t>B5. Het rijk van de dieren</a:t>
            </a:r>
          </a:p>
        </p:txBody>
      </p:sp>
      <p:graphicFrame>
        <p:nvGraphicFramePr>
          <p:cNvPr id="92278" name="Group 118"/>
          <p:cNvGraphicFramePr>
            <a:graphicFrameLocks noGrp="1"/>
          </p:cNvGraphicFramePr>
          <p:nvPr>
            <p:ph type="tbl" idx="1"/>
          </p:nvPr>
        </p:nvGraphicFramePr>
        <p:xfrm>
          <a:off x="1666875" y="857251"/>
          <a:ext cx="8858250" cy="5669260"/>
        </p:xfrm>
        <a:graphic>
          <a:graphicData uri="http://schemas.openxmlformats.org/drawingml/2006/table">
            <a:tbl>
              <a:tblPr/>
              <a:tblGrid>
                <a:gridCol w="2484438"/>
                <a:gridCol w="3816350"/>
                <a:gridCol w="2557462"/>
              </a:tblGrid>
              <a:tr h="30173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5. weekdieren</a:t>
                      </a:r>
                      <a:endParaRPr kumimoji="0" lang="nl-N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nl-N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tweezijdig symmetrisch</a:t>
                      </a:r>
                      <a:r>
                        <a:rPr kumimoji="0" lang="nl-N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 </a:t>
                      </a:r>
                      <a:endParaRPr kumimoji="0" lang="nl-N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nl-N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zacht lichaam</a:t>
                      </a:r>
                      <a:r>
                        <a:rPr kumimoji="0" lang="nl-N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 </a:t>
                      </a:r>
                      <a:endParaRPr kumimoji="0" lang="nl-N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nl-N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om het lichaam zit een schelp of een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huisje van kalk (niet altijd)</a:t>
                      </a:r>
                      <a:r>
                        <a:rPr kumimoji="0" lang="nl-N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inktvissen, naakslakken en twee-kleppigen</a:t>
                      </a:r>
                      <a:r>
                        <a:rPr kumimoji="0" lang="nl-N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 </a:t>
                      </a: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Slakken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6516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6. geleedpotige dieren</a:t>
                      </a:r>
                      <a:r>
                        <a:rPr kumimoji="0" lang="nl-N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</a:t>
                      </a:r>
                      <a:endParaRPr kumimoji="0" lang="nl-N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nl-N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tweezijdig symmetrisch</a:t>
                      </a:r>
                      <a:r>
                        <a:rPr kumimoji="0" lang="nl-N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 </a:t>
                      </a: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nl-N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uitwendig skelet (pantser)</a:t>
                      </a:r>
                      <a:r>
                        <a:rPr kumimoji="0" lang="nl-N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 </a:t>
                      </a: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nl-N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poten bestaan uit verschillende stukjes 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(leden)</a:t>
                      </a:r>
                      <a:r>
                        <a:rPr kumimoji="0" lang="nl-N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 </a:t>
                      </a: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nl-N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lijf bestaat uit verschillende delen</a:t>
                      </a:r>
                      <a:r>
                        <a:rPr kumimoji="0" lang="nl-N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 </a:t>
                      </a: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Spinnen, kreeften, insecten en duizendpoten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5363" name="Rectangle 3">
            <a:hlinkClick r:id="rId3"/>
          </p:cNvPr>
          <p:cNvSpPr>
            <a:spLocks noChangeArrowheads="1"/>
          </p:cNvSpPr>
          <p:nvPr/>
        </p:nvSpPr>
        <p:spPr bwMode="auto">
          <a:xfrm>
            <a:off x="4143376" y="5676900"/>
            <a:ext cx="822325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15379" name="Picture 7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6" y="1773238"/>
            <a:ext cx="2232025" cy="196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80" name="Picture 8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589" y="4581526"/>
            <a:ext cx="2066925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81" name="Rectangle 95"/>
          <p:cNvSpPr>
            <a:spLocks noChangeArrowheads="1"/>
          </p:cNvSpPr>
          <p:nvPr/>
        </p:nvSpPr>
        <p:spPr bwMode="auto">
          <a:xfrm>
            <a:off x="4711701" y="2869407"/>
            <a:ext cx="642937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nl-NL" altLang="nl-NL" dirty="0"/>
              <a:t>De Zeekat</a:t>
            </a:r>
          </a:p>
        </p:txBody>
      </p:sp>
      <p:pic>
        <p:nvPicPr>
          <p:cNvPr id="15382" name="Picture 117" descr="powerpoint_logo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5445126"/>
            <a:ext cx="18415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83" name="Rectangle 119"/>
          <p:cNvSpPr>
            <a:spLocks noChangeArrowheads="1"/>
          </p:cNvSpPr>
          <p:nvPr/>
        </p:nvSpPr>
        <p:spPr bwMode="auto">
          <a:xfrm>
            <a:off x="4511676" y="5445126"/>
            <a:ext cx="1685925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/>
              <a:t>Links voor geleedpotigen  zie B6.</a:t>
            </a:r>
          </a:p>
        </p:txBody>
      </p:sp>
      <p:pic>
        <p:nvPicPr>
          <p:cNvPr id="15385" name="Picture 122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3141663"/>
            <a:ext cx="4318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86" name="Rectangle 123"/>
          <p:cNvSpPr>
            <a:spLocks noChangeArrowheads="1"/>
          </p:cNvSpPr>
          <p:nvPr/>
        </p:nvSpPr>
        <p:spPr bwMode="auto">
          <a:xfrm>
            <a:off x="4722814" y="3108326"/>
            <a:ext cx="822325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nl-NL" altLang="nl-NL"/>
              <a:t>De huisjesslak</a:t>
            </a:r>
          </a:p>
        </p:txBody>
      </p:sp>
      <p:pic>
        <p:nvPicPr>
          <p:cNvPr id="13" name="Picture 122">
            <a:hlinkClick r:id="rId10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676" y="2864226"/>
            <a:ext cx="4318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763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/>
          </p:nvPr>
        </p:nvSpPr>
        <p:spPr>
          <a:xfrm>
            <a:off x="190500" y="71439"/>
            <a:ext cx="5909217" cy="642937"/>
          </a:xfrm>
        </p:spPr>
        <p:txBody>
          <a:bodyPr>
            <a:normAutofit/>
          </a:bodyPr>
          <a:lstStyle/>
          <a:p>
            <a:pPr eaLnBrk="1" hangingPunct="1"/>
            <a:r>
              <a:rPr lang="nl-NL" altLang="nl-NL" b="1" dirty="0" smtClean="0">
                <a:solidFill>
                  <a:srgbClr val="00B050"/>
                </a:solidFill>
              </a:rPr>
              <a:t>B5. Het rijk van de dieren</a:t>
            </a:r>
          </a:p>
        </p:txBody>
      </p:sp>
      <p:graphicFrame>
        <p:nvGraphicFramePr>
          <p:cNvPr id="93239" name="Group 55"/>
          <p:cNvGraphicFramePr>
            <a:graphicFrameLocks noGrp="1"/>
          </p:cNvGraphicFramePr>
          <p:nvPr>
            <p:ph type="tbl" idx="1"/>
          </p:nvPr>
        </p:nvGraphicFramePr>
        <p:xfrm>
          <a:off x="1724025" y="1268414"/>
          <a:ext cx="8858250" cy="4816475"/>
        </p:xfrm>
        <a:graphic>
          <a:graphicData uri="http://schemas.openxmlformats.org/drawingml/2006/table">
            <a:tbl>
              <a:tblPr/>
              <a:tblGrid>
                <a:gridCol w="2484438"/>
                <a:gridCol w="3816350"/>
                <a:gridCol w="2557462"/>
              </a:tblGrid>
              <a:tr h="20424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7. stekelhuidigen</a:t>
                      </a:r>
                      <a:endParaRPr kumimoji="0" lang="nl-N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veelzijdig symmetrisch</a:t>
                      </a:r>
                      <a:r>
                        <a:rPr kumimoji="0" lang="nl-N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 </a:t>
                      </a: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nl-N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inwendig skelet van kalk</a:t>
                      </a:r>
                      <a:r>
                        <a:rPr kumimoji="0" lang="nl-N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 </a:t>
                      </a: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nl-N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huid heeft knobbels of stekels</a:t>
                      </a:r>
                      <a:r>
                        <a:rPr kumimoji="0" lang="nl-N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 </a:t>
                      </a: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zeesterren en zee-egels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7740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8. gewervelde dieren</a:t>
                      </a:r>
                      <a:r>
                        <a:rPr kumimoji="0" lang="nl-N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</a:t>
                      </a: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nl-N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tweezijdig symmetrisch</a:t>
                      </a:r>
                      <a:r>
                        <a:rPr kumimoji="0" lang="nl-N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 </a:t>
                      </a:r>
                      <a:endParaRPr kumimoji="0" lang="nl-N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nl-N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inwendig skelet van been en   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kraakbeen (zoals bij de mens) met een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wervelkolom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nl-N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nl-NL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nl-N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nl-N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nl-N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nl-N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Vissen, amfibieën, reptielen, vogels en zoogdieren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6387" name="Rectangle 3">
            <a:hlinkClick r:id="rId2"/>
          </p:cNvPr>
          <p:cNvSpPr>
            <a:spLocks noChangeArrowheads="1"/>
          </p:cNvSpPr>
          <p:nvPr/>
        </p:nvSpPr>
        <p:spPr bwMode="auto">
          <a:xfrm>
            <a:off x="4143376" y="5676900"/>
            <a:ext cx="822325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16403" name="Picture 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1628775"/>
            <a:ext cx="2087562" cy="155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04" name="Picture 4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4149726"/>
            <a:ext cx="2305050" cy="172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405" name="Rectangle 56"/>
          <p:cNvSpPr>
            <a:spLocks noChangeArrowheads="1"/>
          </p:cNvSpPr>
          <p:nvPr/>
        </p:nvSpPr>
        <p:spPr bwMode="auto">
          <a:xfrm>
            <a:off x="4440239" y="4724401"/>
            <a:ext cx="1550987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dirty="0"/>
              <a:t>Links voor </a:t>
            </a:r>
            <a:r>
              <a:rPr lang="nl-NL" altLang="nl-NL" dirty="0" err="1"/>
              <a:t>gewevelden</a:t>
            </a:r>
            <a:r>
              <a:rPr lang="nl-NL" altLang="nl-NL" dirty="0"/>
              <a:t> zie </a:t>
            </a:r>
            <a:r>
              <a:rPr lang="nl-NL" altLang="nl-NL" dirty="0" smtClean="0"/>
              <a:t>B8.</a:t>
            </a:r>
            <a:endParaRPr lang="nl-NL" altLang="nl-NL" dirty="0"/>
          </a:p>
        </p:txBody>
      </p:sp>
      <p:pic>
        <p:nvPicPr>
          <p:cNvPr id="16406" name="Picture 57" descr="powerpoint_logo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4724401"/>
            <a:ext cx="18415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7" name="Picture 59" descr="im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14" y="2781300"/>
            <a:ext cx="5048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8" name="Rectangle 60"/>
          <p:cNvSpPr>
            <a:spLocks noChangeArrowheads="1"/>
          </p:cNvSpPr>
          <p:nvPr/>
        </p:nvSpPr>
        <p:spPr bwMode="auto">
          <a:xfrm>
            <a:off x="4872038" y="2781301"/>
            <a:ext cx="715962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/>
              <a:t>Zeesterren.</a:t>
            </a:r>
          </a:p>
        </p:txBody>
      </p:sp>
    </p:spTree>
    <p:extLst>
      <p:ext uri="{BB962C8B-B14F-4D97-AF65-F5344CB8AC3E}">
        <p14:creationId xmlns:p14="http://schemas.microsoft.com/office/powerpoint/2010/main" val="84416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/>
          </p:cNvSpPr>
          <p:nvPr>
            <p:ph type="title"/>
          </p:nvPr>
        </p:nvSpPr>
        <p:spPr>
          <a:xfrm>
            <a:off x="1666874" y="71439"/>
            <a:ext cx="7092951" cy="6429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nl-NL" altLang="nl-NL" b="1" dirty="0" smtClean="0">
                <a:solidFill>
                  <a:srgbClr val="00B050"/>
                </a:solidFill>
              </a:rPr>
              <a:t>B6. overige eencellige eukaryoten</a:t>
            </a:r>
          </a:p>
        </p:txBody>
      </p:sp>
      <p:sp>
        <p:nvSpPr>
          <p:cNvPr id="42" name="Rectangle 323"/>
          <p:cNvSpPr>
            <a:spLocks noChangeArrowheads="1"/>
          </p:cNvSpPr>
          <p:nvPr/>
        </p:nvSpPr>
        <p:spPr bwMode="auto">
          <a:xfrm>
            <a:off x="8304870" y="4940184"/>
            <a:ext cx="1195387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nl-NL" altLang="nl-NL"/>
              <a:t>Het pantoffeldiertje 1</a:t>
            </a:r>
          </a:p>
        </p:txBody>
      </p:sp>
      <p:pic>
        <p:nvPicPr>
          <p:cNvPr id="43" name="Picture 34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44" y="4940184"/>
            <a:ext cx="4318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343">
            <a:hlinkClick r:id="rId5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44" y="5300546"/>
            <a:ext cx="4318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Rectangle 344"/>
          <p:cNvSpPr>
            <a:spLocks noChangeArrowheads="1"/>
          </p:cNvSpPr>
          <p:nvPr/>
        </p:nvSpPr>
        <p:spPr bwMode="auto">
          <a:xfrm>
            <a:off x="8315982" y="5300547"/>
            <a:ext cx="200501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nl-NL" altLang="nl-NL" dirty="0"/>
              <a:t>De bevruchting van het pantoffeldiertje</a:t>
            </a:r>
          </a:p>
        </p:txBody>
      </p:sp>
      <p:pic>
        <p:nvPicPr>
          <p:cNvPr id="46" name="Picture 345">
            <a:hlinkClick r:id="rId6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44" y="5948246"/>
            <a:ext cx="4318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Rectangle 346"/>
          <p:cNvSpPr>
            <a:spLocks noChangeArrowheads="1"/>
          </p:cNvSpPr>
          <p:nvPr/>
        </p:nvSpPr>
        <p:spPr bwMode="auto">
          <a:xfrm>
            <a:off x="8376307" y="5948247"/>
            <a:ext cx="174466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nl-NL" altLang="nl-NL"/>
              <a:t>De deling van het pantoffeldiertje</a:t>
            </a:r>
          </a:p>
        </p:txBody>
      </p:sp>
      <p:pic>
        <p:nvPicPr>
          <p:cNvPr id="48" name="Picture 348">
            <a:hlinkClick r:id="rId7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44" y="6310196"/>
            <a:ext cx="4318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" name="Rectangle 349"/>
          <p:cNvSpPr>
            <a:spLocks noChangeArrowheads="1"/>
          </p:cNvSpPr>
          <p:nvPr/>
        </p:nvSpPr>
        <p:spPr bwMode="auto">
          <a:xfrm>
            <a:off x="8376307" y="6310197"/>
            <a:ext cx="102711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nl-NL" altLang="nl-NL"/>
              <a:t>Plancton in de zee</a:t>
            </a:r>
          </a:p>
        </p:txBody>
      </p:sp>
      <p:pic>
        <p:nvPicPr>
          <p:cNvPr id="2" name="Afbeelding 1">
            <a:hlinkClick r:id="rId8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044" y="4311534"/>
            <a:ext cx="342900" cy="409575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8231844" y="4414725"/>
            <a:ext cx="203773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800" dirty="0" smtClean="0"/>
              <a:t>Schadelijke bacteriën, eerste 3 minuten</a:t>
            </a:r>
            <a:endParaRPr lang="nl-NL" sz="800" dirty="0"/>
          </a:p>
        </p:txBody>
      </p:sp>
      <p:pic>
        <p:nvPicPr>
          <p:cNvPr id="4" name="Afbeelding 3">
            <a:hlinkClick r:id="rId10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244" y="3951852"/>
            <a:ext cx="393700" cy="281214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8231844" y="3959793"/>
            <a:ext cx="15103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800" dirty="0" smtClean="0"/>
              <a:t>Amoebe eet pantoffeldiertje</a:t>
            </a:r>
            <a:endParaRPr lang="nl-NL" sz="800" dirty="0"/>
          </a:p>
        </p:txBody>
      </p:sp>
      <p:pic>
        <p:nvPicPr>
          <p:cNvPr id="48130" name="Picture 2" descr="Afbeeldingsresultaat voor amoebe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51" y="714376"/>
            <a:ext cx="4286250" cy="312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2" name="Picture 4" descr="Afbeeldingsresultaat voor pantoffeldiertj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366" y="3974166"/>
            <a:ext cx="3940002" cy="263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54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/>
          </p:cNvSpPr>
          <p:nvPr>
            <p:ph type="title"/>
          </p:nvPr>
        </p:nvSpPr>
        <p:spPr>
          <a:xfrm>
            <a:off x="1666874" y="71439"/>
            <a:ext cx="7945477" cy="6429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nl-NL" altLang="nl-NL" b="1" dirty="0" smtClean="0">
                <a:solidFill>
                  <a:srgbClr val="00B050"/>
                </a:solidFill>
              </a:rPr>
              <a:t>B7. Indelen in steeds kleinere groepen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7011330" y="6331063"/>
            <a:ext cx="129554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800" dirty="0" smtClean="0"/>
              <a:t>Indeling van organismen</a:t>
            </a:r>
            <a:endParaRPr lang="nl-NL" sz="800" dirty="0"/>
          </a:p>
        </p:txBody>
      </p:sp>
      <p:pic>
        <p:nvPicPr>
          <p:cNvPr id="6" name="Afbeelding 5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330" y="6353060"/>
            <a:ext cx="381000" cy="171450"/>
          </a:xfrm>
          <a:prstGeom prst="rect">
            <a:avLst/>
          </a:prstGeom>
        </p:spPr>
      </p:pic>
      <p:sp>
        <p:nvSpPr>
          <p:cNvPr id="7" name="AutoShape 2" descr="Afbeeldingsresultaat voor ordening dier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13668" name="Picture 4" descr="Afbeeldingsresultaat voor ordening dier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865575"/>
            <a:ext cx="8844768" cy="491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43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53"/>
          <p:cNvSpPr>
            <a:spLocks noChangeArrowheads="1"/>
          </p:cNvSpPr>
          <p:nvPr/>
        </p:nvSpPr>
        <p:spPr bwMode="auto">
          <a:xfrm>
            <a:off x="803276" y="962025"/>
            <a:ext cx="3816350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000" dirty="0">
                <a:solidFill>
                  <a:srgbClr val="003300"/>
                </a:solidFill>
              </a:rPr>
              <a:t>In te delen in 4 </a:t>
            </a:r>
            <a:r>
              <a:rPr lang="nl-NL" altLang="nl-NL" sz="2000" dirty="0" smtClean="0">
                <a:solidFill>
                  <a:srgbClr val="003300"/>
                </a:solidFill>
              </a:rPr>
              <a:t>groepen:</a:t>
            </a:r>
            <a:endParaRPr lang="nl-NL" altLang="nl-NL" sz="2000" dirty="0">
              <a:solidFill>
                <a:srgbClr val="003300"/>
              </a:solidFill>
            </a:endParaRPr>
          </a:p>
          <a:p>
            <a:pPr eaLnBrk="1" hangingPunct="1"/>
            <a:endParaRPr lang="nl-NL" altLang="nl-NL" sz="2000" dirty="0">
              <a:solidFill>
                <a:srgbClr val="003300"/>
              </a:solidFill>
            </a:endParaRPr>
          </a:p>
          <a:p>
            <a:pPr eaLnBrk="1" hangingPunct="1">
              <a:buFontTx/>
              <a:buAutoNum type="arabicPeriod"/>
            </a:pPr>
            <a:r>
              <a:rPr lang="nl-NL" altLang="nl-NL" sz="2000" dirty="0">
                <a:solidFill>
                  <a:srgbClr val="003300"/>
                </a:solidFill>
              </a:rPr>
              <a:t>Duizendpoten</a:t>
            </a:r>
          </a:p>
          <a:p>
            <a:pPr eaLnBrk="1" hangingPunct="1">
              <a:buFontTx/>
              <a:buAutoNum type="arabicPeriod"/>
            </a:pPr>
            <a:endParaRPr lang="nl-NL" altLang="nl-NL" sz="2000" dirty="0">
              <a:solidFill>
                <a:srgbClr val="003300"/>
              </a:solidFill>
            </a:endParaRPr>
          </a:p>
          <a:p>
            <a:pPr eaLnBrk="1" hangingPunct="1">
              <a:buFontTx/>
              <a:buAutoNum type="arabicPeriod"/>
            </a:pPr>
            <a:endParaRPr lang="nl-NL" altLang="nl-NL" sz="2000" dirty="0">
              <a:solidFill>
                <a:srgbClr val="003300"/>
              </a:solidFill>
            </a:endParaRPr>
          </a:p>
          <a:p>
            <a:pPr eaLnBrk="1" hangingPunct="1">
              <a:buFontTx/>
              <a:buAutoNum type="arabicPeriod"/>
            </a:pPr>
            <a:endParaRPr lang="nl-NL" altLang="nl-NL" sz="2000" dirty="0">
              <a:solidFill>
                <a:srgbClr val="003300"/>
              </a:solidFill>
            </a:endParaRPr>
          </a:p>
          <a:p>
            <a:pPr eaLnBrk="1" hangingPunct="1">
              <a:buFontTx/>
              <a:buAutoNum type="arabicPeriod"/>
            </a:pPr>
            <a:endParaRPr lang="nl-NL" altLang="nl-NL" sz="2000" dirty="0">
              <a:solidFill>
                <a:srgbClr val="003300"/>
              </a:solidFill>
            </a:endParaRPr>
          </a:p>
          <a:p>
            <a:pPr eaLnBrk="1" hangingPunct="1">
              <a:buFontTx/>
              <a:buAutoNum type="arabicPeriod"/>
            </a:pPr>
            <a:r>
              <a:rPr lang="nl-NL" altLang="nl-NL" sz="2000" dirty="0" err="1">
                <a:solidFill>
                  <a:srgbClr val="003300"/>
                </a:solidFill>
              </a:rPr>
              <a:t>Kreeftachtigen</a:t>
            </a:r>
            <a:endParaRPr lang="nl-NL" altLang="nl-NL" sz="2000" dirty="0">
              <a:solidFill>
                <a:srgbClr val="003300"/>
              </a:solidFill>
            </a:endParaRPr>
          </a:p>
          <a:p>
            <a:pPr eaLnBrk="1" hangingPunct="1">
              <a:buFontTx/>
              <a:buAutoNum type="arabicPeriod"/>
            </a:pPr>
            <a:endParaRPr lang="nl-NL" altLang="nl-NL" sz="2000" dirty="0">
              <a:solidFill>
                <a:srgbClr val="003300"/>
              </a:solidFill>
            </a:endParaRPr>
          </a:p>
          <a:p>
            <a:pPr eaLnBrk="1" hangingPunct="1">
              <a:buFontTx/>
              <a:buAutoNum type="arabicPeriod"/>
            </a:pPr>
            <a:endParaRPr lang="nl-NL" altLang="nl-NL" sz="2000" dirty="0">
              <a:solidFill>
                <a:srgbClr val="003300"/>
              </a:solidFill>
            </a:endParaRPr>
          </a:p>
          <a:p>
            <a:pPr eaLnBrk="1" hangingPunct="1">
              <a:buFontTx/>
              <a:buAutoNum type="arabicPeriod"/>
            </a:pPr>
            <a:endParaRPr lang="nl-NL" altLang="nl-NL" sz="2000" dirty="0">
              <a:solidFill>
                <a:srgbClr val="003300"/>
              </a:solidFill>
            </a:endParaRPr>
          </a:p>
          <a:p>
            <a:pPr eaLnBrk="1" hangingPunct="1">
              <a:buFontTx/>
              <a:buAutoNum type="arabicPeriod"/>
            </a:pPr>
            <a:r>
              <a:rPr lang="nl-NL" altLang="nl-NL" sz="2000" dirty="0">
                <a:solidFill>
                  <a:srgbClr val="003300"/>
                </a:solidFill>
              </a:rPr>
              <a:t>Spinachtigen</a:t>
            </a:r>
          </a:p>
          <a:p>
            <a:pPr eaLnBrk="1" hangingPunct="1">
              <a:buFontTx/>
              <a:buAutoNum type="arabicPeriod"/>
            </a:pPr>
            <a:endParaRPr lang="nl-NL" altLang="nl-NL" sz="2000" dirty="0">
              <a:solidFill>
                <a:srgbClr val="003300"/>
              </a:solidFill>
            </a:endParaRPr>
          </a:p>
          <a:p>
            <a:pPr eaLnBrk="1" hangingPunct="1">
              <a:buFontTx/>
              <a:buAutoNum type="arabicPeriod"/>
            </a:pPr>
            <a:endParaRPr lang="nl-NL" altLang="nl-NL" sz="2000" dirty="0">
              <a:solidFill>
                <a:srgbClr val="003300"/>
              </a:solidFill>
            </a:endParaRPr>
          </a:p>
          <a:p>
            <a:pPr eaLnBrk="1" hangingPunct="1">
              <a:buFontTx/>
              <a:buAutoNum type="arabicPeriod"/>
            </a:pPr>
            <a:endParaRPr lang="nl-NL" altLang="nl-NL" sz="2000" dirty="0">
              <a:solidFill>
                <a:srgbClr val="003300"/>
              </a:solidFill>
            </a:endParaRPr>
          </a:p>
          <a:p>
            <a:pPr eaLnBrk="1" hangingPunct="1">
              <a:buFontTx/>
              <a:buAutoNum type="arabicPeriod"/>
            </a:pPr>
            <a:r>
              <a:rPr lang="nl-NL" altLang="nl-NL" sz="2000" dirty="0">
                <a:solidFill>
                  <a:srgbClr val="003300"/>
                </a:solidFill>
              </a:rPr>
              <a:t>Insecten</a:t>
            </a:r>
          </a:p>
        </p:txBody>
      </p:sp>
      <p:sp>
        <p:nvSpPr>
          <p:cNvPr id="17411" name="Rectangle 2"/>
          <p:cNvSpPr>
            <a:spLocks noGrp="1"/>
          </p:cNvSpPr>
          <p:nvPr>
            <p:ph type="title"/>
          </p:nvPr>
        </p:nvSpPr>
        <p:spPr>
          <a:xfrm>
            <a:off x="1666875" y="71439"/>
            <a:ext cx="4789488" cy="642937"/>
          </a:xfrm>
        </p:spPr>
        <p:txBody>
          <a:bodyPr>
            <a:normAutofit/>
          </a:bodyPr>
          <a:lstStyle/>
          <a:p>
            <a:pPr eaLnBrk="1" hangingPunct="1"/>
            <a:r>
              <a:rPr lang="nl-NL" altLang="nl-NL" b="1" dirty="0" smtClean="0">
                <a:solidFill>
                  <a:srgbClr val="00B050"/>
                </a:solidFill>
              </a:rPr>
              <a:t>B8. Geleedpotigen</a:t>
            </a:r>
          </a:p>
        </p:txBody>
      </p:sp>
      <p:sp>
        <p:nvSpPr>
          <p:cNvPr id="17415" name="Rectangle 3">
            <a:hlinkClick r:id="rId3"/>
          </p:cNvPr>
          <p:cNvSpPr>
            <a:spLocks noChangeArrowheads="1"/>
          </p:cNvSpPr>
          <p:nvPr/>
        </p:nvSpPr>
        <p:spPr bwMode="auto">
          <a:xfrm>
            <a:off x="4143376" y="5676900"/>
            <a:ext cx="822325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7416" name="Rectangle 7">
            <a:hlinkClick r:id="rId3"/>
          </p:cNvPr>
          <p:cNvSpPr>
            <a:spLocks noChangeArrowheads="1"/>
          </p:cNvSpPr>
          <p:nvPr/>
        </p:nvSpPr>
        <p:spPr bwMode="auto">
          <a:xfrm>
            <a:off x="4143376" y="5676900"/>
            <a:ext cx="822325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7417" name="Rectangle 11"/>
          <p:cNvSpPr>
            <a:spLocks noChangeArrowheads="1"/>
          </p:cNvSpPr>
          <p:nvPr/>
        </p:nvSpPr>
        <p:spPr bwMode="auto">
          <a:xfrm>
            <a:off x="2279651" y="4797426"/>
            <a:ext cx="119221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nl-NL" altLang="nl-NL"/>
              <a:t>De Vogelspin  Teleblik</a:t>
            </a:r>
          </a:p>
        </p:txBody>
      </p:sp>
      <p:sp>
        <p:nvSpPr>
          <p:cNvPr id="17418" name="Rectangle 19"/>
          <p:cNvSpPr>
            <a:spLocks noChangeArrowheads="1"/>
          </p:cNvSpPr>
          <p:nvPr/>
        </p:nvSpPr>
        <p:spPr bwMode="auto">
          <a:xfrm>
            <a:off x="8759826" y="5949951"/>
            <a:ext cx="82391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nl-NL" altLang="nl-NL"/>
              <a:t>De sprinkhaan</a:t>
            </a:r>
          </a:p>
        </p:txBody>
      </p:sp>
      <p:sp>
        <p:nvSpPr>
          <p:cNvPr id="17419" name="Rectangle 20"/>
          <p:cNvSpPr>
            <a:spLocks noChangeArrowheads="1"/>
          </p:cNvSpPr>
          <p:nvPr/>
        </p:nvSpPr>
        <p:spPr bwMode="auto">
          <a:xfrm>
            <a:off x="2279650" y="5949951"/>
            <a:ext cx="9779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nl-NL" altLang="nl-NL"/>
              <a:t>Van ei tot vlinder</a:t>
            </a:r>
          </a:p>
        </p:txBody>
      </p:sp>
      <p:sp>
        <p:nvSpPr>
          <p:cNvPr id="17420" name="Rectangle 21"/>
          <p:cNvSpPr>
            <a:spLocks noChangeArrowheads="1"/>
          </p:cNvSpPr>
          <p:nvPr/>
        </p:nvSpPr>
        <p:spPr bwMode="auto">
          <a:xfrm>
            <a:off x="2279650" y="5013326"/>
            <a:ext cx="1538288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nl-NL" altLang="nl-NL"/>
              <a:t>Hoe maakt een spin zijn web?</a:t>
            </a:r>
          </a:p>
        </p:txBody>
      </p:sp>
      <p:sp>
        <p:nvSpPr>
          <p:cNvPr id="17421" name="Rectangle 22"/>
          <p:cNvSpPr>
            <a:spLocks noChangeArrowheads="1"/>
          </p:cNvSpPr>
          <p:nvPr/>
        </p:nvSpPr>
        <p:spPr bwMode="auto">
          <a:xfrm>
            <a:off x="2279650" y="3575051"/>
            <a:ext cx="1036638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nl-NL" altLang="nl-NL"/>
              <a:t>De Heremietkreeft</a:t>
            </a:r>
          </a:p>
        </p:txBody>
      </p:sp>
      <p:sp>
        <p:nvSpPr>
          <p:cNvPr id="17422" name="Rectangle 23"/>
          <p:cNvSpPr>
            <a:spLocks noChangeArrowheads="1"/>
          </p:cNvSpPr>
          <p:nvPr/>
        </p:nvSpPr>
        <p:spPr bwMode="auto">
          <a:xfrm>
            <a:off x="8759826" y="6237288"/>
            <a:ext cx="1184275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nl-NL" altLang="nl-NL"/>
              <a:t>Het lieveheersbeestje</a:t>
            </a:r>
          </a:p>
        </p:txBody>
      </p:sp>
      <p:pic>
        <p:nvPicPr>
          <p:cNvPr id="17423" name="Picture 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4724400"/>
            <a:ext cx="2559050" cy="174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24" name="Picture 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1" y="3429001"/>
            <a:ext cx="2066925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25" name="Picture 2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4" y="2781301"/>
            <a:ext cx="2352675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26" name="Rectangle 50"/>
          <p:cNvSpPr>
            <a:spLocks noChangeArrowheads="1"/>
          </p:cNvSpPr>
          <p:nvPr/>
        </p:nvSpPr>
        <p:spPr bwMode="auto">
          <a:xfrm>
            <a:off x="8759826" y="5589588"/>
            <a:ext cx="930275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nl-NL" altLang="nl-NL"/>
              <a:t>Insecten Bioplek</a:t>
            </a:r>
          </a:p>
        </p:txBody>
      </p:sp>
      <p:pic>
        <p:nvPicPr>
          <p:cNvPr id="17427" name="Picture 57" descr="tn_miljoenpoo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6" y="1412875"/>
            <a:ext cx="2233613" cy="170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8" name="Picture 59" descr="phot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1341439"/>
            <a:ext cx="1936750" cy="133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9" name="Picture 61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3573463"/>
            <a:ext cx="4318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30" name="Picture 63">
            <a:hlinkClick r:id="rId11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5949950"/>
            <a:ext cx="4318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31" name="Picture 64">
            <a:hlinkClick r:id="rId12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5013325"/>
            <a:ext cx="4318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32" name="Picture 65">
            <a:hlinkClick r:id="rId13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5300663"/>
            <a:ext cx="4318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33" name="Picture 66">
            <a:hlinkClick r:id="rId14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4764088"/>
            <a:ext cx="4318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34" name="Rectangle 67"/>
          <p:cNvSpPr>
            <a:spLocks noChangeArrowheads="1"/>
          </p:cNvSpPr>
          <p:nvPr/>
        </p:nvSpPr>
        <p:spPr bwMode="auto">
          <a:xfrm>
            <a:off x="2336801" y="5302251"/>
            <a:ext cx="95091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nl-NL" altLang="nl-NL"/>
              <a:t>Hoe eet een spin</a:t>
            </a:r>
          </a:p>
        </p:txBody>
      </p:sp>
      <p:pic>
        <p:nvPicPr>
          <p:cNvPr id="17435" name="Picture 72" descr="img">
            <a:hlinkClick r:id="rId15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25" y="5589588"/>
            <a:ext cx="4127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6" name="Picture 73">
            <a:hlinkClick r:id="rId17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588" y="5300663"/>
            <a:ext cx="4318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37" name="Picture 74">
            <a:hlinkClick r:id="rId18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038" y="5972175"/>
            <a:ext cx="4318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38" name="Rectangle 75"/>
          <p:cNvSpPr>
            <a:spLocks noChangeArrowheads="1"/>
          </p:cNvSpPr>
          <p:nvPr/>
        </p:nvSpPr>
        <p:spPr bwMode="auto">
          <a:xfrm>
            <a:off x="8832851" y="5229226"/>
            <a:ext cx="803275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nl-NL" altLang="nl-NL"/>
              <a:t>De mestkever</a:t>
            </a:r>
          </a:p>
        </p:txBody>
      </p:sp>
      <p:pic>
        <p:nvPicPr>
          <p:cNvPr id="17439" name="Picture 76">
            <a:hlinkClick r:id="rId20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038" y="6237288"/>
            <a:ext cx="4318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40" name="Picture 77">
            <a:hlinkClick r:id="rId21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6237288"/>
            <a:ext cx="4318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41" name="Rectangle 78"/>
          <p:cNvSpPr>
            <a:spLocks noChangeArrowheads="1"/>
          </p:cNvSpPr>
          <p:nvPr/>
        </p:nvSpPr>
        <p:spPr bwMode="auto">
          <a:xfrm>
            <a:off x="2279650" y="6199188"/>
            <a:ext cx="801688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nl-NL" altLang="nl-NL"/>
              <a:t>Het koolwitje</a:t>
            </a:r>
          </a:p>
        </p:txBody>
      </p:sp>
      <p:sp>
        <p:nvSpPr>
          <p:cNvPr id="17442" name="Rectangle 79"/>
          <p:cNvSpPr>
            <a:spLocks noChangeArrowheads="1"/>
          </p:cNvSpPr>
          <p:nvPr/>
        </p:nvSpPr>
        <p:spPr bwMode="auto">
          <a:xfrm>
            <a:off x="2711451" y="2060576"/>
            <a:ext cx="1666875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nl-NL" altLang="nl-NL" dirty="0"/>
              <a:t>De Duizendpoot </a:t>
            </a:r>
            <a:r>
              <a:rPr lang="nl-NL" altLang="nl-NL" dirty="0" smtClean="0"/>
              <a:t>(bodemdiertjes)</a:t>
            </a:r>
            <a:endParaRPr lang="nl-NL" altLang="nl-NL" dirty="0"/>
          </a:p>
        </p:txBody>
      </p:sp>
      <p:pic>
        <p:nvPicPr>
          <p:cNvPr id="17443" name="Picture 80">
            <a:hlinkClick r:id="rId22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175" y="2058988"/>
            <a:ext cx="4318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44" name="Picture 81">
            <a:hlinkClick r:id="rId23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3859213"/>
            <a:ext cx="4318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45" name="Rectangle 82"/>
          <p:cNvSpPr>
            <a:spLocks noChangeArrowheads="1"/>
          </p:cNvSpPr>
          <p:nvPr/>
        </p:nvSpPr>
        <p:spPr bwMode="auto">
          <a:xfrm>
            <a:off x="2279651" y="3860801"/>
            <a:ext cx="746125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nl-NL" altLang="nl-NL"/>
              <a:t>Pissebedden</a:t>
            </a:r>
          </a:p>
        </p:txBody>
      </p:sp>
      <p:sp>
        <p:nvSpPr>
          <p:cNvPr id="17446" name="Rectangle 85"/>
          <p:cNvSpPr>
            <a:spLocks noChangeArrowheads="1"/>
          </p:cNvSpPr>
          <p:nvPr/>
        </p:nvSpPr>
        <p:spPr bwMode="auto">
          <a:xfrm>
            <a:off x="4943475" y="6524626"/>
            <a:ext cx="82266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nl-NL" altLang="nl-NL" dirty="0" smtClean="0"/>
              <a:t>De witte vlieg</a:t>
            </a:r>
            <a:endParaRPr lang="nl-NL" altLang="nl-NL" dirty="0"/>
          </a:p>
        </p:txBody>
      </p:sp>
      <p:pic>
        <p:nvPicPr>
          <p:cNvPr id="17447" name="Picture 86">
            <a:hlinkClick r:id="rId24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688" y="6546850"/>
            <a:ext cx="4318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48" name="Text Box 87"/>
          <p:cNvSpPr txBox="1">
            <a:spLocks noChangeArrowheads="1"/>
          </p:cNvSpPr>
          <p:nvPr/>
        </p:nvSpPr>
        <p:spPr bwMode="auto">
          <a:xfrm>
            <a:off x="5303839" y="1052513"/>
            <a:ext cx="1366837" cy="14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nl-NL" altLang="nl-NL" b="1">
                <a:solidFill>
                  <a:srgbClr val="003300"/>
                </a:solidFill>
              </a:rPr>
              <a:t>Toets ongewervelden</a:t>
            </a:r>
          </a:p>
        </p:txBody>
      </p:sp>
      <p:pic>
        <p:nvPicPr>
          <p:cNvPr id="17449" name="Picture 88" descr="FlashLogo_6">
            <a:hlinkClick r:id="rId25"/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701" y="1003300"/>
            <a:ext cx="31432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023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/>
          </p:cNvSpPr>
          <p:nvPr>
            <p:ph type="title"/>
          </p:nvPr>
        </p:nvSpPr>
        <p:spPr>
          <a:xfrm>
            <a:off x="246141" y="192882"/>
            <a:ext cx="4308397" cy="788194"/>
          </a:xfrm>
        </p:spPr>
        <p:txBody>
          <a:bodyPr/>
          <a:lstStyle/>
          <a:p>
            <a:pPr eaLnBrk="1" hangingPunct="1"/>
            <a:r>
              <a:rPr lang="nl-NL" altLang="nl-NL" b="1" dirty="0" smtClean="0">
                <a:solidFill>
                  <a:srgbClr val="00B050"/>
                </a:solidFill>
              </a:rPr>
              <a:t>B8. Geleedpotigen</a:t>
            </a:r>
          </a:p>
        </p:txBody>
      </p:sp>
      <p:sp>
        <p:nvSpPr>
          <p:cNvPr id="18435" name="Rectangle 3">
            <a:hlinkClick r:id="rId2"/>
          </p:cNvPr>
          <p:cNvSpPr>
            <a:spLocks noChangeArrowheads="1"/>
          </p:cNvSpPr>
          <p:nvPr/>
        </p:nvSpPr>
        <p:spPr bwMode="auto">
          <a:xfrm>
            <a:off x="4143376" y="5676900"/>
            <a:ext cx="822325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18437" name="Picture 7" descr="duizendpoot_bou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49" y="1484314"/>
            <a:ext cx="4675458" cy="5091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8" descr="miljoenpoot_bou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407" y="1555750"/>
            <a:ext cx="4338369" cy="501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Rectangle 9"/>
          <p:cNvSpPr>
            <a:spLocks noChangeArrowheads="1"/>
          </p:cNvSpPr>
          <p:nvPr/>
        </p:nvSpPr>
        <p:spPr bwMode="auto">
          <a:xfrm>
            <a:off x="1703389" y="981076"/>
            <a:ext cx="48482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000">
                <a:solidFill>
                  <a:srgbClr val="003300"/>
                </a:solidFill>
              </a:rPr>
              <a:t>Verschil Duizendpoot en een Miljoenpoot</a:t>
            </a:r>
          </a:p>
        </p:txBody>
      </p:sp>
      <p:sp>
        <p:nvSpPr>
          <p:cNvPr id="18440" name="Rectangle 10"/>
          <p:cNvSpPr>
            <a:spLocks noChangeArrowheads="1"/>
          </p:cNvSpPr>
          <p:nvPr/>
        </p:nvSpPr>
        <p:spPr bwMode="auto">
          <a:xfrm>
            <a:off x="7967664" y="1557338"/>
            <a:ext cx="981075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nl-NL" altLang="nl-NL"/>
              <a:t>De Miljoeinpoot 1</a:t>
            </a:r>
          </a:p>
        </p:txBody>
      </p:sp>
      <p:pic>
        <p:nvPicPr>
          <p:cNvPr id="18441" name="Picture 11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313" y="1555750"/>
            <a:ext cx="4318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903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/>
          </p:cNvSpPr>
          <p:nvPr>
            <p:ph type="title"/>
          </p:nvPr>
        </p:nvSpPr>
        <p:spPr>
          <a:xfrm>
            <a:off x="9310" y="-79505"/>
            <a:ext cx="10515600" cy="1325563"/>
          </a:xfrm>
        </p:spPr>
        <p:txBody>
          <a:bodyPr/>
          <a:lstStyle/>
          <a:p>
            <a:pPr eaLnBrk="1" hangingPunct="1"/>
            <a:r>
              <a:rPr lang="nl-NL" altLang="nl-NL" b="1" dirty="0" smtClean="0">
                <a:solidFill>
                  <a:srgbClr val="00B050"/>
                </a:solidFill>
              </a:rPr>
              <a:t>B1. Het ordenen van organismen</a:t>
            </a:r>
          </a:p>
        </p:txBody>
      </p:sp>
      <p:pic>
        <p:nvPicPr>
          <p:cNvPr id="16" name="Picture 62" descr="internet-explorer-icon">
            <a:hlinkClick r:id="rId3"/>
          </p:cNvPr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630" y="6782905"/>
            <a:ext cx="179387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63"/>
          <p:cNvSpPr>
            <a:spLocks noChangeArrowheads="1"/>
          </p:cNvSpPr>
          <p:nvPr/>
        </p:nvSpPr>
        <p:spPr bwMode="auto">
          <a:xfrm>
            <a:off x="8781092" y="6782904"/>
            <a:ext cx="2087563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nl-NL" altLang="nl-NL" dirty="0"/>
              <a:t>Kenmerken van organismen BIODOEN</a:t>
            </a:r>
          </a:p>
        </p:txBody>
      </p:sp>
      <p:pic>
        <p:nvPicPr>
          <p:cNvPr id="18" name="Picture 64" descr="internet-explorer-icon">
            <a:hlinkClick r:id="rId5"/>
          </p:cNvPr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630" y="6998805"/>
            <a:ext cx="179387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65"/>
          <p:cNvSpPr>
            <a:spLocks noChangeArrowheads="1"/>
          </p:cNvSpPr>
          <p:nvPr/>
        </p:nvSpPr>
        <p:spPr bwMode="auto">
          <a:xfrm>
            <a:off x="8781091" y="6998804"/>
            <a:ext cx="230505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nl-NL" altLang="nl-NL" dirty="0"/>
              <a:t>Determinatiesleutel indeling levende wezens</a:t>
            </a:r>
          </a:p>
        </p:txBody>
      </p:sp>
      <p:sp>
        <p:nvSpPr>
          <p:cNvPr id="2" name="Rechthoek 1"/>
          <p:cNvSpPr/>
          <p:nvPr/>
        </p:nvSpPr>
        <p:spPr>
          <a:xfrm>
            <a:off x="672790" y="969024"/>
            <a:ext cx="6096000" cy="60016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altLang="nl-NL" sz="2400" b="1" dirty="0" smtClean="0">
                <a:solidFill>
                  <a:srgbClr val="003300"/>
                </a:solidFill>
              </a:rPr>
              <a:t>Organismen zijn onder te verdelen in 3 domeinen.</a:t>
            </a:r>
          </a:p>
          <a:p>
            <a:endParaRPr lang="nl-NL" altLang="nl-NL" sz="2400" b="1" dirty="0" smtClean="0">
              <a:solidFill>
                <a:srgbClr val="003300"/>
              </a:solidFill>
            </a:endParaRPr>
          </a:p>
          <a:p>
            <a:r>
              <a:rPr lang="nl-NL" altLang="nl-NL" sz="2400" b="1" dirty="0" smtClean="0">
                <a:solidFill>
                  <a:srgbClr val="003300"/>
                </a:solidFill>
              </a:rPr>
              <a:t>Prokaryoten:</a:t>
            </a:r>
          </a:p>
          <a:p>
            <a:r>
              <a:rPr lang="nl-NL" altLang="nl-NL" sz="2400" b="1" dirty="0" smtClean="0">
                <a:solidFill>
                  <a:srgbClr val="003300"/>
                </a:solidFill>
              </a:rPr>
              <a:t>1. Bacteriën.</a:t>
            </a:r>
            <a:endParaRPr lang="nl-NL" altLang="nl-NL" sz="2400" dirty="0" smtClean="0">
              <a:solidFill>
                <a:srgbClr val="003300"/>
              </a:solidFill>
            </a:endParaRPr>
          </a:p>
          <a:p>
            <a:r>
              <a:rPr lang="nl-NL" altLang="nl-NL" sz="2400" b="1" dirty="0" smtClean="0">
                <a:solidFill>
                  <a:srgbClr val="003300"/>
                </a:solidFill>
              </a:rPr>
              <a:t>Kenmerken: ééncellig, celwand, geen celkern, voortplanting deling.</a:t>
            </a:r>
          </a:p>
          <a:p>
            <a:endParaRPr lang="nl-NL" altLang="nl-NL" sz="2400" b="1" dirty="0" smtClean="0">
              <a:solidFill>
                <a:srgbClr val="003300"/>
              </a:solidFill>
            </a:endParaRPr>
          </a:p>
          <a:p>
            <a:endParaRPr lang="nl-NL" altLang="nl-NL" sz="2400" b="1" dirty="0" smtClean="0">
              <a:solidFill>
                <a:srgbClr val="003300"/>
              </a:solidFill>
            </a:endParaRPr>
          </a:p>
          <a:p>
            <a:r>
              <a:rPr lang="nl-NL" altLang="nl-NL" sz="2400" b="1" dirty="0" smtClean="0">
                <a:solidFill>
                  <a:srgbClr val="003300"/>
                </a:solidFill>
              </a:rPr>
              <a:t>2. Archaea.</a:t>
            </a:r>
            <a:endParaRPr lang="nl-NL" altLang="nl-NL" sz="2400" dirty="0" smtClean="0">
              <a:solidFill>
                <a:srgbClr val="003300"/>
              </a:solidFill>
            </a:endParaRPr>
          </a:p>
          <a:p>
            <a:r>
              <a:rPr lang="nl-NL" altLang="nl-NL" sz="2400" b="1" dirty="0" smtClean="0">
                <a:solidFill>
                  <a:srgbClr val="003300"/>
                </a:solidFill>
              </a:rPr>
              <a:t>Kenmerken: celwanden, celkern, voortplanting deling.</a:t>
            </a:r>
          </a:p>
          <a:p>
            <a:endParaRPr lang="nl-NL" altLang="nl-NL" sz="2400" b="1" dirty="0" smtClean="0">
              <a:solidFill>
                <a:srgbClr val="003300"/>
              </a:solidFill>
            </a:endParaRPr>
          </a:p>
          <a:p>
            <a:endParaRPr lang="nl-NL" altLang="nl-NL" sz="2400" b="1" dirty="0" smtClean="0">
              <a:solidFill>
                <a:srgbClr val="003300"/>
              </a:solidFill>
            </a:endParaRPr>
          </a:p>
          <a:p>
            <a:r>
              <a:rPr lang="nl-NL" altLang="nl-NL" sz="2400" b="1" dirty="0" smtClean="0">
                <a:solidFill>
                  <a:srgbClr val="003300"/>
                </a:solidFill>
              </a:rPr>
              <a:t>Eukaryoten:</a:t>
            </a:r>
            <a:endParaRPr lang="nl-NL" altLang="nl-NL" sz="2400" dirty="0" smtClean="0">
              <a:solidFill>
                <a:srgbClr val="003300"/>
              </a:solidFill>
            </a:endParaRPr>
          </a:p>
          <a:p>
            <a:r>
              <a:rPr lang="nl-NL" altLang="nl-NL" sz="2400" b="1" dirty="0" smtClean="0">
                <a:solidFill>
                  <a:srgbClr val="003300"/>
                </a:solidFill>
              </a:rPr>
              <a:t>Kenmerken: één- of meercellig</a:t>
            </a:r>
            <a:endParaRPr lang="nl-NL" sz="2400" dirty="0"/>
          </a:p>
        </p:txBody>
      </p:sp>
      <p:pic>
        <p:nvPicPr>
          <p:cNvPr id="68612" name="Picture 4" descr="Afbeeldingsresultaat voor archae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218" y="3287925"/>
            <a:ext cx="1550407" cy="2149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4" name="Picture 6" descr="Afbeeldingsresultaat voor bacterie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267" y="998220"/>
            <a:ext cx="2989354" cy="168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6" name="Picture 8" descr="Afbeeldingsresultaat voor eukaryote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110" y="5437904"/>
            <a:ext cx="1646141" cy="188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15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/>
          </p:cNvSpPr>
          <p:nvPr>
            <p:ph type="title"/>
          </p:nvPr>
        </p:nvSpPr>
        <p:spPr>
          <a:xfrm>
            <a:off x="230595" y="129151"/>
            <a:ext cx="4789488" cy="642937"/>
          </a:xfrm>
        </p:spPr>
        <p:txBody>
          <a:bodyPr>
            <a:normAutofit/>
          </a:bodyPr>
          <a:lstStyle/>
          <a:p>
            <a:pPr eaLnBrk="1" hangingPunct="1"/>
            <a:r>
              <a:rPr lang="nl-NL" altLang="nl-NL" b="1" dirty="0" smtClean="0">
                <a:solidFill>
                  <a:srgbClr val="00B050"/>
                </a:solidFill>
              </a:rPr>
              <a:t>B9. Gewervelden</a:t>
            </a:r>
          </a:p>
        </p:txBody>
      </p:sp>
      <p:sp>
        <p:nvSpPr>
          <p:cNvPr id="19459" name="Rectangle 3">
            <a:hlinkClick r:id="rId2"/>
          </p:cNvPr>
          <p:cNvSpPr>
            <a:spLocks noChangeArrowheads="1"/>
          </p:cNvSpPr>
          <p:nvPr/>
        </p:nvSpPr>
        <p:spPr bwMode="auto">
          <a:xfrm>
            <a:off x="3262429" y="5703887"/>
            <a:ext cx="822325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19460" name="Picture 4" descr="home_icoon">
            <a:hlinkClick r:id="rId3" action="ppaction://hlinksldjump"/>
          </p:cNvPr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26" y="476251"/>
            <a:ext cx="25241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Rectangle 10"/>
          <p:cNvSpPr>
            <a:spLocks noChangeArrowheads="1"/>
          </p:cNvSpPr>
          <p:nvPr/>
        </p:nvSpPr>
        <p:spPr bwMode="auto">
          <a:xfrm>
            <a:off x="1219995" y="931862"/>
            <a:ext cx="2520950" cy="599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AutoNum type="alphaLcPeriod"/>
            </a:pPr>
            <a:r>
              <a:rPr lang="nl-NL" altLang="nl-NL" sz="1800" b="1" dirty="0"/>
              <a:t>Vissen</a:t>
            </a:r>
          </a:p>
          <a:p>
            <a:pPr eaLnBrk="1" hangingPunct="1">
              <a:buFontTx/>
              <a:buAutoNum type="alphaLcPeriod"/>
            </a:pPr>
            <a:endParaRPr lang="nl-NL" altLang="nl-NL" sz="1800" b="1" dirty="0"/>
          </a:p>
          <a:p>
            <a:pPr eaLnBrk="1" hangingPunct="1"/>
            <a:endParaRPr lang="nl-NL" altLang="nl-NL" sz="1800" b="1" dirty="0"/>
          </a:p>
          <a:p>
            <a:pPr eaLnBrk="1" hangingPunct="1"/>
            <a:r>
              <a:rPr lang="nl-NL" altLang="nl-NL" sz="1800" b="1" dirty="0"/>
              <a:t>b. Amfibieën            </a:t>
            </a:r>
          </a:p>
          <a:p>
            <a:pPr eaLnBrk="1" hangingPunct="1"/>
            <a:r>
              <a:rPr lang="nl-NL" altLang="nl-NL" sz="1800" b="1" dirty="0"/>
              <a:t>    1. Kikkers             </a:t>
            </a:r>
          </a:p>
          <a:p>
            <a:pPr eaLnBrk="1" hangingPunct="1"/>
            <a:r>
              <a:rPr lang="nl-NL" altLang="nl-NL" sz="1800" b="1" dirty="0"/>
              <a:t>    2. Padden        </a:t>
            </a:r>
          </a:p>
          <a:p>
            <a:pPr eaLnBrk="1" hangingPunct="1"/>
            <a:r>
              <a:rPr lang="nl-NL" altLang="nl-NL" sz="1800" b="1" dirty="0"/>
              <a:t>    3. Salamanders</a:t>
            </a:r>
          </a:p>
          <a:p>
            <a:pPr eaLnBrk="1" hangingPunct="1"/>
            <a:endParaRPr lang="nl-NL" altLang="nl-NL" sz="1800" b="1" dirty="0"/>
          </a:p>
          <a:p>
            <a:pPr eaLnBrk="1" hangingPunct="1"/>
            <a:r>
              <a:rPr lang="nl-NL" altLang="nl-NL" sz="1800" b="1" dirty="0"/>
              <a:t>c. Reptielen</a:t>
            </a:r>
          </a:p>
          <a:p>
            <a:pPr eaLnBrk="1" hangingPunct="1"/>
            <a:endParaRPr lang="nl-NL" altLang="nl-NL" sz="1800" b="1" dirty="0"/>
          </a:p>
          <a:p>
            <a:pPr eaLnBrk="1" hangingPunct="1"/>
            <a:endParaRPr lang="nl-NL" altLang="nl-NL" sz="1800" b="1" dirty="0"/>
          </a:p>
          <a:p>
            <a:pPr eaLnBrk="1" hangingPunct="1"/>
            <a:r>
              <a:rPr lang="nl-NL" altLang="nl-NL" sz="1800" b="1" dirty="0"/>
              <a:t>    1. krokodillen</a:t>
            </a:r>
          </a:p>
          <a:p>
            <a:pPr eaLnBrk="1" hangingPunct="1"/>
            <a:r>
              <a:rPr lang="nl-NL" altLang="nl-NL" sz="1800" b="1" dirty="0"/>
              <a:t>    2. Hagedissen</a:t>
            </a:r>
          </a:p>
          <a:p>
            <a:pPr eaLnBrk="1" hangingPunct="1"/>
            <a:r>
              <a:rPr lang="nl-NL" altLang="nl-NL" sz="1800" b="1" dirty="0"/>
              <a:t>    3. slangen</a:t>
            </a:r>
          </a:p>
          <a:p>
            <a:pPr eaLnBrk="1" hangingPunct="1"/>
            <a:r>
              <a:rPr lang="nl-NL" altLang="nl-NL" sz="1800" b="1" dirty="0"/>
              <a:t>    4. Schildpadden</a:t>
            </a:r>
          </a:p>
          <a:p>
            <a:pPr eaLnBrk="1" hangingPunct="1"/>
            <a:endParaRPr lang="nl-NL" altLang="nl-NL" sz="1800" b="1" dirty="0"/>
          </a:p>
          <a:p>
            <a:pPr eaLnBrk="1" hangingPunct="1"/>
            <a:r>
              <a:rPr lang="nl-NL" altLang="nl-NL" sz="1800" b="1" dirty="0"/>
              <a:t>d. Vogels</a:t>
            </a:r>
          </a:p>
          <a:p>
            <a:pPr eaLnBrk="1" hangingPunct="1"/>
            <a:endParaRPr lang="nl-NL" altLang="nl-NL" sz="1800" b="1" dirty="0"/>
          </a:p>
          <a:p>
            <a:pPr eaLnBrk="1" hangingPunct="1"/>
            <a:endParaRPr lang="nl-NL" altLang="nl-NL" sz="1800" b="1" dirty="0"/>
          </a:p>
          <a:p>
            <a:pPr eaLnBrk="1" hangingPunct="1"/>
            <a:r>
              <a:rPr lang="nl-NL" altLang="nl-NL" sz="1800" b="1" dirty="0"/>
              <a:t>e. Zoogdieren</a:t>
            </a:r>
          </a:p>
          <a:p>
            <a:pPr eaLnBrk="1" hangingPunct="1">
              <a:spcBef>
                <a:spcPct val="50000"/>
              </a:spcBef>
            </a:pPr>
            <a:r>
              <a:rPr lang="nl-NL" altLang="nl-NL" sz="1800" dirty="0"/>
              <a:t> </a:t>
            </a:r>
          </a:p>
        </p:txBody>
      </p:sp>
      <p:sp>
        <p:nvSpPr>
          <p:cNvPr id="19462" name="Rectangle 13"/>
          <p:cNvSpPr>
            <a:spLocks noChangeArrowheads="1"/>
          </p:cNvSpPr>
          <p:nvPr/>
        </p:nvSpPr>
        <p:spPr bwMode="auto">
          <a:xfrm>
            <a:off x="2119429" y="1584325"/>
            <a:ext cx="1539875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nl-NL" altLang="nl-NL"/>
              <a:t>Voortplanting van de Kempvis</a:t>
            </a:r>
          </a:p>
        </p:txBody>
      </p:sp>
      <p:sp>
        <p:nvSpPr>
          <p:cNvPr id="19463" name="Rectangle 14"/>
          <p:cNvSpPr>
            <a:spLocks noChangeArrowheads="1"/>
          </p:cNvSpPr>
          <p:nvPr/>
        </p:nvSpPr>
        <p:spPr bwMode="auto">
          <a:xfrm>
            <a:off x="3986329" y="4968875"/>
            <a:ext cx="1660525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nl-NL" altLang="nl-NL"/>
              <a:t>Voortplanting  landschildpadden</a:t>
            </a:r>
          </a:p>
        </p:txBody>
      </p:sp>
      <p:sp>
        <p:nvSpPr>
          <p:cNvPr id="19464" name="Rectangle 16"/>
          <p:cNvSpPr>
            <a:spLocks noChangeArrowheads="1"/>
          </p:cNvSpPr>
          <p:nvPr/>
        </p:nvSpPr>
        <p:spPr bwMode="auto">
          <a:xfrm>
            <a:off x="2119429" y="1368425"/>
            <a:ext cx="987425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nl-NL" altLang="nl-NL"/>
              <a:t>Het stekelbaarsje</a:t>
            </a:r>
          </a:p>
        </p:txBody>
      </p:sp>
      <p:sp>
        <p:nvSpPr>
          <p:cNvPr id="19465" name="Rectangle 19"/>
          <p:cNvSpPr>
            <a:spLocks noChangeArrowheads="1"/>
          </p:cNvSpPr>
          <p:nvPr/>
        </p:nvSpPr>
        <p:spPr bwMode="auto">
          <a:xfrm>
            <a:off x="2019417" y="5732463"/>
            <a:ext cx="903287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nl-NL" altLang="nl-NL"/>
              <a:t>Vogels en veren</a:t>
            </a:r>
          </a:p>
        </p:txBody>
      </p:sp>
      <p:sp>
        <p:nvSpPr>
          <p:cNvPr id="19468" name="Rectangle 25"/>
          <p:cNvSpPr>
            <a:spLocks noChangeArrowheads="1"/>
          </p:cNvSpPr>
          <p:nvPr/>
        </p:nvSpPr>
        <p:spPr bwMode="auto">
          <a:xfrm>
            <a:off x="2046403" y="3553619"/>
            <a:ext cx="7493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nl-NL" altLang="nl-NL" dirty="0"/>
              <a:t>Zandhagedis</a:t>
            </a:r>
          </a:p>
        </p:txBody>
      </p:sp>
      <p:sp>
        <p:nvSpPr>
          <p:cNvPr id="19469" name="Rectangle 26"/>
          <p:cNvSpPr>
            <a:spLocks noChangeArrowheads="1"/>
          </p:cNvSpPr>
          <p:nvPr/>
        </p:nvSpPr>
        <p:spPr bwMode="auto">
          <a:xfrm>
            <a:off x="3751379" y="4360863"/>
            <a:ext cx="77946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nl-NL" altLang="nl-NL"/>
              <a:t>De Kameleon</a:t>
            </a:r>
          </a:p>
        </p:txBody>
      </p:sp>
      <p:sp>
        <p:nvSpPr>
          <p:cNvPr id="19470" name="Rectangle 28"/>
          <p:cNvSpPr>
            <a:spLocks noChangeArrowheads="1"/>
          </p:cNvSpPr>
          <p:nvPr/>
        </p:nvSpPr>
        <p:spPr bwMode="auto">
          <a:xfrm>
            <a:off x="3789479" y="4103688"/>
            <a:ext cx="1728108" cy="214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nl-NL" altLang="nl-NL" dirty="0"/>
              <a:t>De geboorte van een </a:t>
            </a:r>
            <a:r>
              <a:rPr lang="nl-NL" altLang="nl-NL" dirty="0" smtClean="0"/>
              <a:t>Krokodil</a:t>
            </a:r>
            <a:endParaRPr lang="nl-NL" altLang="nl-NL" dirty="0"/>
          </a:p>
        </p:txBody>
      </p:sp>
      <p:sp>
        <p:nvSpPr>
          <p:cNvPr id="19473" name="Rectangle 34"/>
          <p:cNvSpPr>
            <a:spLocks noChangeArrowheads="1"/>
          </p:cNvSpPr>
          <p:nvPr/>
        </p:nvSpPr>
        <p:spPr bwMode="auto">
          <a:xfrm>
            <a:off x="3827917" y="4610099"/>
            <a:ext cx="60166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nl-NL" altLang="nl-NL" dirty="0"/>
              <a:t>De Adder</a:t>
            </a:r>
          </a:p>
        </p:txBody>
      </p:sp>
      <p:pic>
        <p:nvPicPr>
          <p:cNvPr id="19476" name="Picture 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059" y="950119"/>
            <a:ext cx="1554163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77" name="Picture 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587" y="882649"/>
            <a:ext cx="2101850" cy="138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78" name="Picture 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728" y="2160587"/>
            <a:ext cx="1600200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79" name="Picture 4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878" y="2519362"/>
            <a:ext cx="18034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80" name="Picture 4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004" y="2519362"/>
            <a:ext cx="1781175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81" name="Picture 4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542" y="4032251"/>
            <a:ext cx="1685925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82" name="Picture 4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291" y="5327650"/>
            <a:ext cx="161925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83" name="Picture 4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392" y="5256213"/>
            <a:ext cx="1868487" cy="138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84" name="Picture 47">
            <a:hlinkClick r:id="rId13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041" y="1368425"/>
            <a:ext cx="4318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85" name="Picture 49">
            <a:hlinkClick r:id="rId15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041" y="1584325"/>
            <a:ext cx="4318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86" name="Picture 50">
            <a:hlinkClick r:id="rId16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391" y="4392612"/>
            <a:ext cx="4318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87" name="Picture 51">
            <a:hlinkClick r:id="rId17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391" y="4103687"/>
            <a:ext cx="4318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88" name="Picture 52">
            <a:hlinkClick r:id="rId19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992" y="4667250"/>
            <a:ext cx="4318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89" name="Picture 53">
            <a:hlinkClick r:id="rId20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291" y="4968875"/>
            <a:ext cx="4318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90" name="Picture 55">
            <a:hlinkClick r:id="rId21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603" y="5761037"/>
            <a:ext cx="4318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91" name="Picture 56">
            <a:hlinkClick r:id="rId22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617" y="3553619"/>
            <a:ext cx="4318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98" name="Rectangle 63"/>
          <p:cNvSpPr>
            <a:spLocks noChangeArrowheads="1"/>
          </p:cNvSpPr>
          <p:nvPr/>
        </p:nvSpPr>
        <p:spPr bwMode="auto">
          <a:xfrm>
            <a:off x="8328142" y="1186656"/>
            <a:ext cx="949325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nl-NL" altLang="nl-NL" dirty="0"/>
              <a:t>De groene kikker</a:t>
            </a:r>
          </a:p>
        </p:txBody>
      </p:sp>
      <p:pic>
        <p:nvPicPr>
          <p:cNvPr id="19499" name="Picture 64">
            <a:hlinkClick r:id="rId23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6" y="1192772"/>
            <a:ext cx="4318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500" name="Rectangle 69"/>
          <p:cNvSpPr>
            <a:spLocks noChangeArrowheads="1"/>
          </p:cNvSpPr>
          <p:nvPr/>
        </p:nvSpPr>
        <p:spPr bwMode="auto">
          <a:xfrm>
            <a:off x="8310679" y="1511300"/>
            <a:ext cx="938213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nl-NL" altLang="nl-NL"/>
              <a:t>Van ei tot kikker</a:t>
            </a:r>
          </a:p>
        </p:txBody>
      </p:sp>
      <p:pic>
        <p:nvPicPr>
          <p:cNvPr id="19501" name="Picture 70">
            <a:hlinkClick r:id="rId24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878" y="1544637"/>
            <a:ext cx="4318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502" name="Rectangle 71"/>
          <p:cNvSpPr>
            <a:spLocks noChangeArrowheads="1"/>
          </p:cNvSpPr>
          <p:nvPr/>
        </p:nvSpPr>
        <p:spPr bwMode="auto">
          <a:xfrm>
            <a:off x="8310679" y="1871663"/>
            <a:ext cx="809625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nl-NL" altLang="nl-NL"/>
              <a:t>De reuzenpad</a:t>
            </a:r>
          </a:p>
        </p:txBody>
      </p:sp>
      <p:pic>
        <p:nvPicPr>
          <p:cNvPr id="19503" name="Picture 72">
            <a:hlinkClick r:id="rId25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878" y="1905000"/>
            <a:ext cx="4318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504" name="Rectangle 73"/>
          <p:cNvSpPr>
            <a:spLocks noChangeArrowheads="1"/>
          </p:cNvSpPr>
          <p:nvPr/>
        </p:nvSpPr>
        <p:spPr bwMode="auto">
          <a:xfrm>
            <a:off x="8310678" y="2160588"/>
            <a:ext cx="98425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nl-NL" altLang="nl-NL"/>
              <a:t>De Rugstreep pad</a:t>
            </a:r>
          </a:p>
        </p:txBody>
      </p:sp>
      <p:pic>
        <p:nvPicPr>
          <p:cNvPr id="19505" name="Picture 74">
            <a:hlinkClick r:id="rId26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291" y="2160587"/>
            <a:ext cx="4318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" name="Rectangle 63"/>
          <p:cNvSpPr>
            <a:spLocks noChangeArrowheads="1"/>
          </p:cNvSpPr>
          <p:nvPr/>
        </p:nvSpPr>
        <p:spPr bwMode="auto">
          <a:xfrm>
            <a:off x="8105776" y="5529170"/>
            <a:ext cx="564578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nl-NL" altLang="nl-NL" dirty="0" smtClean="0"/>
              <a:t>De otter</a:t>
            </a:r>
            <a:endParaRPr lang="nl-NL" altLang="nl-NL" dirty="0"/>
          </a:p>
        </p:txBody>
      </p:sp>
      <p:pic>
        <p:nvPicPr>
          <p:cNvPr id="51" name="Picture 64">
            <a:hlinkClick r:id="rId27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860" y="5535286"/>
            <a:ext cx="4318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" name="Rectangle 69"/>
          <p:cNvSpPr>
            <a:spLocks noChangeArrowheads="1"/>
          </p:cNvSpPr>
          <p:nvPr/>
        </p:nvSpPr>
        <p:spPr bwMode="auto">
          <a:xfrm>
            <a:off x="8093191" y="5839619"/>
            <a:ext cx="6062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nl-NL" altLang="nl-NL" dirty="0" smtClean="0"/>
              <a:t>De potvis</a:t>
            </a:r>
            <a:endParaRPr lang="nl-NL" altLang="nl-NL" dirty="0"/>
          </a:p>
        </p:txBody>
      </p:sp>
      <p:pic>
        <p:nvPicPr>
          <p:cNvPr id="53" name="Picture 70">
            <a:hlinkClick r:id="rId28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512" y="5887151"/>
            <a:ext cx="4318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" name="Rectangle 71"/>
          <p:cNvSpPr>
            <a:spLocks noChangeArrowheads="1"/>
          </p:cNvSpPr>
          <p:nvPr/>
        </p:nvSpPr>
        <p:spPr bwMode="auto">
          <a:xfrm>
            <a:off x="8088313" y="6214177"/>
            <a:ext cx="102624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nl-NL" altLang="nl-NL" dirty="0" smtClean="0"/>
              <a:t>De Europese bizon</a:t>
            </a:r>
            <a:endParaRPr lang="nl-NL" altLang="nl-NL" dirty="0"/>
          </a:p>
        </p:txBody>
      </p:sp>
      <p:pic>
        <p:nvPicPr>
          <p:cNvPr id="55" name="Picture 72">
            <a:hlinkClick r:id="rId29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512" y="6247514"/>
            <a:ext cx="4318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Rectangle 73"/>
          <p:cNvSpPr>
            <a:spLocks noChangeArrowheads="1"/>
          </p:cNvSpPr>
          <p:nvPr/>
        </p:nvSpPr>
        <p:spPr bwMode="auto">
          <a:xfrm>
            <a:off x="8088312" y="6503102"/>
            <a:ext cx="77777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nl-NL" altLang="nl-NL" dirty="0" smtClean="0"/>
              <a:t>De vleermuis</a:t>
            </a:r>
            <a:endParaRPr lang="nl-NL" altLang="nl-NL" dirty="0"/>
          </a:p>
        </p:txBody>
      </p:sp>
      <p:pic>
        <p:nvPicPr>
          <p:cNvPr id="57" name="Picture 74">
            <a:hlinkClick r:id="rId30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5" y="6503101"/>
            <a:ext cx="4318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973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/>
          </p:cNvSpPr>
          <p:nvPr>
            <p:ph type="title"/>
          </p:nvPr>
        </p:nvSpPr>
        <p:spPr>
          <a:xfrm>
            <a:off x="-1" y="92077"/>
            <a:ext cx="7192537" cy="6429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nl-NL" altLang="nl-NL" b="1" dirty="0" smtClean="0">
                <a:solidFill>
                  <a:srgbClr val="00B050"/>
                </a:solidFill>
              </a:rPr>
              <a:t>Extra. Afbeeldingen van insecten</a:t>
            </a:r>
          </a:p>
        </p:txBody>
      </p:sp>
      <p:pic>
        <p:nvPicPr>
          <p:cNvPr id="20484" name="Picture 7" descr="internet-explorer-icon">
            <a:hlinkClick r:id="rId3"/>
          </p:cNvPr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1074739"/>
            <a:ext cx="179388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Rectangle 8"/>
          <p:cNvSpPr>
            <a:spLocks noChangeArrowheads="1"/>
          </p:cNvSpPr>
          <p:nvPr/>
        </p:nvSpPr>
        <p:spPr bwMode="auto">
          <a:xfrm>
            <a:off x="1919288" y="1052513"/>
            <a:ext cx="1090612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nl-NL" altLang="nl-NL"/>
              <a:t>Determinatiesleutel</a:t>
            </a:r>
          </a:p>
        </p:txBody>
      </p:sp>
      <p:pic>
        <p:nvPicPr>
          <p:cNvPr id="20486" name="Picture 10" descr="internet-explorer-icon">
            <a:hlinkClick r:id="rId5"/>
          </p:cNvPr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639" y="1290639"/>
            <a:ext cx="179387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Rectangle 11"/>
          <p:cNvSpPr>
            <a:spLocks noChangeArrowheads="1"/>
          </p:cNvSpPr>
          <p:nvPr/>
        </p:nvSpPr>
        <p:spPr bwMode="auto">
          <a:xfrm>
            <a:off x="1908175" y="1268413"/>
            <a:ext cx="2224088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nl-NL" altLang="nl-NL"/>
              <a:t>Indeling en determinatie organismen Bioplek</a:t>
            </a:r>
          </a:p>
        </p:txBody>
      </p:sp>
      <p:sp>
        <p:nvSpPr>
          <p:cNvPr id="20488" name="Rectangle 84"/>
          <p:cNvSpPr>
            <a:spLocks noChangeArrowheads="1"/>
          </p:cNvSpPr>
          <p:nvPr/>
        </p:nvSpPr>
        <p:spPr bwMode="auto">
          <a:xfrm>
            <a:off x="4527551" y="908050"/>
            <a:ext cx="60245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nl-NL" altLang="nl-NL" sz="2400">
                <a:solidFill>
                  <a:srgbClr val="003300"/>
                </a:solidFill>
              </a:rPr>
              <a:t>Foto’s Insecten (let op met kleur bewerkt)</a:t>
            </a:r>
          </a:p>
        </p:txBody>
      </p:sp>
      <p:pic>
        <p:nvPicPr>
          <p:cNvPr id="20489" name="Picture 85" descr="http://www.biologiepagina.nl/Images/fotosinsecten/fruitvlieg.jpg"/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844675"/>
            <a:ext cx="29337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Rectangle 87"/>
          <p:cNvSpPr>
            <a:spLocks noChangeArrowheads="1"/>
          </p:cNvSpPr>
          <p:nvPr/>
        </p:nvSpPr>
        <p:spPr bwMode="auto">
          <a:xfrm>
            <a:off x="2135189" y="4652964"/>
            <a:ext cx="25098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000">
                <a:solidFill>
                  <a:srgbClr val="003300"/>
                </a:solidFill>
              </a:rPr>
              <a:t>Hoofd van een vlieg </a:t>
            </a:r>
          </a:p>
        </p:txBody>
      </p:sp>
      <p:sp>
        <p:nvSpPr>
          <p:cNvPr id="20491" name="Rectangle 89"/>
          <p:cNvSpPr>
            <a:spLocks noChangeArrowheads="1"/>
          </p:cNvSpPr>
          <p:nvPr/>
        </p:nvSpPr>
        <p:spPr bwMode="auto">
          <a:xfrm>
            <a:off x="8348664" y="2413228"/>
            <a:ext cx="18473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20492" name="Picture 88" descr="http://www.biologiepagina.nl/Images/fotosinsecten/hoofdluis.jpg"/>
          <p:cNvPicPr>
            <a:picLocks noChangeAspect="1" noChangeArrowheads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2565400"/>
            <a:ext cx="2546350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3" name="Rectangle 90"/>
          <p:cNvSpPr>
            <a:spLocks noChangeArrowheads="1"/>
          </p:cNvSpPr>
          <p:nvPr/>
        </p:nvSpPr>
        <p:spPr bwMode="auto">
          <a:xfrm>
            <a:off x="4943475" y="5876926"/>
            <a:ext cx="27749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000">
                <a:solidFill>
                  <a:srgbClr val="003300"/>
                </a:solidFill>
              </a:rPr>
              <a:t>Hoofdluis...begint het </a:t>
            </a:r>
          </a:p>
          <a:p>
            <a:pPr eaLnBrk="1" hangingPunct="1"/>
            <a:r>
              <a:rPr lang="nl-NL" altLang="nl-NL" sz="2000">
                <a:solidFill>
                  <a:srgbClr val="003300"/>
                </a:solidFill>
              </a:rPr>
              <a:t>al te kriebelen.....? </a:t>
            </a:r>
          </a:p>
        </p:txBody>
      </p:sp>
      <p:sp>
        <p:nvSpPr>
          <p:cNvPr id="20494" name="Rectangle 92"/>
          <p:cNvSpPr>
            <a:spLocks noChangeArrowheads="1"/>
          </p:cNvSpPr>
          <p:nvPr/>
        </p:nvSpPr>
        <p:spPr bwMode="auto">
          <a:xfrm>
            <a:off x="8739189" y="3292703"/>
            <a:ext cx="18473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20495" name="Picture 91" descr="http://www.biologiepagina.nl/Images/fotosinsecten/honingbij.jpg"/>
          <p:cNvPicPr>
            <a:picLocks noChangeAspect="1" noChangeArrowheads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9" y="1412876"/>
            <a:ext cx="2490787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6" name="Rectangle 93"/>
          <p:cNvSpPr>
            <a:spLocks noChangeArrowheads="1"/>
          </p:cNvSpPr>
          <p:nvPr/>
        </p:nvSpPr>
        <p:spPr bwMode="auto">
          <a:xfrm>
            <a:off x="8256588" y="4724401"/>
            <a:ext cx="1771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000">
                <a:solidFill>
                  <a:srgbClr val="003300"/>
                </a:solidFill>
              </a:rPr>
              <a:t>Kop Honingbij</a:t>
            </a:r>
          </a:p>
        </p:txBody>
      </p:sp>
    </p:spTree>
    <p:extLst>
      <p:ext uri="{BB962C8B-B14F-4D97-AF65-F5344CB8AC3E}">
        <p14:creationId xmlns:p14="http://schemas.microsoft.com/office/powerpoint/2010/main" val="192869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/>
          </p:cNvSpPr>
          <p:nvPr>
            <p:ph type="title"/>
          </p:nvPr>
        </p:nvSpPr>
        <p:spPr>
          <a:xfrm>
            <a:off x="172612" y="192087"/>
            <a:ext cx="8949086" cy="642937"/>
          </a:xfrm>
        </p:spPr>
        <p:txBody>
          <a:bodyPr>
            <a:noAutofit/>
          </a:bodyPr>
          <a:lstStyle/>
          <a:p>
            <a:pPr eaLnBrk="1" hangingPunct="1"/>
            <a:r>
              <a:rPr lang="nl-NL" altLang="nl-NL" sz="4000" b="1" dirty="0">
                <a:solidFill>
                  <a:srgbClr val="00B050"/>
                </a:solidFill>
              </a:rPr>
              <a:t>Extra. Afbeeldingen van insecten</a:t>
            </a:r>
          </a:p>
        </p:txBody>
      </p:sp>
      <p:sp>
        <p:nvSpPr>
          <p:cNvPr id="21508" name="Rectangle 13"/>
          <p:cNvSpPr>
            <a:spLocks noChangeArrowheads="1"/>
          </p:cNvSpPr>
          <p:nvPr/>
        </p:nvSpPr>
        <p:spPr bwMode="auto">
          <a:xfrm>
            <a:off x="1647826" y="908050"/>
            <a:ext cx="60245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nl-NL" altLang="nl-NL" sz="2400">
                <a:solidFill>
                  <a:srgbClr val="003300"/>
                </a:solidFill>
              </a:rPr>
              <a:t>Foto’s Insecten (let op met kleur bewerkt)</a:t>
            </a:r>
          </a:p>
        </p:txBody>
      </p:sp>
      <p:sp>
        <p:nvSpPr>
          <p:cNvPr id="21509" name="Rectangle 15"/>
          <p:cNvSpPr>
            <a:spLocks noChangeArrowheads="1"/>
          </p:cNvSpPr>
          <p:nvPr/>
        </p:nvSpPr>
        <p:spPr bwMode="auto">
          <a:xfrm>
            <a:off x="1774825" y="5373689"/>
            <a:ext cx="28321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000">
                <a:solidFill>
                  <a:srgbClr val="003300"/>
                </a:solidFill>
              </a:rPr>
              <a:t>Hoofd van een kattevlo</a:t>
            </a:r>
          </a:p>
        </p:txBody>
      </p:sp>
      <p:sp>
        <p:nvSpPr>
          <p:cNvPr id="21510" name="Rectangle 16"/>
          <p:cNvSpPr>
            <a:spLocks noChangeArrowheads="1"/>
          </p:cNvSpPr>
          <p:nvPr/>
        </p:nvSpPr>
        <p:spPr bwMode="auto">
          <a:xfrm>
            <a:off x="8348664" y="2413228"/>
            <a:ext cx="18473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21511" name="Rectangle 18"/>
          <p:cNvSpPr>
            <a:spLocks noChangeArrowheads="1"/>
          </p:cNvSpPr>
          <p:nvPr/>
        </p:nvSpPr>
        <p:spPr bwMode="auto">
          <a:xfrm>
            <a:off x="5016500" y="4652964"/>
            <a:ext cx="2878138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1800">
                <a:solidFill>
                  <a:srgbClr val="003300"/>
                </a:solidFill>
              </a:rPr>
              <a:t>Mug: Flinke snuit waar die</a:t>
            </a:r>
          </a:p>
          <a:p>
            <a:pPr eaLnBrk="1" hangingPunct="1"/>
            <a:r>
              <a:rPr lang="nl-NL" altLang="nl-NL" sz="1800">
                <a:solidFill>
                  <a:srgbClr val="003300"/>
                </a:solidFill>
              </a:rPr>
              <a:t>je bloed mee opzuigt..... </a:t>
            </a:r>
          </a:p>
          <a:p>
            <a:pPr eaLnBrk="1" hangingPunct="1"/>
            <a:r>
              <a:rPr lang="nl-NL" altLang="nl-NL" sz="1800">
                <a:solidFill>
                  <a:srgbClr val="003300"/>
                </a:solidFill>
              </a:rPr>
              <a:t>zzzzzzz...zzzz..... </a:t>
            </a:r>
          </a:p>
        </p:txBody>
      </p:sp>
      <p:sp>
        <p:nvSpPr>
          <p:cNvPr id="21512" name="Rectangle 19"/>
          <p:cNvSpPr>
            <a:spLocks noChangeArrowheads="1"/>
          </p:cNvSpPr>
          <p:nvPr/>
        </p:nvSpPr>
        <p:spPr bwMode="auto">
          <a:xfrm>
            <a:off x="8739189" y="3292703"/>
            <a:ext cx="18473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21513" name="Rectangle 21"/>
          <p:cNvSpPr>
            <a:spLocks noChangeArrowheads="1"/>
          </p:cNvSpPr>
          <p:nvPr/>
        </p:nvSpPr>
        <p:spPr bwMode="auto">
          <a:xfrm>
            <a:off x="8328026" y="4292601"/>
            <a:ext cx="18335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000">
                <a:solidFill>
                  <a:srgbClr val="003300"/>
                </a:solidFill>
              </a:rPr>
              <a:t>De Strontvlieg</a:t>
            </a:r>
          </a:p>
          <a:p>
            <a:pPr eaLnBrk="1" hangingPunct="1"/>
            <a:r>
              <a:rPr lang="nl-NL" altLang="nl-NL" sz="2000">
                <a:solidFill>
                  <a:srgbClr val="003300"/>
                </a:solidFill>
              </a:rPr>
              <a:t>Hij is lekker!!!</a:t>
            </a:r>
          </a:p>
        </p:txBody>
      </p:sp>
      <p:pic>
        <p:nvPicPr>
          <p:cNvPr id="21514" name="Picture 24" descr="http://www.biologiepagina.nl/Images/fotosinsecten/kattevlo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484313"/>
            <a:ext cx="291465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5" name="Rectangle 27"/>
          <p:cNvSpPr>
            <a:spLocks noChangeArrowheads="1"/>
          </p:cNvSpPr>
          <p:nvPr/>
        </p:nvSpPr>
        <p:spPr bwMode="auto">
          <a:xfrm>
            <a:off x="5749926" y="3338741"/>
            <a:ext cx="18473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21516" name="Picture 26" descr="http://www.biologiepagina.nl/Images/fotosinsecten/mug.jpg"/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1" y="1628775"/>
            <a:ext cx="22002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7" name="Rectangle 29"/>
          <p:cNvSpPr>
            <a:spLocks noChangeArrowheads="1"/>
          </p:cNvSpPr>
          <p:nvPr/>
        </p:nvSpPr>
        <p:spPr bwMode="auto">
          <a:xfrm>
            <a:off x="8816976" y="2333853"/>
            <a:ext cx="18473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21518" name="Picture 28" descr="http://www.biologiepagina.nl/Images/fotosinsecten/huisvlieg.jpg"/>
          <p:cNvPicPr>
            <a:picLocks noChangeAspect="1" noChangeArrowheads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25" y="1700213"/>
            <a:ext cx="2870200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000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/>
          </p:cNvSpPr>
          <p:nvPr>
            <p:ph type="title"/>
          </p:nvPr>
        </p:nvSpPr>
        <p:spPr>
          <a:xfrm>
            <a:off x="48631" y="139699"/>
            <a:ext cx="8484764" cy="642937"/>
          </a:xfrm>
        </p:spPr>
        <p:txBody>
          <a:bodyPr>
            <a:noAutofit/>
          </a:bodyPr>
          <a:lstStyle/>
          <a:p>
            <a:pPr eaLnBrk="1" hangingPunct="1"/>
            <a:r>
              <a:rPr lang="nl-NL" altLang="nl-NL" sz="4000" b="1" dirty="0">
                <a:solidFill>
                  <a:srgbClr val="00B050"/>
                </a:solidFill>
              </a:rPr>
              <a:t>Extra. Afbeeldingen van insecten</a:t>
            </a:r>
          </a:p>
        </p:txBody>
      </p:sp>
      <p:sp>
        <p:nvSpPr>
          <p:cNvPr id="22531" name="Rectangle 3">
            <a:hlinkClick r:id="rId3"/>
          </p:cNvPr>
          <p:cNvSpPr>
            <a:spLocks noChangeArrowheads="1"/>
          </p:cNvSpPr>
          <p:nvPr/>
        </p:nvSpPr>
        <p:spPr bwMode="auto">
          <a:xfrm>
            <a:off x="4143376" y="5676900"/>
            <a:ext cx="822325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22533" name="Rectangle 7"/>
          <p:cNvSpPr>
            <a:spLocks noChangeArrowheads="1"/>
          </p:cNvSpPr>
          <p:nvPr/>
        </p:nvSpPr>
        <p:spPr bwMode="auto">
          <a:xfrm>
            <a:off x="1647826" y="908050"/>
            <a:ext cx="60245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nl-NL" altLang="nl-NL" sz="2400">
                <a:solidFill>
                  <a:srgbClr val="003300"/>
                </a:solidFill>
              </a:rPr>
              <a:t>Foto’s Insecten (let op met kleur bewerkt)</a:t>
            </a:r>
          </a:p>
        </p:txBody>
      </p:sp>
      <p:sp>
        <p:nvSpPr>
          <p:cNvPr id="22534" name="Rectangle 8"/>
          <p:cNvSpPr>
            <a:spLocks noChangeArrowheads="1"/>
          </p:cNvSpPr>
          <p:nvPr/>
        </p:nvSpPr>
        <p:spPr bwMode="auto">
          <a:xfrm>
            <a:off x="2063750" y="5157789"/>
            <a:ext cx="2209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000">
                <a:solidFill>
                  <a:srgbClr val="003300"/>
                </a:solidFill>
              </a:rPr>
              <a:t>Haar van een spin</a:t>
            </a:r>
          </a:p>
        </p:txBody>
      </p:sp>
      <p:sp>
        <p:nvSpPr>
          <p:cNvPr id="22535" name="Rectangle 9"/>
          <p:cNvSpPr>
            <a:spLocks noChangeArrowheads="1"/>
          </p:cNvSpPr>
          <p:nvPr/>
        </p:nvSpPr>
        <p:spPr bwMode="auto">
          <a:xfrm>
            <a:off x="8348664" y="2413228"/>
            <a:ext cx="18473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22536" name="Rectangle 10"/>
          <p:cNvSpPr>
            <a:spLocks noChangeArrowheads="1"/>
          </p:cNvSpPr>
          <p:nvPr/>
        </p:nvSpPr>
        <p:spPr bwMode="auto">
          <a:xfrm>
            <a:off x="4872039" y="5734050"/>
            <a:ext cx="251142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1800">
                <a:solidFill>
                  <a:srgbClr val="003300"/>
                </a:solidFill>
              </a:rPr>
              <a:t>De poot van een vlieg</a:t>
            </a:r>
          </a:p>
          <a:p>
            <a:pPr eaLnBrk="1" hangingPunct="1"/>
            <a:r>
              <a:rPr lang="nl-NL" altLang="nl-NL" sz="1800">
                <a:solidFill>
                  <a:srgbClr val="003300"/>
                </a:solidFill>
              </a:rPr>
              <a:t>Daarom kan hij op z’n </a:t>
            </a:r>
          </a:p>
          <a:p>
            <a:pPr eaLnBrk="1" hangingPunct="1"/>
            <a:r>
              <a:rPr lang="nl-NL" altLang="nl-NL" sz="1800">
                <a:solidFill>
                  <a:srgbClr val="003300"/>
                </a:solidFill>
              </a:rPr>
              <a:t>kop lopen………</a:t>
            </a:r>
          </a:p>
        </p:txBody>
      </p:sp>
      <p:sp>
        <p:nvSpPr>
          <p:cNvPr id="22537" name="Rectangle 11"/>
          <p:cNvSpPr>
            <a:spLocks noChangeArrowheads="1"/>
          </p:cNvSpPr>
          <p:nvPr/>
        </p:nvSpPr>
        <p:spPr bwMode="auto">
          <a:xfrm>
            <a:off x="8739189" y="3292703"/>
            <a:ext cx="18473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22538" name="Rectangle 12"/>
          <p:cNvSpPr>
            <a:spLocks noChangeArrowheads="1"/>
          </p:cNvSpPr>
          <p:nvPr/>
        </p:nvSpPr>
        <p:spPr bwMode="auto">
          <a:xfrm>
            <a:off x="8256589" y="3933826"/>
            <a:ext cx="1571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000">
                <a:solidFill>
                  <a:srgbClr val="003300"/>
                </a:solidFill>
              </a:rPr>
              <a:t>De Huisvlieg</a:t>
            </a:r>
          </a:p>
        </p:txBody>
      </p:sp>
      <p:sp>
        <p:nvSpPr>
          <p:cNvPr id="22539" name="Rectangle 14"/>
          <p:cNvSpPr>
            <a:spLocks noChangeArrowheads="1"/>
          </p:cNvSpPr>
          <p:nvPr/>
        </p:nvSpPr>
        <p:spPr bwMode="auto">
          <a:xfrm>
            <a:off x="5749926" y="3338741"/>
            <a:ext cx="18473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22540" name="Rectangle 16"/>
          <p:cNvSpPr>
            <a:spLocks noChangeArrowheads="1"/>
          </p:cNvSpPr>
          <p:nvPr/>
        </p:nvSpPr>
        <p:spPr bwMode="auto">
          <a:xfrm>
            <a:off x="8816976" y="2333853"/>
            <a:ext cx="18473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22541" name="Rectangle 20"/>
          <p:cNvSpPr>
            <a:spLocks noChangeArrowheads="1"/>
          </p:cNvSpPr>
          <p:nvPr/>
        </p:nvSpPr>
        <p:spPr bwMode="auto">
          <a:xfrm>
            <a:off x="3508376" y="2724378"/>
            <a:ext cx="18473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22542" name="Picture 19" descr="http://www.biologiepagina.nl/Images/fotosinsecten/spinnehaar.jpg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557339"/>
            <a:ext cx="274320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3" name="Rectangle 22"/>
          <p:cNvSpPr>
            <a:spLocks noChangeArrowheads="1"/>
          </p:cNvSpPr>
          <p:nvPr/>
        </p:nvSpPr>
        <p:spPr bwMode="auto">
          <a:xfrm>
            <a:off x="8326439" y="3661003"/>
            <a:ext cx="18473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22544" name="Picture 21" descr="http://www.biologiepagina.nl/Images/fotosinsecten/vliegvoet.jpg"/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2133601"/>
            <a:ext cx="2743200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5" name="Rectangle 24"/>
          <p:cNvSpPr>
            <a:spLocks noChangeArrowheads="1"/>
          </p:cNvSpPr>
          <p:nvPr/>
        </p:nvSpPr>
        <p:spPr bwMode="auto">
          <a:xfrm>
            <a:off x="8639176" y="2568803"/>
            <a:ext cx="18473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22546" name="Picture 23" descr="http://www.biologiepagina.nl/Images/fotosinsecten/vlieg2.jpg"/>
          <p:cNvPicPr>
            <a:picLocks noChangeAspect="1" noChangeArrowheads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1" y="1557339"/>
            <a:ext cx="2746375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659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/>
          </p:cNvSpPr>
          <p:nvPr>
            <p:ph type="title"/>
          </p:nvPr>
        </p:nvSpPr>
        <p:spPr>
          <a:xfrm>
            <a:off x="217566" y="83343"/>
            <a:ext cx="8606341" cy="642937"/>
          </a:xfrm>
        </p:spPr>
        <p:txBody>
          <a:bodyPr>
            <a:noAutofit/>
          </a:bodyPr>
          <a:lstStyle/>
          <a:p>
            <a:pPr eaLnBrk="1" hangingPunct="1"/>
            <a:r>
              <a:rPr lang="nl-NL" altLang="nl-NL" sz="4000" b="1" dirty="0">
                <a:solidFill>
                  <a:srgbClr val="00B050"/>
                </a:solidFill>
              </a:rPr>
              <a:t>Extra. Afbeeldingen van insecten</a:t>
            </a:r>
          </a:p>
        </p:txBody>
      </p:sp>
      <p:sp>
        <p:nvSpPr>
          <p:cNvPr id="23555" name="Rectangle 3">
            <a:hlinkClick r:id="rId3"/>
          </p:cNvPr>
          <p:cNvSpPr>
            <a:spLocks noChangeArrowheads="1"/>
          </p:cNvSpPr>
          <p:nvPr/>
        </p:nvSpPr>
        <p:spPr bwMode="auto">
          <a:xfrm>
            <a:off x="4143376" y="5676900"/>
            <a:ext cx="822325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23557" name="Rectangle 7"/>
          <p:cNvSpPr>
            <a:spLocks noChangeArrowheads="1"/>
          </p:cNvSpPr>
          <p:nvPr/>
        </p:nvSpPr>
        <p:spPr bwMode="auto">
          <a:xfrm>
            <a:off x="1647826" y="908050"/>
            <a:ext cx="60245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nl-NL" altLang="nl-NL" sz="2400">
                <a:solidFill>
                  <a:srgbClr val="003300"/>
                </a:solidFill>
              </a:rPr>
              <a:t>Foto’s Insecten (let op met kleur bewerkt)</a:t>
            </a:r>
          </a:p>
        </p:txBody>
      </p:sp>
      <p:sp>
        <p:nvSpPr>
          <p:cNvPr id="23558" name="Rectangle 8"/>
          <p:cNvSpPr>
            <a:spLocks noChangeArrowheads="1"/>
          </p:cNvSpPr>
          <p:nvPr/>
        </p:nvSpPr>
        <p:spPr bwMode="auto">
          <a:xfrm>
            <a:off x="1919289" y="5157789"/>
            <a:ext cx="23955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000">
                <a:solidFill>
                  <a:srgbClr val="003300"/>
                </a:solidFill>
              </a:rPr>
              <a:t>Nog een vliegenkop</a:t>
            </a:r>
          </a:p>
        </p:txBody>
      </p:sp>
      <p:sp>
        <p:nvSpPr>
          <p:cNvPr id="23559" name="Rectangle 9"/>
          <p:cNvSpPr>
            <a:spLocks noChangeArrowheads="1"/>
          </p:cNvSpPr>
          <p:nvPr/>
        </p:nvSpPr>
        <p:spPr bwMode="auto">
          <a:xfrm>
            <a:off x="14352297" y="2413228"/>
            <a:ext cx="18473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nl-NL" altLang="nl-NL"/>
          </a:p>
        </p:txBody>
      </p:sp>
      <p:sp>
        <p:nvSpPr>
          <p:cNvPr id="23560" name="Rectangle 10"/>
          <p:cNvSpPr>
            <a:spLocks noChangeArrowheads="1"/>
          </p:cNvSpPr>
          <p:nvPr/>
        </p:nvSpPr>
        <p:spPr bwMode="auto">
          <a:xfrm>
            <a:off x="5448300" y="5734051"/>
            <a:ext cx="1758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1800">
                <a:solidFill>
                  <a:srgbClr val="003300"/>
                </a:solidFill>
              </a:rPr>
              <a:t>De zwarte mier</a:t>
            </a:r>
          </a:p>
        </p:txBody>
      </p:sp>
      <p:sp>
        <p:nvSpPr>
          <p:cNvPr id="23561" name="Rectangle 11"/>
          <p:cNvSpPr>
            <a:spLocks noChangeArrowheads="1"/>
          </p:cNvSpPr>
          <p:nvPr/>
        </p:nvSpPr>
        <p:spPr bwMode="auto">
          <a:xfrm>
            <a:off x="8739189" y="3292703"/>
            <a:ext cx="18473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23562" name="Rectangle 12"/>
          <p:cNvSpPr>
            <a:spLocks noChangeArrowheads="1"/>
          </p:cNvSpPr>
          <p:nvPr/>
        </p:nvSpPr>
        <p:spPr bwMode="auto">
          <a:xfrm>
            <a:off x="8759826" y="4149726"/>
            <a:ext cx="15081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000">
                <a:solidFill>
                  <a:srgbClr val="003300"/>
                </a:solidFill>
              </a:rPr>
              <a:t>De kop van </a:t>
            </a:r>
          </a:p>
          <a:p>
            <a:pPr eaLnBrk="1" hangingPunct="1"/>
            <a:r>
              <a:rPr lang="nl-NL" altLang="nl-NL" sz="2000">
                <a:solidFill>
                  <a:srgbClr val="003300"/>
                </a:solidFill>
              </a:rPr>
              <a:t>een vlinder</a:t>
            </a:r>
          </a:p>
        </p:txBody>
      </p:sp>
      <p:sp>
        <p:nvSpPr>
          <p:cNvPr id="23563" name="Rectangle 13"/>
          <p:cNvSpPr>
            <a:spLocks noChangeArrowheads="1"/>
          </p:cNvSpPr>
          <p:nvPr/>
        </p:nvSpPr>
        <p:spPr bwMode="auto">
          <a:xfrm>
            <a:off x="5749926" y="3338741"/>
            <a:ext cx="18473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23564" name="Rectangle 14"/>
          <p:cNvSpPr>
            <a:spLocks noChangeArrowheads="1"/>
          </p:cNvSpPr>
          <p:nvPr/>
        </p:nvSpPr>
        <p:spPr bwMode="auto">
          <a:xfrm>
            <a:off x="8816976" y="2333853"/>
            <a:ext cx="18473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23565" name="Rectangle 17"/>
          <p:cNvSpPr>
            <a:spLocks noChangeArrowheads="1"/>
          </p:cNvSpPr>
          <p:nvPr/>
        </p:nvSpPr>
        <p:spPr bwMode="auto">
          <a:xfrm>
            <a:off x="8326439" y="3661003"/>
            <a:ext cx="18473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23566" name="Rectangle 19"/>
          <p:cNvSpPr>
            <a:spLocks noChangeArrowheads="1"/>
          </p:cNvSpPr>
          <p:nvPr/>
        </p:nvSpPr>
        <p:spPr bwMode="auto">
          <a:xfrm>
            <a:off x="8639176" y="2568803"/>
            <a:ext cx="18473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23567" name="Rectangle 22"/>
          <p:cNvSpPr>
            <a:spLocks noChangeArrowheads="1"/>
          </p:cNvSpPr>
          <p:nvPr/>
        </p:nvSpPr>
        <p:spPr bwMode="auto">
          <a:xfrm>
            <a:off x="9474201" y="5658078"/>
            <a:ext cx="18473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23568" name="Picture 21" descr="http://www.biologiepagina.nl/Images/fotosinsecten/vlieg.jpg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484313"/>
            <a:ext cx="28257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9" name="Rectangle 24"/>
          <p:cNvSpPr>
            <a:spLocks noChangeArrowheads="1"/>
          </p:cNvSpPr>
          <p:nvPr/>
        </p:nvSpPr>
        <p:spPr bwMode="auto">
          <a:xfrm>
            <a:off x="6062664" y="2892653"/>
            <a:ext cx="18473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23570" name="Picture 23" descr="http://www.biologiepagina.nl/Images/fotosinsecten/zwartemier.jpg"/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8" y="2852738"/>
            <a:ext cx="35623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1" name="Rectangle 26"/>
          <p:cNvSpPr>
            <a:spLocks noChangeArrowheads="1"/>
          </p:cNvSpPr>
          <p:nvPr/>
        </p:nvSpPr>
        <p:spPr bwMode="auto">
          <a:xfrm>
            <a:off x="8850314" y="2457678"/>
            <a:ext cx="18473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23572" name="Picture 25" descr="http://www.biologiepagina.nl/Images/fotosinsecten/vlinder.jpg"/>
          <p:cNvPicPr>
            <a:picLocks noChangeAspect="1" noChangeArrowheads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25" y="1196975"/>
            <a:ext cx="219075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798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5" descr="plantenrijk"/>
          <p:cNvPicPr>
            <a:picLocks noChangeAspect="1" noChangeArrowheads="1"/>
          </p:cNvPicPr>
          <p:nvPr/>
        </p:nvPicPr>
        <p:blipFill>
          <a:blip r:embed="rId2">
            <a:lum bright="36000" contrast="-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nl-NL" altLang="nl-NL" b="1" smtClean="0">
                <a:solidFill>
                  <a:srgbClr val="CC0000"/>
                </a:solidFill>
                <a:ea typeface="ＭＳ Ｐゴシック" panose="020B0600070205080204" pitchFamily="34" charset="-128"/>
              </a:rPr>
              <a:t>Indeling van het plantenrijk</a:t>
            </a:r>
          </a:p>
        </p:txBody>
      </p:sp>
    </p:spTree>
    <p:extLst>
      <p:ext uri="{BB962C8B-B14F-4D97-AF65-F5344CB8AC3E}">
        <p14:creationId xmlns:p14="http://schemas.microsoft.com/office/powerpoint/2010/main" val="344757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2"/>
          <p:cNvSpPr txBox="1">
            <a:spLocks noChangeArrowheads="1"/>
          </p:cNvSpPr>
          <p:nvPr/>
        </p:nvSpPr>
        <p:spPr bwMode="auto">
          <a:xfrm>
            <a:off x="3810000" y="3505200"/>
            <a:ext cx="1371600" cy="457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Wieren</a:t>
            </a:r>
          </a:p>
        </p:txBody>
      </p:sp>
      <p:sp>
        <p:nvSpPr>
          <p:cNvPr id="14338" name="Text Box 3"/>
          <p:cNvSpPr txBox="1">
            <a:spLocks noChangeArrowheads="1"/>
          </p:cNvSpPr>
          <p:nvPr/>
        </p:nvSpPr>
        <p:spPr bwMode="auto">
          <a:xfrm>
            <a:off x="5486400" y="3505200"/>
            <a:ext cx="2438400" cy="457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Sporenplanten</a:t>
            </a:r>
          </a:p>
        </p:txBody>
      </p:sp>
      <p:sp>
        <p:nvSpPr>
          <p:cNvPr id="14339" name="Text Box 4"/>
          <p:cNvSpPr txBox="1">
            <a:spLocks noChangeArrowheads="1"/>
          </p:cNvSpPr>
          <p:nvPr/>
        </p:nvSpPr>
        <p:spPr bwMode="auto">
          <a:xfrm>
            <a:off x="8153400" y="3505200"/>
            <a:ext cx="2133600" cy="457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Zaadplanten</a:t>
            </a:r>
          </a:p>
        </p:txBody>
      </p:sp>
      <p:sp>
        <p:nvSpPr>
          <p:cNvPr id="14340" name="Text Box 5"/>
          <p:cNvSpPr txBox="1">
            <a:spLocks noChangeArrowheads="1"/>
          </p:cNvSpPr>
          <p:nvPr/>
        </p:nvSpPr>
        <p:spPr bwMode="auto">
          <a:xfrm>
            <a:off x="5576889" y="1054100"/>
            <a:ext cx="49117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/>
              <a:t>Celwand</a:t>
            </a:r>
            <a:br>
              <a:rPr lang="en-US" altLang="nl-NL"/>
            </a:br>
            <a:r>
              <a:rPr lang="en-US" altLang="nl-NL"/>
              <a:t>Celkern</a:t>
            </a:r>
            <a:br>
              <a:rPr lang="en-US" altLang="nl-NL"/>
            </a:br>
            <a:r>
              <a:rPr lang="en-US" altLang="nl-NL"/>
              <a:t>Bladgroenkorrels</a:t>
            </a:r>
            <a:br>
              <a:rPr lang="en-US" altLang="nl-NL"/>
            </a:br>
            <a:r>
              <a:rPr lang="en-US" altLang="nl-NL"/>
              <a:t>Eencellig of veelcellig</a:t>
            </a:r>
          </a:p>
        </p:txBody>
      </p:sp>
      <p:sp>
        <p:nvSpPr>
          <p:cNvPr id="14341" name="Line 6"/>
          <p:cNvSpPr>
            <a:spLocks noChangeShapeType="1"/>
          </p:cNvSpPr>
          <p:nvPr/>
        </p:nvSpPr>
        <p:spPr bwMode="auto">
          <a:xfrm>
            <a:off x="7162800" y="7620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342" name="Text Box 7"/>
          <p:cNvSpPr txBox="1">
            <a:spLocks noChangeArrowheads="1"/>
          </p:cNvSpPr>
          <p:nvPr/>
        </p:nvSpPr>
        <p:spPr bwMode="auto">
          <a:xfrm>
            <a:off x="1752601" y="4152901"/>
            <a:ext cx="22463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/>
              <a:t>Wortels,                                                                            stengels,             </a:t>
            </a:r>
            <a:br>
              <a:rPr lang="en-US" altLang="nl-NL"/>
            </a:br>
            <a:r>
              <a:rPr lang="en-US" altLang="nl-NL"/>
              <a:t>bladeren:</a:t>
            </a:r>
          </a:p>
        </p:txBody>
      </p:sp>
      <p:sp>
        <p:nvSpPr>
          <p:cNvPr id="14343" name="Line 8"/>
          <p:cNvSpPr>
            <a:spLocks noChangeShapeType="1"/>
          </p:cNvSpPr>
          <p:nvPr/>
        </p:nvSpPr>
        <p:spPr bwMode="auto">
          <a:xfrm>
            <a:off x="7162800" y="2743200"/>
            <a:ext cx="0" cy="5334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14344" name="Line 9"/>
          <p:cNvSpPr>
            <a:spLocks noChangeShapeType="1"/>
          </p:cNvSpPr>
          <p:nvPr/>
        </p:nvSpPr>
        <p:spPr bwMode="auto">
          <a:xfrm>
            <a:off x="6821488" y="3113089"/>
            <a:ext cx="0" cy="257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345" name="Line 10"/>
          <p:cNvSpPr>
            <a:spLocks noChangeShapeType="1"/>
          </p:cNvSpPr>
          <p:nvPr/>
        </p:nvSpPr>
        <p:spPr bwMode="auto">
          <a:xfrm>
            <a:off x="4419600" y="3127375"/>
            <a:ext cx="4800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14346" name="Line 11"/>
          <p:cNvSpPr>
            <a:spLocks noChangeShapeType="1"/>
          </p:cNvSpPr>
          <p:nvPr/>
        </p:nvSpPr>
        <p:spPr bwMode="auto">
          <a:xfrm>
            <a:off x="9220200" y="3127375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347" name="Line 12"/>
          <p:cNvSpPr>
            <a:spLocks noChangeShapeType="1"/>
          </p:cNvSpPr>
          <p:nvPr/>
        </p:nvSpPr>
        <p:spPr bwMode="auto">
          <a:xfrm>
            <a:off x="4419600" y="3127375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348" name="Text Box 13"/>
          <p:cNvSpPr txBox="1">
            <a:spLocks noChangeArrowheads="1"/>
          </p:cNvSpPr>
          <p:nvPr/>
        </p:nvSpPr>
        <p:spPr bwMode="auto">
          <a:xfrm>
            <a:off x="1752600" y="3487738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Stam:</a:t>
            </a:r>
          </a:p>
        </p:txBody>
      </p:sp>
      <p:sp>
        <p:nvSpPr>
          <p:cNvPr id="14349" name="Text Box 14"/>
          <p:cNvSpPr txBox="1">
            <a:spLocks noChangeArrowheads="1"/>
          </p:cNvSpPr>
          <p:nvPr/>
        </p:nvSpPr>
        <p:spPr bwMode="auto">
          <a:xfrm>
            <a:off x="1752600" y="228600"/>
            <a:ext cx="167640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Bacteri</a:t>
            </a:r>
            <a:r>
              <a:rPr lang="nl-NL" altLang="nl-NL" b="1"/>
              <a:t>ë</a:t>
            </a:r>
            <a:r>
              <a:rPr lang="en-US" altLang="nl-NL" b="1"/>
              <a:t>n</a:t>
            </a:r>
          </a:p>
        </p:txBody>
      </p:sp>
      <p:sp>
        <p:nvSpPr>
          <p:cNvPr id="14350" name="Text Box 15"/>
          <p:cNvSpPr txBox="1">
            <a:spLocks noChangeArrowheads="1"/>
          </p:cNvSpPr>
          <p:nvPr/>
        </p:nvSpPr>
        <p:spPr bwMode="auto">
          <a:xfrm>
            <a:off x="4038600" y="228600"/>
            <a:ext cx="182880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Schimmels</a:t>
            </a:r>
          </a:p>
        </p:txBody>
      </p:sp>
      <p:sp>
        <p:nvSpPr>
          <p:cNvPr id="14351" name="Text Box 16"/>
          <p:cNvSpPr txBox="1">
            <a:spLocks noChangeArrowheads="1"/>
          </p:cNvSpPr>
          <p:nvPr/>
        </p:nvSpPr>
        <p:spPr bwMode="auto">
          <a:xfrm>
            <a:off x="6477000" y="228600"/>
            <a:ext cx="1371600" cy="457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Planten</a:t>
            </a:r>
          </a:p>
        </p:txBody>
      </p:sp>
      <p:sp>
        <p:nvSpPr>
          <p:cNvPr id="14352" name="Text Box 17"/>
          <p:cNvSpPr txBox="1">
            <a:spLocks noChangeArrowheads="1"/>
          </p:cNvSpPr>
          <p:nvPr/>
        </p:nvSpPr>
        <p:spPr bwMode="auto">
          <a:xfrm>
            <a:off x="8686800" y="228600"/>
            <a:ext cx="129540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Dieren</a:t>
            </a:r>
          </a:p>
        </p:txBody>
      </p:sp>
      <p:sp>
        <p:nvSpPr>
          <p:cNvPr id="3090" name="Text Box 18"/>
          <p:cNvSpPr txBox="1">
            <a:spLocks noChangeArrowheads="1"/>
          </p:cNvSpPr>
          <p:nvPr/>
        </p:nvSpPr>
        <p:spPr bwMode="auto">
          <a:xfrm>
            <a:off x="4100513" y="6035676"/>
            <a:ext cx="56245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/>
              <a:t>	     	    Sporen 	        Zaden</a:t>
            </a:r>
            <a:br>
              <a:rPr lang="en-US" altLang="nl-NL"/>
            </a:br>
            <a:r>
              <a:rPr lang="en-US" altLang="nl-NL"/>
              <a:t>				</a:t>
            </a:r>
          </a:p>
        </p:txBody>
      </p:sp>
      <p:sp>
        <p:nvSpPr>
          <p:cNvPr id="3091" name="Text Box 19"/>
          <p:cNvSpPr txBox="1">
            <a:spLocks noChangeArrowheads="1"/>
          </p:cNvSpPr>
          <p:nvPr/>
        </p:nvSpPr>
        <p:spPr bwMode="auto">
          <a:xfrm>
            <a:off x="4100513" y="5462588"/>
            <a:ext cx="56245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/>
              <a:t>nee                    nee                    ja</a:t>
            </a:r>
          </a:p>
        </p:txBody>
      </p:sp>
      <p:sp>
        <p:nvSpPr>
          <p:cNvPr id="3092" name="Text Box 20"/>
          <p:cNvSpPr txBox="1">
            <a:spLocks noChangeArrowheads="1"/>
          </p:cNvSpPr>
          <p:nvPr/>
        </p:nvSpPr>
        <p:spPr bwMode="auto">
          <a:xfrm>
            <a:off x="4100513" y="4552950"/>
            <a:ext cx="56245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/>
              <a:t>nee                    ja                       ja</a:t>
            </a:r>
          </a:p>
        </p:txBody>
      </p:sp>
      <p:sp>
        <p:nvSpPr>
          <p:cNvPr id="14356" name="Text Box 21"/>
          <p:cNvSpPr txBox="1">
            <a:spLocks noChangeArrowheads="1"/>
          </p:cNvSpPr>
          <p:nvPr/>
        </p:nvSpPr>
        <p:spPr bwMode="auto">
          <a:xfrm>
            <a:off x="1752601" y="5456238"/>
            <a:ext cx="1573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/>
              <a:t>Bloemen:</a:t>
            </a:r>
          </a:p>
        </p:txBody>
      </p:sp>
      <p:sp>
        <p:nvSpPr>
          <p:cNvPr id="14357" name="Text Box 22"/>
          <p:cNvSpPr txBox="1">
            <a:spLocks noChangeArrowheads="1"/>
          </p:cNvSpPr>
          <p:nvPr/>
        </p:nvSpPr>
        <p:spPr bwMode="auto">
          <a:xfrm>
            <a:off x="1752601" y="6029325"/>
            <a:ext cx="22463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/>
              <a:t>Voortplanting:</a:t>
            </a:r>
          </a:p>
        </p:txBody>
      </p:sp>
      <p:pic>
        <p:nvPicPr>
          <p:cNvPr id="14358" name="Picture 11" descr="plantenc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122363"/>
            <a:ext cx="32766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624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0" grpId="0"/>
      <p:bldP spid="3091" grpId="0"/>
      <p:bldP spid="309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Line 2"/>
          <p:cNvSpPr>
            <a:spLocks noChangeShapeType="1"/>
          </p:cNvSpPr>
          <p:nvPr/>
        </p:nvSpPr>
        <p:spPr bwMode="auto">
          <a:xfrm>
            <a:off x="7162800" y="2743200"/>
            <a:ext cx="0" cy="5334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15362" name="Line 3"/>
          <p:cNvSpPr>
            <a:spLocks noChangeShapeType="1"/>
          </p:cNvSpPr>
          <p:nvPr/>
        </p:nvSpPr>
        <p:spPr bwMode="auto">
          <a:xfrm>
            <a:off x="7162800" y="981076"/>
            <a:ext cx="0" cy="3905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5363" name="Line 4"/>
          <p:cNvSpPr>
            <a:spLocks noChangeShapeType="1"/>
          </p:cNvSpPr>
          <p:nvPr/>
        </p:nvSpPr>
        <p:spPr bwMode="auto">
          <a:xfrm>
            <a:off x="4419600" y="1066800"/>
            <a:ext cx="4800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15364" name="Line 5"/>
          <p:cNvSpPr>
            <a:spLocks noChangeShapeType="1"/>
          </p:cNvSpPr>
          <p:nvPr/>
        </p:nvSpPr>
        <p:spPr bwMode="auto">
          <a:xfrm>
            <a:off x="9220200" y="10668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5365" name="Line 6"/>
          <p:cNvSpPr>
            <a:spLocks noChangeShapeType="1"/>
          </p:cNvSpPr>
          <p:nvPr/>
        </p:nvSpPr>
        <p:spPr bwMode="auto">
          <a:xfrm>
            <a:off x="4419600" y="10668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5366" name="Text Box 7"/>
          <p:cNvSpPr txBox="1">
            <a:spLocks noChangeArrowheads="1"/>
          </p:cNvSpPr>
          <p:nvPr/>
        </p:nvSpPr>
        <p:spPr bwMode="auto">
          <a:xfrm>
            <a:off x="1752600" y="12954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/>
              <a:t>Stam:</a:t>
            </a:r>
          </a:p>
        </p:txBody>
      </p:sp>
      <p:sp>
        <p:nvSpPr>
          <p:cNvPr id="15367" name="Text Box 8"/>
          <p:cNvSpPr txBox="1">
            <a:spLocks noChangeArrowheads="1"/>
          </p:cNvSpPr>
          <p:nvPr/>
        </p:nvSpPr>
        <p:spPr bwMode="auto">
          <a:xfrm>
            <a:off x="1752600" y="228600"/>
            <a:ext cx="167640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Bacteri</a:t>
            </a:r>
            <a:r>
              <a:rPr lang="nl-NL" altLang="nl-NL" b="1"/>
              <a:t>ë</a:t>
            </a:r>
            <a:r>
              <a:rPr lang="en-US" altLang="nl-NL" b="1"/>
              <a:t>n</a:t>
            </a:r>
          </a:p>
        </p:txBody>
      </p:sp>
      <p:sp>
        <p:nvSpPr>
          <p:cNvPr id="15368" name="Text Box 9"/>
          <p:cNvSpPr txBox="1">
            <a:spLocks noChangeArrowheads="1"/>
          </p:cNvSpPr>
          <p:nvPr/>
        </p:nvSpPr>
        <p:spPr bwMode="auto">
          <a:xfrm>
            <a:off x="4038600" y="228600"/>
            <a:ext cx="182880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Schimmels</a:t>
            </a:r>
          </a:p>
        </p:txBody>
      </p:sp>
      <p:sp>
        <p:nvSpPr>
          <p:cNvPr id="15369" name="Text Box 10"/>
          <p:cNvSpPr txBox="1">
            <a:spLocks noChangeArrowheads="1"/>
          </p:cNvSpPr>
          <p:nvPr/>
        </p:nvSpPr>
        <p:spPr bwMode="auto">
          <a:xfrm>
            <a:off x="6477000" y="228600"/>
            <a:ext cx="1371600" cy="457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Planten</a:t>
            </a:r>
          </a:p>
        </p:txBody>
      </p:sp>
      <p:sp>
        <p:nvSpPr>
          <p:cNvPr id="15370" name="Text Box 11"/>
          <p:cNvSpPr txBox="1">
            <a:spLocks noChangeArrowheads="1"/>
          </p:cNvSpPr>
          <p:nvPr/>
        </p:nvSpPr>
        <p:spPr bwMode="auto">
          <a:xfrm>
            <a:off x="8686800" y="228600"/>
            <a:ext cx="129540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Dieren</a:t>
            </a:r>
          </a:p>
        </p:txBody>
      </p:sp>
      <p:sp>
        <p:nvSpPr>
          <p:cNvPr id="15371" name="Text Box 12"/>
          <p:cNvSpPr txBox="1">
            <a:spLocks noChangeArrowheads="1"/>
          </p:cNvSpPr>
          <p:nvPr/>
        </p:nvSpPr>
        <p:spPr bwMode="auto">
          <a:xfrm>
            <a:off x="3775075" y="1366838"/>
            <a:ext cx="1371600" cy="457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Wieren</a:t>
            </a:r>
          </a:p>
        </p:txBody>
      </p:sp>
      <p:sp>
        <p:nvSpPr>
          <p:cNvPr id="15372" name="Text Box 13"/>
          <p:cNvSpPr txBox="1">
            <a:spLocks noChangeArrowheads="1"/>
          </p:cNvSpPr>
          <p:nvPr/>
        </p:nvSpPr>
        <p:spPr bwMode="auto">
          <a:xfrm>
            <a:off x="5451475" y="1366838"/>
            <a:ext cx="243840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Sporenplanten</a:t>
            </a:r>
          </a:p>
        </p:txBody>
      </p:sp>
      <p:sp>
        <p:nvSpPr>
          <p:cNvPr id="15373" name="Text Box 14"/>
          <p:cNvSpPr txBox="1">
            <a:spLocks noChangeArrowheads="1"/>
          </p:cNvSpPr>
          <p:nvPr/>
        </p:nvSpPr>
        <p:spPr bwMode="auto">
          <a:xfrm>
            <a:off x="8118475" y="1366838"/>
            <a:ext cx="213360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Zaadplanten</a:t>
            </a:r>
          </a:p>
        </p:txBody>
      </p:sp>
      <p:sp>
        <p:nvSpPr>
          <p:cNvPr id="15374" name="Text Box 15"/>
          <p:cNvSpPr txBox="1">
            <a:spLocks noChangeArrowheads="1"/>
          </p:cNvSpPr>
          <p:nvPr/>
        </p:nvSpPr>
        <p:spPr bwMode="auto">
          <a:xfrm>
            <a:off x="1752601" y="2144713"/>
            <a:ext cx="28051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u="sng"/>
              <a:t>Eencellige wieren</a:t>
            </a:r>
          </a:p>
        </p:txBody>
      </p:sp>
      <p:pic>
        <p:nvPicPr>
          <p:cNvPr id="4112" name="Picture 16" descr="chlamydomon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476" y="4892676"/>
            <a:ext cx="3127375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17" descr="Protococcus Boomal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075" y="2922589"/>
            <a:ext cx="2254250" cy="197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1752600" y="3305175"/>
            <a:ext cx="1587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/>
              <a:t>Boomalg</a:t>
            </a:r>
          </a:p>
        </p:txBody>
      </p:sp>
      <p:pic>
        <p:nvPicPr>
          <p:cNvPr id="4115" name="Picture 19" descr="algabar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476" y="2119314"/>
            <a:ext cx="3427413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6" name="Text Box 20"/>
          <p:cNvSpPr txBox="1">
            <a:spLocks noChangeArrowheads="1"/>
          </p:cNvSpPr>
          <p:nvPr/>
        </p:nvSpPr>
        <p:spPr bwMode="auto">
          <a:xfrm>
            <a:off x="1752601" y="5175250"/>
            <a:ext cx="4175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/>
              <a:t>Een alg met zweepdraden</a:t>
            </a:r>
          </a:p>
        </p:txBody>
      </p:sp>
    </p:spTree>
    <p:extLst>
      <p:ext uri="{BB962C8B-B14F-4D97-AF65-F5344CB8AC3E}">
        <p14:creationId xmlns:p14="http://schemas.microsoft.com/office/powerpoint/2010/main" val="389434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4" grpId="0"/>
      <p:bldP spid="41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Line 2"/>
          <p:cNvSpPr>
            <a:spLocks noChangeShapeType="1"/>
          </p:cNvSpPr>
          <p:nvPr/>
        </p:nvSpPr>
        <p:spPr bwMode="auto">
          <a:xfrm>
            <a:off x="7172325" y="914400"/>
            <a:ext cx="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6386" name="Line 3"/>
          <p:cNvSpPr>
            <a:spLocks noChangeShapeType="1"/>
          </p:cNvSpPr>
          <p:nvPr/>
        </p:nvSpPr>
        <p:spPr bwMode="auto">
          <a:xfrm>
            <a:off x="4419600" y="1066800"/>
            <a:ext cx="4800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16387" name="Line 4"/>
          <p:cNvSpPr>
            <a:spLocks noChangeShapeType="1"/>
          </p:cNvSpPr>
          <p:nvPr/>
        </p:nvSpPr>
        <p:spPr bwMode="auto">
          <a:xfrm>
            <a:off x="9220200" y="10668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6388" name="Line 5"/>
          <p:cNvSpPr>
            <a:spLocks noChangeShapeType="1"/>
          </p:cNvSpPr>
          <p:nvPr/>
        </p:nvSpPr>
        <p:spPr bwMode="auto">
          <a:xfrm>
            <a:off x="4419600" y="10668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6389" name="Text Box 6"/>
          <p:cNvSpPr txBox="1">
            <a:spLocks noChangeArrowheads="1"/>
          </p:cNvSpPr>
          <p:nvPr/>
        </p:nvSpPr>
        <p:spPr bwMode="auto">
          <a:xfrm>
            <a:off x="1752600" y="3262313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/>
              <a:t>Volvox</a:t>
            </a:r>
          </a:p>
        </p:txBody>
      </p:sp>
      <p:pic>
        <p:nvPicPr>
          <p:cNvPr id="5127" name="Picture 7" descr="Spirogy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076" y="4635500"/>
            <a:ext cx="2322513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1854200" y="5183188"/>
            <a:ext cx="2070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/>
              <a:t>Draadwieren</a:t>
            </a:r>
          </a:p>
        </p:txBody>
      </p:sp>
      <p:sp>
        <p:nvSpPr>
          <p:cNvPr id="16392" name="Text Box 9"/>
          <p:cNvSpPr txBox="1">
            <a:spLocks noChangeArrowheads="1"/>
          </p:cNvSpPr>
          <p:nvPr/>
        </p:nvSpPr>
        <p:spPr bwMode="auto">
          <a:xfrm>
            <a:off x="1752600" y="12954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/>
              <a:t>Stam:</a:t>
            </a:r>
          </a:p>
        </p:txBody>
      </p:sp>
      <p:pic>
        <p:nvPicPr>
          <p:cNvPr id="16393" name="Picture 10" descr="volvo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075" y="2733675"/>
            <a:ext cx="2122488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4" name="Text Box 11"/>
          <p:cNvSpPr txBox="1">
            <a:spLocks noChangeArrowheads="1"/>
          </p:cNvSpPr>
          <p:nvPr/>
        </p:nvSpPr>
        <p:spPr bwMode="auto">
          <a:xfrm>
            <a:off x="1752600" y="228600"/>
            <a:ext cx="167640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Bacteri</a:t>
            </a:r>
            <a:r>
              <a:rPr lang="nl-NL" altLang="nl-NL" b="1"/>
              <a:t>ë</a:t>
            </a:r>
            <a:r>
              <a:rPr lang="en-US" altLang="nl-NL" b="1"/>
              <a:t>n</a:t>
            </a:r>
          </a:p>
        </p:txBody>
      </p:sp>
      <p:sp>
        <p:nvSpPr>
          <p:cNvPr id="16395" name="Text Box 12"/>
          <p:cNvSpPr txBox="1">
            <a:spLocks noChangeArrowheads="1"/>
          </p:cNvSpPr>
          <p:nvPr/>
        </p:nvSpPr>
        <p:spPr bwMode="auto">
          <a:xfrm>
            <a:off x="4038600" y="228600"/>
            <a:ext cx="182880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Schimmels</a:t>
            </a:r>
          </a:p>
        </p:txBody>
      </p:sp>
      <p:sp>
        <p:nvSpPr>
          <p:cNvPr id="16396" name="Text Box 13"/>
          <p:cNvSpPr txBox="1">
            <a:spLocks noChangeArrowheads="1"/>
          </p:cNvSpPr>
          <p:nvPr/>
        </p:nvSpPr>
        <p:spPr bwMode="auto">
          <a:xfrm>
            <a:off x="6477000" y="228600"/>
            <a:ext cx="1371600" cy="457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Planten</a:t>
            </a:r>
          </a:p>
        </p:txBody>
      </p:sp>
      <p:sp>
        <p:nvSpPr>
          <p:cNvPr id="16397" name="Text Box 14"/>
          <p:cNvSpPr txBox="1">
            <a:spLocks noChangeArrowheads="1"/>
          </p:cNvSpPr>
          <p:nvPr/>
        </p:nvSpPr>
        <p:spPr bwMode="auto">
          <a:xfrm>
            <a:off x="8686800" y="228600"/>
            <a:ext cx="129540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Dieren</a:t>
            </a:r>
          </a:p>
        </p:txBody>
      </p:sp>
      <p:sp>
        <p:nvSpPr>
          <p:cNvPr id="16398" name="Text Box 15"/>
          <p:cNvSpPr txBox="1">
            <a:spLocks noChangeArrowheads="1"/>
          </p:cNvSpPr>
          <p:nvPr/>
        </p:nvSpPr>
        <p:spPr bwMode="auto">
          <a:xfrm>
            <a:off x="3775075" y="1366838"/>
            <a:ext cx="1371600" cy="457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Wieren</a:t>
            </a:r>
          </a:p>
        </p:txBody>
      </p:sp>
      <p:sp>
        <p:nvSpPr>
          <p:cNvPr id="16399" name="Text Box 16"/>
          <p:cNvSpPr txBox="1">
            <a:spLocks noChangeArrowheads="1"/>
          </p:cNvSpPr>
          <p:nvPr/>
        </p:nvSpPr>
        <p:spPr bwMode="auto">
          <a:xfrm>
            <a:off x="5451475" y="1366838"/>
            <a:ext cx="243840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Sporenplanten</a:t>
            </a:r>
          </a:p>
        </p:txBody>
      </p:sp>
      <p:sp>
        <p:nvSpPr>
          <p:cNvPr id="16400" name="Text Box 17"/>
          <p:cNvSpPr txBox="1">
            <a:spLocks noChangeArrowheads="1"/>
          </p:cNvSpPr>
          <p:nvPr/>
        </p:nvSpPr>
        <p:spPr bwMode="auto">
          <a:xfrm>
            <a:off x="8118475" y="1366838"/>
            <a:ext cx="213360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Zaadplanten</a:t>
            </a:r>
          </a:p>
        </p:txBody>
      </p:sp>
      <p:sp>
        <p:nvSpPr>
          <p:cNvPr id="16401" name="Text Box 18"/>
          <p:cNvSpPr txBox="1">
            <a:spLocks noChangeArrowheads="1"/>
          </p:cNvSpPr>
          <p:nvPr/>
        </p:nvSpPr>
        <p:spPr bwMode="auto">
          <a:xfrm>
            <a:off x="1752601" y="2144713"/>
            <a:ext cx="2822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u="sng"/>
              <a:t>Veelcellige wieren</a:t>
            </a:r>
          </a:p>
        </p:txBody>
      </p:sp>
      <p:pic>
        <p:nvPicPr>
          <p:cNvPr id="5139" name="Picture 19" descr="Algengroei door draadwier (spirogyra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463" y="4635500"/>
            <a:ext cx="2328862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8302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Line 2"/>
          <p:cNvSpPr>
            <a:spLocks noChangeShapeType="1"/>
          </p:cNvSpPr>
          <p:nvPr/>
        </p:nvSpPr>
        <p:spPr bwMode="auto">
          <a:xfrm>
            <a:off x="7162800" y="2743200"/>
            <a:ext cx="0" cy="5334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17410" name="Line 3"/>
          <p:cNvSpPr>
            <a:spLocks noChangeShapeType="1"/>
          </p:cNvSpPr>
          <p:nvPr/>
        </p:nvSpPr>
        <p:spPr bwMode="auto">
          <a:xfrm>
            <a:off x="7162800" y="914400"/>
            <a:ext cx="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7411" name="Line 4"/>
          <p:cNvSpPr>
            <a:spLocks noChangeShapeType="1"/>
          </p:cNvSpPr>
          <p:nvPr/>
        </p:nvSpPr>
        <p:spPr bwMode="auto">
          <a:xfrm>
            <a:off x="4419600" y="1066800"/>
            <a:ext cx="4800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17412" name="Line 5"/>
          <p:cNvSpPr>
            <a:spLocks noChangeShapeType="1"/>
          </p:cNvSpPr>
          <p:nvPr/>
        </p:nvSpPr>
        <p:spPr bwMode="auto">
          <a:xfrm>
            <a:off x="9220200" y="10668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7413" name="Line 6"/>
          <p:cNvSpPr>
            <a:spLocks noChangeShapeType="1"/>
          </p:cNvSpPr>
          <p:nvPr/>
        </p:nvSpPr>
        <p:spPr bwMode="auto">
          <a:xfrm>
            <a:off x="4419600" y="10668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7414" name="Text Box 7"/>
          <p:cNvSpPr txBox="1">
            <a:spLocks noChangeArrowheads="1"/>
          </p:cNvSpPr>
          <p:nvPr/>
        </p:nvSpPr>
        <p:spPr bwMode="auto">
          <a:xfrm>
            <a:off x="1752600" y="3262313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/>
              <a:t>Zeesla</a:t>
            </a: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1752600" y="5183188"/>
            <a:ext cx="1517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/>
              <a:t>Blaaswier</a:t>
            </a:r>
          </a:p>
        </p:txBody>
      </p:sp>
      <p:sp>
        <p:nvSpPr>
          <p:cNvPr id="17416" name="Text Box 9"/>
          <p:cNvSpPr txBox="1">
            <a:spLocks noChangeArrowheads="1"/>
          </p:cNvSpPr>
          <p:nvPr/>
        </p:nvSpPr>
        <p:spPr bwMode="auto">
          <a:xfrm>
            <a:off x="1752600" y="12954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/>
              <a:t>Stam:</a:t>
            </a:r>
          </a:p>
        </p:txBody>
      </p:sp>
      <p:sp>
        <p:nvSpPr>
          <p:cNvPr id="17417" name="Text Box 10"/>
          <p:cNvSpPr txBox="1">
            <a:spLocks noChangeArrowheads="1"/>
          </p:cNvSpPr>
          <p:nvPr/>
        </p:nvSpPr>
        <p:spPr bwMode="auto">
          <a:xfrm>
            <a:off x="1752600" y="228600"/>
            <a:ext cx="167640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Bacteri</a:t>
            </a:r>
            <a:r>
              <a:rPr lang="nl-NL" altLang="nl-NL" b="1"/>
              <a:t>ë</a:t>
            </a:r>
            <a:r>
              <a:rPr lang="en-US" altLang="nl-NL" b="1"/>
              <a:t>n</a:t>
            </a:r>
          </a:p>
        </p:txBody>
      </p:sp>
      <p:sp>
        <p:nvSpPr>
          <p:cNvPr id="17418" name="Text Box 11"/>
          <p:cNvSpPr txBox="1">
            <a:spLocks noChangeArrowheads="1"/>
          </p:cNvSpPr>
          <p:nvPr/>
        </p:nvSpPr>
        <p:spPr bwMode="auto">
          <a:xfrm>
            <a:off x="4038600" y="228600"/>
            <a:ext cx="182880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Schimmels</a:t>
            </a:r>
          </a:p>
        </p:txBody>
      </p:sp>
      <p:sp>
        <p:nvSpPr>
          <p:cNvPr id="17419" name="Text Box 12"/>
          <p:cNvSpPr txBox="1">
            <a:spLocks noChangeArrowheads="1"/>
          </p:cNvSpPr>
          <p:nvPr/>
        </p:nvSpPr>
        <p:spPr bwMode="auto">
          <a:xfrm>
            <a:off x="6477000" y="228600"/>
            <a:ext cx="1371600" cy="457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Planten</a:t>
            </a:r>
          </a:p>
        </p:txBody>
      </p:sp>
      <p:sp>
        <p:nvSpPr>
          <p:cNvPr id="17420" name="Text Box 13"/>
          <p:cNvSpPr txBox="1">
            <a:spLocks noChangeArrowheads="1"/>
          </p:cNvSpPr>
          <p:nvPr/>
        </p:nvSpPr>
        <p:spPr bwMode="auto">
          <a:xfrm>
            <a:off x="8686800" y="228600"/>
            <a:ext cx="129540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Dieren</a:t>
            </a:r>
          </a:p>
        </p:txBody>
      </p:sp>
      <p:sp>
        <p:nvSpPr>
          <p:cNvPr id="17421" name="Text Box 14"/>
          <p:cNvSpPr txBox="1">
            <a:spLocks noChangeArrowheads="1"/>
          </p:cNvSpPr>
          <p:nvPr/>
        </p:nvSpPr>
        <p:spPr bwMode="auto">
          <a:xfrm>
            <a:off x="3775075" y="1366838"/>
            <a:ext cx="1371600" cy="457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Wieren</a:t>
            </a:r>
          </a:p>
        </p:txBody>
      </p:sp>
      <p:sp>
        <p:nvSpPr>
          <p:cNvPr id="17422" name="Text Box 15"/>
          <p:cNvSpPr txBox="1">
            <a:spLocks noChangeArrowheads="1"/>
          </p:cNvSpPr>
          <p:nvPr/>
        </p:nvSpPr>
        <p:spPr bwMode="auto">
          <a:xfrm>
            <a:off x="5451475" y="1366838"/>
            <a:ext cx="243840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Sporenplanten</a:t>
            </a:r>
          </a:p>
        </p:txBody>
      </p:sp>
      <p:sp>
        <p:nvSpPr>
          <p:cNvPr id="17423" name="Text Box 16"/>
          <p:cNvSpPr txBox="1">
            <a:spLocks noChangeArrowheads="1"/>
          </p:cNvSpPr>
          <p:nvPr/>
        </p:nvSpPr>
        <p:spPr bwMode="auto">
          <a:xfrm>
            <a:off x="8118475" y="1366838"/>
            <a:ext cx="213360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Zaadplanten</a:t>
            </a:r>
          </a:p>
        </p:txBody>
      </p:sp>
      <p:sp>
        <p:nvSpPr>
          <p:cNvPr id="17424" name="Text Box 17"/>
          <p:cNvSpPr txBox="1">
            <a:spLocks noChangeArrowheads="1"/>
          </p:cNvSpPr>
          <p:nvPr/>
        </p:nvSpPr>
        <p:spPr bwMode="auto">
          <a:xfrm>
            <a:off x="1752601" y="2144713"/>
            <a:ext cx="2822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u="sng"/>
              <a:t>Veelcellige wieren</a:t>
            </a:r>
          </a:p>
        </p:txBody>
      </p:sp>
      <p:pic>
        <p:nvPicPr>
          <p:cNvPr id="17425" name="Picture 18" descr="ulvarigi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076" y="2811463"/>
            <a:ext cx="2887663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3" name="Picture 19" descr="blaasjeswier_dscn01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076" y="4730750"/>
            <a:ext cx="2887663" cy="215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711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/>
          </p:cNvSpPr>
          <p:nvPr>
            <p:ph type="title"/>
          </p:nvPr>
        </p:nvSpPr>
        <p:spPr>
          <a:xfrm>
            <a:off x="202580" y="116770"/>
            <a:ext cx="10515600" cy="1325563"/>
          </a:xfrm>
        </p:spPr>
        <p:txBody>
          <a:bodyPr/>
          <a:lstStyle/>
          <a:p>
            <a:pPr eaLnBrk="1" hangingPunct="1"/>
            <a:r>
              <a:rPr lang="nl-NL" altLang="nl-NL" b="1" dirty="0" smtClean="0">
                <a:solidFill>
                  <a:srgbClr val="00B050"/>
                </a:solidFill>
              </a:rPr>
              <a:t>B2. Het domein van de archaea</a:t>
            </a:r>
          </a:p>
        </p:txBody>
      </p:sp>
      <p:sp>
        <p:nvSpPr>
          <p:cNvPr id="2" name="Tekstvak 1"/>
          <p:cNvSpPr txBox="1"/>
          <p:nvPr/>
        </p:nvSpPr>
        <p:spPr>
          <a:xfrm>
            <a:off x="302941" y="1155483"/>
            <a:ext cx="951013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smtClean="0">
                <a:latin typeface="Trebuchet MS" panose="020B0603020202020204" pitchFamily="34" charset="0"/>
              </a:rPr>
              <a:t>De </a:t>
            </a:r>
            <a:r>
              <a:rPr lang="nl-NL" sz="2000" dirty="0" err="1" smtClean="0">
                <a:latin typeface="Trebuchet MS" panose="020B0603020202020204" pitchFamily="34" charset="0"/>
              </a:rPr>
              <a:t>oerbacteriën</a:t>
            </a:r>
            <a:r>
              <a:rPr lang="nl-NL" sz="2000" dirty="0" smtClean="0">
                <a:latin typeface="Trebuchet MS" panose="020B0603020202020204" pitchFamily="34" charset="0"/>
              </a:rPr>
              <a:t>: </a:t>
            </a:r>
            <a:r>
              <a:rPr lang="nl-NL" sz="2000" dirty="0">
                <a:latin typeface="Trebuchet MS" panose="020B0603020202020204" pitchFamily="34" charset="0"/>
              </a:rPr>
              <a:t>De Archaea, ook wel </a:t>
            </a:r>
            <a:r>
              <a:rPr lang="nl-NL" sz="2000" dirty="0" err="1">
                <a:latin typeface="Trebuchet MS" panose="020B0603020202020204" pitchFamily="34" charset="0"/>
              </a:rPr>
              <a:t>oerbacteriën</a:t>
            </a:r>
            <a:r>
              <a:rPr lang="nl-NL" sz="2000" dirty="0">
                <a:latin typeface="Trebuchet MS" panose="020B0603020202020204" pitchFamily="34" charset="0"/>
              </a:rPr>
              <a:t> of </a:t>
            </a:r>
            <a:r>
              <a:rPr lang="nl-NL" sz="2000" dirty="0" err="1">
                <a:latin typeface="Trebuchet MS" panose="020B0603020202020204" pitchFamily="34" charset="0"/>
              </a:rPr>
              <a:t>archaebacteriën</a:t>
            </a:r>
            <a:r>
              <a:rPr lang="nl-NL" sz="2000" dirty="0">
                <a:latin typeface="Trebuchet MS" panose="020B0603020202020204" pitchFamily="34" charset="0"/>
              </a:rPr>
              <a:t> genoemd, zijn een </a:t>
            </a:r>
            <a:r>
              <a:rPr lang="nl-NL" sz="2000" dirty="0" smtClean="0">
                <a:latin typeface="Trebuchet MS" panose="020B0603020202020204" pitchFamily="34" charset="0"/>
              </a:rPr>
              <a:t>domein van</a:t>
            </a:r>
            <a:r>
              <a:rPr lang="nl-NL" sz="2000" dirty="0">
                <a:latin typeface="Trebuchet MS" panose="020B0603020202020204" pitchFamily="34" charset="0"/>
              </a:rPr>
              <a:t> </a:t>
            </a:r>
            <a:r>
              <a:rPr lang="nl-NL" sz="2000" dirty="0" err="1" smtClean="0">
                <a:latin typeface="Trebuchet MS" panose="020B0603020202020204" pitchFamily="34" charset="0"/>
              </a:rPr>
              <a:t>prokaryotische</a:t>
            </a:r>
            <a:r>
              <a:rPr lang="nl-NL" sz="2000" dirty="0" smtClean="0">
                <a:latin typeface="Trebuchet MS" panose="020B0603020202020204" pitchFamily="34" charset="0"/>
              </a:rPr>
              <a:t> organismen</a:t>
            </a:r>
            <a:r>
              <a:rPr lang="nl-NL" sz="2000" dirty="0">
                <a:latin typeface="Trebuchet MS" panose="020B0603020202020204" pitchFamily="34" charset="0"/>
              </a:rPr>
              <a:t>. Er worden meer dan 200 soorten </a:t>
            </a:r>
            <a:r>
              <a:rPr lang="nl-NL" sz="2000" dirty="0" smtClean="0">
                <a:latin typeface="Trebuchet MS" panose="020B0603020202020204" pitchFamily="34" charset="0"/>
              </a:rPr>
              <a:t>onderscheiden. </a:t>
            </a:r>
            <a:r>
              <a:rPr lang="nl-NL" sz="2000" dirty="0">
                <a:latin typeface="Trebuchet MS" panose="020B0603020202020204" pitchFamily="34" charset="0"/>
              </a:rPr>
              <a:t>Archaea zijn eencellige organismen</a:t>
            </a:r>
            <a:r>
              <a:rPr lang="nl-NL" sz="2000" dirty="0" smtClean="0">
                <a:latin typeface="Trebuchet MS" panose="020B0603020202020204" pitchFamily="34" charset="0"/>
              </a:rPr>
              <a:t>. Voortplanting via deling.</a:t>
            </a:r>
            <a:r>
              <a:rPr lang="nl-NL" sz="2000" dirty="0">
                <a:latin typeface="Trebuchet MS" panose="020B0603020202020204" pitchFamily="34" charset="0"/>
              </a:rPr>
              <a:t> </a:t>
            </a:r>
            <a:endParaRPr lang="nl-NL" sz="2000" dirty="0" smtClean="0">
              <a:latin typeface="Trebuchet MS" panose="020B0603020202020204" pitchFamily="34" charset="0"/>
            </a:endParaRPr>
          </a:p>
          <a:p>
            <a:endParaRPr lang="nl-NL" sz="2000" dirty="0">
              <a:latin typeface="Trebuchet MS" panose="020B0603020202020204" pitchFamily="34" charset="0"/>
            </a:endParaRPr>
          </a:p>
          <a:p>
            <a:r>
              <a:rPr lang="nl-NL" sz="2000" dirty="0">
                <a:latin typeface="Trebuchet MS" panose="020B0603020202020204" pitchFamily="34" charset="0"/>
              </a:rPr>
              <a:t>Sommige archaea (</a:t>
            </a:r>
            <a:r>
              <a:rPr lang="nl-NL" sz="2000" dirty="0" err="1">
                <a:latin typeface="Trebuchet MS" panose="020B0603020202020204" pitchFamily="34" charset="0"/>
              </a:rPr>
              <a:t>Archaeoglobus</a:t>
            </a:r>
            <a:r>
              <a:rPr lang="nl-NL" sz="2000" dirty="0">
                <a:latin typeface="Trebuchet MS" panose="020B0603020202020204" pitchFamily="34" charset="0"/>
              </a:rPr>
              <a:t> </a:t>
            </a:r>
            <a:r>
              <a:rPr lang="nl-NL" sz="2000" dirty="0" err="1">
                <a:latin typeface="Trebuchet MS" panose="020B0603020202020204" pitchFamily="34" charset="0"/>
              </a:rPr>
              <a:t>sp</a:t>
            </a:r>
            <a:r>
              <a:rPr lang="nl-NL" sz="2000" dirty="0">
                <a:latin typeface="Trebuchet MS" panose="020B0603020202020204" pitchFamily="34" charset="0"/>
              </a:rPr>
              <a:t>.) leven bij zeer hoge temperaturen, vaak hoger dan 100 °C, zoals in </a:t>
            </a:r>
            <a:r>
              <a:rPr lang="nl-NL" sz="2000" dirty="0" smtClean="0">
                <a:latin typeface="Trebuchet MS" panose="020B0603020202020204" pitchFamily="34" charset="0"/>
              </a:rPr>
              <a:t>geisers</a:t>
            </a:r>
            <a:r>
              <a:rPr lang="nl-NL" sz="2000" dirty="0">
                <a:latin typeface="Trebuchet MS" panose="020B0603020202020204" pitchFamily="34" charset="0"/>
              </a:rPr>
              <a:t> en in </a:t>
            </a:r>
            <a:r>
              <a:rPr lang="nl-NL" sz="2000" dirty="0" smtClean="0">
                <a:latin typeface="Trebuchet MS" panose="020B0603020202020204" pitchFamily="34" charset="0"/>
                <a:hlinkClick r:id="rId3"/>
              </a:rPr>
              <a:t>Black Smokers</a:t>
            </a:r>
            <a:r>
              <a:rPr lang="nl-NL" sz="2000" dirty="0">
                <a:latin typeface="Trebuchet MS" panose="020B0603020202020204" pitchFamily="34" charset="0"/>
              </a:rPr>
              <a:t> op de </a:t>
            </a:r>
            <a:r>
              <a:rPr lang="nl-NL" sz="2000" dirty="0" smtClean="0">
                <a:latin typeface="Trebuchet MS" panose="020B0603020202020204" pitchFamily="34" charset="0"/>
              </a:rPr>
              <a:t>zeebodem. </a:t>
            </a:r>
            <a:r>
              <a:rPr lang="nl-NL" sz="2000" dirty="0">
                <a:latin typeface="Trebuchet MS" panose="020B0603020202020204" pitchFamily="34" charset="0"/>
              </a:rPr>
              <a:t>Andere worden juist gevonden in een zeer koude omgeving, in omgevingen met veel zout, zuur, of alkalisch water. Archaea worden echter </a:t>
            </a:r>
            <a:endParaRPr lang="nl-NL" sz="2000" dirty="0" smtClean="0">
              <a:latin typeface="Trebuchet MS" panose="020B0603020202020204" pitchFamily="34" charset="0"/>
            </a:endParaRPr>
          </a:p>
          <a:p>
            <a:r>
              <a:rPr lang="nl-NL" sz="2000" dirty="0" smtClean="0">
                <a:latin typeface="Trebuchet MS" panose="020B0603020202020204" pitchFamily="34" charset="0"/>
              </a:rPr>
              <a:t>ook </a:t>
            </a:r>
            <a:r>
              <a:rPr lang="nl-NL" sz="2000" dirty="0">
                <a:latin typeface="Trebuchet MS" panose="020B0603020202020204" pitchFamily="34" charset="0"/>
              </a:rPr>
              <a:t>gevonden in moerasland, rioolwater en gewoon de </a:t>
            </a:r>
            <a:endParaRPr lang="nl-NL" sz="2000" dirty="0" smtClean="0">
              <a:latin typeface="Trebuchet MS" panose="020B0603020202020204" pitchFamily="34" charset="0"/>
            </a:endParaRPr>
          </a:p>
          <a:p>
            <a:r>
              <a:rPr lang="nl-NL" sz="2000" dirty="0" smtClean="0">
                <a:latin typeface="Trebuchet MS" panose="020B0603020202020204" pitchFamily="34" charset="0"/>
              </a:rPr>
              <a:t>bodem</a:t>
            </a:r>
            <a:r>
              <a:rPr lang="nl-NL" sz="2000" dirty="0">
                <a:latin typeface="Trebuchet MS" panose="020B0603020202020204" pitchFamily="34" charset="0"/>
              </a:rPr>
              <a:t>. Ca. 2% van de micro-organismen in de bodem </a:t>
            </a:r>
            <a:endParaRPr lang="nl-NL" sz="2000" dirty="0" smtClean="0">
              <a:latin typeface="Trebuchet MS" panose="020B0603020202020204" pitchFamily="34" charset="0"/>
            </a:endParaRPr>
          </a:p>
          <a:p>
            <a:r>
              <a:rPr lang="nl-NL" sz="2000" dirty="0" smtClean="0">
                <a:latin typeface="Trebuchet MS" panose="020B0603020202020204" pitchFamily="34" charset="0"/>
              </a:rPr>
              <a:t>zijn </a:t>
            </a:r>
            <a:r>
              <a:rPr lang="nl-NL" sz="2000" dirty="0">
                <a:latin typeface="Trebuchet MS" panose="020B0603020202020204" pitchFamily="34" charset="0"/>
              </a:rPr>
              <a:t>archaea.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64514" name="Picture 2" descr="https://upload.wikimedia.org/wikipedia/commons/thumb/7/71/Colourful_Thermophilic_Archaebacteria_Stain_in_Midway_Geyser_Basin.jpg/1280px-Colourful_Thermophilic_Archaebacteria_Stain_in_Midway_Geyser_Basi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390" y="3083618"/>
            <a:ext cx="4943165" cy="328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7627434" y="6366188"/>
            <a:ext cx="3565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Geiser met sterk gekleurde </a:t>
            </a:r>
            <a:r>
              <a:rPr lang="nl-NL" dirty="0" smtClean="0"/>
              <a:t>archaea.</a:t>
            </a:r>
            <a:endParaRPr lang="nl-NL" dirty="0"/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1857338" y="5792982"/>
            <a:ext cx="1366837" cy="14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dirty="0" smtClean="0">
                <a:solidFill>
                  <a:srgbClr val="003300"/>
                </a:solidFill>
              </a:rPr>
              <a:t>Black Smokers</a:t>
            </a:r>
            <a:endParaRPr lang="nl-NL" altLang="nl-NL" dirty="0">
              <a:solidFill>
                <a:srgbClr val="003300"/>
              </a:solidFill>
            </a:endParaRPr>
          </a:p>
        </p:txBody>
      </p:sp>
      <p:pic>
        <p:nvPicPr>
          <p:cNvPr id="21" name="Picture 30" descr="youtube-logo(2)">
            <a:hlinkClick r:id="rId3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538" y="5719956"/>
            <a:ext cx="3841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27057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Line 2"/>
          <p:cNvSpPr>
            <a:spLocks noChangeShapeType="1"/>
          </p:cNvSpPr>
          <p:nvPr/>
        </p:nvSpPr>
        <p:spPr bwMode="auto">
          <a:xfrm>
            <a:off x="7162800" y="2743200"/>
            <a:ext cx="0" cy="5334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18434" name="Text Box 3"/>
          <p:cNvSpPr txBox="1">
            <a:spLocks noChangeArrowheads="1"/>
          </p:cNvSpPr>
          <p:nvPr/>
        </p:nvSpPr>
        <p:spPr bwMode="auto">
          <a:xfrm>
            <a:off x="2855914" y="2565400"/>
            <a:ext cx="2549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/>
              <a:t>Paardenstaarten</a:t>
            </a:r>
          </a:p>
        </p:txBody>
      </p:sp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3775075" y="39624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/>
              <a:t>Varen</a:t>
            </a:r>
          </a:p>
        </p:txBody>
      </p:sp>
      <p:pic>
        <p:nvPicPr>
          <p:cNvPr id="18436" name="Picture 7" descr="Dicksonia spo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475" y="3775076"/>
            <a:ext cx="1011238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Line 10"/>
          <p:cNvSpPr>
            <a:spLocks noChangeShapeType="1"/>
          </p:cNvSpPr>
          <p:nvPr/>
        </p:nvSpPr>
        <p:spPr bwMode="auto">
          <a:xfrm>
            <a:off x="7162800" y="838200"/>
            <a:ext cx="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8438" name="Line 11"/>
          <p:cNvSpPr>
            <a:spLocks noChangeShapeType="1"/>
          </p:cNvSpPr>
          <p:nvPr/>
        </p:nvSpPr>
        <p:spPr bwMode="auto">
          <a:xfrm>
            <a:off x="4419600" y="1066800"/>
            <a:ext cx="4800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18439" name="Line 12"/>
          <p:cNvSpPr>
            <a:spLocks noChangeShapeType="1"/>
          </p:cNvSpPr>
          <p:nvPr/>
        </p:nvSpPr>
        <p:spPr bwMode="auto">
          <a:xfrm>
            <a:off x="9220200" y="10668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8440" name="Line 13"/>
          <p:cNvSpPr>
            <a:spLocks noChangeShapeType="1"/>
          </p:cNvSpPr>
          <p:nvPr/>
        </p:nvSpPr>
        <p:spPr bwMode="auto">
          <a:xfrm>
            <a:off x="4419600" y="10668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8441" name="Text Box 14"/>
          <p:cNvSpPr txBox="1">
            <a:spLocks noChangeArrowheads="1"/>
          </p:cNvSpPr>
          <p:nvPr/>
        </p:nvSpPr>
        <p:spPr bwMode="auto">
          <a:xfrm>
            <a:off x="1752600" y="12954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/>
              <a:t>Stam:</a:t>
            </a:r>
          </a:p>
        </p:txBody>
      </p:sp>
      <p:sp>
        <p:nvSpPr>
          <p:cNvPr id="18442" name="Text Box 15"/>
          <p:cNvSpPr txBox="1">
            <a:spLocks noChangeArrowheads="1"/>
          </p:cNvSpPr>
          <p:nvPr/>
        </p:nvSpPr>
        <p:spPr bwMode="auto">
          <a:xfrm>
            <a:off x="1752600" y="228600"/>
            <a:ext cx="167640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Bacteri</a:t>
            </a:r>
            <a:r>
              <a:rPr lang="nl-NL" altLang="nl-NL" b="1"/>
              <a:t>ë</a:t>
            </a:r>
            <a:r>
              <a:rPr lang="en-US" altLang="nl-NL" b="1"/>
              <a:t>n</a:t>
            </a:r>
          </a:p>
        </p:txBody>
      </p:sp>
      <p:sp>
        <p:nvSpPr>
          <p:cNvPr id="18443" name="Text Box 16"/>
          <p:cNvSpPr txBox="1">
            <a:spLocks noChangeArrowheads="1"/>
          </p:cNvSpPr>
          <p:nvPr/>
        </p:nvSpPr>
        <p:spPr bwMode="auto">
          <a:xfrm>
            <a:off x="4038600" y="228600"/>
            <a:ext cx="182880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Schimmels</a:t>
            </a:r>
          </a:p>
        </p:txBody>
      </p:sp>
      <p:sp>
        <p:nvSpPr>
          <p:cNvPr id="18444" name="Text Box 17"/>
          <p:cNvSpPr txBox="1">
            <a:spLocks noChangeArrowheads="1"/>
          </p:cNvSpPr>
          <p:nvPr/>
        </p:nvSpPr>
        <p:spPr bwMode="auto">
          <a:xfrm>
            <a:off x="6477000" y="228600"/>
            <a:ext cx="1371600" cy="457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Planten</a:t>
            </a:r>
          </a:p>
        </p:txBody>
      </p:sp>
      <p:sp>
        <p:nvSpPr>
          <p:cNvPr id="18445" name="Text Box 18"/>
          <p:cNvSpPr txBox="1">
            <a:spLocks noChangeArrowheads="1"/>
          </p:cNvSpPr>
          <p:nvPr/>
        </p:nvSpPr>
        <p:spPr bwMode="auto">
          <a:xfrm>
            <a:off x="8686800" y="228600"/>
            <a:ext cx="129540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Dieren</a:t>
            </a:r>
          </a:p>
        </p:txBody>
      </p:sp>
      <p:sp>
        <p:nvSpPr>
          <p:cNvPr id="18446" name="Text Box 19"/>
          <p:cNvSpPr txBox="1">
            <a:spLocks noChangeArrowheads="1"/>
          </p:cNvSpPr>
          <p:nvPr/>
        </p:nvSpPr>
        <p:spPr bwMode="auto">
          <a:xfrm>
            <a:off x="3775075" y="1366838"/>
            <a:ext cx="137160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Wieren</a:t>
            </a:r>
          </a:p>
        </p:txBody>
      </p:sp>
      <p:sp>
        <p:nvSpPr>
          <p:cNvPr id="18447" name="Text Box 20"/>
          <p:cNvSpPr txBox="1">
            <a:spLocks noChangeArrowheads="1"/>
          </p:cNvSpPr>
          <p:nvPr/>
        </p:nvSpPr>
        <p:spPr bwMode="auto">
          <a:xfrm>
            <a:off x="5451475" y="1366838"/>
            <a:ext cx="2438400" cy="457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Sporenplanten</a:t>
            </a:r>
          </a:p>
        </p:txBody>
      </p:sp>
      <p:sp>
        <p:nvSpPr>
          <p:cNvPr id="18448" name="Text Box 21"/>
          <p:cNvSpPr txBox="1">
            <a:spLocks noChangeArrowheads="1"/>
          </p:cNvSpPr>
          <p:nvPr/>
        </p:nvSpPr>
        <p:spPr bwMode="auto">
          <a:xfrm>
            <a:off x="8118475" y="1366838"/>
            <a:ext cx="213360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Zaadplanten</a:t>
            </a:r>
          </a:p>
        </p:txBody>
      </p:sp>
      <p:sp>
        <p:nvSpPr>
          <p:cNvPr id="18449" name="Text Box 23"/>
          <p:cNvSpPr txBox="1">
            <a:spLocks noChangeArrowheads="1"/>
          </p:cNvSpPr>
          <p:nvPr/>
        </p:nvSpPr>
        <p:spPr bwMode="auto">
          <a:xfrm>
            <a:off x="3775075" y="5711825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/>
              <a:t>Mossen</a:t>
            </a:r>
          </a:p>
        </p:txBody>
      </p:sp>
      <p:pic>
        <p:nvPicPr>
          <p:cNvPr id="18450" name="Picture 25" descr="Knikkertjesmos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1" y="5445126"/>
            <a:ext cx="1533525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1" name="Line 26"/>
          <p:cNvSpPr>
            <a:spLocks noChangeShapeType="1"/>
          </p:cNvSpPr>
          <p:nvPr/>
        </p:nvSpPr>
        <p:spPr bwMode="auto">
          <a:xfrm>
            <a:off x="6743701" y="5949950"/>
            <a:ext cx="12239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8452" name="Text Box 27"/>
          <p:cNvSpPr txBox="1">
            <a:spLocks noChangeArrowheads="1"/>
          </p:cNvSpPr>
          <p:nvPr/>
        </p:nvSpPr>
        <p:spPr bwMode="auto">
          <a:xfrm>
            <a:off x="8112125" y="5805488"/>
            <a:ext cx="17287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NL" sz="1400"/>
              <a:t>sporendoosje</a:t>
            </a:r>
          </a:p>
        </p:txBody>
      </p:sp>
      <p:pic>
        <p:nvPicPr>
          <p:cNvPr id="18453" name="Picture 29" descr="Sporenhoopjes">
            <a:hlinkClick r:id="rId4" tooltip="Sporenhoopjes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3713163"/>
            <a:ext cx="1871662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4" name="Line 30"/>
          <p:cNvSpPr>
            <a:spLocks noChangeShapeType="1"/>
          </p:cNvSpPr>
          <p:nvPr/>
        </p:nvSpPr>
        <p:spPr bwMode="auto">
          <a:xfrm>
            <a:off x="8256589" y="4365625"/>
            <a:ext cx="719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8455" name="Text Box 31"/>
          <p:cNvSpPr txBox="1">
            <a:spLocks noChangeArrowheads="1"/>
          </p:cNvSpPr>
          <p:nvPr/>
        </p:nvSpPr>
        <p:spPr bwMode="auto">
          <a:xfrm>
            <a:off x="8939214" y="4221163"/>
            <a:ext cx="17287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NL" sz="1400"/>
              <a:t>sporenhoopje</a:t>
            </a:r>
          </a:p>
        </p:txBody>
      </p:sp>
      <p:pic>
        <p:nvPicPr>
          <p:cNvPr id="18456" name="Picture 33" descr="35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1916113"/>
            <a:ext cx="1239838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7" name="Picture 35" descr="WF013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5" y="1989139"/>
            <a:ext cx="1239838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8" name="Text Box 3"/>
          <p:cNvSpPr txBox="1">
            <a:spLocks noChangeArrowheads="1"/>
          </p:cNvSpPr>
          <p:nvPr/>
        </p:nvSpPr>
        <p:spPr bwMode="auto">
          <a:xfrm>
            <a:off x="1662114" y="3911601"/>
            <a:ext cx="15525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/>
              <a:t>Groepen:</a:t>
            </a:r>
          </a:p>
        </p:txBody>
      </p:sp>
      <p:pic>
        <p:nvPicPr>
          <p:cNvPr id="18459" name="Picture 28" descr="http://members.chello.nl/j.kooiman6/images/giftige%20planten/paardestaart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3" y="1989139"/>
            <a:ext cx="2119312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688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Line 2"/>
          <p:cNvSpPr>
            <a:spLocks noChangeShapeType="1"/>
          </p:cNvSpPr>
          <p:nvPr/>
        </p:nvSpPr>
        <p:spPr bwMode="auto">
          <a:xfrm>
            <a:off x="7162800" y="2743200"/>
            <a:ext cx="0" cy="5334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19458" name="Text Box 3"/>
          <p:cNvSpPr txBox="1">
            <a:spLocks noChangeArrowheads="1"/>
          </p:cNvSpPr>
          <p:nvPr/>
        </p:nvSpPr>
        <p:spPr bwMode="auto">
          <a:xfrm>
            <a:off x="1752601" y="2514600"/>
            <a:ext cx="1173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/>
              <a:t>Groep:</a:t>
            </a:r>
          </a:p>
        </p:txBody>
      </p:sp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4572000" y="2514600"/>
            <a:ext cx="2362200" cy="457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Naaktzadigen</a:t>
            </a: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7315200" y="2514600"/>
            <a:ext cx="2895600" cy="457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Bedektzadigen</a:t>
            </a:r>
          </a:p>
        </p:txBody>
      </p:sp>
      <p:sp>
        <p:nvSpPr>
          <p:cNvPr id="19461" name="Line 6"/>
          <p:cNvSpPr>
            <a:spLocks noChangeShapeType="1"/>
          </p:cNvSpPr>
          <p:nvPr/>
        </p:nvSpPr>
        <p:spPr bwMode="auto">
          <a:xfrm>
            <a:off x="5410200" y="2209800"/>
            <a:ext cx="4191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19462" name="Line 7"/>
          <p:cNvSpPr>
            <a:spLocks noChangeShapeType="1"/>
          </p:cNvSpPr>
          <p:nvPr/>
        </p:nvSpPr>
        <p:spPr bwMode="auto">
          <a:xfrm>
            <a:off x="9220200" y="1828800"/>
            <a:ext cx="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9463" name="Line 8"/>
          <p:cNvSpPr>
            <a:spLocks noChangeShapeType="1"/>
          </p:cNvSpPr>
          <p:nvPr/>
        </p:nvSpPr>
        <p:spPr bwMode="auto">
          <a:xfrm>
            <a:off x="9601200" y="22098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9464" name="Line 9"/>
          <p:cNvSpPr>
            <a:spLocks noChangeShapeType="1"/>
          </p:cNvSpPr>
          <p:nvPr/>
        </p:nvSpPr>
        <p:spPr bwMode="auto">
          <a:xfrm>
            <a:off x="5410200" y="22098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9465" name="Text Box 10"/>
          <p:cNvSpPr txBox="1">
            <a:spLocks noChangeArrowheads="1"/>
          </p:cNvSpPr>
          <p:nvPr/>
        </p:nvSpPr>
        <p:spPr bwMode="auto">
          <a:xfrm>
            <a:off x="2971800" y="3276600"/>
            <a:ext cx="73152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/>
              <a:t>Zaden:       tussen schubben       in vruchten</a:t>
            </a:r>
            <a:br>
              <a:rPr lang="en-US" altLang="nl-NL"/>
            </a:br>
            <a:r>
              <a:rPr lang="en-US" altLang="nl-NL"/>
              <a:t>                  van een kegel</a:t>
            </a:r>
            <a:br>
              <a:rPr lang="en-US" altLang="nl-NL"/>
            </a:br>
            <a:r>
              <a:rPr lang="en-US" altLang="nl-NL"/>
              <a:t/>
            </a:r>
            <a:br>
              <a:rPr lang="en-US" altLang="nl-NL"/>
            </a:br>
            <a:r>
              <a:rPr lang="en-US" altLang="nl-NL"/>
              <a:t>Bladeren:   meestal                     niet naaldvormig</a:t>
            </a:r>
            <a:br>
              <a:rPr lang="en-US" altLang="nl-NL"/>
            </a:br>
            <a:r>
              <a:rPr lang="en-US" altLang="nl-NL"/>
              <a:t>                  naaldvormig</a:t>
            </a:r>
          </a:p>
        </p:txBody>
      </p:sp>
      <p:pic>
        <p:nvPicPr>
          <p:cNvPr id="19466" name="Picture 11" descr="dennenapp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76" y="5322888"/>
            <a:ext cx="1800225" cy="153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12" descr="app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5373688"/>
            <a:ext cx="165735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8" name="Line 14"/>
          <p:cNvSpPr>
            <a:spLocks noChangeShapeType="1"/>
          </p:cNvSpPr>
          <p:nvPr/>
        </p:nvSpPr>
        <p:spPr bwMode="auto">
          <a:xfrm>
            <a:off x="7180263" y="901700"/>
            <a:ext cx="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9469" name="Line 15"/>
          <p:cNvSpPr>
            <a:spLocks noChangeShapeType="1"/>
          </p:cNvSpPr>
          <p:nvPr/>
        </p:nvSpPr>
        <p:spPr bwMode="auto">
          <a:xfrm>
            <a:off x="4419600" y="1066800"/>
            <a:ext cx="4800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19470" name="Line 16"/>
          <p:cNvSpPr>
            <a:spLocks noChangeShapeType="1"/>
          </p:cNvSpPr>
          <p:nvPr/>
        </p:nvSpPr>
        <p:spPr bwMode="auto">
          <a:xfrm>
            <a:off x="9220200" y="10668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9471" name="Line 17"/>
          <p:cNvSpPr>
            <a:spLocks noChangeShapeType="1"/>
          </p:cNvSpPr>
          <p:nvPr/>
        </p:nvSpPr>
        <p:spPr bwMode="auto">
          <a:xfrm>
            <a:off x="4419600" y="10668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9472" name="Text Box 18"/>
          <p:cNvSpPr txBox="1">
            <a:spLocks noChangeArrowheads="1"/>
          </p:cNvSpPr>
          <p:nvPr/>
        </p:nvSpPr>
        <p:spPr bwMode="auto">
          <a:xfrm>
            <a:off x="1752600" y="12954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/>
              <a:t>Stam:</a:t>
            </a:r>
          </a:p>
        </p:txBody>
      </p:sp>
      <p:sp>
        <p:nvSpPr>
          <p:cNvPr id="19473" name="Text Box 19"/>
          <p:cNvSpPr txBox="1">
            <a:spLocks noChangeArrowheads="1"/>
          </p:cNvSpPr>
          <p:nvPr/>
        </p:nvSpPr>
        <p:spPr bwMode="auto">
          <a:xfrm>
            <a:off x="1752600" y="228600"/>
            <a:ext cx="167640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Bacteri</a:t>
            </a:r>
            <a:r>
              <a:rPr lang="nl-NL" altLang="nl-NL" b="1"/>
              <a:t>ë</a:t>
            </a:r>
            <a:r>
              <a:rPr lang="en-US" altLang="nl-NL" b="1"/>
              <a:t>n</a:t>
            </a:r>
          </a:p>
        </p:txBody>
      </p:sp>
      <p:sp>
        <p:nvSpPr>
          <p:cNvPr id="19474" name="Text Box 20"/>
          <p:cNvSpPr txBox="1">
            <a:spLocks noChangeArrowheads="1"/>
          </p:cNvSpPr>
          <p:nvPr/>
        </p:nvSpPr>
        <p:spPr bwMode="auto">
          <a:xfrm>
            <a:off x="4038600" y="228600"/>
            <a:ext cx="182880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Schimmels</a:t>
            </a:r>
          </a:p>
        </p:txBody>
      </p:sp>
      <p:sp>
        <p:nvSpPr>
          <p:cNvPr id="19475" name="Text Box 21"/>
          <p:cNvSpPr txBox="1">
            <a:spLocks noChangeArrowheads="1"/>
          </p:cNvSpPr>
          <p:nvPr/>
        </p:nvSpPr>
        <p:spPr bwMode="auto">
          <a:xfrm>
            <a:off x="6477000" y="228600"/>
            <a:ext cx="1371600" cy="457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Planten</a:t>
            </a:r>
          </a:p>
        </p:txBody>
      </p:sp>
      <p:sp>
        <p:nvSpPr>
          <p:cNvPr id="19476" name="Text Box 22"/>
          <p:cNvSpPr txBox="1">
            <a:spLocks noChangeArrowheads="1"/>
          </p:cNvSpPr>
          <p:nvPr/>
        </p:nvSpPr>
        <p:spPr bwMode="auto">
          <a:xfrm>
            <a:off x="8686800" y="228600"/>
            <a:ext cx="129540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Dieren</a:t>
            </a:r>
          </a:p>
        </p:txBody>
      </p:sp>
      <p:sp>
        <p:nvSpPr>
          <p:cNvPr id="19477" name="Text Box 23"/>
          <p:cNvSpPr txBox="1">
            <a:spLocks noChangeArrowheads="1"/>
          </p:cNvSpPr>
          <p:nvPr/>
        </p:nvSpPr>
        <p:spPr bwMode="auto">
          <a:xfrm>
            <a:off x="3775075" y="1366838"/>
            <a:ext cx="137160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Wieren</a:t>
            </a:r>
          </a:p>
        </p:txBody>
      </p:sp>
      <p:sp>
        <p:nvSpPr>
          <p:cNvPr id="19478" name="Text Box 24"/>
          <p:cNvSpPr txBox="1">
            <a:spLocks noChangeArrowheads="1"/>
          </p:cNvSpPr>
          <p:nvPr/>
        </p:nvSpPr>
        <p:spPr bwMode="auto">
          <a:xfrm>
            <a:off x="5451475" y="1366838"/>
            <a:ext cx="243840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Sporenplanten</a:t>
            </a:r>
          </a:p>
        </p:txBody>
      </p:sp>
      <p:sp>
        <p:nvSpPr>
          <p:cNvPr id="19479" name="Text Box 25"/>
          <p:cNvSpPr txBox="1">
            <a:spLocks noChangeArrowheads="1"/>
          </p:cNvSpPr>
          <p:nvPr/>
        </p:nvSpPr>
        <p:spPr bwMode="auto">
          <a:xfrm>
            <a:off x="8118475" y="1366838"/>
            <a:ext cx="2133600" cy="457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Zaadplanten</a:t>
            </a:r>
          </a:p>
        </p:txBody>
      </p:sp>
      <p:pic>
        <p:nvPicPr>
          <p:cNvPr id="19480" name="Picture 27" descr="Schema van een bloem">
            <a:hlinkClick r:id="rId4" tooltip="Schema van een bloem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389" y="4941889"/>
            <a:ext cx="1728787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965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altLang="nl-NL" smtClean="0">
              <a:ea typeface="ＭＳ Ｐゴシック" panose="020B0600070205080204" pitchFamily="34" charset="-128"/>
            </a:endParaRPr>
          </a:p>
        </p:txBody>
      </p:sp>
      <p:graphicFrame>
        <p:nvGraphicFramePr>
          <p:cNvPr id="7" name="Tijdelijke aanduiding voor inhoud 6"/>
          <p:cNvGraphicFramePr>
            <a:graphicFrameLocks noGrp="1"/>
          </p:cNvGraphicFramePr>
          <p:nvPr>
            <p:ph idx="1"/>
          </p:nvPr>
        </p:nvGraphicFramePr>
        <p:xfrm>
          <a:off x="1981200" y="1600201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483" name="Picture 2" descr="Bestand:Equisetum telmateia detail.jpe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Bestand:Equisetumarvense.jp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333376"/>
            <a:ext cx="2368550" cy="34004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5" name="Tekstvak 3"/>
          <p:cNvSpPr txBox="1">
            <a:spLocks noChangeArrowheads="1"/>
          </p:cNvSpPr>
          <p:nvPr/>
        </p:nvSpPr>
        <p:spPr bwMode="auto">
          <a:xfrm>
            <a:off x="1774825" y="6124575"/>
            <a:ext cx="3494088" cy="369888"/>
          </a:xfrm>
          <a:prstGeom prst="rect">
            <a:avLst/>
          </a:prstGeom>
          <a:solidFill>
            <a:schemeClr val="accent1">
              <a:alpha val="5882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nl-NL" altLang="nl-NL" sz="1800" b="1"/>
              <a:t>Heermoes</a:t>
            </a:r>
            <a:r>
              <a:rPr lang="nl-NL" altLang="nl-NL" sz="1800"/>
              <a:t> (</a:t>
            </a:r>
            <a:r>
              <a:rPr lang="nl-NL" altLang="nl-NL" sz="1800" i="1"/>
              <a:t>Equisetum arvense</a:t>
            </a:r>
            <a:r>
              <a:rPr lang="nl-NL" altLang="nl-NL" sz="1800"/>
              <a:t>)</a:t>
            </a:r>
          </a:p>
        </p:txBody>
      </p:sp>
      <p:sp>
        <p:nvSpPr>
          <p:cNvPr id="20486" name="Tekstvak 4"/>
          <p:cNvSpPr txBox="1">
            <a:spLocks noChangeArrowheads="1"/>
          </p:cNvSpPr>
          <p:nvPr/>
        </p:nvSpPr>
        <p:spPr bwMode="auto">
          <a:xfrm>
            <a:off x="1703389" y="188913"/>
            <a:ext cx="4413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nl-NL" sz="3600" b="1">
                <a:solidFill>
                  <a:srgbClr val="FF0000"/>
                </a:solidFill>
              </a:rPr>
              <a:t>1</a:t>
            </a:r>
            <a:endParaRPr lang="nl-NL" altLang="nl-NL" sz="3600" b="1">
              <a:solidFill>
                <a:srgbClr val="FF0000"/>
              </a:solidFill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2279577" y="332656"/>
            <a:ext cx="5262979" cy="175432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nl-NL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charset="0"/>
              </a:rPr>
              <a:t>Sporenplanten:</a:t>
            </a:r>
          </a:p>
          <a:p>
            <a:pPr algn="ctr">
              <a:defRPr/>
            </a:pPr>
            <a:r>
              <a:rPr lang="en-US" sz="54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charset="0"/>
              </a:rPr>
              <a:t>Paardestaarten</a:t>
            </a:r>
            <a:endParaRPr lang="nl-NL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57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altLang="nl-NL" smtClean="0">
              <a:ea typeface="ＭＳ Ｐゴシック" panose="020B0600070205080204" pitchFamily="34" charset="-128"/>
            </a:endParaRPr>
          </a:p>
        </p:txBody>
      </p:sp>
      <p:sp>
        <p:nvSpPr>
          <p:cNvPr id="21506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altLang="nl-NL" smtClean="0">
              <a:ea typeface="ＭＳ Ｐゴシック" panose="020B0600070205080204" pitchFamily="34" charset="-128"/>
            </a:endParaRPr>
          </a:p>
        </p:txBody>
      </p:sp>
      <p:pic>
        <p:nvPicPr>
          <p:cNvPr id="21507" name="Picture 2" descr="http://harenfoto.web-log.nl/harenfoto/images/2008/04/30/paardenbloem_dsc0134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6" y="0"/>
            <a:ext cx="10133013" cy="68580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ttp://www.trouwcommunities.nl/groen/images/original/paardenbloem_17373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260350"/>
            <a:ext cx="3779837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kstvak 5"/>
          <p:cNvSpPr txBox="1">
            <a:spLocks noChangeArrowheads="1"/>
          </p:cNvSpPr>
          <p:nvPr/>
        </p:nvSpPr>
        <p:spPr bwMode="auto">
          <a:xfrm>
            <a:off x="1708151" y="6124575"/>
            <a:ext cx="4233863" cy="369888"/>
          </a:xfrm>
          <a:prstGeom prst="rect">
            <a:avLst/>
          </a:prstGeom>
          <a:solidFill>
            <a:schemeClr val="accent1">
              <a:alpha val="5882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nl-NL" altLang="nl-NL" sz="1800" b="1"/>
              <a:t>Paardenbloem</a:t>
            </a:r>
            <a:r>
              <a:rPr lang="nl-NL" altLang="nl-NL" sz="1800"/>
              <a:t> (Taraxacum officinale)</a:t>
            </a:r>
          </a:p>
        </p:txBody>
      </p:sp>
      <p:sp>
        <p:nvSpPr>
          <p:cNvPr id="21510" name="Tekstvak 6"/>
          <p:cNvSpPr txBox="1">
            <a:spLocks noChangeArrowheads="1"/>
          </p:cNvSpPr>
          <p:nvPr/>
        </p:nvSpPr>
        <p:spPr bwMode="auto">
          <a:xfrm>
            <a:off x="1703389" y="188913"/>
            <a:ext cx="4413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nl-NL" sz="3600" b="1">
                <a:solidFill>
                  <a:srgbClr val="FF0000"/>
                </a:solidFill>
              </a:rPr>
              <a:t>2</a:t>
            </a:r>
            <a:endParaRPr lang="nl-NL" altLang="nl-NL" sz="3600" b="1">
              <a:solidFill>
                <a:srgbClr val="FF0000"/>
              </a:solidFill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5483933" y="260648"/>
            <a:ext cx="5070619" cy="175432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nl-NL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charset="0"/>
              </a:rPr>
              <a:t>Zaadplanten:</a:t>
            </a:r>
          </a:p>
          <a:p>
            <a:pPr algn="ctr">
              <a:defRPr/>
            </a:pPr>
            <a:r>
              <a:rPr lang="en-US" sz="54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charset="0"/>
              </a:rPr>
              <a:t>Bedektzadigen</a:t>
            </a:r>
            <a:endParaRPr lang="nl-NL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192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altLang="nl-NL" smtClean="0">
              <a:ea typeface="ＭＳ Ｐゴシック" panose="020B0600070205080204" pitchFamily="34" charset="-128"/>
            </a:endParaRPr>
          </a:p>
        </p:txBody>
      </p:sp>
      <p:sp>
        <p:nvSpPr>
          <p:cNvPr id="22530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altLang="nl-NL" smtClean="0">
              <a:ea typeface="ＭＳ Ｐゴシック" panose="020B0600070205080204" pitchFamily="34" charset="-128"/>
            </a:endParaRPr>
          </a:p>
        </p:txBody>
      </p:sp>
      <p:pic>
        <p:nvPicPr>
          <p:cNvPr id="22531" name="Picture 2" descr="http://www.aphotomarine.com/images/seaweed/brown_seaweed_bladder_wrack_fucus_vesiculosus_27-06-10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3175"/>
            <a:ext cx="9251950" cy="693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kstvak 4"/>
          <p:cNvSpPr txBox="1">
            <a:spLocks noChangeArrowheads="1"/>
          </p:cNvSpPr>
          <p:nvPr/>
        </p:nvSpPr>
        <p:spPr bwMode="auto">
          <a:xfrm>
            <a:off x="1774825" y="6124575"/>
            <a:ext cx="2147888" cy="369888"/>
          </a:xfrm>
          <a:prstGeom prst="rect">
            <a:avLst/>
          </a:prstGeom>
          <a:solidFill>
            <a:schemeClr val="accent1">
              <a:alpha val="5882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nl-NL" altLang="nl-NL" sz="1800" i="1"/>
              <a:t>Fucus vesiculosus</a:t>
            </a:r>
            <a:endParaRPr lang="nl-NL" altLang="nl-NL" sz="1800"/>
          </a:p>
        </p:txBody>
      </p:sp>
      <p:sp>
        <p:nvSpPr>
          <p:cNvPr id="22533" name="Tekstvak 5"/>
          <p:cNvSpPr txBox="1">
            <a:spLocks noChangeArrowheads="1"/>
          </p:cNvSpPr>
          <p:nvPr/>
        </p:nvSpPr>
        <p:spPr bwMode="auto">
          <a:xfrm>
            <a:off x="1703389" y="188913"/>
            <a:ext cx="4413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nl-NL" sz="3600" b="1">
                <a:solidFill>
                  <a:srgbClr val="FF0000"/>
                </a:solidFill>
              </a:rPr>
              <a:t>3</a:t>
            </a:r>
            <a:endParaRPr lang="nl-NL" altLang="nl-NL" sz="3600" b="1">
              <a:solidFill>
                <a:srgbClr val="FF0000"/>
              </a:solidFill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2639617" y="332656"/>
            <a:ext cx="2108269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charset="0"/>
              </a:rPr>
              <a:t>Algen</a:t>
            </a:r>
            <a:endParaRPr lang="nl-NL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22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4" descr="http://users.telenet.be/chef/pictures/bomen/larixDecidua_medi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887" y="0"/>
            <a:ext cx="9623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altLang="nl-NL" smtClean="0">
              <a:ea typeface="ＭＳ Ｐゴシック" panose="020B0600070205080204" pitchFamily="34" charset="-128"/>
            </a:endParaRPr>
          </a:p>
        </p:txBody>
      </p:sp>
      <p:sp>
        <p:nvSpPr>
          <p:cNvPr id="23555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altLang="nl-NL" smtClean="0">
              <a:ea typeface="ＭＳ Ｐゴシック" panose="020B0600070205080204" pitchFamily="34" charset="-128"/>
            </a:endParaRPr>
          </a:p>
        </p:txBody>
      </p:sp>
      <p:sp>
        <p:nvSpPr>
          <p:cNvPr id="23556" name="Tekstvak 4"/>
          <p:cNvSpPr txBox="1">
            <a:spLocks noChangeArrowheads="1"/>
          </p:cNvSpPr>
          <p:nvPr/>
        </p:nvSpPr>
        <p:spPr bwMode="auto">
          <a:xfrm>
            <a:off x="1774826" y="6124575"/>
            <a:ext cx="2443163" cy="369888"/>
          </a:xfrm>
          <a:prstGeom prst="rect">
            <a:avLst/>
          </a:prstGeom>
          <a:solidFill>
            <a:schemeClr val="accent1">
              <a:alpha val="5882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nl-NL" altLang="nl-NL" sz="1800" b="1"/>
              <a:t>Larix</a:t>
            </a:r>
            <a:r>
              <a:rPr lang="nl-NL" altLang="nl-NL" sz="1800"/>
              <a:t> (</a:t>
            </a:r>
            <a:r>
              <a:rPr lang="nl-NL" altLang="nl-NL" sz="1800" i="1"/>
              <a:t>Lariks decidua</a:t>
            </a:r>
            <a:r>
              <a:rPr lang="nl-NL" altLang="nl-NL" sz="1800"/>
              <a:t>)</a:t>
            </a:r>
          </a:p>
        </p:txBody>
      </p:sp>
      <p:sp>
        <p:nvSpPr>
          <p:cNvPr id="23557" name="Tekstvak 7"/>
          <p:cNvSpPr txBox="1">
            <a:spLocks noChangeArrowheads="1"/>
          </p:cNvSpPr>
          <p:nvPr/>
        </p:nvSpPr>
        <p:spPr bwMode="auto">
          <a:xfrm>
            <a:off x="1703389" y="188913"/>
            <a:ext cx="4413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nl-NL" sz="3600" b="1">
                <a:solidFill>
                  <a:srgbClr val="FF0000"/>
                </a:solidFill>
              </a:rPr>
              <a:t>4</a:t>
            </a:r>
            <a:endParaRPr lang="nl-NL" altLang="nl-NL" sz="3600" b="1">
              <a:solidFill>
                <a:srgbClr val="FF0000"/>
              </a:solidFill>
            </a:endParaRPr>
          </a:p>
        </p:txBody>
      </p:sp>
      <p:sp>
        <p:nvSpPr>
          <p:cNvPr id="9" name="Rechthoek 8"/>
          <p:cNvSpPr/>
          <p:nvPr/>
        </p:nvSpPr>
        <p:spPr>
          <a:xfrm>
            <a:off x="1991544" y="4221088"/>
            <a:ext cx="4647426" cy="175432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nl-NL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charset="0"/>
              </a:rPr>
              <a:t>Zaadplanten:</a:t>
            </a:r>
          </a:p>
          <a:p>
            <a:pPr algn="ctr">
              <a:defRPr/>
            </a:pPr>
            <a:r>
              <a:rPr lang="en-US" sz="54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charset="0"/>
              </a:rPr>
              <a:t>Naaktzadigen</a:t>
            </a:r>
            <a:endParaRPr lang="nl-NL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87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altLang="nl-NL" smtClean="0">
              <a:ea typeface="ＭＳ Ｐゴシック" panose="020B0600070205080204" pitchFamily="34" charset="-128"/>
            </a:endParaRPr>
          </a:p>
        </p:txBody>
      </p:sp>
      <p:sp>
        <p:nvSpPr>
          <p:cNvPr id="24578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altLang="nl-NL" smtClean="0">
              <a:ea typeface="ＭＳ Ｐゴシック" panose="020B0600070205080204" pitchFamily="34" charset="-128"/>
            </a:endParaRPr>
          </a:p>
        </p:txBody>
      </p:sp>
      <p:pic>
        <p:nvPicPr>
          <p:cNvPr id="24579" name="Picture 2" descr="Bestand:Athyrium filix-femina0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7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 descr="Bestand:Wijfjesvaren sori (Athyrium filix-femina)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3" y="188913"/>
            <a:ext cx="2881312" cy="37338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1" name="Tekstvak 5"/>
          <p:cNvSpPr txBox="1">
            <a:spLocks noChangeArrowheads="1"/>
          </p:cNvSpPr>
          <p:nvPr/>
        </p:nvSpPr>
        <p:spPr bwMode="auto">
          <a:xfrm>
            <a:off x="1774825" y="6124575"/>
            <a:ext cx="2262188" cy="369888"/>
          </a:xfrm>
          <a:prstGeom prst="rect">
            <a:avLst/>
          </a:prstGeom>
          <a:solidFill>
            <a:schemeClr val="accent1">
              <a:alpha val="5882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nl-NL" altLang="nl-NL" sz="1800" i="1"/>
              <a:t>Athyrium filix-femina</a:t>
            </a:r>
            <a:endParaRPr lang="nl-NL" altLang="nl-NL" sz="1800"/>
          </a:p>
        </p:txBody>
      </p:sp>
      <p:sp>
        <p:nvSpPr>
          <p:cNvPr id="24582" name="Tekstvak 7"/>
          <p:cNvSpPr txBox="1">
            <a:spLocks noChangeArrowheads="1"/>
          </p:cNvSpPr>
          <p:nvPr/>
        </p:nvSpPr>
        <p:spPr bwMode="auto">
          <a:xfrm>
            <a:off x="1703389" y="188913"/>
            <a:ext cx="4413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nl-NL" sz="3600" b="1">
                <a:solidFill>
                  <a:srgbClr val="FF0000"/>
                </a:solidFill>
              </a:rPr>
              <a:t>5</a:t>
            </a:r>
            <a:endParaRPr lang="nl-NL" altLang="nl-NL" sz="3600" b="1">
              <a:solidFill>
                <a:srgbClr val="FF0000"/>
              </a:solidFill>
            </a:endParaRPr>
          </a:p>
        </p:txBody>
      </p:sp>
      <p:sp>
        <p:nvSpPr>
          <p:cNvPr id="9" name="Rechthoek 8"/>
          <p:cNvSpPr/>
          <p:nvPr/>
        </p:nvSpPr>
        <p:spPr>
          <a:xfrm>
            <a:off x="2279577" y="332656"/>
            <a:ext cx="5262979" cy="175432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nl-NL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charset="0"/>
              </a:rPr>
              <a:t>Sporenplanten:</a:t>
            </a:r>
          </a:p>
          <a:p>
            <a:pPr algn="ctr">
              <a:defRPr/>
            </a:pPr>
            <a:r>
              <a:rPr lang="en-US" sz="54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charset="0"/>
              </a:rPr>
              <a:t>Varens</a:t>
            </a:r>
            <a:endParaRPr lang="nl-NL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78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altLang="nl-NL" smtClean="0">
              <a:ea typeface="ＭＳ Ｐゴシック" panose="020B0600070205080204" pitchFamily="34" charset="-128"/>
            </a:endParaRPr>
          </a:p>
        </p:txBody>
      </p:sp>
      <p:sp>
        <p:nvSpPr>
          <p:cNvPr id="25602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altLang="nl-NL" smtClean="0">
              <a:ea typeface="ＭＳ Ｐゴシック" panose="020B0600070205080204" pitchFamily="34" charset="-128"/>
            </a:endParaRPr>
          </a:p>
        </p:txBody>
      </p:sp>
      <p:pic>
        <p:nvPicPr>
          <p:cNvPr id="25603" name="Picture 4" descr="Bestand:Dactylis glomerata Kropaar plant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4572000" cy="739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2" descr="Bestand:Dactylis glomerata (2005 07 28)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13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kstvak 5"/>
          <p:cNvSpPr txBox="1">
            <a:spLocks noChangeArrowheads="1"/>
          </p:cNvSpPr>
          <p:nvPr/>
        </p:nvSpPr>
        <p:spPr bwMode="auto">
          <a:xfrm>
            <a:off x="1774826" y="6124575"/>
            <a:ext cx="3186113" cy="369888"/>
          </a:xfrm>
          <a:prstGeom prst="rect">
            <a:avLst/>
          </a:prstGeom>
          <a:solidFill>
            <a:schemeClr val="accent1">
              <a:alpha val="5882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nl-NL" altLang="nl-NL" sz="1800" b="1"/>
              <a:t>Kropaar</a:t>
            </a:r>
            <a:r>
              <a:rPr lang="nl-NL" altLang="nl-NL" sz="1800"/>
              <a:t> (</a:t>
            </a:r>
            <a:r>
              <a:rPr lang="nl-NL" altLang="nl-NL" sz="1800" i="1"/>
              <a:t>Dactylis glomerata</a:t>
            </a:r>
            <a:r>
              <a:rPr lang="nl-NL" altLang="nl-NL" sz="1800"/>
              <a:t>)</a:t>
            </a:r>
          </a:p>
        </p:txBody>
      </p:sp>
      <p:sp>
        <p:nvSpPr>
          <p:cNvPr id="25606" name="Tekstvak 6"/>
          <p:cNvSpPr txBox="1">
            <a:spLocks noChangeArrowheads="1"/>
          </p:cNvSpPr>
          <p:nvPr/>
        </p:nvSpPr>
        <p:spPr bwMode="auto">
          <a:xfrm>
            <a:off x="1703389" y="188913"/>
            <a:ext cx="4413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nl-NL" sz="3600" b="1">
                <a:solidFill>
                  <a:srgbClr val="FF0000"/>
                </a:solidFill>
              </a:rPr>
              <a:t>6</a:t>
            </a:r>
            <a:endParaRPr lang="nl-NL" altLang="nl-NL" sz="3600" b="1">
              <a:solidFill>
                <a:srgbClr val="FF0000"/>
              </a:solidFill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2375757" y="332656"/>
            <a:ext cx="5070619" cy="175432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nl-NL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charset="0"/>
              </a:rPr>
              <a:t>Zaadplanten:</a:t>
            </a:r>
          </a:p>
          <a:p>
            <a:pPr algn="ctr">
              <a:defRPr/>
            </a:pPr>
            <a:r>
              <a:rPr lang="en-US" sz="54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charset="0"/>
              </a:rPr>
              <a:t>Bedektzadigen</a:t>
            </a:r>
            <a:endParaRPr lang="nl-NL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84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4" descr="http://www.tuinmarkt.com/contents/media/thuja%20pl.%20mart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0"/>
            <a:ext cx="103251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altLang="nl-NL" smtClean="0">
              <a:ea typeface="ＭＳ Ｐゴシック" panose="020B0600070205080204" pitchFamily="34" charset="-128"/>
            </a:endParaRPr>
          </a:p>
        </p:txBody>
      </p:sp>
      <p:sp>
        <p:nvSpPr>
          <p:cNvPr id="26627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altLang="nl-NL" smtClean="0">
              <a:ea typeface="ＭＳ Ｐゴシック" panose="020B0600070205080204" pitchFamily="34" charset="-128"/>
            </a:endParaRPr>
          </a:p>
        </p:txBody>
      </p:sp>
      <p:pic>
        <p:nvPicPr>
          <p:cNvPr id="26628" name="Picture 2" descr="http://www.christ-riekie.nl/kunstenaar%20natuur/lijnenspel/conife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88913"/>
            <a:ext cx="4143375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kstvak 5"/>
          <p:cNvSpPr txBox="1">
            <a:spLocks noChangeArrowheads="1"/>
          </p:cNvSpPr>
          <p:nvPr/>
        </p:nvSpPr>
        <p:spPr bwMode="auto">
          <a:xfrm>
            <a:off x="1774826" y="6124575"/>
            <a:ext cx="1262063" cy="369888"/>
          </a:xfrm>
          <a:prstGeom prst="rect">
            <a:avLst/>
          </a:prstGeom>
          <a:solidFill>
            <a:schemeClr val="accent1">
              <a:alpha val="5882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nl-NL" altLang="nl-NL" sz="1800" b="1"/>
              <a:t>Coniferen</a:t>
            </a:r>
            <a:endParaRPr lang="nl-NL" altLang="nl-NL" sz="1800"/>
          </a:p>
        </p:txBody>
      </p:sp>
      <p:sp>
        <p:nvSpPr>
          <p:cNvPr id="26630" name="Tekstvak 6"/>
          <p:cNvSpPr txBox="1">
            <a:spLocks noChangeArrowheads="1"/>
          </p:cNvSpPr>
          <p:nvPr/>
        </p:nvSpPr>
        <p:spPr bwMode="auto">
          <a:xfrm>
            <a:off x="1703389" y="188913"/>
            <a:ext cx="4413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nl-NL" sz="3600" b="1">
                <a:solidFill>
                  <a:srgbClr val="FF0000"/>
                </a:solidFill>
              </a:rPr>
              <a:t>7</a:t>
            </a:r>
            <a:endParaRPr lang="nl-NL" altLang="nl-NL" sz="3600" b="1">
              <a:solidFill>
                <a:srgbClr val="FF0000"/>
              </a:solidFill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5410448" y="4493941"/>
            <a:ext cx="4608954" cy="175432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nl-NL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charset="0"/>
              </a:rPr>
              <a:t>Zaadplanten:</a:t>
            </a:r>
          </a:p>
          <a:p>
            <a:pPr algn="ctr">
              <a:defRPr/>
            </a:pPr>
            <a:r>
              <a:rPr lang="en-US" sz="54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charset="0"/>
              </a:rPr>
              <a:t>Naaktzadigen</a:t>
            </a:r>
            <a:endParaRPr lang="nl-NL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859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altLang="nl-NL" smtClean="0">
              <a:ea typeface="ＭＳ Ｐゴシック" panose="020B0600070205080204" pitchFamily="34" charset="-128"/>
            </a:endParaRPr>
          </a:p>
        </p:txBody>
      </p:sp>
      <p:sp>
        <p:nvSpPr>
          <p:cNvPr id="27650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altLang="nl-NL" smtClean="0">
              <a:ea typeface="ＭＳ Ｐゴシック" panose="020B0600070205080204" pitchFamily="34" charset="-128"/>
            </a:endParaRPr>
          </a:p>
        </p:txBody>
      </p:sp>
      <p:pic>
        <p:nvPicPr>
          <p:cNvPr id="27651" name="Picture 4" descr="http://2.bp.blogspot.com/_d12kv4z_OxQ/TDr7dyGGQTI/AAAAAAAABEo/fDCTOJQpNSg/s1600/algae+smile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kstvak 5"/>
          <p:cNvSpPr txBox="1">
            <a:spLocks noChangeArrowheads="1"/>
          </p:cNvSpPr>
          <p:nvPr/>
        </p:nvSpPr>
        <p:spPr bwMode="auto">
          <a:xfrm>
            <a:off x="1703389" y="188913"/>
            <a:ext cx="4413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nl-NL" sz="3600" b="1">
                <a:solidFill>
                  <a:srgbClr val="FF0000"/>
                </a:solidFill>
              </a:rPr>
              <a:t>8</a:t>
            </a:r>
            <a:endParaRPr lang="nl-NL" altLang="nl-NL" sz="3600" b="1">
              <a:solidFill>
                <a:srgbClr val="FF0000"/>
              </a:solidFill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5591944" y="2967335"/>
            <a:ext cx="2108270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charset="0"/>
              </a:rPr>
              <a:t>Algen</a:t>
            </a:r>
            <a:endParaRPr lang="nl-NL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975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/>
          </p:cNvSpPr>
          <p:nvPr>
            <p:ph type="title"/>
          </p:nvPr>
        </p:nvSpPr>
        <p:spPr>
          <a:xfrm>
            <a:off x="0" y="117475"/>
            <a:ext cx="10515600" cy="1325563"/>
          </a:xfrm>
        </p:spPr>
        <p:txBody>
          <a:bodyPr/>
          <a:lstStyle/>
          <a:p>
            <a:pPr eaLnBrk="1" hangingPunct="1"/>
            <a:r>
              <a:rPr lang="nl-NL" altLang="nl-NL" b="1" dirty="0" smtClean="0">
                <a:solidFill>
                  <a:srgbClr val="00B050"/>
                </a:solidFill>
              </a:rPr>
              <a:t>B2. Het domein van de bacteriën</a:t>
            </a:r>
          </a:p>
        </p:txBody>
      </p:sp>
      <p:sp>
        <p:nvSpPr>
          <p:cNvPr id="5124" name="Text Box 8"/>
          <p:cNvSpPr txBox="1">
            <a:spLocks noChangeArrowheads="1"/>
          </p:cNvSpPr>
          <p:nvPr/>
        </p:nvSpPr>
        <p:spPr bwMode="auto">
          <a:xfrm>
            <a:off x="2782889" y="4822826"/>
            <a:ext cx="1366837" cy="14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>
                <a:solidFill>
                  <a:srgbClr val="003300"/>
                </a:solidFill>
              </a:rPr>
              <a:t>De groei bacterie</a:t>
            </a:r>
          </a:p>
        </p:txBody>
      </p:sp>
      <p:pic>
        <p:nvPicPr>
          <p:cNvPr id="5125" name="Picture 12" descr="genomicsBacteri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5" y="1196975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17" descr="Bacterie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4221163"/>
            <a:ext cx="4392612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Text Box 18"/>
          <p:cNvSpPr txBox="1">
            <a:spLocks noChangeArrowheads="1"/>
          </p:cNvSpPr>
          <p:nvPr/>
        </p:nvSpPr>
        <p:spPr bwMode="auto">
          <a:xfrm>
            <a:off x="5907088" y="3644900"/>
            <a:ext cx="47609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400" b="1">
                <a:solidFill>
                  <a:srgbClr val="003300"/>
                </a:solidFill>
              </a:rPr>
              <a:t>Je hebt 3 vormen van bacteriën</a:t>
            </a:r>
          </a:p>
        </p:txBody>
      </p:sp>
      <p:sp>
        <p:nvSpPr>
          <p:cNvPr id="5128" name="Text Box 20"/>
          <p:cNvSpPr txBox="1">
            <a:spLocks noChangeArrowheads="1"/>
          </p:cNvSpPr>
          <p:nvPr/>
        </p:nvSpPr>
        <p:spPr bwMode="auto">
          <a:xfrm>
            <a:off x="2857500" y="5426076"/>
            <a:ext cx="1366838" cy="14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>
                <a:solidFill>
                  <a:srgbClr val="003300"/>
                </a:solidFill>
              </a:rPr>
              <a:t>De bacterie</a:t>
            </a:r>
          </a:p>
        </p:txBody>
      </p:sp>
      <p:sp>
        <p:nvSpPr>
          <p:cNvPr id="5129" name="Text Box 24"/>
          <p:cNvSpPr txBox="1">
            <a:spLocks noChangeArrowheads="1"/>
          </p:cNvSpPr>
          <p:nvPr/>
        </p:nvSpPr>
        <p:spPr bwMode="auto">
          <a:xfrm>
            <a:off x="2782889" y="5094288"/>
            <a:ext cx="1366837" cy="14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>
                <a:solidFill>
                  <a:srgbClr val="003300"/>
                </a:solidFill>
              </a:rPr>
              <a:t>De delendebacterie </a:t>
            </a:r>
          </a:p>
        </p:txBody>
      </p:sp>
      <p:pic>
        <p:nvPicPr>
          <p:cNvPr id="5130" name="Picture 28" descr="FlashLogo_6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939" y="5072063"/>
            <a:ext cx="31432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30" descr="youtube-logo(2)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9" y="4749800"/>
            <a:ext cx="3841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32" descr="im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5343526"/>
            <a:ext cx="4127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33" descr="img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9" y="4389438"/>
            <a:ext cx="3651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4" name="Text Box 34"/>
          <p:cNvSpPr txBox="1">
            <a:spLocks noChangeArrowheads="1"/>
          </p:cNvSpPr>
          <p:nvPr/>
        </p:nvSpPr>
        <p:spPr bwMode="auto">
          <a:xfrm>
            <a:off x="2782889" y="4462463"/>
            <a:ext cx="1366837" cy="14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>
                <a:solidFill>
                  <a:srgbClr val="003300"/>
                </a:solidFill>
              </a:rPr>
              <a:t>Een virus</a:t>
            </a:r>
          </a:p>
        </p:txBody>
      </p:sp>
      <p:pic>
        <p:nvPicPr>
          <p:cNvPr id="5135" name="Picture 36" descr="virus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2060576"/>
            <a:ext cx="3195638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6" name="Text Box 37"/>
          <p:cNvSpPr txBox="1">
            <a:spLocks noChangeArrowheads="1"/>
          </p:cNvSpPr>
          <p:nvPr/>
        </p:nvSpPr>
        <p:spPr bwMode="auto">
          <a:xfrm>
            <a:off x="1774825" y="1268413"/>
            <a:ext cx="39576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1800"/>
              <a:t>Dit is een virus. </a:t>
            </a:r>
          </a:p>
          <a:p>
            <a:pPr eaLnBrk="1" hangingPunct="1"/>
            <a:r>
              <a:rPr lang="nl-NL" altLang="nl-NL" sz="1800"/>
              <a:t>Dat is een apparte groep organismen</a:t>
            </a:r>
          </a:p>
        </p:txBody>
      </p:sp>
    </p:spTree>
    <p:extLst>
      <p:ext uri="{BB962C8B-B14F-4D97-AF65-F5344CB8AC3E}">
        <p14:creationId xmlns:p14="http://schemas.microsoft.com/office/powerpoint/2010/main" val="129500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altLang="nl-NL" smtClean="0">
              <a:ea typeface="ＭＳ Ｐゴシック" panose="020B0600070205080204" pitchFamily="34" charset="-128"/>
            </a:endParaRPr>
          </a:p>
        </p:txBody>
      </p:sp>
      <p:sp>
        <p:nvSpPr>
          <p:cNvPr id="28674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altLang="nl-NL" smtClean="0">
              <a:ea typeface="ＭＳ Ｐゴシック" panose="020B0600070205080204" pitchFamily="34" charset="-128"/>
            </a:endParaRPr>
          </a:p>
        </p:txBody>
      </p:sp>
      <p:pic>
        <p:nvPicPr>
          <p:cNvPr id="28675" name="Picture 2" descr="http://www.panoramio.com/photos/original/91489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0"/>
            <a:ext cx="10325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kstvak 4"/>
          <p:cNvSpPr txBox="1">
            <a:spLocks noChangeArrowheads="1"/>
          </p:cNvSpPr>
          <p:nvPr/>
        </p:nvSpPr>
        <p:spPr bwMode="auto">
          <a:xfrm>
            <a:off x="1774825" y="6124575"/>
            <a:ext cx="2019300" cy="369888"/>
          </a:xfrm>
          <a:prstGeom prst="rect">
            <a:avLst/>
          </a:prstGeom>
          <a:solidFill>
            <a:schemeClr val="accent1">
              <a:alpha val="5882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nl-NL" altLang="nl-NL" sz="1800" i="1"/>
              <a:t>Bryum argenteum</a:t>
            </a:r>
            <a:endParaRPr lang="nl-NL" altLang="nl-NL" sz="1800"/>
          </a:p>
        </p:txBody>
      </p:sp>
      <p:pic>
        <p:nvPicPr>
          <p:cNvPr id="28677" name="Picture 4" descr="http://farm4.static.flickr.com/3528/3307093377_45a44834d9_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333375"/>
            <a:ext cx="4248150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kstvak 6"/>
          <p:cNvSpPr txBox="1">
            <a:spLocks noChangeArrowheads="1"/>
          </p:cNvSpPr>
          <p:nvPr/>
        </p:nvSpPr>
        <p:spPr bwMode="auto">
          <a:xfrm>
            <a:off x="1703389" y="188913"/>
            <a:ext cx="4413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nl-NL" sz="3600" b="1">
                <a:solidFill>
                  <a:srgbClr val="FF0000"/>
                </a:solidFill>
              </a:rPr>
              <a:t>9</a:t>
            </a:r>
            <a:endParaRPr lang="nl-NL" altLang="nl-NL" sz="3600" b="1">
              <a:solidFill>
                <a:srgbClr val="FF0000"/>
              </a:solidFill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4511825" y="4759637"/>
            <a:ext cx="5262979" cy="175432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nl-NL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charset="0"/>
              </a:rPr>
              <a:t>Sporenplanten:</a:t>
            </a:r>
          </a:p>
          <a:p>
            <a:pPr algn="ctr">
              <a:defRPr/>
            </a:pPr>
            <a:r>
              <a:rPr lang="en-US" sz="54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charset="0"/>
              </a:rPr>
              <a:t>Mossen</a:t>
            </a:r>
            <a:endParaRPr lang="nl-NL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65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6" descr="kwal-fu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79650" y="3933826"/>
            <a:ext cx="7772400" cy="1470025"/>
          </a:xfrm>
        </p:spPr>
        <p:txBody>
          <a:bodyPr/>
          <a:lstStyle/>
          <a:p>
            <a:pPr eaLnBrk="1" hangingPunct="1"/>
            <a:r>
              <a:rPr lang="nl-NL" altLang="nl-NL" b="1">
                <a:solidFill>
                  <a:schemeClr val="bg1"/>
                </a:solidFill>
                <a:ea typeface="ＭＳ Ｐゴシック" panose="020B0600070205080204" pitchFamily="34" charset="-128"/>
              </a:rPr>
              <a:t>Indeling van het dierenrijk</a:t>
            </a:r>
          </a:p>
        </p:txBody>
      </p:sp>
    </p:spTree>
    <p:extLst>
      <p:ext uri="{BB962C8B-B14F-4D97-AF65-F5344CB8AC3E}">
        <p14:creationId xmlns:p14="http://schemas.microsoft.com/office/powerpoint/2010/main" val="8939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nl-NL" b="1" smtClean="0">
                <a:solidFill>
                  <a:schemeClr val="accent2"/>
                </a:solidFill>
                <a:ea typeface="ＭＳ Ｐゴシック" panose="020B0600070205080204" pitchFamily="34" charset="-128"/>
              </a:rPr>
              <a:t>Dierenrijk</a:t>
            </a:r>
            <a:endParaRPr lang="nl-NL" altLang="nl-NL" b="1" smtClean="0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1828800" y="2286000"/>
            <a:ext cx="617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>
                <a:latin typeface="Tahoma" panose="020B0604030504040204" pitchFamily="34" charset="0"/>
              </a:rPr>
              <a:t>Dieren worden ingedeeld in acht stammen</a:t>
            </a:r>
            <a:endParaRPr lang="nl-NL" altLang="nl-NL">
              <a:latin typeface="Tahoma" panose="020B0604030504040204" pitchFamily="34" charset="0"/>
            </a:endParaRPr>
          </a:p>
        </p:txBody>
      </p:sp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1905000" y="3048000"/>
            <a:ext cx="586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>
                <a:latin typeface="Tahoma" panose="020B0604030504040204" pitchFamily="34" charset="0"/>
              </a:rPr>
              <a:t>Symmetrie:</a:t>
            </a:r>
            <a:endParaRPr lang="nl-NL" altLang="nl-NL" b="1">
              <a:latin typeface="Tahoma" panose="020B0604030504040204" pitchFamily="34" charset="0"/>
            </a:endParaRP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1981200" y="3733800"/>
            <a:ext cx="58674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nl-NL">
                <a:latin typeface="Tahoma" panose="020B0604030504040204" pitchFamily="34" charset="0"/>
              </a:rPr>
              <a:t> Tweezijdig 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nl-NL">
                <a:latin typeface="Tahoma" panose="020B0604030504040204" pitchFamily="34" charset="0"/>
              </a:rPr>
              <a:t> Veelzijdig (straalsgewijs)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nl-NL">
                <a:latin typeface="Tahoma" panose="020B0604030504040204" pitchFamily="34" charset="0"/>
              </a:rPr>
              <a:t> Asymmetrisch (niet)</a:t>
            </a:r>
            <a:endParaRPr lang="nl-NL" altLang="nl-NL">
              <a:latin typeface="Tahoma" panose="020B0604030504040204" pitchFamily="34" charset="0"/>
            </a:endParaRPr>
          </a:p>
        </p:txBody>
      </p:sp>
      <p:pic>
        <p:nvPicPr>
          <p:cNvPr id="25608" name="Picture 8" descr="http://hobby-en-overige.infonu.nl/artikel-foto/hobby/382-tekenen-met-kinderen-symmetrie-vouwdru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25" y="1285875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10" descr="http://www.okeefes.org/Barrier_Islands/Sanibel/sanibel_bay_sea_st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300" y="3714751"/>
            <a:ext cx="2679700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Picture 12" descr="http://home.planet.nl/~wal01068/protectit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4" y="3500438"/>
            <a:ext cx="146367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096251" y="2928939"/>
            <a:ext cx="21129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i="1" dirty="0" err="1">
                <a:solidFill>
                  <a:schemeClr val="accent2">
                    <a:lumMod val="75000"/>
                  </a:schemeClr>
                </a:solidFill>
              </a:rPr>
              <a:t>Tweezijdig</a:t>
            </a:r>
            <a:r>
              <a:rPr lang="en-US" sz="14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400" i="1" dirty="0" err="1">
                <a:solidFill>
                  <a:schemeClr val="accent2">
                    <a:lumMod val="75000"/>
                  </a:schemeClr>
                </a:solidFill>
              </a:rPr>
              <a:t>symmetrisch</a:t>
            </a:r>
            <a:endParaRPr lang="nl-NL" sz="14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96250" y="6072189"/>
            <a:ext cx="2046586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i="1" dirty="0" err="1">
                <a:solidFill>
                  <a:schemeClr val="accent2">
                    <a:lumMod val="75000"/>
                  </a:schemeClr>
                </a:solidFill>
              </a:rPr>
              <a:t>Veelzijdig</a:t>
            </a:r>
            <a:r>
              <a:rPr lang="en-US" sz="14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400" i="1" dirty="0" err="1">
                <a:solidFill>
                  <a:schemeClr val="accent2">
                    <a:lumMod val="75000"/>
                  </a:schemeClr>
                </a:solidFill>
              </a:rPr>
              <a:t>symmetrisch</a:t>
            </a:r>
            <a:endParaRPr lang="nl-NL" sz="14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67439" y="5143501"/>
            <a:ext cx="1309687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i="1" dirty="0" err="1">
                <a:solidFill>
                  <a:schemeClr val="accent2">
                    <a:lumMod val="75000"/>
                  </a:schemeClr>
                </a:solidFill>
              </a:rPr>
              <a:t>Asymmetrisch</a:t>
            </a:r>
            <a:endParaRPr lang="nl-NL" sz="14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6" name="Straight Connector 15"/>
          <p:cNvCxnSpPr>
            <a:stCxn id="25608" idx="0"/>
          </p:cNvCxnSpPr>
          <p:nvPr/>
        </p:nvCxnSpPr>
        <p:spPr>
          <a:xfrm rot="16200000" flipH="1">
            <a:off x="8310563" y="2071688"/>
            <a:ext cx="1571625" cy="0"/>
          </a:xfrm>
          <a:prstGeom prst="line">
            <a:avLst/>
          </a:prstGeom>
          <a:ln w="254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10800000" flipV="1">
            <a:off x="8310563" y="4786313"/>
            <a:ext cx="1928812" cy="214312"/>
          </a:xfrm>
          <a:prstGeom prst="line">
            <a:avLst/>
          </a:prstGeom>
          <a:ln w="254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>
            <a:off x="8632032" y="4107657"/>
            <a:ext cx="1571625" cy="1357312"/>
          </a:xfrm>
          <a:prstGeom prst="line">
            <a:avLst/>
          </a:prstGeom>
          <a:ln w="254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16200000" flipH="1">
            <a:off x="8203407" y="4393407"/>
            <a:ext cx="2143125" cy="785812"/>
          </a:xfrm>
          <a:prstGeom prst="line">
            <a:avLst/>
          </a:prstGeom>
          <a:ln w="254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8382000" y="4429125"/>
            <a:ext cx="1785938" cy="857250"/>
          </a:xfrm>
          <a:prstGeom prst="line">
            <a:avLst/>
          </a:prstGeom>
          <a:ln w="254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8239126" y="4786313"/>
            <a:ext cx="2143125" cy="285750"/>
          </a:xfrm>
          <a:prstGeom prst="line">
            <a:avLst/>
          </a:prstGeom>
          <a:ln w="254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675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6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6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56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56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nl-NL" b="1" smtClean="0">
                <a:solidFill>
                  <a:schemeClr val="accent2"/>
                </a:solidFill>
                <a:ea typeface="ＭＳ Ｐゴシック" panose="020B0600070205080204" pitchFamily="34" charset="-128"/>
              </a:rPr>
              <a:t>Dierenrijk</a:t>
            </a:r>
            <a:endParaRPr lang="nl-NL" altLang="nl-NL" b="1" smtClean="0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1828800" y="2286000"/>
            <a:ext cx="617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>
                <a:latin typeface="Tahoma" panose="020B0604030504040204" pitchFamily="34" charset="0"/>
              </a:rPr>
              <a:t>Dieren worden ingedeeld in acht stammen:</a:t>
            </a:r>
            <a:endParaRPr lang="nl-NL" altLang="nl-NL">
              <a:latin typeface="Tahoma" panose="020B0604030504040204" pitchFamily="34" charset="0"/>
            </a:endParaRPr>
          </a:p>
        </p:txBody>
      </p:sp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1905000" y="3048000"/>
            <a:ext cx="586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>
                <a:latin typeface="Tahoma" panose="020B0604030504040204" pitchFamily="34" charset="0"/>
              </a:rPr>
              <a:t>Skelet:</a:t>
            </a:r>
            <a:endParaRPr lang="nl-NL" altLang="nl-NL" b="1">
              <a:latin typeface="Tahoma" panose="020B0604030504040204" pitchFamily="34" charset="0"/>
            </a:endParaRPr>
          </a:p>
        </p:txBody>
      </p:sp>
      <p:sp>
        <p:nvSpPr>
          <p:cNvPr id="16388" name="Text Box 5"/>
          <p:cNvSpPr txBox="1">
            <a:spLocks noChangeArrowheads="1"/>
          </p:cNvSpPr>
          <p:nvPr/>
        </p:nvSpPr>
        <p:spPr bwMode="auto">
          <a:xfrm>
            <a:off x="1981200" y="3733800"/>
            <a:ext cx="5867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nl-NL">
                <a:latin typeface="Tahoma" panose="020B0604030504040204" pitchFamily="34" charset="0"/>
              </a:rPr>
              <a:t> geen skelet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nl-NL">
                <a:latin typeface="Tahoma" panose="020B0604030504040204" pitchFamily="34" charset="0"/>
              </a:rPr>
              <a:t> uitwendig (pantser, schelp, huisje)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nl-NL">
                <a:latin typeface="Tahoma" panose="020B0604030504040204" pitchFamily="34" charset="0"/>
              </a:rPr>
              <a:t> inwendig (schelp, geraamte)</a:t>
            </a:r>
          </a:p>
        </p:txBody>
      </p:sp>
    </p:spTree>
    <p:extLst>
      <p:ext uri="{BB962C8B-B14F-4D97-AF65-F5344CB8AC3E}">
        <p14:creationId xmlns:p14="http://schemas.microsoft.com/office/powerpoint/2010/main" val="9778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Line 2"/>
          <p:cNvSpPr>
            <a:spLocks noChangeShapeType="1"/>
          </p:cNvSpPr>
          <p:nvPr/>
        </p:nvSpPr>
        <p:spPr bwMode="auto">
          <a:xfrm>
            <a:off x="7210425" y="4438650"/>
            <a:ext cx="0" cy="5334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17410" name="Line 3"/>
          <p:cNvSpPr>
            <a:spLocks noChangeShapeType="1"/>
          </p:cNvSpPr>
          <p:nvPr/>
        </p:nvSpPr>
        <p:spPr bwMode="auto">
          <a:xfrm>
            <a:off x="9237663" y="3449638"/>
            <a:ext cx="0" cy="4238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1800225" y="4773613"/>
            <a:ext cx="1676400" cy="457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Sponzen</a:t>
            </a:r>
          </a:p>
        </p:txBody>
      </p:sp>
      <p:sp>
        <p:nvSpPr>
          <p:cNvPr id="17412" name="Text Box 5"/>
          <p:cNvSpPr txBox="1">
            <a:spLocks noChangeArrowheads="1"/>
          </p:cNvSpPr>
          <p:nvPr/>
        </p:nvSpPr>
        <p:spPr bwMode="auto">
          <a:xfrm>
            <a:off x="8337551" y="4791075"/>
            <a:ext cx="2106613" cy="457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Gewervelden</a:t>
            </a:r>
          </a:p>
        </p:txBody>
      </p:sp>
      <p:sp>
        <p:nvSpPr>
          <p:cNvPr id="17413" name="Line 6"/>
          <p:cNvSpPr>
            <a:spLocks noChangeShapeType="1"/>
          </p:cNvSpPr>
          <p:nvPr/>
        </p:nvSpPr>
        <p:spPr bwMode="auto">
          <a:xfrm>
            <a:off x="2333625" y="3676650"/>
            <a:ext cx="7391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17414" name="Line 7"/>
          <p:cNvSpPr>
            <a:spLocks noChangeShapeType="1"/>
          </p:cNvSpPr>
          <p:nvPr/>
        </p:nvSpPr>
        <p:spPr bwMode="auto">
          <a:xfrm>
            <a:off x="2333625" y="367665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17415" name="Line 8"/>
          <p:cNvSpPr>
            <a:spLocks noChangeShapeType="1"/>
          </p:cNvSpPr>
          <p:nvPr/>
        </p:nvSpPr>
        <p:spPr bwMode="auto">
          <a:xfrm>
            <a:off x="2943225" y="3676650"/>
            <a:ext cx="0" cy="1066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17416" name="Line 9"/>
          <p:cNvSpPr>
            <a:spLocks noChangeShapeType="1"/>
          </p:cNvSpPr>
          <p:nvPr/>
        </p:nvSpPr>
        <p:spPr bwMode="auto">
          <a:xfrm>
            <a:off x="4748213" y="3676650"/>
            <a:ext cx="0" cy="1066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17417" name="Line 10"/>
          <p:cNvSpPr>
            <a:spLocks noChangeShapeType="1"/>
          </p:cNvSpPr>
          <p:nvPr/>
        </p:nvSpPr>
        <p:spPr bwMode="auto">
          <a:xfrm>
            <a:off x="7286625" y="3676650"/>
            <a:ext cx="0" cy="1066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17418" name="Line 11"/>
          <p:cNvSpPr>
            <a:spLocks noChangeShapeType="1"/>
          </p:cNvSpPr>
          <p:nvPr/>
        </p:nvSpPr>
        <p:spPr bwMode="auto">
          <a:xfrm>
            <a:off x="4454525" y="3659188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17419" name="Line 12"/>
          <p:cNvSpPr>
            <a:spLocks noChangeShapeType="1"/>
          </p:cNvSpPr>
          <p:nvPr/>
        </p:nvSpPr>
        <p:spPr bwMode="auto">
          <a:xfrm>
            <a:off x="6829425" y="367665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17420" name="Text Box 13"/>
          <p:cNvSpPr txBox="1">
            <a:spLocks noChangeArrowheads="1"/>
          </p:cNvSpPr>
          <p:nvPr/>
        </p:nvSpPr>
        <p:spPr bwMode="auto">
          <a:xfrm>
            <a:off x="7158038" y="1119189"/>
            <a:ext cx="388620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2000"/>
              <a:t>Geen celwand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nl-NL" sz="2000"/>
              <a:t>Celkern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nl-NL" sz="2000"/>
              <a:t>Geen bladgroenkorrels</a:t>
            </a:r>
            <a:br>
              <a:rPr lang="en-US" altLang="nl-NL" sz="2000"/>
            </a:br>
            <a:r>
              <a:rPr lang="en-US" altLang="nl-NL" sz="2000"/>
              <a:t/>
            </a:r>
            <a:br>
              <a:rPr lang="en-US" altLang="nl-NL" sz="2000"/>
            </a:br>
            <a:r>
              <a:rPr lang="en-US" altLang="nl-NL" sz="2000"/>
              <a:t>Eencellig of veelcellig</a:t>
            </a:r>
          </a:p>
        </p:txBody>
      </p:sp>
      <p:sp>
        <p:nvSpPr>
          <p:cNvPr id="17421" name="Line 14"/>
          <p:cNvSpPr>
            <a:spLocks noChangeShapeType="1"/>
          </p:cNvSpPr>
          <p:nvPr/>
        </p:nvSpPr>
        <p:spPr bwMode="auto">
          <a:xfrm>
            <a:off x="8928100" y="81915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7422" name="Text Box 15"/>
          <p:cNvSpPr txBox="1">
            <a:spLocks noChangeArrowheads="1"/>
          </p:cNvSpPr>
          <p:nvPr/>
        </p:nvSpPr>
        <p:spPr bwMode="auto">
          <a:xfrm>
            <a:off x="1800225" y="3981450"/>
            <a:ext cx="1905000" cy="457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Eencelligen</a:t>
            </a:r>
          </a:p>
        </p:txBody>
      </p:sp>
      <p:sp>
        <p:nvSpPr>
          <p:cNvPr id="17423" name="Text Box 16"/>
          <p:cNvSpPr txBox="1">
            <a:spLocks noChangeArrowheads="1"/>
          </p:cNvSpPr>
          <p:nvPr/>
        </p:nvSpPr>
        <p:spPr bwMode="auto">
          <a:xfrm>
            <a:off x="5915025" y="3981450"/>
            <a:ext cx="1981200" cy="457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Weekdieren</a:t>
            </a:r>
          </a:p>
        </p:txBody>
      </p:sp>
      <p:sp>
        <p:nvSpPr>
          <p:cNvPr id="17424" name="Text Box 17"/>
          <p:cNvSpPr txBox="1">
            <a:spLocks noChangeArrowheads="1"/>
          </p:cNvSpPr>
          <p:nvPr/>
        </p:nvSpPr>
        <p:spPr bwMode="auto">
          <a:xfrm>
            <a:off x="1752600" y="228600"/>
            <a:ext cx="167640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Bacteri</a:t>
            </a:r>
            <a:r>
              <a:rPr lang="nl-NL" altLang="nl-NL" b="1"/>
              <a:t>ë</a:t>
            </a:r>
            <a:r>
              <a:rPr lang="en-US" altLang="nl-NL" b="1"/>
              <a:t>n</a:t>
            </a:r>
          </a:p>
        </p:txBody>
      </p:sp>
      <p:sp>
        <p:nvSpPr>
          <p:cNvPr id="17425" name="Text Box 18"/>
          <p:cNvSpPr txBox="1">
            <a:spLocks noChangeArrowheads="1"/>
          </p:cNvSpPr>
          <p:nvPr/>
        </p:nvSpPr>
        <p:spPr bwMode="auto">
          <a:xfrm>
            <a:off x="4038600" y="228600"/>
            <a:ext cx="182880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Schimmels</a:t>
            </a:r>
          </a:p>
        </p:txBody>
      </p:sp>
      <p:sp>
        <p:nvSpPr>
          <p:cNvPr id="17426" name="Text Box 19"/>
          <p:cNvSpPr txBox="1">
            <a:spLocks noChangeArrowheads="1"/>
          </p:cNvSpPr>
          <p:nvPr/>
        </p:nvSpPr>
        <p:spPr bwMode="auto">
          <a:xfrm>
            <a:off x="6477000" y="228600"/>
            <a:ext cx="137160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Planten</a:t>
            </a:r>
          </a:p>
        </p:txBody>
      </p:sp>
      <p:sp>
        <p:nvSpPr>
          <p:cNvPr id="17427" name="Text Box 20"/>
          <p:cNvSpPr txBox="1">
            <a:spLocks noChangeArrowheads="1"/>
          </p:cNvSpPr>
          <p:nvPr/>
        </p:nvSpPr>
        <p:spPr bwMode="auto">
          <a:xfrm>
            <a:off x="8686800" y="228601"/>
            <a:ext cx="1295400" cy="466725"/>
          </a:xfrm>
          <a:prstGeom prst="rect">
            <a:avLst/>
          </a:prstGeom>
          <a:solidFill>
            <a:schemeClr val="hlink"/>
          </a:solidFill>
          <a:ln w="9525">
            <a:solidFill>
              <a:srgbClr val="FF8F8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Dieren</a:t>
            </a:r>
          </a:p>
        </p:txBody>
      </p:sp>
      <p:sp>
        <p:nvSpPr>
          <p:cNvPr id="17428" name="Text Box 24"/>
          <p:cNvSpPr txBox="1">
            <a:spLocks noChangeArrowheads="1"/>
          </p:cNvSpPr>
          <p:nvPr/>
        </p:nvSpPr>
        <p:spPr bwMode="auto">
          <a:xfrm>
            <a:off x="3857625" y="3981450"/>
            <a:ext cx="1905000" cy="457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Holtedieren</a:t>
            </a:r>
          </a:p>
        </p:txBody>
      </p:sp>
      <p:sp>
        <p:nvSpPr>
          <p:cNvPr id="17429" name="Text Box 25"/>
          <p:cNvSpPr txBox="1">
            <a:spLocks noChangeArrowheads="1"/>
          </p:cNvSpPr>
          <p:nvPr/>
        </p:nvSpPr>
        <p:spPr bwMode="auto">
          <a:xfrm>
            <a:off x="3857626" y="4791075"/>
            <a:ext cx="1920875" cy="457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Wormen</a:t>
            </a:r>
          </a:p>
        </p:txBody>
      </p:sp>
      <p:sp>
        <p:nvSpPr>
          <p:cNvPr id="17430" name="Line 27"/>
          <p:cNvSpPr>
            <a:spLocks noChangeShapeType="1"/>
          </p:cNvSpPr>
          <p:nvPr/>
        </p:nvSpPr>
        <p:spPr bwMode="auto">
          <a:xfrm>
            <a:off x="9707563" y="3700463"/>
            <a:ext cx="0" cy="1066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17431" name="Text Box 28"/>
          <p:cNvSpPr txBox="1">
            <a:spLocks noChangeArrowheads="1"/>
          </p:cNvSpPr>
          <p:nvPr/>
        </p:nvSpPr>
        <p:spPr bwMode="auto">
          <a:xfrm>
            <a:off x="5915025" y="4791075"/>
            <a:ext cx="2362200" cy="457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Stekelhuidigen</a:t>
            </a:r>
          </a:p>
        </p:txBody>
      </p:sp>
      <p:sp>
        <p:nvSpPr>
          <p:cNvPr id="17432" name="Text Box 29"/>
          <p:cNvSpPr txBox="1">
            <a:spLocks noChangeArrowheads="1"/>
          </p:cNvSpPr>
          <p:nvPr/>
        </p:nvSpPr>
        <p:spPr bwMode="auto">
          <a:xfrm>
            <a:off x="8004175" y="3981450"/>
            <a:ext cx="2438400" cy="457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Geleedpotigen</a:t>
            </a:r>
          </a:p>
        </p:txBody>
      </p:sp>
      <p:sp>
        <p:nvSpPr>
          <p:cNvPr id="17433" name="Text Box 30"/>
          <p:cNvSpPr txBox="1">
            <a:spLocks noChangeArrowheads="1"/>
          </p:cNvSpPr>
          <p:nvPr/>
        </p:nvSpPr>
        <p:spPr bwMode="auto">
          <a:xfrm>
            <a:off x="1800226" y="2981326"/>
            <a:ext cx="24241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8 Afdelingen:</a:t>
            </a:r>
          </a:p>
        </p:txBody>
      </p:sp>
      <p:pic>
        <p:nvPicPr>
          <p:cNvPr id="17434" name="Picture 32" descr="dierlijkec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689" y="971551"/>
            <a:ext cx="1925637" cy="196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073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Line 2"/>
          <p:cNvSpPr>
            <a:spLocks noChangeShapeType="1"/>
          </p:cNvSpPr>
          <p:nvPr/>
        </p:nvSpPr>
        <p:spPr bwMode="auto">
          <a:xfrm>
            <a:off x="7086600" y="2209800"/>
            <a:ext cx="0" cy="5334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18434" name="Text Box 3"/>
          <p:cNvSpPr txBox="1">
            <a:spLocks noChangeArrowheads="1"/>
          </p:cNvSpPr>
          <p:nvPr/>
        </p:nvSpPr>
        <p:spPr bwMode="auto">
          <a:xfrm>
            <a:off x="3240088" y="1109663"/>
            <a:ext cx="1905000" cy="457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Eencelligen</a:t>
            </a:r>
          </a:p>
        </p:txBody>
      </p:sp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5299075" y="1109664"/>
            <a:ext cx="25971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/>
              <a:t>Asymmetrisch</a:t>
            </a:r>
            <a:br>
              <a:rPr lang="en-US" altLang="nl-NL"/>
            </a:br>
            <a:r>
              <a:rPr lang="en-US" altLang="nl-NL"/>
              <a:t>Geen skelet</a:t>
            </a:r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1752600" y="228600"/>
            <a:ext cx="167640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Bacteri</a:t>
            </a:r>
            <a:r>
              <a:rPr lang="nl-NL" altLang="nl-NL" b="1"/>
              <a:t>ë</a:t>
            </a:r>
            <a:r>
              <a:rPr lang="en-US" altLang="nl-NL" b="1"/>
              <a:t>n</a:t>
            </a:r>
          </a:p>
        </p:txBody>
      </p:sp>
      <p:sp>
        <p:nvSpPr>
          <p:cNvPr id="18437" name="Text Box 6"/>
          <p:cNvSpPr txBox="1">
            <a:spLocks noChangeArrowheads="1"/>
          </p:cNvSpPr>
          <p:nvPr/>
        </p:nvSpPr>
        <p:spPr bwMode="auto">
          <a:xfrm>
            <a:off x="4038600" y="228600"/>
            <a:ext cx="182880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Schimmels</a:t>
            </a:r>
          </a:p>
        </p:txBody>
      </p:sp>
      <p:sp>
        <p:nvSpPr>
          <p:cNvPr id="18438" name="Text Box 7"/>
          <p:cNvSpPr txBox="1">
            <a:spLocks noChangeArrowheads="1"/>
          </p:cNvSpPr>
          <p:nvPr/>
        </p:nvSpPr>
        <p:spPr bwMode="auto">
          <a:xfrm>
            <a:off x="6477000" y="228600"/>
            <a:ext cx="137160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Planten</a:t>
            </a:r>
          </a:p>
        </p:txBody>
      </p:sp>
      <p:sp>
        <p:nvSpPr>
          <p:cNvPr id="18439" name="Text Box 8"/>
          <p:cNvSpPr txBox="1">
            <a:spLocks noChangeArrowheads="1"/>
          </p:cNvSpPr>
          <p:nvPr/>
        </p:nvSpPr>
        <p:spPr bwMode="auto">
          <a:xfrm>
            <a:off x="8686800" y="228601"/>
            <a:ext cx="1295400" cy="466725"/>
          </a:xfrm>
          <a:prstGeom prst="rect">
            <a:avLst/>
          </a:prstGeom>
          <a:solidFill>
            <a:schemeClr val="hlink"/>
          </a:solidFill>
          <a:ln w="9525">
            <a:solidFill>
              <a:srgbClr val="FF8F8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Dieren</a:t>
            </a:r>
          </a:p>
        </p:txBody>
      </p:sp>
      <p:pic>
        <p:nvPicPr>
          <p:cNvPr id="4105" name="Vorticella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4" y="2708276"/>
            <a:ext cx="2020887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10" descr="Vorticella Klokdiertj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6" y="2708275"/>
            <a:ext cx="1584325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2" name="Text Box 11"/>
          <p:cNvSpPr txBox="1">
            <a:spLocks noChangeArrowheads="1"/>
          </p:cNvSpPr>
          <p:nvPr/>
        </p:nvSpPr>
        <p:spPr bwMode="auto">
          <a:xfrm>
            <a:off x="1752600" y="3095625"/>
            <a:ext cx="2190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/>
              <a:t>Klokdiertje</a:t>
            </a:r>
          </a:p>
        </p:txBody>
      </p:sp>
      <p:sp>
        <p:nvSpPr>
          <p:cNvPr id="18443" name="Text Box 13"/>
          <p:cNvSpPr txBox="1">
            <a:spLocks noChangeArrowheads="1"/>
          </p:cNvSpPr>
          <p:nvPr/>
        </p:nvSpPr>
        <p:spPr bwMode="auto">
          <a:xfrm>
            <a:off x="1752600" y="5410200"/>
            <a:ext cx="2674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/>
              <a:t>Pantoffeldiertje</a:t>
            </a:r>
          </a:p>
        </p:txBody>
      </p:sp>
      <p:pic>
        <p:nvPicPr>
          <p:cNvPr id="18444" name="Picture 14" descr="Pantoffeldiertj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551" y="4991100"/>
            <a:ext cx="1838325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5" name="Text Box 16"/>
          <p:cNvSpPr txBox="1">
            <a:spLocks noChangeArrowheads="1"/>
          </p:cNvSpPr>
          <p:nvPr/>
        </p:nvSpPr>
        <p:spPr bwMode="auto">
          <a:xfrm>
            <a:off x="1752601" y="1109663"/>
            <a:ext cx="1457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/>
              <a:t>Afdeling:</a:t>
            </a:r>
          </a:p>
        </p:txBody>
      </p:sp>
      <p:sp>
        <p:nvSpPr>
          <p:cNvPr id="18446" name="Line 17"/>
          <p:cNvSpPr>
            <a:spLocks noChangeShapeType="1"/>
          </p:cNvSpPr>
          <p:nvPr/>
        </p:nvSpPr>
        <p:spPr bwMode="auto">
          <a:xfrm flipH="1">
            <a:off x="4144963" y="887414"/>
            <a:ext cx="6350" cy="2174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18447" name="Line 18"/>
          <p:cNvSpPr>
            <a:spLocks noChangeShapeType="1"/>
          </p:cNvSpPr>
          <p:nvPr/>
        </p:nvSpPr>
        <p:spPr bwMode="auto">
          <a:xfrm>
            <a:off x="9286875" y="695325"/>
            <a:ext cx="0" cy="1714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18448" name="Line 19"/>
          <p:cNvSpPr>
            <a:spLocks noChangeShapeType="1"/>
          </p:cNvSpPr>
          <p:nvPr/>
        </p:nvSpPr>
        <p:spPr bwMode="auto">
          <a:xfrm>
            <a:off x="4127500" y="885825"/>
            <a:ext cx="51689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18449" name="Picture 21" descr="cilia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03220" y="4766470"/>
            <a:ext cx="1482725" cy="197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0" name="Picture 24" descr="filmlogo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1" y="5229225"/>
            <a:ext cx="1247775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783976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showWhenStopped="0"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105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Line 2"/>
          <p:cNvSpPr>
            <a:spLocks noChangeShapeType="1"/>
          </p:cNvSpPr>
          <p:nvPr/>
        </p:nvSpPr>
        <p:spPr bwMode="auto">
          <a:xfrm>
            <a:off x="7086600" y="2209800"/>
            <a:ext cx="0" cy="5334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19458" name="Text Box 3"/>
          <p:cNvSpPr txBox="1">
            <a:spLocks noChangeArrowheads="1"/>
          </p:cNvSpPr>
          <p:nvPr/>
        </p:nvSpPr>
        <p:spPr bwMode="auto">
          <a:xfrm>
            <a:off x="1752600" y="3235325"/>
            <a:ext cx="18113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/>
              <a:t>Slaapziekte</a:t>
            </a:r>
          </a:p>
        </p:txBody>
      </p:sp>
      <p:pic>
        <p:nvPicPr>
          <p:cNvPr id="19459" name="Picture 4" descr="Trypanosomes in bloo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1" y="2659064"/>
            <a:ext cx="1895475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5" descr="Trypanos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726" y="2613025"/>
            <a:ext cx="1597025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6" descr="tsetse fl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2603501"/>
            <a:ext cx="2225675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 Box 7"/>
          <p:cNvSpPr txBox="1">
            <a:spLocks noChangeArrowheads="1"/>
          </p:cNvSpPr>
          <p:nvPr/>
        </p:nvSpPr>
        <p:spPr bwMode="auto">
          <a:xfrm>
            <a:off x="1752600" y="5176838"/>
            <a:ext cx="1466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/>
              <a:t>Malaria</a:t>
            </a:r>
          </a:p>
        </p:txBody>
      </p:sp>
      <p:pic>
        <p:nvPicPr>
          <p:cNvPr id="19463" name="Picture 8" descr="400px-Anopheles_albimanus_mosquit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614863"/>
            <a:ext cx="257810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9" descr="Plasmodium Malar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175" y="4595814"/>
            <a:ext cx="1970088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5" name="Text Box 10"/>
          <p:cNvSpPr txBox="1">
            <a:spLocks noChangeArrowheads="1"/>
          </p:cNvSpPr>
          <p:nvPr/>
        </p:nvSpPr>
        <p:spPr bwMode="auto">
          <a:xfrm>
            <a:off x="3240088" y="1109663"/>
            <a:ext cx="1905000" cy="457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Eencelligen</a:t>
            </a:r>
          </a:p>
        </p:txBody>
      </p:sp>
      <p:sp>
        <p:nvSpPr>
          <p:cNvPr id="19466" name="Text Box 11"/>
          <p:cNvSpPr txBox="1">
            <a:spLocks noChangeArrowheads="1"/>
          </p:cNvSpPr>
          <p:nvPr/>
        </p:nvSpPr>
        <p:spPr bwMode="auto">
          <a:xfrm>
            <a:off x="5299075" y="1109664"/>
            <a:ext cx="25971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/>
              <a:t>Asymmetrisch</a:t>
            </a:r>
            <a:br>
              <a:rPr lang="en-US" altLang="nl-NL"/>
            </a:br>
            <a:r>
              <a:rPr lang="en-US" altLang="nl-NL"/>
              <a:t>Geen skelet</a:t>
            </a:r>
          </a:p>
        </p:txBody>
      </p:sp>
      <p:sp>
        <p:nvSpPr>
          <p:cNvPr id="19467" name="Text Box 12"/>
          <p:cNvSpPr txBox="1">
            <a:spLocks noChangeArrowheads="1"/>
          </p:cNvSpPr>
          <p:nvPr/>
        </p:nvSpPr>
        <p:spPr bwMode="auto">
          <a:xfrm>
            <a:off x="1752600" y="228600"/>
            <a:ext cx="167640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Bacteri</a:t>
            </a:r>
            <a:r>
              <a:rPr lang="nl-NL" altLang="nl-NL" b="1"/>
              <a:t>ë</a:t>
            </a:r>
            <a:r>
              <a:rPr lang="en-US" altLang="nl-NL" b="1"/>
              <a:t>n</a:t>
            </a:r>
          </a:p>
        </p:txBody>
      </p:sp>
      <p:sp>
        <p:nvSpPr>
          <p:cNvPr id="19468" name="Text Box 13"/>
          <p:cNvSpPr txBox="1">
            <a:spLocks noChangeArrowheads="1"/>
          </p:cNvSpPr>
          <p:nvPr/>
        </p:nvSpPr>
        <p:spPr bwMode="auto">
          <a:xfrm>
            <a:off x="4038600" y="228600"/>
            <a:ext cx="182880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Schimmels</a:t>
            </a:r>
          </a:p>
        </p:txBody>
      </p:sp>
      <p:sp>
        <p:nvSpPr>
          <p:cNvPr id="19469" name="Text Box 14"/>
          <p:cNvSpPr txBox="1">
            <a:spLocks noChangeArrowheads="1"/>
          </p:cNvSpPr>
          <p:nvPr/>
        </p:nvSpPr>
        <p:spPr bwMode="auto">
          <a:xfrm>
            <a:off x="6477000" y="228600"/>
            <a:ext cx="137160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Planten</a:t>
            </a:r>
          </a:p>
        </p:txBody>
      </p:sp>
      <p:sp>
        <p:nvSpPr>
          <p:cNvPr id="19470" name="Text Box 15"/>
          <p:cNvSpPr txBox="1">
            <a:spLocks noChangeArrowheads="1"/>
          </p:cNvSpPr>
          <p:nvPr/>
        </p:nvSpPr>
        <p:spPr bwMode="auto">
          <a:xfrm>
            <a:off x="8686800" y="228601"/>
            <a:ext cx="1295400" cy="466725"/>
          </a:xfrm>
          <a:prstGeom prst="rect">
            <a:avLst/>
          </a:prstGeom>
          <a:solidFill>
            <a:schemeClr val="hlink"/>
          </a:solidFill>
          <a:ln w="9525">
            <a:solidFill>
              <a:srgbClr val="FF8F8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Dieren</a:t>
            </a:r>
          </a:p>
        </p:txBody>
      </p:sp>
      <p:sp>
        <p:nvSpPr>
          <p:cNvPr id="19471" name="Text Box 16"/>
          <p:cNvSpPr txBox="1">
            <a:spLocks noChangeArrowheads="1"/>
          </p:cNvSpPr>
          <p:nvPr/>
        </p:nvSpPr>
        <p:spPr bwMode="auto">
          <a:xfrm>
            <a:off x="1752601" y="1109663"/>
            <a:ext cx="1457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/>
              <a:t>Afdeling:</a:t>
            </a:r>
          </a:p>
        </p:txBody>
      </p:sp>
      <p:sp>
        <p:nvSpPr>
          <p:cNvPr id="19472" name="Line 17"/>
          <p:cNvSpPr>
            <a:spLocks noChangeShapeType="1"/>
          </p:cNvSpPr>
          <p:nvPr/>
        </p:nvSpPr>
        <p:spPr bwMode="auto">
          <a:xfrm flipH="1">
            <a:off x="4144963" y="887414"/>
            <a:ext cx="6350" cy="2174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19473" name="Line 18"/>
          <p:cNvSpPr>
            <a:spLocks noChangeShapeType="1"/>
          </p:cNvSpPr>
          <p:nvPr/>
        </p:nvSpPr>
        <p:spPr bwMode="auto">
          <a:xfrm>
            <a:off x="9286875" y="695325"/>
            <a:ext cx="0" cy="1714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19474" name="Line 19"/>
          <p:cNvSpPr>
            <a:spLocks noChangeShapeType="1"/>
          </p:cNvSpPr>
          <p:nvPr/>
        </p:nvSpPr>
        <p:spPr bwMode="auto">
          <a:xfrm>
            <a:off x="4127500" y="885825"/>
            <a:ext cx="51689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705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SimpleSpon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1" y="2644776"/>
            <a:ext cx="4168775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Text Box 3"/>
          <p:cNvSpPr txBox="1">
            <a:spLocks noChangeArrowheads="1"/>
          </p:cNvSpPr>
          <p:nvPr/>
        </p:nvSpPr>
        <p:spPr bwMode="auto">
          <a:xfrm>
            <a:off x="5011738" y="1109664"/>
            <a:ext cx="56562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/>
              <a:t>Asymmetrisch            Vast op de bodem</a:t>
            </a:r>
            <a:br>
              <a:rPr lang="en-US" altLang="nl-NL"/>
            </a:br>
            <a:r>
              <a:rPr lang="en-US" altLang="nl-NL"/>
              <a:t>Skelet van naalden    v. d. zee</a:t>
            </a:r>
          </a:p>
        </p:txBody>
      </p:sp>
      <p:sp>
        <p:nvSpPr>
          <p:cNvPr id="20483" name="Text Box 4"/>
          <p:cNvSpPr txBox="1">
            <a:spLocks noChangeArrowheads="1"/>
          </p:cNvSpPr>
          <p:nvPr/>
        </p:nvSpPr>
        <p:spPr bwMode="auto">
          <a:xfrm>
            <a:off x="3240088" y="1109663"/>
            <a:ext cx="1484312" cy="457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Sponzen</a:t>
            </a:r>
          </a:p>
        </p:txBody>
      </p:sp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1752600" y="228600"/>
            <a:ext cx="167640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Bacteri</a:t>
            </a:r>
            <a:r>
              <a:rPr lang="nl-NL" altLang="nl-NL" b="1"/>
              <a:t>ë</a:t>
            </a:r>
            <a:r>
              <a:rPr lang="en-US" altLang="nl-NL" b="1"/>
              <a:t>n</a:t>
            </a:r>
          </a:p>
        </p:txBody>
      </p:sp>
      <p:sp>
        <p:nvSpPr>
          <p:cNvPr id="20485" name="Text Box 6"/>
          <p:cNvSpPr txBox="1">
            <a:spLocks noChangeArrowheads="1"/>
          </p:cNvSpPr>
          <p:nvPr/>
        </p:nvSpPr>
        <p:spPr bwMode="auto">
          <a:xfrm>
            <a:off x="4038600" y="228600"/>
            <a:ext cx="182880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Schimmels</a:t>
            </a:r>
          </a:p>
        </p:txBody>
      </p:sp>
      <p:sp>
        <p:nvSpPr>
          <p:cNvPr id="20486" name="Text Box 7"/>
          <p:cNvSpPr txBox="1">
            <a:spLocks noChangeArrowheads="1"/>
          </p:cNvSpPr>
          <p:nvPr/>
        </p:nvSpPr>
        <p:spPr bwMode="auto">
          <a:xfrm>
            <a:off x="6477000" y="228600"/>
            <a:ext cx="137160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Planten</a:t>
            </a:r>
          </a:p>
        </p:txBody>
      </p:sp>
      <p:sp>
        <p:nvSpPr>
          <p:cNvPr id="20487" name="Text Box 8"/>
          <p:cNvSpPr txBox="1">
            <a:spLocks noChangeArrowheads="1"/>
          </p:cNvSpPr>
          <p:nvPr/>
        </p:nvSpPr>
        <p:spPr bwMode="auto">
          <a:xfrm>
            <a:off x="8686800" y="228601"/>
            <a:ext cx="1295400" cy="466725"/>
          </a:xfrm>
          <a:prstGeom prst="rect">
            <a:avLst/>
          </a:prstGeom>
          <a:solidFill>
            <a:schemeClr val="hlink"/>
          </a:solidFill>
          <a:ln w="9525">
            <a:solidFill>
              <a:srgbClr val="FF8F8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Dieren</a:t>
            </a:r>
          </a:p>
        </p:txBody>
      </p:sp>
      <p:sp>
        <p:nvSpPr>
          <p:cNvPr id="20488" name="Text Box 9"/>
          <p:cNvSpPr txBox="1">
            <a:spLocks noChangeArrowheads="1"/>
          </p:cNvSpPr>
          <p:nvPr/>
        </p:nvSpPr>
        <p:spPr bwMode="auto">
          <a:xfrm>
            <a:off x="1752601" y="1109663"/>
            <a:ext cx="1457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/>
              <a:t>Afdeling:</a:t>
            </a:r>
          </a:p>
        </p:txBody>
      </p:sp>
      <p:sp>
        <p:nvSpPr>
          <p:cNvPr id="20489" name="Line 10"/>
          <p:cNvSpPr>
            <a:spLocks noChangeShapeType="1"/>
          </p:cNvSpPr>
          <p:nvPr/>
        </p:nvSpPr>
        <p:spPr bwMode="auto">
          <a:xfrm flipH="1">
            <a:off x="3970338" y="873125"/>
            <a:ext cx="6350" cy="2174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0490" name="Line 11"/>
          <p:cNvSpPr>
            <a:spLocks noChangeShapeType="1"/>
          </p:cNvSpPr>
          <p:nvPr/>
        </p:nvSpPr>
        <p:spPr bwMode="auto">
          <a:xfrm>
            <a:off x="9286875" y="695325"/>
            <a:ext cx="0" cy="1714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0491" name="Line 12"/>
          <p:cNvSpPr>
            <a:spLocks noChangeShapeType="1"/>
          </p:cNvSpPr>
          <p:nvPr/>
        </p:nvSpPr>
        <p:spPr bwMode="auto">
          <a:xfrm>
            <a:off x="3971925" y="876300"/>
            <a:ext cx="53276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6158" name="Picture 14" descr="Spongebo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6" y="3213100"/>
            <a:ext cx="2170113" cy="230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9" name="Text Box 15"/>
          <p:cNvSpPr txBox="1">
            <a:spLocks noChangeArrowheads="1"/>
          </p:cNvSpPr>
          <p:nvPr/>
        </p:nvSpPr>
        <p:spPr bwMode="auto">
          <a:xfrm>
            <a:off x="8183564" y="3284539"/>
            <a:ext cx="1944687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NL" sz="14000" b="1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5907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geweispons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1" y="2044700"/>
            <a:ext cx="3148013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Text Box 3"/>
          <p:cNvSpPr txBox="1">
            <a:spLocks noChangeArrowheads="1"/>
          </p:cNvSpPr>
          <p:nvPr/>
        </p:nvSpPr>
        <p:spPr bwMode="auto">
          <a:xfrm>
            <a:off x="4038601" y="6086476"/>
            <a:ext cx="3260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2000"/>
              <a:t>Buisspons (tropen)</a:t>
            </a:r>
          </a:p>
        </p:txBody>
      </p:sp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1752600" y="3636964"/>
            <a:ext cx="29146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2000" i="1"/>
              <a:t>Spongia officinalis</a:t>
            </a:r>
            <a:r>
              <a:rPr lang="en-US" altLang="nl-NL" sz="2000"/>
              <a:t> (badspons)</a:t>
            </a:r>
          </a:p>
        </p:txBody>
      </p:sp>
      <p:pic>
        <p:nvPicPr>
          <p:cNvPr id="21508" name="Picture 5" descr="Badsp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1833564"/>
            <a:ext cx="2327275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6"/>
          <p:cNvSpPr txBox="1">
            <a:spLocks noChangeArrowheads="1"/>
          </p:cNvSpPr>
          <p:nvPr/>
        </p:nvSpPr>
        <p:spPr bwMode="auto">
          <a:xfrm>
            <a:off x="6459538" y="4300539"/>
            <a:ext cx="42084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2000"/>
              <a:t>Geweispons (Oosterschelde)</a:t>
            </a:r>
          </a:p>
        </p:txBody>
      </p:sp>
      <p:pic>
        <p:nvPicPr>
          <p:cNvPr id="21510" name="Picture 7" descr="Buisspons trop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4167188"/>
            <a:ext cx="2736850" cy="188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ext Box 8"/>
          <p:cNvSpPr txBox="1">
            <a:spLocks noChangeArrowheads="1"/>
          </p:cNvSpPr>
          <p:nvPr/>
        </p:nvSpPr>
        <p:spPr bwMode="auto">
          <a:xfrm>
            <a:off x="5011738" y="1109664"/>
            <a:ext cx="56562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/>
              <a:t>Niet symmetrisch       Vast op de bodem</a:t>
            </a:r>
            <a:br>
              <a:rPr lang="en-US" altLang="nl-NL"/>
            </a:br>
            <a:r>
              <a:rPr lang="en-US" altLang="nl-NL"/>
              <a:t>Skelet van naalden    v. d. zee</a:t>
            </a:r>
          </a:p>
        </p:txBody>
      </p:sp>
      <p:sp>
        <p:nvSpPr>
          <p:cNvPr id="21512" name="Text Box 9"/>
          <p:cNvSpPr txBox="1">
            <a:spLocks noChangeArrowheads="1"/>
          </p:cNvSpPr>
          <p:nvPr/>
        </p:nvSpPr>
        <p:spPr bwMode="auto">
          <a:xfrm>
            <a:off x="3240088" y="1109663"/>
            <a:ext cx="1484312" cy="457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Sponzen</a:t>
            </a:r>
          </a:p>
        </p:txBody>
      </p:sp>
      <p:sp>
        <p:nvSpPr>
          <p:cNvPr id="21513" name="Text Box 10"/>
          <p:cNvSpPr txBox="1">
            <a:spLocks noChangeArrowheads="1"/>
          </p:cNvSpPr>
          <p:nvPr/>
        </p:nvSpPr>
        <p:spPr bwMode="auto">
          <a:xfrm>
            <a:off x="1752600" y="228600"/>
            <a:ext cx="167640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Bacteri</a:t>
            </a:r>
            <a:r>
              <a:rPr lang="nl-NL" altLang="nl-NL" b="1"/>
              <a:t>ë</a:t>
            </a:r>
            <a:r>
              <a:rPr lang="en-US" altLang="nl-NL" b="1"/>
              <a:t>n</a:t>
            </a:r>
          </a:p>
        </p:txBody>
      </p:sp>
      <p:sp>
        <p:nvSpPr>
          <p:cNvPr id="21514" name="Text Box 11"/>
          <p:cNvSpPr txBox="1">
            <a:spLocks noChangeArrowheads="1"/>
          </p:cNvSpPr>
          <p:nvPr/>
        </p:nvSpPr>
        <p:spPr bwMode="auto">
          <a:xfrm>
            <a:off x="4038600" y="228600"/>
            <a:ext cx="182880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Schimmels</a:t>
            </a:r>
          </a:p>
        </p:txBody>
      </p:sp>
      <p:sp>
        <p:nvSpPr>
          <p:cNvPr id="21515" name="Text Box 12"/>
          <p:cNvSpPr txBox="1">
            <a:spLocks noChangeArrowheads="1"/>
          </p:cNvSpPr>
          <p:nvPr/>
        </p:nvSpPr>
        <p:spPr bwMode="auto">
          <a:xfrm>
            <a:off x="6477000" y="228600"/>
            <a:ext cx="137160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Planten</a:t>
            </a:r>
          </a:p>
        </p:txBody>
      </p:sp>
      <p:sp>
        <p:nvSpPr>
          <p:cNvPr id="21516" name="Text Box 13"/>
          <p:cNvSpPr txBox="1">
            <a:spLocks noChangeArrowheads="1"/>
          </p:cNvSpPr>
          <p:nvPr/>
        </p:nvSpPr>
        <p:spPr bwMode="auto">
          <a:xfrm>
            <a:off x="8686800" y="228601"/>
            <a:ext cx="1295400" cy="466725"/>
          </a:xfrm>
          <a:prstGeom prst="rect">
            <a:avLst/>
          </a:prstGeom>
          <a:solidFill>
            <a:schemeClr val="hlink"/>
          </a:solidFill>
          <a:ln w="9525">
            <a:solidFill>
              <a:srgbClr val="FF8F8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Dieren</a:t>
            </a:r>
          </a:p>
        </p:txBody>
      </p:sp>
      <p:sp>
        <p:nvSpPr>
          <p:cNvPr id="21517" name="Text Box 14"/>
          <p:cNvSpPr txBox="1">
            <a:spLocks noChangeArrowheads="1"/>
          </p:cNvSpPr>
          <p:nvPr/>
        </p:nvSpPr>
        <p:spPr bwMode="auto">
          <a:xfrm>
            <a:off x="1752601" y="1109663"/>
            <a:ext cx="1457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/>
              <a:t>Afdeling:</a:t>
            </a:r>
          </a:p>
        </p:txBody>
      </p:sp>
      <p:sp>
        <p:nvSpPr>
          <p:cNvPr id="21518" name="Line 15"/>
          <p:cNvSpPr>
            <a:spLocks noChangeShapeType="1"/>
          </p:cNvSpPr>
          <p:nvPr/>
        </p:nvSpPr>
        <p:spPr bwMode="auto">
          <a:xfrm flipH="1">
            <a:off x="3970338" y="873125"/>
            <a:ext cx="6350" cy="2174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1519" name="Line 16"/>
          <p:cNvSpPr>
            <a:spLocks noChangeShapeType="1"/>
          </p:cNvSpPr>
          <p:nvPr/>
        </p:nvSpPr>
        <p:spPr bwMode="auto">
          <a:xfrm>
            <a:off x="9286875" y="695325"/>
            <a:ext cx="0" cy="1714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1520" name="Line 17"/>
          <p:cNvSpPr>
            <a:spLocks noChangeShapeType="1"/>
          </p:cNvSpPr>
          <p:nvPr/>
        </p:nvSpPr>
        <p:spPr bwMode="auto">
          <a:xfrm>
            <a:off x="3971925" y="876300"/>
            <a:ext cx="53276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685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2"/>
          <p:cNvSpPr txBox="1">
            <a:spLocks noChangeArrowheads="1"/>
          </p:cNvSpPr>
          <p:nvPr/>
        </p:nvSpPr>
        <p:spPr bwMode="auto">
          <a:xfrm>
            <a:off x="5280026" y="1109664"/>
            <a:ext cx="53879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2000"/>
              <a:t>Veelzijdig symmetrisch         Leven in water</a:t>
            </a:r>
            <a:br>
              <a:rPr lang="en-US" altLang="nl-NL" sz="2000"/>
            </a:br>
            <a:r>
              <a:rPr lang="en-US" altLang="nl-NL" sz="2000"/>
              <a:t>Meestal geen skelet             Tentakels</a:t>
            </a:r>
          </a:p>
        </p:txBody>
      </p:sp>
      <p:pic>
        <p:nvPicPr>
          <p:cNvPr id="22530" name="Picture 3" descr="neteldier_bou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2060576"/>
            <a:ext cx="4094163" cy="425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4"/>
          <p:cNvSpPr txBox="1">
            <a:spLocks noChangeArrowheads="1"/>
          </p:cNvSpPr>
          <p:nvPr/>
        </p:nvSpPr>
        <p:spPr bwMode="auto">
          <a:xfrm>
            <a:off x="3240088" y="1109663"/>
            <a:ext cx="1979612" cy="457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Holtedieren</a:t>
            </a:r>
          </a:p>
        </p:txBody>
      </p:sp>
      <p:sp>
        <p:nvSpPr>
          <p:cNvPr id="22532" name="Text Box 5"/>
          <p:cNvSpPr txBox="1">
            <a:spLocks noChangeArrowheads="1"/>
          </p:cNvSpPr>
          <p:nvPr/>
        </p:nvSpPr>
        <p:spPr bwMode="auto">
          <a:xfrm>
            <a:off x="1752600" y="228600"/>
            <a:ext cx="167640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Bacteri</a:t>
            </a:r>
            <a:r>
              <a:rPr lang="nl-NL" altLang="nl-NL" b="1"/>
              <a:t>ë</a:t>
            </a:r>
            <a:r>
              <a:rPr lang="en-US" altLang="nl-NL" b="1"/>
              <a:t>n</a:t>
            </a:r>
          </a:p>
        </p:txBody>
      </p:sp>
      <p:sp>
        <p:nvSpPr>
          <p:cNvPr id="22533" name="Text Box 6"/>
          <p:cNvSpPr txBox="1">
            <a:spLocks noChangeArrowheads="1"/>
          </p:cNvSpPr>
          <p:nvPr/>
        </p:nvSpPr>
        <p:spPr bwMode="auto">
          <a:xfrm>
            <a:off x="4038600" y="228600"/>
            <a:ext cx="182880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Schimmels</a:t>
            </a:r>
          </a:p>
        </p:txBody>
      </p:sp>
      <p:sp>
        <p:nvSpPr>
          <p:cNvPr id="22534" name="Text Box 7"/>
          <p:cNvSpPr txBox="1">
            <a:spLocks noChangeArrowheads="1"/>
          </p:cNvSpPr>
          <p:nvPr/>
        </p:nvSpPr>
        <p:spPr bwMode="auto">
          <a:xfrm>
            <a:off x="6477000" y="228600"/>
            <a:ext cx="137160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Planten</a:t>
            </a:r>
          </a:p>
        </p:txBody>
      </p:sp>
      <p:sp>
        <p:nvSpPr>
          <p:cNvPr id="22535" name="Text Box 8"/>
          <p:cNvSpPr txBox="1">
            <a:spLocks noChangeArrowheads="1"/>
          </p:cNvSpPr>
          <p:nvPr/>
        </p:nvSpPr>
        <p:spPr bwMode="auto">
          <a:xfrm>
            <a:off x="8686800" y="228601"/>
            <a:ext cx="1295400" cy="466725"/>
          </a:xfrm>
          <a:prstGeom prst="rect">
            <a:avLst/>
          </a:prstGeom>
          <a:solidFill>
            <a:schemeClr val="hlink"/>
          </a:solidFill>
          <a:ln w="9525">
            <a:solidFill>
              <a:srgbClr val="FF8F8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Dieren</a:t>
            </a:r>
          </a:p>
        </p:txBody>
      </p:sp>
      <p:sp>
        <p:nvSpPr>
          <p:cNvPr id="22536" name="Text Box 9"/>
          <p:cNvSpPr txBox="1">
            <a:spLocks noChangeArrowheads="1"/>
          </p:cNvSpPr>
          <p:nvPr/>
        </p:nvSpPr>
        <p:spPr bwMode="auto">
          <a:xfrm>
            <a:off x="1752600" y="1109663"/>
            <a:ext cx="1409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/>
              <a:t>Afdeling:</a:t>
            </a:r>
          </a:p>
        </p:txBody>
      </p:sp>
      <p:sp>
        <p:nvSpPr>
          <p:cNvPr id="22537" name="Line 10"/>
          <p:cNvSpPr>
            <a:spLocks noChangeShapeType="1"/>
          </p:cNvSpPr>
          <p:nvPr/>
        </p:nvSpPr>
        <p:spPr bwMode="auto">
          <a:xfrm flipH="1">
            <a:off x="3970338" y="873125"/>
            <a:ext cx="6350" cy="2174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2538" name="Line 11"/>
          <p:cNvSpPr>
            <a:spLocks noChangeShapeType="1"/>
          </p:cNvSpPr>
          <p:nvPr/>
        </p:nvSpPr>
        <p:spPr bwMode="auto">
          <a:xfrm>
            <a:off x="9286875" y="695325"/>
            <a:ext cx="0" cy="1714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2539" name="Line 12"/>
          <p:cNvSpPr>
            <a:spLocks noChangeShapeType="1"/>
          </p:cNvSpPr>
          <p:nvPr/>
        </p:nvSpPr>
        <p:spPr bwMode="auto">
          <a:xfrm>
            <a:off x="3971925" y="876300"/>
            <a:ext cx="53276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2540" name="Picture 13" descr="filmlogo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26" y="3933825"/>
            <a:ext cx="1247775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223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/>
          </p:cNvSpPr>
          <p:nvPr>
            <p:ph type="title"/>
          </p:nvPr>
        </p:nvSpPr>
        <p:spPr>
          <a:xfrm>
            <a:off x="202580" y="30956"/>
            <a:ext cx="10515600" cy="1325563"/>
          </a:xfrm>
        </p:spPr>
        <p:txBody>
          <a:bodyPr/>
          <a:lstStyle/>
          <a:p>
            <a:pPr eaLnBrk="1" hangingPunct="1"/>
            <a:r>
              <a:rPr lang="nl-NL" altLang="nl-NL" b="1" dirty="0" smtClean="0">
                <a:solidFill>
                  <a:srgbClr val="00B050"/>
                </a:solidFill>
              </a:rPr>
              <a:t>B3. Het rijk van de schimmels</a:t>
            </a:r>
          </a:p>
        </p:txBody>
      </p:sp>
      <p:pic>
        <p:nvPicPr>
          <p:cNvPr id="6148" name="Picture 19" descr="3571-fung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81075"/>
            <a:ext cx="2408238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23" descr="zwarte%20broodschimm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9" y="2997201"/>
            <a:ext cx="2636837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 Box 24"/>
          <p:cNvSpPr txBox="1">
            <a:spLocks noChangeArrowheads="1"/>
          </p:cNvSpPr>
          <p:nvPr/>
        </p:nvSpPr>
        <p:spPr bwMode="auto">
          <a:xfrm>
            <a:off x="8256588" y="4221164"/>
            <a:ext cx="19161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000"/>
              <a:t>Broodschimmel</a:t>
            </a:r>
          </a:p>
        </p:txBody>
      </p:sp>
      <p:pic>
        <p:nvPicPr>
          <p:cNvPr id="6152" name="Picture 30" descr="pg-20-fungi-alamy_91555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125538"/>
            <a:ext cx="2857500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32" descr="fungi06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3357563"/>
            <a:ext cx="4178300" cy="271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40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688" y="5735637"/>
            <a:ext cx="4318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6" name="Text Box 41"/>
          <p:cNvSpPr txBox="1">
            <a:spLocks noChangeArrowheads="1"/>
          </p:cNvSpPr>
          <p:nvPr/>
        </p:nvSpPr>
        <p:spPr bwMode="auto">
          <a:xfrm>
            <a:off x="8323264" y="5735637"/>
            <a:ext cx="1366837" cy="14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nl-NL" altLang="nl-NL" b="1">
                <a:solidFill>
                  <a:srgbClr val="003300"/>
                </a:solidFill>
              </a:rPr>
              <a:t>De groei van een paddestoel</a:t>
            </a:r>
          </a:p>
        </p:txBody>
      </p:sp>
      <p:pic>
        <p:nvPicPr>
          <p:cNvPr id="6157" name="Picture 42">
            <a:hlinkClick r:id="rId7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688" y="5091113"/>
            <a:ext cx="4318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8" name="Text Box 43"/>
          <p:cNvSpPr txBox="1">
            <a:spLocks noChangeArrowheads="1"/>
          </p:cNvSpPr>
          <p:nvPr/>
        </p:nvSpPr>
        <p:spPr bwMode="auto">
          <a:xfrm>
            <a:off x="8323264" y="5091113"/>
            <a:ext cx="1366837" cy="14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b="1">
                <a:solidFill>
                  <a:srgbClr val="003300"/>
                </a:solidFill>
              </a:rPr>
              <a:t>De vliegenzwam</a:t>
            </a:r>
          </a:p>
        </p:txBody>
      </p:sp>
      <p:pic>
        <p:nvPicPr>
          <p:cNvPr id="6159" name="Picture 42">
            <a:hlinkClick r:id="rId7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213" y="5446712"/>
            <a:ext cx="4318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60" name="Text Box 43"/>
          <p:cNvSpPr txBox="1">
            <a:spLocks noChangeArrowheads="1"/>
          </p:cNvSpPr>
          <p:nvPr/>
        </p:nvSpPr>
        <p:spPr bwMode="auto">
          <a:xfrm>
            <a:off x="8332789" y="5446712"/>
            <a:ext cx="1366837" cy="14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b="1">
                <a:solidFill>
                  <a:srgbClr val="003300"/>
                </a:solidFill>
              </a:rPr>
              <a:t>Groei Champignon</a:t>
            </a:r>
          </a:p>
        </p:txBody>
      </p:sp>
      <p:pic>
        <p:nvPicPr>
          <p:cNvPr id="17" name="Picture 40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688" y="6064675"/>
            <a:ext cx="4318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 Box 41"/>
          <p:cNvSpPr txBox="1">
            <a:spLocks noChangeArrowheads="1"/>
          </p:cNvSpPr>
          <p:nvPr/>
        </p:nvSpPr>
        <p:spPr bwMode="auto">
          <a:xfrm>
            <a:off x="8323263" y="6064675"/>
            <a:ext cx="1366837" cy="14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nl-NL" altLang="nl-NL" b="1" dirty="0">
                <a:solidFill>
                  <a:srgbClr val="003300"/>
                </a:solidFill>
              </a:rPr>
              <a:t>De groei van een </a:t>
            </a:r>
            <a:r>
              <a:rPr lang="nl-NL" altLang="nl-NL" b="1" dirty="0" err="1">
                <a:solidFill>
                  <a:srgbClr val="003300"/>
                </a:solidFill>
              </a:rPr>
              <a:t>paddestoel</a:t>
            </a:r>
            <a:endParaRPr lang="nl-NL" altLang="nl-NL" b="1" dirty="0">
              <a:solidFill>
                <a:srgbClr val="003300"/>
              </a:solidFill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8323077" y="6376196"/>
            <a:ext cx="3514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Niet beschikbaar op dit moment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033613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koraalpoliep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060576"/>
            <a:ext cx="1936750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Text Box 4"/>
          <p:cNvSpPr txBox="1">
            <a:spLocks noChangeArrowheads="1"/>
          </p:cNvSpPr>
          <p:nvPr/>
        </p:nvSpPr>
        <p:spPr bwMode="auto">
          <a:xfrm>
            <a:off x="4038601" y="4014789"/>
            <a:ext cx="12414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2000"/>
              <a:t>Koraal</a:t>
            </a:r>
          </a:p>
        </p:txBody>
      </p:sp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1752600" y="4005264"/>
            <a:ext cx="19827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2000"/>
              <a:t>Koraalpoliep</a:t>
            </a:r>
          </a:p>
        </p:txBody>
      </p:sp>
      <p:pic>
        <p:nvPicPr>
          <p:cNvPr id="23556" name="Picture 6" descr="baksteenanemoon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033589"/>
            <a:ext cx="2859088" cy="189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 Box 7"/>
          <p:cNvSpPr txBox="1">
            <a:spLocks noChangeArrowheads="1"/>
          </p:cNvSpPr>
          <p:nvPr/>
        </p:nvSpPr>
        <p:spPr bwMode="auto">
          <a:xfrm>
            <a:off x="6477000" y="3944939"/>
            <a:ext cx="28638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2000"/>
              <a:t>Baksteenanemoon</a:t>
            </a:r>
          </a:p>
        </p:txBody>
      </p:sp>
      <p:pic>
        <p:nvPicPr>
          <p:cNvPr id="23558" name="Picture 8" descr="kw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489451"/>
            <a:ext cx="235585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Text Box 9"/>
          <p:cNvSpPr txBox="1">
            <a:spLocks noChangeArrowheads="1"/>
          </p:cNvSpPr>
          <p:nvPr/>
        </p:nvSpPr>
        <p:spPr bwMode="auto">
          <a:xfrm>
            <a:off x="6477001" y="6180139"/>
            <a:ext cx="12604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2000"/>
              <a:t>Kwal</a:t>
            </a:r>
          </a:p>
        </p:txBody>
      </p:sp>
      <p:sp>
        <p:nvSpPr>
          <p:cNvPr id="23560" name="Text Box 11"/>
          <p:cNvSpPr txBox="1">
            <a:spLocks noChangeArrowheads="1"/>
          </p:cNvSpPr>
          <p:nvPr/>
        </p:nvSpPr>
        <p:spPr bwMode="auto">
          <a:xfrm>
            <a:off x="3240088" y="1109663"/>
            <a:ext cx="1979612" cy="457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Holtedieren</a:t>
            </a:r>
          </a:p>
        </p:txBody>
      </p:sp>
      <p:sp>
        <p:nvSpPr>
          <p:cNvPr id="23561" name="Text Box 12"/>
          <p:cNvSpPr txBox="1">
            <a:spLocks noChangeArrowheads="1"/>
          </p:cNvSpPr>
          <p:nvPr/>
        </p:nvSpPr>
        <p:spPr bwMode="auto">
          <a:xfrm>
            <a:off x="1752600" y="228600"/>
            <a:ext cx="167640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Bacteri</a:t>
            </a:r>
            <a:r>
              <a:rPr lang="nl-NL" altLang="nl-NL" b="1"/>
              <a:t>ë</a:t>
            </a:r>
            <a:r>
              <a:rPr lang="en-US" altLang="nl-NL" b="1"/>
              <a:t>n</a:t>
            </a:r>
          </a:p>
        </p:txBody>
      </p:sp>
      <p:sp>
        <p:nvSpPr>
          <p:cNvPr id="23562" name="Text Box 13"/>
          <p:cNvSpPr txBox="1">
            <a:spLocks noChangeArrowheads="1"/>
          </p:cNvSpPr>
          <p:nvPr/>
        </p:nvSpPr>
        <p:spPr bwMode="auto">
          <a:xfrm>
            <a:off x="4038600" y="228600"/>
            <a:ext cx="182880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Schimmels</a:t>
            </a:r>
          </a:p>
        </p:txBody>
      </p:sp>
      <p:sp>
        <p:nvSpPr>
          <p:cNvPr id="23563" name="Text Box 14"/>
          <p:cNvSpPr txBox="1">
            <a:spLocks noChangeArrowheads="1"/>
          </p:cNvSpPr>
          <p:nvPr/>
        </p:nvSpPr>
        <p:spPr bwMode="auto">
          <a:xfrm>
            <a:off x="6477000" y="228600"/>
            <a:ext cx="137160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Planten</a:t>
            </a:r>
          </a:p>
        </p:txBody>
      </p:sp>
      <p:sp>
        <p:nvSpPr>
          <p:cNvPr id="23564" name="Text Box 15"/>
          <p:cNvSpPr txBox="1">
            <a:spLocks noChangeArrowheads="1"/>
          </p:cNvSpPr>
          <p:nvPr/>
        </p:nvSpPr>
        <p:spPr bwMode="auto">
          <a:xfrm>
            <a:off x="8686800" y="228601"/>
            <a:ext cx="1295400" cy="466725"/>
          </a:xfrm>
          <a:prstGeom prst="rect">
            <a:avLst/>
          </a:prstGeom>
          <a:solidFill>
            <a:schemeClr val="hlink"/>
          </a:solidFill>
          <a:ln w="9525">
            <a:solidFill>
              <a:srgbClr val="FF8F8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Dieren</a:t>
            </a:r>
          </a:p>
        </p:txBody>
      </p:sp>
      <p:sp>
        <p:nvSpPr>
          <p:cNvPr id="23565" name="Text Box 16"/>
          <p:cNvSpPr txBox="1">
            <a:spLocks noChangeArrowheads="1"/>
          </p:cNvSpPr>
          <p:nvPr/>
        </p:nvSpPr>
        <p:spPr bwMode="auto">
          <a:xfrm>
            <a:off x="1752600" y="1109663"/>
            <a:ext cx="1409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/>
              <a:t>Afdeling:</a:t>
            </a:r>
          </a:p>
        </p:txBody>
      </p:sp>
      <p:sp>
        <p:nvSpPr>
          <p:cNvPr id="23566" name="Line 17"/>
          <p:cNvSpPr>
            <a:spLocks noChangeShapeType="1"/>
          </p:cNvSpPr>
          <p:nvPr/>
        </p:nvSpPr>
        <p:spPr bwMode="auto">
          <a:xfrm flipH="1">
            <a:off x="3970338" y="873125"/>
            <a:ext cx="6350" cy="2174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3567" name="Line 18"/>
          <p:cNvSpPr>
            <a:spLocks noChangeShapeType="1"/>
          </p:cNvSpPr>
          <p:nvPr/>
        </p:nvSpPr>
        <p:spPr bwMode="auto">
          <a:xfrm>
            <a:off x="9286875" y="695325"/>
            <a:ext cx="0" cy="1714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3568" name="Line 19"/>
          <p:cNvSpPr>
            <a:spLocks noChangeShapeType="1"/>
          </p:cNvSpPr>
          <p:nvPr/>
        </p:nvSpPr>
        <p:spPr bwMode="auto">
          <a:xfrm>
            <a:off x="3971925" y="876300"/>
            <a:ext cx="53276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3569" name="Picture 20" descr="mushroom-cora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541839"/>
            <a:ext cx="2255838" cy="169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0" name="Text Box 21"/>
          <p:cNvSpPr txBox="1">
            <a:spLocks noChangeArrowheads="1"/>
          </p:cNvSpPr>
          <p:nvPr/>
        </p:nvSpPr>
        <p:spPr bwMode="auto">
          <a:xfrm>
            <a:off x="1752600" y="6215063"/>
            <a:ext cx="46307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2000"/>
              <a:t>Koraal</a:t>
            </a:r>
            <a:r>
              <a:rPr lang="en-US" altLang="nl-NL"/>
              <a:t> </a:t>
            </a:r>
            <a:r>
              <a:rPr lang="en-US" altLang="nl-NL" sz="1600"/>
              <a:t>(maakt wel uitwendig kalkskelet)</a:t>
            </a:r>
          </a:p>
        </p:txBody>
      </p:sp>
      <p:sp>
        <p:nvSpPr>
          <p:cNvPr id="23571" name="Text Box 22"/>
          <p:cNvSpPr txBox="1">
            <a:spLocks noChangeArrowheads="1"/>
          </p:cNvSpPr>
          <p:nvPr/>
        </p:nvSpPr>
        <p:spPr bwMode="auto">
          <a:xfrm>
            <a:off x="5280026" y="1109664"/>
            <a:ext cx="53879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2000"/>
              <a:t>Veelzijdig symmetrisch          Leven in water</a:t>
            </a:r>
            <a:br>
              <a:rPr lang="en-US" altLang="nl-NL" sz="2000"/>
            </a:br>
            <a:r>
              <a:rPr lang="en-US" altLang="nl-NL" sz="2000"/>
              <a:t>Meestal geen skelet              Tentakels</a:t>
            </a:r>
          </a:p>
        </p:txBody>
      </p:sp>
      <p:pic>
        <p:nvPicPr>
          <p:cNvPr id="23572" name="Picture 24" descr="Brain coral (Diploria labyrinthiformis)">
            <a:hlinkClick r:id="rId6" tooltip="Brain coral (Diploria labyrinthiformis)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6" y="2060575"/>
            <a:ext cx="1827213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752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2"/>
          <p:cNvSpPr txBox="1">
            <a:spLocks noChangeArrowheads="1"/>
          </p:cNvSpPr>
          <p:nvPr/>
        </p:nvSpPr>
        <p:spPr bwMode="auto">
          <a:xfrm>
            <a:off x="5457826" y="1090614"/>
            <a:ext cx="51927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2000"/>
              <a:t>Tweezijdig symmetrisch</a:t>
            </a:r>
            <a:br>
              <a:rPr lang="en-US" altLang="nl-NL" sz="2000"/>
            </a:br>
            <a:r>
              <a:rPr lang="en-US" altLang="nl-NL" sz="2000"/>
              <a:t>Geen skelet                   	</a:t>
            </a:r>
          </a:p>
        </p:txBody>
      </p:sp>
      <p:sp>
        <p:nvSpPr>
          <p:cNvPr id="24578" name="Text Box 6"/>
          <p:cNvSpPr txBox="1">
            <a:spLocks noChangeArrowheads="1"/>
          </p:cNvSpPr>
          <p:nvPr/>
        </p:nvSpPr>
        <p:spPr bwMode="auto">
          <a:xfrm>
            <a:off x="1847850" y="4724400"/>
            <a:ext cx="21209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1600"/>
              <a:t>Lintworm</a:t>
            </a:r>
          </a:p>
        </p:txBody>
      </p:sp>
      <p:sp>
        <p:nvSpPr>
          <p:cNvPr id="24579" name="Text Box 9"/>
          <p:cNvSpPr txBox="1">
            <a:spLocks noChangeArrowheads="1"/>
          </p:cNvSpPr>
          <p:nvPr/>
        </p:nvSpPr>
        <p:spPr bwMode="auto">
          <a:xfrm>
            <a:off x="3240088" y="1109663"/>
            <a:ext cx="1979612" cy="457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Wormen</a:t>
            </a:r>
          </a:p>
        </p:txBody>
      </p:sp>
      <p:sp>
        <p:nvSpPr>
          <p:cNvPr id="24580" name="Text Box 10"/>
          <p:cNvSpPr txBox="1">
            <a:spLocks noChangeArrowheads="1"/>
          </p:cNvSpPr>
          <p:nvPr/>
        </p:nvSpPr>
        <p:spPr bwMode="auto">
          <a:xfrm>
            <a:off x="1752600" y="228600"/>
            <a:ext cx="167640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Bacteri</a:t>
            </a:r>
            <a:r>
              <a:rPr lang="nl-NL" altLang="nl-NL" b="1"/>
              <a:t>ë</a:t>
            </a:r>
            <a:r>
              <a:rPr lang="en-US" altLang="nl-NL" b="1"/>
              <a:t>n</a:t>
            </a:r>
          </a:p>
        </p:txBody>
      </p:sp>
      <p:sp>
        <p:nvSpPr>
          <p:cNvPr id="24581" name="Text Box 11"/>
          <p:cNvSpPr txBox="1">
            <a:spLocks noChangeArrowheads="1"/>
          </p:cNvSpPr>
          <p:nvPr/>
        </p:nvSpPr>
        <p:spPr bwMode="auto">
          <a:xfrm>
            <a:off x="4038600" y="228600"/>
            <a:ext cx="182880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Schimmels</a:t>
            </a:r>
          </a:p>
        </p:txBody>
      </p:sp>
      <p:sp>
        <p:nvSpPr>
          <p:cNvPr id="24582" name="Text Box 12"/>
          <p:cNvSpPr txBox="1">
            <a:spLocks noChangeArrowheads="1"/>
          </p:cNvSpPr>
          <p:nvPr/>
        </p:nvSpPr>
        <p:spPr bwMode="auto">
          <a:xfrm>
            <a:off x="6477000" y="228600"/>
            <a:ext cx="137160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Planten</a:t>
            </a:r>
          </a:p>
        </p:txBody>
      </p:sp>
      <p:sp>
        <p:nvSpPr>
          <p:cNvPr id="24583" name="Text Box 13"/>
          <p:cNvSpPr txBox="1">
            <a:spLocks noChangeArrowheads="1"/>
          </p:cNvSpPr>
          <p:nvPr/>
        </p:nvSpPr>
        <p:spPr bwMode="auto">
          <a:xfrm>
            <a:off x="8686800" y="228601"/>
            <a:ext cx="1295400" cy="466725"/>
          </a:xfrm>
          <a:prstGeom prst="rect">
            <a:avLst/>
          </a:prstGeom>
          <a:solidFill>
            <a:schemeClr val="hlink"/>
          </a:solidFill>
          <a:ln w="9525">
            <a:solidFill>
              <a:srgbClr val="FF8F8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Dieren</a:t>
            </a:r>
          </a:p>
        </p:txBody>
      </p:sp>
      <p:sp>
        <p:nvSpPr>
          <p:cNvPr id="24584" name="Text Box 14"/>
          <p:cNvSpPr txBox="1">
            <a:spLocks noChangeArrowheads="1"/>
          </p:cNvSpPr>
          <p:nvPr/>
        </p:nvSpPr>
        <p:spPr bwMode="auto">
          <a:xfrm>
            <a:off x="1752600" y="1109663"/>
            <a:ext cx="1409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/>
              <a:t>Afdeling:</a:t>
            </a:r>
          </a:p>
        </p:txBody>
      </p:sp>
      <p:sp>
        <p:nvSpPr>
          <p:cNvPr id="24585" name="Line 15"/>
          <p:cNvSpPr>
            <a:spLocks noChangeShapeType="1"/>
          </p:cNvSpPr>
          <p:nvPr/>
        </p:nvSpPr>
        <p:spPr bwMode="auto">
          <a:xfrm flipH="1">
            <a:off x="3970338" y="873125"/>
            <a:ext cx="6350" cy="2174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4586" name="Line 16"/>
          <p:cNvSpPr>
            <a:spLocks noChangeShapeType="1"/>
          </p:cNvSpPr>
          <p:nvPr/>
        </p:nvSpPr>
        <p:spPr bwMode="auto">
          <a:xfrm>
            <a:off x="9286875" y="695325"/>
            <a:ext cx="0" cy="1714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4587" name="Line 17"/>
          <p:cNvSpPr>
            <a:spLocks noChangeShapeType="1"/>
          </p:cNvSpPr>
          <p:nvPr/>
        </p:nvSpPr>
        <p:spPr bwMode="auto">
          <a:xfrm>
            <a:off x="3971925" y="876300"/>
            <a:ext cx="53276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4588" name="Picture 18" descr="platworm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239" y="5284789"/>
            <a:ext cx="3424237" cy="123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9" name="Picture 25" descr="Taenia%20sp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25" y="1933575"/>
            <a:ext cx="38163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0" name="Picture 5" descr="Taenia lintwor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762376"/>
            <a:ext cx="1009650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1" name="Picture 4" descr="Spoelworm ho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4" y="2903538"/>
            <a:ext cx="1843087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2" name="Picture 15" descr="spoelworm%20en%20hondj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964" y="2116138"/>
            <a:ext cx="2312987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3" name="Text Box 6"/>
          <p:cNvSpPr txBox="1">
            <a:spLocks noChangeArrowheads="1"/>
          </p:cNvSpPr>
          <p:nvPr/>
        </p:nvSpPr>
        <p:spPr bwMode="auto">
          <a:xfrm>
            <a:off x="6926263" y="4492625"/>
            <a:ext cx="21209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1600"/>
              <a:t>Rondworm</a:t>
            </a:r>
          </a:p>
        </p:txBody>
      </p:sp>
      <p:sp>
        <p:nvSpPr>
          <p:cNvPr id="24594" name="Text Box 6"/>
          <p:cNvSpPr txBox="1">
            <a:spLocks noChangeArrowheads="1"/>
          </p:cNvSpPr>
          <p:nvPr/>
        </p:nvSpPr>
        <p:spPr bwMode="auto">
          <a:xfrm>
            <a:off x="2762250" y="6196014"/>
            <a:ext cx="21209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1600"/>
              <a:t>Platworm</a:t>
            </a:r>
          </a:p>
        </p:txBody>
      </p:sp>
      <p:pic>
        <p:nvPicPr>
          <p:cNvPr id="24595" name="Picture 20" descr="regenworm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776" y="5389564"/>
            <a:ext cx="389096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6" name="Text Box 6"/>
          <p:cNvSpPr txBox="1">
            <a:spLocks noChangeArrowheads="1"/>
          </p:cNvSpPr>
          <p:nvPr/>
        </p:nvSpPr>
        <p:spPr bwMode="auto">
          <a:xfrm>
            <a:off x="7213600" y="6186489"/>
            <a:ext cx="21209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1600"/>
              <a:t>Regenworm</a:t>
            </a:r>
          </a:p>
        </p:txBody>
      </p:sp>
    </p:spTree>
    <p:extLst>
      <p:ext uri="{BB962C8B-B14F-4D97-AF65-F5344CB8AC3E}">
        <p14:creationId xmlns:p14="http://schemas.microsoft.com/office/powerpoint/2010/main" val="249744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2"/>
          <p:cNvSpPr txBox="1">
            <a:spLocks noChangeArrowheads="1"/>
          </p:cNvSpPr>
          <p:nvPr/>
        </p:nvSpPr>
        <p:spPr bwMode="auto">
          <a:xfrm>
            <a:off x="5226050" y="1109664"/>
            <a:ext cx="54419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2000"/>
              <a:t>Tweezijdig symmetrisch</a:t>
            </a:r>
            <a:br>
              <a:rPr lang="en-US" altLang="nl-NL" sz="2000"/>
            </a:br>
            <a:r>
              <a:rPr lang="en-US" altLang="nl-NL" sz="2000"/>
              <a:t>Meestal een schelp of huisje als skelet</a:t>
            </a:r>
          </a:p>
        </p:txBody>
      </p:sp>
      <p:sp>
        <p:nvSpPr>
          <p:cNvPr id="25602" name="Text Box 3"/>
          <p:cNvSpPr txBox="1">
            <a:spLocks noChangeArrowheads="1"/>
          </p:cNvSpPr>
          <p:nvPr/>
        </p:nvSpPr>
        <p:spPr bwMode="auto">
          <a:xfrm>
            <a:off x="3240089" y="5907089"/>
            <a:ext cx="11890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2000"/>
              <a:t>Inktvis</a:t>
            </a:r>
          </a:p>
        </p:txBody>
      </p:sp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3240088" y="1109663"/>
            <a:ext cx="1936750" cy="457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Weekdieren</a:t>
            </a:r>
          </a:p>
        </p:txBody>
      </p:sp>
      <p:sp>
        <p:nvSpPr>
          <p:cNvPr id="25604" name="Text Box 6"/>
          <p:cNvSpPr txBox="1">
            <a:spLocks noChangeArrowheads="1"/>
          </p:cNvSpPr>
          <p:nvPr/>
        </p:nvSpPr>
        <p:spPr bwMode="auto">
          <a:xfrm>
            <a:off x="1752600" y="228600"/>
            <a:ext cx="167640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Bacteri</a:t>
            </a:r>
            <a:r>
              <a:rPr lang="nl-NL" altLang="nl-NL" b="1"/>
              <a:t>ë</a:t>
            </a:r>
            <a:r>
              <a:rPr lang="en-US" altLang="nl-NL" b="1"/>
              <a:t>n</a:t>
            </a:r>
          </a:p>
        </p:txBody>
      </p:sp>
      <p:sp>
        <p:nvSpPr>
          <p:cNvPr id="25605" name="Text Box 7"/>
          <p:cNvSpPr txBox="1">
            <a:spLocks noChangeArrowheads="1"/>
          </p:cNvSpPr>
          <p:nvPr/>
        </p:nvSpPr>
        <p:spPr bwMode="auto">
          <a:xfrm>
            <a:off x="4038600" y="228600"/>
            <a:ext cx="182880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Schimmels</a:t>
            </a:r>
          </a:p>
        </p:txBody>
      </p:sp>
      <p:sp>
        <p:nvSpPr>
          <p:cNvPr id="25606" name="Text Box 8"/>
          <p:cNvSpPr txBox="1">
            <a:spLocks noChangeArrowheads="1"/>
          </p:cNvSpPr>
          <p:nvPr/>
        </p:nvSpPr>
        <p:spPr bwMode="auto">
          <a:xfrm>
            <a:off x="6477000" y="228600"/>
            <a:ext cx="137160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Planten</a:t>
            </a:r>
          </a:p>
        </p:txBody>
      </p:sp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8686800" y="228601"/>
            <a:ext cx="1295400" cy="466725"/>
          </a:xfrm>
          <a:prstGeom prst="rect">
            <a:avLst/>
          </a:prstGeom>
          <a:solidFill>
            <a:schemeClr val="hlink"/>
          </a:solidFill>
          <a:ln w="9525">
            <a:solidFill>
              <a:srgbClr val="FF8F8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Dieren</a:t>
            </a:r>
          </a:p>
        </p:txBody>
      </p:sp>
      <p:sp>
        <p:nvSpPr>
          <p:cNvPr id="25608" name="Text Box 10"/>
          <p:cNvSpPr txBox="1">
            <a:spLocks noChangeArrowheads="1"/>
          </p:cNvSpPr>
          <p:nvPr/>
        </p:nvSpPr>
        <p:spPr bwMode="auto">
          <a:xfrm>
            <a:off x="1752600" y="1109663"/>
            <a:ext cx="1409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/>
              <a:t>Afdeling:</a:t>
            </a:r>
          </a:p>
        </p:txBody>
      </p:sp>
      <p:sp>
        <p:nvSpPr>
          <p:cNvPr id="25609" name="Line 11"/>
          <p:cNvSpPr>
            <a:spLocks noChangeShapeType="1"/>
          </p:cNvSpPr>
          <p:nvPr/>
        </p:nvSpPr>
        <p:spPr bwMode="auto">
          <a:xfrm flipH="1">
            <a:off x="3970338" y="873125"/>
            <a:ext cx="6350" cy="2174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10" name="Line 12"/>
          <p:cNvSpPr>
            <a:spLocks noChangeShapeType="1"/>
          </p:cNvSpPr>
          <p:nvPr/>
        </p:nvSpPr>
        <p:spPr bwMode="auto">
          <a:xfrm>
            <a:off x="9286875" y="695325"/>
            <a:ext cx="0" cy="1714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11" name="Line 13"/>
          <p:cNvSpPr>
            <a:spLocks noChangeShapeType="1"/>
          </p:cNvSpPr>
          <p:nvPr/>
        </p:nvSpPr>
        <p:spPr bwMode="auto">
          <a:xfrm>
            <a:off x="3971925" y="876300"/>
            <a:ext cx="53276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15376" name="Picture 16" descr="filmlogo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26" y="3933825"/>
            <a:ext cx="1247775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Picture 18" descr="86318304_5b6a65a9c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2133601"/>
            <a:ext cx="47625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4" name="Picture 17" descr="http://www.dierenwinkel-online.eu/media/catalog/product/cache/4/image/265x/9df78eab33525d08d6e5fb8d27136e95/8/8/88250_Sepia-Schelp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88" y="1989138"/>
            <a:ext cx="1700212" cy="170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2069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2"/>
          <p:cNvSpPr txBox="1">
            <a:spLocks noChangeArrowheads="1"/>
          </p:cNvSpPr>
          <p:nvPr/>
        </p:nvSpPr>
        <p:spPr bwMode="auto">
          <a:xfrm>
            <a:off x="1752600" y="3189289"/>
            <a:ext cx="11890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2000"/>
              <a:t>Slak</a:t>
            </a:r>
          </a:p>
        </p:txBody>
      </p:sp>
      <p:pic>
        <p:nvPicPr>
          <p:cNvPr id="26626" name="Picture 3" descr="Fotex sna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739" y="2613025"/>
            <a:ext cx="2535237" cy="148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4" descr="Oest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1" y="4168776"/>
            <a:ext cx="2206625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 Box 5"/>
          <p:cNvSpPr txBox="1">
            <a:spLocks noChangeArrowheads="1"/>
          </p:cNvSpPr>
          <p:nvPr/>
        </p:nvSpPr>
        <p:spPr bwMode="auto">
          <a:xfrm>
            <a:off x="1752601" y="5162551"/>
            <a:ext cx="1412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2000"/>
              <a:t>Oesters</a:t>
            </a:r>
          </a:p>
        </p:txBody>
      </p:sp>
      <p:sp>
        <p:nvSpPr>
          <p:cNvPr id="26629" name="Text Box 6"/>
          <p:cNvSpPr txBox="1">
            <a:spLocks noChangeArrowheads="1"/>
          </p:cNvSpPr>
          <p:nvPr/>
        </p:nvSpPr>
        <p:spPr bwMode="auto">
          <a:xfrm>
            <a:off x="5226050" y="1109664"/>
            <a:ext cx="54419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2000"/>
              <a:t>Tweezijdig symmetrisch </a:t>
            </a:r>
            <a:br>
              <a:rPr lang="en-US" altLang="nl-NL" sz="2000"/>
            </a:br>
            <a:r>
              <a:rPr lang="en-US" altLang="nl-NL" sz="2000"/>
              <a:t>Meestal een schelp of huisje als skelet</a:t>
            </a:r>
          </a:p>
        </p:txBody>
      </p:sp>
      <p:sp>
        <p:nvSpPr>
          <p:cNvPr id="26630" name="Text Box 7"/>
          <p:cNvSpPr txBox="1">
            <a:spLocks noChangeArrowheads="1"/>
          </p:cNvSpPr>
          <p:nvPr/>
        </p:nvSpPr>
        <p:spPr bwMode="auto">
          <a:xfrm>
            <a:off x="3240088" y="1109663"/>
            <a:ext cx="1936750" cy="457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Weekdieren</a:t>
            </a:r>
          </a:p>
        </p:txBody>
      </p:sp>
      <p:sp>
        <p:nvSpPr>
          <p:cNvPr id="26631" name="Text Box 8"/>
          <p:cNvSpPr txBox="1">
            <a:spLocks noChangeArrowheads="1"/>
          </p:cNvSpPr>
          <p:nvPr/>
        </p:nvSpPr>
        <p:spPr bwMode="auto">
          <a:xfrm>
            <a:off x="1752600" y="228600"/>
            <a:ext cx="167640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Bacteri</a:t>
            </a:r>
            <a:r>
              <a:rPr lang="nl-NL" altLang="nl-NL" b="1"/>
              <a:t>ë</a:t>
            </a:r>
            <a:r>
              <a:rPr lang="en-US" altLang="nl-NL" b="1"/>
              <a:t>n</a:t>
            </a:r>
          </a:p>
        </p:txBody>
      </p:sp>
      <p:sp>
        <p:nvSpPr>
          <p:cNvPr id="26632" name="Text Box 9"/>
          <p:cNvSpPr txBox="1">
            <a:spLocks noChangeArrowheads="1"/>
          </p:cNvSpPr>
          <p:nvPr/>
        </p:nvSpPr>
        <p:spPr bwMode="auto">
          <a:xfrm>
            <a:off x="4038600" y="228600"/>
            <a:ext cx="182880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Schimmels</a:t>
            </a:r>
          </a:p>
        </p:txBody>
      </p:sp>
      <p:sp>
        <p:nvSpPr>
          <p:cNvPr id="26633" name="Text Box 10"/>
          <p:cNvSpPr txBox="1">
            <a:spLocks noChangeArrowheads="1"/>
          </p:cNvSpPr>
          <p:nvPr/>
        </p:nvSpPr>
        <p:spPr bwMode="auto">
          <a:xfrm>
            <a:off x="6477000" y="228600"/>
            <a:ext cx="137160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Planten</a:t>
            </a:r>
          </a:p>
        </p:txBody>
      </p:sp>
      <p:sp>
        <p:nvSpPr>
          <p:cNvPr id="26634" name="Text Box 11"/>
          <p:cNvSpPr txBox="1">
            <a:spLocks noChangeArrowheads="1"/>
          </p:cNvSpPr>
          <p:nvPr/>
        </p:nvSpPr>
        <p:spPr bwMode="auto">
          <a:xfrm>
            <a:off x="8686800" y="228601"/>
            <a:ext cx="1295400" cy="466725"/>
          </a:xfrm>
          <a:prstGeom prst="rect">
            <a:avLst/>
          </a:prstGeom>
          <a:solidFill>
            <a:schemeClr val="hlink"/>
          </a:solidFill>
          <a:ln w="9525">
            <a:solidFill>
              <a:srgbClr val="FF8F8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Dieren</a:t>
            </a:r>
          </a:p>
        </p:txBody>
      </p:sp>
      <p:sp>
        <p:nvSpPr>
          <p:cNvPr id="26635" name="Text Box 12"/>
          <p:cNvSpPr txBox="1">
            <a:spLocks noChangeArrowheads="1"/>
          </p:cNvSpPr>
          <p:nvPr/>
        </p:nvSpPr>
        <p:spPr bwMode="auto">
          <a:xfrm>
            <a:off x="1752600" y="1109663"/>
            <a:ext cx="1409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/>
              <a:t>Afdeling:</a:t>
            </a:r>
          </a:p>
        </p:txBody>
      </p:sp>
      <p:sp>
        <p:nvSpPr>
          <p:cNvPr id="26636" name="Line 13"/>
          <p:cNvSpPr>
            <a:spLocks noChangeShapeType="1"/>
          </p:cNvSpPr>
          <p:nvPr/>
        </p:nvSpPr>
        <p:spPr bwMode="auto">
          <a:xfrm flipH="1">
            <a:off x="3970338" y="873125"/>
            <a:ext cx="6350" cy="2174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6637" name="Line 14"/>
          <p:cNvSpPr>
            <a:spLocks noChangeShapeType="1"/>
          </p:cNvSpPr>
          <p:nvPr/>
        </p:nvSpPr>
        <p:spPr bwMode="auto">
          <a:xfrm>
            <a:off x="9286875" y="695325"/>
            <a:ext cx="0" cy="1714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6638" name="Line 15"/>
          <p:cNvSpPr>
            <a:spLocks noChangeShapeType="1"/>
          </p:cNvSpPr>
          <p:nvPr/>
        </p:nvSpPr>
        <p:spPr bwMode="auto">
          <a:xfrm>
            <a:off x="3971925" y="876300"/>
            <a:ext cx="53276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6639" name="Text Box 16"/>
          <p:cNvSpPr txBox="1">
            <a:spLocks noChangeArrowheads="1"/>
          </p:cNvSpPr>
          <p:nvPr/>
        </p:nvSpPr>
        <p:spPr bwMode="auto">
          <a:xfrm>
            <a:off x="6318250" y="5805489"/>
            <a:ext cx="19939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2000"/>
              <a:t>Inktvissen</a:t>
            </a:r>
          </a:p>
        </p:txBody>
      </p:sp>
      <p:pic>
        <p:nvPicPr>
          <p:cNvPr id="26640" name="Picture 17" descr="octo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99150" y="2870201"/>
            <a:ext cx="4400550" cy="2778125"/>
          </a:xfrm>
          <a:noFill/>
        </p:spPr>
      </p:pic>
    </p:spTree>
    <p:extLst>
      <p:ext uri="{BB962C8B-B14F-4D97-AF65-F5344CB8AC3E}">
        <p14:creationId xmlns:p14="http://schemas.microsoft.com/office/powerpoint/2010/main" val="246523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2"/>
          <p:cNvSpPr txBox="1">
            <a:spLocks noChangeArrowheads="1"/>
          </p:cNvSpPr>
          <p:nvPr/>
        </p:nvSpPr>
        <p:spPr bwMode="auto">
          <a:xfrm>
            <a:off x="5740401" y="1109664"/>
            <a:ext cx="517366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2000"/>
              <a:t>Straalsgewijs symmetrisch   Leven op de</a:t>
            </a:r>
            <a:br>
              <a:rPr lang="en-US" altLang="nl-NL" sz="2000"/>
            </a:br>
            <a:r>
              <a:rPr lang="en-US" altLang="nl-NL" sz="2000"/>
              <a:t>Huid met stekels                   bodem v.d.</a:t>
            </a:r>
            <a:br>
              <a:rPr lang="en-US" altLang="nl-NL" sz="2000"/>
            </a:br>
            <a:r>
              <a:rPr lang="en-US" altLang="nl-NL" sz="2000"/>
              <a:t>                                              zee </a:t>
            </a:r>
          </a:p>
        </p:txBody>
      </p:sp>
      <p:sp>
        <p:nvSpPr>
          <p:cNvPr id="27650" name="Text Box 3"/>
          <p:cNvSpPr txBox="1">
            <a:spLocks noChangeArrowheads="1"/>
          </p:cNvSpPr>
          <p:nvPr/>
        </p:nvSpPr>
        <p:spPr bwMode="auto">
          <a:xfrm>
            <a:off x="6888164" y="5445126"/>
            <a:ext cx="1914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2000"/>
              <a:t>Zee</a:t>
            </a:r>
            <a:r>
              <a:rPr lang="nl-NL" altLang="nl-NL" sz="2000"/>
              <a:t>ë</a:t>
            </a:r>
            <a:r>
              <a:rPr lang="en-US" altLang="nl-NL" sz="2000"/>
              <a:t>gel</a:t>
            </a:r>
          </a:p>
        </p:txBody>
      </p:sp>
      <p:sp>
        <p:nvSpPr>
          <p:cNvPr id="27651" name="AutoShape 4" descr="E_%2520troschelii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472114" y="2995614"/>
            <a:ext cx="124777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nl-NL" altLang="nl-NL" sz="1800"/>
          </a:p>
        </p:txBody>
      </p:sp>
      <p:sp>
        <p:nvSpPr>
          <p:cNvPr id="27652" name="Text Box 5"/>
          <p:cNvSpPr txBox="1">
            <a:spLocks noChangeArrowheads="1"/>
          </p:cNvSpPr>
          <p:nvPr/>
        </p:nvSpPr>
        <p:spPr bwMode="auto">
          <a:xfrm>
            <a:off x="1752600" y="5181601"/>
            <a:ext cx="13287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2000"/>
              <a:t>Zeester</a:t>
            </a:r>
          </a:p>
        </p:txBody>
      </p:sp>
      <p:sp>
        <p:nvSpPr>
          <p:cNvPr id="27653" name="Text Box 8"/>
          <p:cNvSpPr txBox="1">
            <a:spLocks noChangeArrowheads="1"/>
          </p:cNvSpPr>
          <p:nvPr/>
        </p:nvSpPr>
        <p:spPr bwMode="auto">
          <a:xfrm>
            <a:off x="3240089" y="1109663"/>
            <a:ext cx="2371725" cy="457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Stekelhuidigen</a:t>
            </a:r>
          </a:p>
        </p:txBody>
      </p:sp>
      <p:sp>
        <p:nvSpPr>
          <p:cNvPr id="27654" name="Text Box 9"/>
          <p:cNvSpPr txBox="1">
            <a:spLocks noChangeArrowheads="1"/>
          </p:cNvSpPr>
          <p:nvPr/>
        </p:nvSpPr>
        <p:spPr bwMode="auto">
          <a:xfrm>
            <a:off x="1752600" y="228600"/>
            <a:ext cx="167640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Bacteri</a:t>
            </a:r>
            <a:r>
              <a:rPr lang="nl-NL" altLang="nl-NL" b="1"/>
              <a:t>ë</a:t>
            </a:r>
            <a:r>
              <a:rPr lang="en-US" altLang="nl-NL" b="1"/>
              <a:t>n</a:t>
            </a:r>
          </a:p>
        </p:txBody>
      </p:sp>
      <p:sp>
        <p:nvSpPr>
          <p:cNvPr id="27655" name="Text Box 10"/>
          <p:cNvSpPr txBox="1">
            <a:spLocks noChangeArrowheads="1"/>
          </p:cNvSpPr>
          <p:nvPr/>
        </p:nvSpPr>
        <p:spPr bwMode="auto">
          <a:xfrm>
            <a:off x="4038600" y="228600"/>
            <a:ext cx="182880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Schimmels</a:t>
            </a:r>
          </a:p>
        </p:txBody>
      </p:sp>
      <p:sp>
        <p:nvSpPr>
          <p:cNvPr id="27656" name="Text Box 11"/>
          <p:cNvSpPr txBox="1">
            <a:spLocks noChangeArrowheads="1"/>
          </p:cNvSpPr>
          <p:nvPr/>
        </p:nvSpPr>
        <p:spPr bwMode="auto">
          <a:xfrm>
            <a:off x="6477000" y="228600"/>
            <a:ext cx="137160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Planten</a:t>
            </a:r>
          </a:p>
        </p:txBody>
      </p:sp>
      <p:sp>
        <p:nvSpPr>
          <p:cNvPr id="27657" name="Text Box 12"/>
          <p:cNvSpPr txBox="1">
            <a:spLocks noChangeArrowheads="1"/>
          </p:cNvSpPr>
          <p:nvPr/>
        </p:nvSpPr>
        <p:spPr bwMode="auto">
          <a:xfrm>
            <a:off x="8686800" y="228601"/>
            <a:ext cx="1295400" cy="466725"/>
          </a:xfrm>
          <a:prstGeom prst="rect">
            <a:avLst/>
          </a:prstGeom>
          <a:solidFill>
            <a:schemeClr val="hlink"/>
          </a:solidFill>
          <a:ln w="9525">
            <a:solidFill>
              <a:srgbClr val="FF8F8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Dieren</a:t>
            </a:r>
          </a:p>
        </p:txBody>
      </p:sp>
      <p:sp>
        <p:nvSpPr>
          <p:cNvPr id="27658" name="Text Box 13"/>
          <p:cNvSpPr txBox="1">
            <a:spLocks noChangeArrowheads="1"/>
          </p:cNvSpPr>
          <p:nvPr/>
        </p:nvSpPr>
        <p:spPr bwMode="auto">
          <a:xfrm>
            <a:off x="1752600" y="1109663"/>
            <a:ext cx="1409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/>
              <a:t>Afdeling:</a:t>
            </a:r>
          </a:p>
        </p:txBody>
      </p:sp>
      <p:sp>
        <p:nvSpPr>
          <p:cNvPr id="27659" name="Line 14"/>
          <p:cNvSpPr>
            <a:spLocks noChangeShapeType="1"/>
          </p:cNvSpPr>
          <p:nvPr/>
        </p:nvSpPr>
        <p:spPr bwMode="auto">
          <a:xfrm flipH="1">
            <a:off x="3970338" y="873125"/>
            <a:ext cx="6350" cy="2174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7660" name="Line 15"/>
          <p:cNvSpPr>
            <a:spLocks noChangeShapeType="1"/>
          </p:cNvSpPr>
          <p:nvPr/>
        </p:nvSpPr>
        <p:spPr bwMode="auto">
          <a:xfrm>
            <a:off x="9286875" y="695325"/>
            <a:ext cx="0" cy="1714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7661" name="Line 16"/>
          <p:cNvSpPr>
            <a:spLocks noChangeShapeType="1"/>
          </p:cNvSpPr>
          <p:nvPr/>
        </p:nvSpPr>
        <p:spPr bwMode="auto">
          <a:xfrm>
            <a:off x="3971925" y="876300"/>
            <a:ext cx="53276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7662" name="Picture 17" descr="zees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2132013"/>
            <a:ext cx="3097212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3" name="Picture 19" descr="120px-Zeeegel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825" y="5589588"/>
            <a:ext cx="11430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4" name="Picture 22" descr="280px-Woda-3_ub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2492375"/>
            <a:ext cx="3598862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721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2"/>
          <p:cNvSpPr txBox="1">
            <a:spLocks noChangeArrowheads="1"/>
          </p:cNvSpPr>
          <p:nvPr/>
        </p:nvSpPr>
        <p:spPr bwMode="auto">
          <a:xfrm>
            <a:off x="3217863" y="2514601"/>
            <a:ext cx="1498600" cy="830997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Duizend-</a:t>
            </a:r>
            <a:br>
              <a:rPr lang="en-US" altLang="nl-NL" b="1"/>
            </a:br>
            <a:r>
              <a:rPr lang="en-US" altLang="nl-NL" b="1"/>
              <a:t>poten</a:t>
            </a:r>
          </a:p>
        </p:txBody>
      </p:sp>
      <p:sp>
        <p:nvSpPr>
          <p:cNvPr id="28674" name="Text Box 3"/>
          <p:cNvSpPr txBox="1">
            <a:spLocks noChangeArrowheads="1"/>
          </p:cNvSpPr>
          <p:nvPr/>
        </p:nvSpPr>
        <p:spPr bwMode="auto">
          <a:xfrm>
            <a:off x="6946900" y="2514601"/>
            <a:ext cx="1454150" cy="830997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Spin-</a:t>
            </a:r>
            <a:br>
              <a:rPr lang="en-US" altLang="nl-NL" b="1"/>
            </a:br>
            <a:r>
              <a:rPr lang="en-US" altLang="nl-NL" b="1"/>
              <a:t>achtigen</a:t>
            </a:r>
          </a:p>
        </p:txBody>
      </p:sp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5097464" y="2514601"/>
            <a:ext cx="1468437" cy="830997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Kreeft-</a:t>
            </a:r>
            <a:br>
              <a:rPr lang="en-US" altLang="nl-NL" b="1"/>
            </a:br>
            <a:r>
              <a:rPr lang="en-US" altLang="nl-NL" b="1"/>
              <a:t>achtigen</a:t>
            </a:r>
          </a:p>
        </p:txBody>
      </p:sp>
      <p:sp>
        <p:nvSpPr>
          <p:cNvPr id="28676" name="Text Box 5"/>
          <p:cNvSpPr txBox="1">
            <a:spLocks noChangeArrowheads="1"/>
          </p:cNvSpPr>
          <p:nvPr/>
        </p:nvSpPr>
        <p:spPr bwMode="auto">
          <a:xfrm>
            <a:off x="8782051" y="2514600"/>
            <a:ext cx="1541463" cy="457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Insecten</a:t>
            </a:r>
          </a:p>
        </p:txBody>
      </p:sp>
      <p:sp>
        <p:nvSpPr>
          <p:cNvPr id="28677" name="Text Box 6"/>
          <p:cNvSpPr txBox="1">
            <a:spLocks noChangeArrowheads="1"/>
          </p:cNvSpPr>
          <p:nvPr/>
        </p:nvSpPr>
        <p:spPr bwMode="auto">
          <a:xfrm>
            <a:off x="5740401" y="1109664"/>
            <a:ext cx="45323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2000"/>
              <a:t>Tweezijdig symmetrisch</a:t>
            </a:r>
            <a:br>
              <a:rPr lang="en-US" altLang="nl-NL" sz="2000"/>
            </a:br>
            <a:r>
              <a:rPr lang="en-US" altLang="nl-NL" sz="2000"/>
              <a:t>Skelet is een pantser (uitwendig)</a:t>
            </a:r>
          </a:p>
        </p:txBody>
      </p:sp>
      <p:sp>
        <p:nvSpPr>
          <p:cNvPr id="28678" name="Text Box 7"/>
          <p:cNvSpPr txBox="1">
            <a:spLocks noChangeArrowheads="1"/>
          </p:cNvSpPr>
          <p:nvPr/>
        </p:nvSpPr>
        <p:spPr bwMode="auto">
          <a:xfrm>
            <a:off x="3240089" y="1109663"/>
            <a:ext cx="2371725" cy="457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Geleedpotigen</a:t>
            </a:r>
          </a:p>
        </p:txBody>
      </p:sp>
      <p:sp>
        <p:nvSpPr>
          <p:cNvPr id="28679" name="Text Box 8"/>
          <p:cNvSpPr txBox="1">
            <a:spLocks noChangeArrowheads="1"/>
          </p:cNvSpPr>
          <p:nvPr/>
        </p:nvSpPr>
        <p:spPr bwMode="auto">
          <a:xfrm>
            <a:off x="1752600" y="228600"/>
            <a:ext cx="167640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Bacteri</a:t>
            </a:r>
            <a:r>
              <a:rPr lang="nl-NL" altLang="nl-NL" b="1"/>
              <a:t>ë</a:t>
            </a:r>
            <a:r>
              <a:rPr lang="en-US" altLang="nl-NL" b="1"/>
              <a:t>n</a:t>
            </a:r>
          </a:p>
        </p:txBody>
      </p:sp>
      <p:sp>
        <p:nvSpPr>
          <p:cNvPr id="28680" name="Text Box 9"/>
          <p:cNvSpPr txBox="1">
            <a:spLocks noChangeArrowheads="1"/>
          </p:cNvSpPr>
          <p:nvPr/>
        </p:nvSpPr>
        <p:spPr bwMode="auto">
          <a:xfrm>
            <a:off x="4038600" y="228600"/>
            <a:ext cx="182880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Schimmels</a:t>
            </a:r>
          </a:p>
        </p:txBody>
      </p:sp>
      <p:sp>
        <p:nvSpPr>
          <p:cNvPr id="28681" name="Text Box 10"/>
          <p:cNvSpPr txBox="1">
            <a:spLocks noChangeArrowheads="1"/>
          </p:cNvSpPr>
          <p:nvPr/>
        </p:nvSpPr>
        <p:spPr bwMode="auto">
          <a:xfrm>
            <a:off x="6477000" y="228600"/>
            <a:ext cx="137160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Planten</a:t>
            </a:r>
          </a:p>
        </p:txBody>
      </p:sp>
      <p:sp>
        <p:nvSpPr>
          <p:cNvPr id="28682" name="Text Box 11"/>
          <p:cNvSpPr txBox="1">
            <a:spLocks noChangeArrowheads="1"/>
          </p:cNvSpPr>
          <p:nvPr/>
        </p:nvSpPr>
        <p:spPr bwMode="auto">
          <a:xfrm>
            <a:off x="8686800" y="228601"/>
            <a:ext cx="1295400" cy="466725"/>
          </a:xfrm>
          <a:prstGeom prst="rect">
            <a:avLst/>
          </a:prstGeom>
          <a:solidFill>
            <a:schemeClr val="hlink"/>
          </a:solidFill>
          <a:ln w="9525">
            <a:solidFill>
              <a:srgbClr val="FF8F8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Dieren</a:t>
            </a:r>
          </a:p>
        </p:txBody>
      </p:sp>
      <p:sp>
        <p:nvSpPr>
          <p:cNvPr id="28683" name="Text Box 12"/>
          <p:cNvSpPr txBox="1">
            <a:spLocks noChangeArrowheads="1"/>
          </p:cNvSpPr>
          <p:nvPr/>
        </p:nvSpPr>
        <p:spPr bwMode="auto">
          <a:xfrm>
            <a:off x="1752600" y="1109663"/>
            <a:ext cx="1409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/>
              <a:t>Afdeling:</a:t>
            </a:r>
          </a:p>
        </p:txBody>
      </p:sp>
      <p:sp>
        <p:nvSpPr>
          <p:cNvPr id="28684" name="Line 13"/>
          <p:cNvSpPr>
            <a:spLocks noChangeShapeType="1"/>
          </p:cNvSpPr>
          <p:nvPr/>
        </p:nvSpPr>
        <p:spPr bwMode="auto">
          <a:xfrm flipH="1">
            <a:off x="3970338" y="873125"/>
            <a:ext cx="6350" cy="2174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8685" name="Line 14"/>
          <p:cNvSpPr>
            <a:spLocks noChangeShapeType="1"/>
          </p:cNvSpPr>
          <p:nvPr/>
        </p:nvSpPr>
        <p:spPr bwMode="auto">
          <a:xfrm>
            <a:off x="9286875" y="695325"/>
            <a:ext cx="0" cy="1714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8686" name="Line 15"/>
          <p:cNvSpPr>
            <a:spLocks noChangeShapeType="1"/>
          </p:cNvSpPr>
          <p:nvPr/>
        </p:nvSpPr>
        <p:spPr bwMode="auto">
          <a:xfrm>
            <a:off x="3971925" y="876300"/>
            <a:ext cx="53276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8687" name="Text Box 16"/>
          <p:cNvSpPr txBox="1">
            <a:spLocks noChangeArrowheads="1"/>
          </p:cNvSpPr>
          <p:nvPr/>
        </p:nvSpPr>
        <p:spPr bwMode="auto">
          <a:xfrm>
            <a:off x="1752601" y="2514600"/>
            <a:ext cx="1508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/>
              <a:t>Groep:</a:t>
            </a:r>
          </a:p>
        </p:txBody>
      </p:sp>
      <p:sp>
        <p:nvSpPr>
          <p:cNvPr id="28688" name="Text Box 17"/>
          <p:cNvSpPr txBox="1">
            <a:spLocks noChangeArrowheads="1"/>
          </p:cNvSpPr>
          <p:nvPr/>
        </p:nvSpPr>
        <p:spPr bwMode="auto">
          <a:xfrm>
            <a:off x="3217864" y="3690939"/>
            <a:ext cx="67135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/>
              <a:t>2 per             10 of meer            8                   6 </a:t>
            </a:r>
            <a:br>
              <a:rPr lang="en-US" altLang="nl-NL"/>
            </a:br>
            <a:r>
              <a:rPr lang="en-US" altLang="nl-NL"/>
              <a:t>segment</a:t>
            </a:r>
          </a:p>
        </p:txBody>
      </p:sp>
      <p:sp>
        <p:nvSpPr>
          <p:cNvPr id="28689" name="Text Box 18"/>
          <p:cNvSpPr txBox="1">
            <a:spLocks noChangeArrowheads="1"/>
          </p:cNvSpPr>
          <p:nvPr/>
        </p:nvSpPr>
        <p:spPr bwMode="auto">
          <a:xfrm>
            <a:off x="1752600" y="3702050"/>
            <a:ext cx="1182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/>
              <a:t>Poten:</a:t>
            </a:r>
          </a:p>
        </p:txBody>
      </p:sp>
      <p:sp>
        <p:nvSpPr>
          <p:cNvPr id="28690" name="Text Box 19"/>
          <p:cNvSpPr txBox="1">
            <a:spLocks noChangeArrowheads="1"/>
          </p:cNvSpPr>
          <p:nvPr/>
        </p:nvSpPr>
        <p:spPr bwMode="auto">
          <a:xfrm>
            <a:off x="1752601" y="5988050"/>
            <a:ext cx="7542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/>
              <a:t>Duizendpoten: gehele lichaam bestaat uit segmenten</a:t>
            </a:r>
          </a:p>
        </p:txBody>
      </p:sp>
      <p:sp>
        <p:nvSpPr>
          <p:cNvPr id="28691" name="Line 20"/>
          <p:cNvSpPr>
            <a:spLocks noChangeShapeType="1"/>
          </p:cNvSpPr>
          <p:nvPr/>
        </p:nvSpPr>
        <p:spPr bwMode="auto">
          <a:xfrm>
            <a:off x="3990975" y="1582738"/>
            <a:ext cx="0" cy="812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8692" name="Line 21"/>
          <p:cNvSpPr>
            <a:spLocks noChangeShapeType="1"/>
          </p:cNvSpPr>
          <p:nvPr/>
        </p:nvSpPr>
        <p:spPr bwMode="auto">
          <a:xfrm flipV="1">
            <a:off x="3990975" y="2046288"/>
            <a:ext cx="53863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8693" name="Line 22"/>
          <p:cNvSpPr>
            <a:spLocks noChangeShapeType="1"/>
          </p:cNvSpPr>
          <p:nvPr/>
        </p:nvSpPr>
        <p:spPr bwMode="auto">
          <a:xfrm>
            <a:off x="9361488" y="20320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8694" name="Line 23"/>
          <p:cNvSpPr>
            <a:spLocks noChangeShapeType="1"/>
          </p:cNvSpPr>
          <p:nvPr/>
        </p:nvSpPr>
        <p:spPr bwMode="auto">
          <a:xfrm>
            <a:off x="7581900" y="2066925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8695" name="Line 24"/>
          <p:cNvSpPr>
            <a:spLocks noChangeShapeType="1"/>
          </p:cNvSpPr>
          <p:nvPr/>
        </p:nvSpPr>
        <p:spPr bwMode="auto">
          <a:xfrm>
            <a:off x="5795963" y="2052638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8696" name="Picture 25" descr="duizendpo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4581525"/>
            <a:ext cx="17335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7" name="Picture 26" descr="Wespensp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313" y="4581526"/>
            <a:ext cx="1128712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8" name="Picture 27" descr="Cra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463" y="4581526"/>
            <a:ext cx="1719262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9" name="Picture 30" descr="Coccinell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389" y="4581525"/>
            <a:ext cx="1366837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702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40" descr="vis_skel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9" y="4005263"/>
            <a:ext cx="2916237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8" name="Picture 36" descr="187200710748864_midde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5300663"/>
            <a:ext cx="3168650" cy="141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2"/>
          <p:cNvSpPr txBox="1">
            <a:spLocks noChangeArrowheads="1"/>
          </p:cNvSpPr>
          <p:nvPr/>
        </p:nvSpPr>
        <p:spPr bwMode="auto">
          <a:xfrm>
            <a:off x="2941639" y="2514600"/>
            <a:ext cx="1252537" cy="457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Vissen</a:t>
            </a:r>
          </a:p>
        </p:txBody>
      </p:sp>
      <p:sp>
        <p:nvSpPr>
          <p:cNvPr id="29700" name="Text Box 3"/>
          <p:cNvSpPr txBox="1">
            <a:spLocks noChangeArrowheads="1"/>
          </p:cNvSpPr>
          <p:nvPr/>
        </p:nvSpPr>
        <p:spPr bwMode="auto">
          <a:xfrm>
            <a:off x="6134100" y="2514600"/>
            <a:ext cx="160020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Reptielen</a:t>
            </a:r>
          </a:p>
        </p:txBody>
      </p:sp>
      <p:sp>
        <p:nvSpPr>
          <p:cNvPr id="29701" name="Text Box 4"/>
          <p:cNvSpPr txBox="1">
            <a:spLocks noChangeArrowheads="1"/>
          </p:cNvSpPr>
          <p:nvPr/>
        </p:nvSpPr>
        <p:spPr bwMode="auto">
          <a:xfrm>
            <a:off x="4284663" y="2514600"/>
            <a:ext cx="175895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Amfibie</a:t>
            </a:r>
            <a:r>
              <a:rPr lang="nl-NL" altLang="nl-NL" b="1"/>
              <a:t>ë</a:t>
            </a:r>
            <a:r>
              <a:rPr lang="en-US" altLang="nl-NL" b="1"/>
              <a:t>n</a:t>
            </a:r>
          </a:p>
        </p:txBody>
      </p:sp>
      <p:sp>
        <p:nvSpPr>
          <p:cNvPr id="29702" name="Text Box 5"/>
          <p:cNvSpPr txBox="1">
            <a:spLocks noChangeArrowheads="1"/>
          </p:cNvSpPr>
          <p:nvPr/>
        </p:nvSpPr>
        <p:spPr bwMode="auto">
          <a:xfrm>
            <a:off x="7810500" y="2514600"/>
            <a:ext cx="1208088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Vogels</a:t>
            </a:r>
          </a:p>
        </p:txBody>
      </p:sp>
      <p:sp>
        <p:nvSpPr>
          <p:cNvPr id="29703" name="Text Box 6"/>
          <p:cNvSpPr txBox="1">
            <a:spLocks noChangeArrowheads="1"/>
          </p:cNvSpPr>
          <p:nvPr/>
        </p:nvSpPr>
        <p:spPr bwMode="auto">
          <a:xfrm>
            <a:off x="5740401" y="1109664"/>
            <a:ext cx="32734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2000"/>
              <a:t>Tweezijdig symmetrisch</a:t>
            </a:r>
            <a:br>
              <a:rPr lang="en-US" altLang="nl-NL" sz="2000"/>
            </a:br>
            <a:r>
              <a:rPr lang="en-US" altLang="nl-NL" sz="2000"/>
              <a:t>Inwendig skelet</a:t>
            </a:r>
          </a:p>
        </p:txBody>
      </p:sp>
      <p:sp>
        <p:nvSpPr>
          <p:cNvPr id="29704" name="Text Box 7"/>
          <p:cNvSpPr txBox="1">
            <a:spLocks noChangeArrowheads="1"/>
          </p:cNvSpPr>
          <p:nvPr/>
        </p:nvSpPr>
        <p:spPr bwMode="auto">
          <a:xfrm>
            <a:off x="3240089" y="1109663"/>
            <a:ext cx="2371725" cy="457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Gewervelden</a:t>
            </a:r>
          </a:p>
        </p:txBody>
      </p:sp>
      <p:sp>
        <p:nvSpPr>
          <p:cNvPr id="29705" name="Text Box 8"/>
          <p:cNvSpPr txBox="1">
            <a:spLocks noChangeArrowheads="1"/>
          </p:cNvSpPr>
          <p:nvPr/>
        </p:nvSpPr>
        <p:spPr bwMode="auto">
          <a:xfrm>
            <a:off x="1752600" y="228600"/>
            <a:ext cx="167640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Bacteri</a:t>
            </a:r>
            <a:r>
              <a:rPr lang="nl-NL" altLang="nl-NL" b="1"/>
              <a:t>ë</a:t>
            </a:r>
            <a:r>
              <a:rPr lang="en-US" altLang="nl-NL" b="1"/>
              <a:t>n</a:t>
            </a:r>
          </a:p>
        </p:txBody>
      </p:sp>
      <p:sp>
        <p:nvSpPr>
          <p:cNvPr id="29706" name="Text Box 9"/>
          <p:cNvSpPr txBox="1">
            <a:spLocks noChangeArrowheads="1"/>
          </p:cNvSpPr>
          <p:nvPr/>
        </p:nvSpPr>
        <p:spPr bwMode="auto">
          <a:xfrm>
            <a:off x="4038600" y="228600"/>
            <a:ext cx="182880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Schimmels</a:t>
            </a:r>
          </a:p>
        </p:txBody>
      </p:sp>
      <p:sp>
        <p:nvSpPr>
          <p:cNvPr id="29707" name="Text Box 10"/>
          <p:cNvSpPr txBox="1">
            <a:spLocks noChangeArrowheads="1"/>
          </p:cNvSpPr>
          <p:nvPr/>
        </p:nvSpPr>
        <p:spPr bwMode="auto">
          <a:xfrm>
            <a:off x="6477000" y="228600"/>
            <a:ext cx="137160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Planten</a:t>
            </a:r>
          </a:p>
        </p:txBody>
      </p:sp>
      <p:sp>
        <p:nvSpPr>
          <p:cNvPr id="29708" name="Text Box 11"/>
          <p:cNvSpPr txBox="1">
            <a:spLocks noChangeArrowheads="1"/>
          </p:cNvSpPr>
          <p:nvPr/>
        </p:nvSpPr>
        <p:spPr bwMode="auto">
          <a:xfrm>
            <a:off x="8686800" y="228601"/>
            <a:ext cx="1295400" cy="466725"/>
          </a:xfrm>
          <a:prstGeom prst="rect">
            <a:avLst/>
          </a:prstGeom>
          <a:solidFill>
            <a:schemeClr val="hlink"/>
          </a:solidFill>
          <a:ln w="9525">
            <a:solidFill>
              <a:srgbClr val="FF8F8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Dieren</a:t>
            </a:r>
          </a:p>
        </p:txBody>
      </p:sp>
      <p:sp>
        <p:nvSpPr>
          <p:cNvPr id="29709" name="Text Box 12"/>
          <p:cNvSpPr txBox="1">
            <a:spLocks noChangeArrowheads="1"/>
          </p:cNvSpPr>
          <p:nvPr/>
        </p:nvSpPr>
        <p:spPr bwMode="auto">
          <a:xfrm>
            <a:off x="1752600" y="1109663"/>
            <a:ext cx="1409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/>
              <a:t>Afdeling:</a:t>
            </a:r>
          </a:p>
        </p:txBody>
      </p:sp>
      <p:sp>
        <p:nvSpPr>
          <p:cNvPr id="29710" name="Line 13"/>
          <p:cNvSpPr>
            <a:spLocks noChangeShapeType="1"/>
          </p:cNvSpPr>
          <p:nvPr/>
        </p:nvSpPr>
        <p:spPr bwMode="auto">
          <a:xfrm flipH="1">
            <a:off x="3970338" y="873125"/>
            <a:ext cx="6350" cy="2174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9711" name="Line 14"/>
          <p:cNvSpPr>
            <a:spLocks noChangeShapeType="1"/>
          </p:cNvSpPr>
          <p:nvPr/>
        </p:nvSpPr>
        <p:spPr bwMode="auto">
          <a:xfrm>
            <a:off x="9286875" y="695325"/>
            <a:ext cx="0" cy="1714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9712" name="Line 15"/>
          <p:cNvSpPr>
            <a:spLocks noChangeShapeType="1"/>
          </p:cNvSpPr>
          <p:nvPr/>
        </p:nvSpPr>
        <p:spPr bwMode="auto">
          <a:xfrm>
            <a:off x="3971925" y="876300"/>
            <a:ext cx="53276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9713" name="Text Box 16"/>
          <p:cNvSpPr txBox="1">
            <a:spLocks noChangeArrowheads="1"/>
          </p:cNvSpPr>
          <p:nvPr/>
        </p:nvSpPr>
        <p:spPr bwMode="auto">
          <a:xfrm>
            <a:off x="1752600" y="2514600"/>
            <a:ext cx="11445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/>
              <a:t>Groep:</a:t>
            </a:r>
          </a:p>
        </p:txBody>
      </p:sp>
      <p:sp>
        <p:nvSpPr>
          <p:cNvPr id="29714" name="Line 17"/>
          <p:cNvSpPr>
            <a:spLocks noChangeShapeType="1"/>
          </p:cNvSpPr>
          <p:nvPr/>
        </p:nvSpPr>
        <p:spPr bwMode="auto">
          <a:xfrm>
            <a:off x="3990975" y="1582738"/>
            <a:ext cx="0" cy="812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9715" name="Line 18"/>
          <p:cNvSpPr>
            <a:spLocks noChangeShapeType="1"/>
          </p:cNvSpPr>
          <p:nvPr/>
        </p:nvSpPr>
        <p:spPr bwMode="auto">
          <a:xfrm flipV="1">
            <a:off x="3990975" y="2046288"/>
            <a:ext cx="53863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9716" name="Line 19"/>
          <p:cNvSpPr>
            <a:spLocks noChangeShapeType="1"/>
          </p:cNvSpPr>
          <p:nvPr/>
        </p:nvSpPr>
        <p:spPr bwMode="auto">
          <a:xfrm>
            <a:off x="9361488" y="20320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9717" name="Line 20"/>
          <p:cNvSpPr>
            <a:spLocks noChangeShapeType="1"/>
          </p:cNvSpPr>
          <p:nvPr/>
        </p:nvSpPr>
        <p:spPr bwMode="auto">
          <a:xfrm>
            <a:off x="7146925" y="2066925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9718" name="Line 21"/>
          <p:cNvSpPr>
            <a:spLocks noChangeShapeType="1"/>
          </p:cNvSpPr>
          <p:nvPr/>
        </p:nvSpPr>
        <p:spPr bwMode="auto">
          <a:xfrm>
            <a:off x="5245100" y="2052638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9719" name="Text Box 22"/>
          <p:cNvSpPr txBox="1">
            <a:spLocks noChangeArrowheads="1"/>
          </p:cNvSpPr>
          <p:nvPr/>
        </p:nvSpPr>
        <p:spPr bwMode="auto">
          <a:xfrm>
            <a:off x="9153526" y="2514601"/>
            <a:ext cx="1209675" cy="830997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Zoog-dieren</a:t>
            </a:r>
          </a:p>
        </p:txBody>
      </p:sp>
      <p:sp>
        <p:nvSpPr>
          <p:cNvPr id="29720" name="Line 23"/>
          <p:cNvSpPr>
            <a:spLocks noChangeShapeType="1"/>
          </p:cNvSpPr>
          <p:nvPr/>
        </p:nvSpPr>
        <p:spPr bwMode="auto">
          <a:xfrm>
            <a:off x="8356600" y="2071688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9721" name="Text Box 24"/>
          <p:cNvSpPr txBox="1">
            <a:spLocks noChangeArrowheads="1"/>
          </p:cNvSpPr>
          <p:nvPr/>
        </p:nvSpPr>
        <p:spPr bwMode="auto">
          <a:xfrm>
            <a:off x="1755775" y="3213101"/>
            <a:ext cx="9413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2000"/>
              <a:t>Huid:</a:t>
            </a:r>
          </a:p>
        </p:txBody>
      </p:sp>
      <p:sp>
        <p:nvSpPr>
          <p:cNvPr id="29722" name="Text Box 25"/>
          <p:cNvSpPr txBox="1">
            <a:spLocks noChangeArrowheads="1"/>
          </p:cNvSpPr>
          <p:nvPr/>
        </p:nvSpPr>
        <p:spPr bwMode="auto">
          <a:xfrm>
            <a:off x="1755776" y="3690939"/>
            <a:ext cx="33369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2000"/>
              <a:t>Lichaamstemperatuur:</a:t>
            </a:r>
          </a:p>
        </p:txBody>
      </p:sp>
      <p:sp>
        <p:nvSpPr>
          <p:cNvPr id="29723" name="Text Box 26"/>
          <p:cNvSpPr txBox="1">
            <a:spLocks noChangeArrowheads="1"/>
          </p:cNvSpPr>
          <p:nvPr/>
        </p:nvSpPr>
        <p:spPr bwMode="auto">
          <a:xfrm>
            <a:off x="1755775" y="4168776"/>
            <a:ext cx="32781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2000"/>
              <a:t>Ademhalingsorganen:</a:t>
            </a:r>
          </a:p>
        </p:txBody>
      </p:sp>
      <p:sp>
        <p:nvSpPr>
          <p:cNvPr id="29724" name="Text Box 27"/>
          <p:cNvSpPr txBox="1">
            <a:spLocks noChangeArrowheads="1"/>
          </p:cNvSpPr>
          <p:nvPr/>
        </p:nvSpPr>
        <p:spPr bwMode="auto">
          <a:xfrm>
            <a:off x="1755776" y="4646614"/>
            <a:ext cx="24368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2000"/>
              <a:t>Voortplanting:</a:t>
            </a:r>
          </a:p>
        </p:txBody>
      </p:sp>
      <p:sp>
        <p:nvSpPr>
          <p:cNvPr id="29725" name="Text Box 28"/>
          <p:cNvSpPr txBox="1">
            <a:spLocks noChangeArrowheads="1"/>
          </p:cNvSpPr>
          <p:nvPr/>
        </p:nvSpPr>
        <p:spPr bwMode="auto">
          <a:xfrm>
            <a:off x="1755776" y="5124451"/>
            <a:ext cx="1101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2000"/>
              <a:t>Milieu:</a:t>
            </a:r>
          </a:p>
        </p:txBody>
      </p:sp>
      <p:sp>
        <p:nvSpPr>
          <p:cNvPr id="2" name="Text Box 29"/>
          <p:cNvSpPr txBox="1">
            <a:spLocks noChangeArrowheads="1"/>
          </p:cNvSpPr>
          <p:nvPr/>
        </p:nvSpPr>
        <p:spPr bwMode="auto">
          <a:xfrm>
            <a:off x="5159375" y="3213101"/>
            <a:ext cx="3119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2000"/>
              <a:t>Schubben met slijm</a:t>
            </a:r>
          </a:p>
        </p:txBody>
      </p:sp>
      <p:sp>
        <p:nvSpPr>
          <p:cNvPr id="3" name="Text Box 30"/>
          <p:cNvSpPr txBox="1">
            <a:spLocks noChangeArrowheads="1"/>
          </p:cNvSpPr>
          <p:nvPr/>
        </p:nvSpPr>
        <p:spPr bwMode="auto">
          <a:xfrm>
            <a:off x="5159376" y="3690939"/>
            <a:ext cx="20304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2000"/>
              <a:t>Koudbloedig</a:t>
            </a:r>
          </a:p>
        </p:txBody>
      </p:sp>
      <p:sp>
        <p:nvSpPr>
          <p:cNvPr id="19487" name="Text Box 31"/>
          <p:cNvSpPr txBox="1">
            <a:spLocks noChangeArrowheads="1"/>
          </p:cNvSpPr>
          <p:nvPr/>
        </p:nvSpPr>
        <p:spPr bwMode="auto">
          <a:xfrm>
            <a:off x="5159376" y="4168776"/>
            <a:ext cx="17684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2000"/>
              <a:t>Kieuwen</a:t>
            </a:r>
          </a:p>
        </p:txBody>
      </p:sp>
      <p:sp>
        <p:nvSpPr>
          <p:cNvPr id="29729" name="Rectangle 41"/>
          <p:cNvSpPr>
            <a:spLocks noChangeArrowheads="1"/>
          </p:cNvSpPr>
          <p:nvPr/>
        </p:nvSpPr>
        <p:spPr bwMode="auto">
          <a:xfrm>
            <a:off x="7391400" y="4437063"/>
            <a:ext cx="865188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nl-NL" altLang="nl-NL" sz="1800"/>
          </a:p>
        </p:txBody>
      </p:sp>
      <p:sp>
        <p:nvSpPr>
          <p:cNvPr id="19489" name="Text Box 33"/>
          <p:cNvSpPr txBox="1">
            <a:spLocks noChangeArrowheads="1"/>
          </p:cNvSpPr>
          <p:nvPr/>
        </p:nvSpPr>
        <p:spPr bwMode="auto">
          <a:xfrm>
            <a:off x="5159376" y="5124451"/>
            <a:ext cx="13049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2000"/>
              <a:t>Water</a:t>
            </a:r>
          </a:p>
        </p:txBody>
      </p:sp>
      <p:sp>
        <p:nvSpPr>
          <p:cNvPr id="19488" name="Text Box 32"/>
          <p:cNvSpPr txBox="1">
            <a:spLocks noChangeArrowheads="1"/>
          </p:cNvSpPr>
          <p:nvPr/>
        </p:nvSpPr>
        <p:spPr bwMode="auto">
          <a:xfrm>
            <a:off x="5159375" y="4646614"/>
            <a:ext cx="3119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2000"/>
              <a:t>Eieren zonder schaal</a:t>
            </a:r>
          </a:p>
        </p:txBody>
      </p:sp>
    </p:spTree>
    <p:extLst>
      <p:ext uri="{BB962C8B-B14F-4D97-AF65-F5344CB8AC3E}">
        <p14:creationId xmlns:p14="http://schemas.microsoft.com/office/powerpoint/2010/main" val="2780299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9487" grpId="0"/>
      <p:bldP spid="19489" grpId="0"/>
      <p:bldP spid="1948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2"/>
          <p:cNvSpPr txBox="1">
            <a:spLocks noChangeArrowheads="1"/>
          </p:cNvSpPr>
          <p:nvPr/>
        </p:nvSpPr>
        <p:spPr bwMode="auto">
          <a:xfrm>
            <a:off x="2941639" y="2514600"/>
            <a:ext cx="1252537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Vissen</a:t>
            </a:r>
          </a:p>
        </p:txBody>
      </p:sp>
      <p:sp>
        <p:nvSpPr>
          <p:cNvPr id="30722" name="Text Box 3"/>
          <p:cNvSpPr txBox="1">
            <a:spLocks noChangeArrowheads="1"/>
          </p:cNvSpPr>
          <p:nvPr/>
        </p:nvSpPr>
        <p:spPr bwMode="auto">
          <a:xfrm>
            <a:off x="6134100" y="2514600"/>
            <a:ext cx="160020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Reptielen</a:t>
            </a:r>
          </a:p>
        </p:txBody>
      </p:sp>
      <p:sp>
        <p:nvSpPr>
          <p:cNvPr id="30723" name="Text Box 4"/>
          <p:cNvSpPr txBox="1">
            <a:spLocks noChangeArrowheads="1"/>
          </p:cNvSpPr>
          <p:nvPr/>
        </p:nvSpPr>
        <p:spPr bwMode="auto">
          <a:xfrm>
            <a:off x="4284663" y="2514600"/>
            <a:ext cx="1758950" cy="457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Amfibie</a:t>
            </a:r>
            <a:r>
              <a:rPr lang="nl-NL" altLang="nl-NL" b="1"/>
              <a:t>ë</a:t>
            </a:r>
            <a:r>
              <a:rPr lang="en-US" altLang="nl-NL" b="1"/>
              <a:t>n</a:t>
            </a:r>
          </a:p>
        </p:txBody>
      </p:sp>
      <p:sp>
        <p:nvSpPr>
          <p:cNvPr id="30724" name="Text Box 5"/>
          <p:cNvSpPr txBox="1">
            <a:spLocks noChangeArrowheads="1"/>
          </p:cNvSpPr>
          <p:nvPr/>
        </p:nvSpPr>
        <p:spPr bwMode="auto">
          <a:xfrm>
            <a:off x="7810500" y="2514600"/>
            <a:ext cx="1208088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Vogels</a:t>
            </a:r>
          </a:p>
        </p:txBody>
      </p:sp>
      <p:sp>
        <p:nvSpPr>
          <p:cNvPr id="30725" name="Text Box 6"/>
          <p:cNvSpPr txBox="1">
            <a:spLocks noChangeArrowheads="1"/>
          </p:cNvSpPr>
          <p:nvPr/>
        </p:nvSpPr>
        <p:spPr bwMode="auto">
          <a:xfrm>
            <a:off x="5740401" y="1109664"/>
            <a:ext cx="32734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2000"/>
              <a:t>Tweezijdig symmetrisch</a:t>
            </a:r>
            <a:br>
              <a:rPr lang="en-US" altLang="nl-NL" sz="2000"/>
            </a:br>
            <a:r>
              <a:rPr lang="en-US" altLang="nl-NL" sz="2000"/>
              <a:t>Inwendig skelet</a:t>
            </a:r>
          </a:p>
        </p:txBody>
      </p:sp>
      <p:sp>
        <p:nvSpPr>
          <p:cNvPr id="30726" name="Text Box 7"/>
          <p:cNvSpPr txBox="1">
            <a:spLocks noChangeArrowheads="1"/>
          </p:cNvSpPr>
          <p:nvPr/>
        </p:nvSpPr>
        <p:spPr bwMode="auto">
          <a:xfrm>
            <a:off x="3240089" y="1109663"/>
            <a:ext cx="2371725" cy="457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Gewervelden</a:t>
            </a:r>
          </a:p>
        </p:txBody>
      </p:sp>
      <p:sp>
        <p:nvSpPr>
          <p:cNvPr id="30727" name="Text Box 8"/>
          <p:cNvSpPr txBox="1">
            <a:spLocks noChangeArrowheads="1"/>
          </p:cNvSpPr>
          <p:nvPr/>
        </p:nvSpPr>
        <p:spPr bwMode="auto">
          <a:xfrm>
            <a:off x="1752600" y="228600"/>
            <a:ext cx="167640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Bacteri</a:t>
            </a:r>
            <a:r>
              <a:rPr lang="nl-NL" altLang="nl-NL" b="1"/>
              <a:t>ë</a:t>
            </a:r>
            <a:r>
              <a:rPr lang="en-US" altLang="nl-NL" b="1"/>
              <a:t>n</a:t>
            </a:r>
          </a:p>
        </p:txBody>
      </p:sp>
      <p:sp>
        <p:nvSpPr>
          <p:cNvPr id="30728" name="Text Box 9"/>
          <p:cNvSpPr txBox="1">
            <a:spLocks noChangeArrowheads="1"/>
          </p:cNvSpPr>
          <p:nvPr/>
        </p:nvSpPr>
        <p:spPr bwMode="auto">
          <a:xfrm>
            <a:off x="4038600" y="228600"/>
            <a:ext cx="182880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Schimmels</a:t>
            </a:r>
          </a:p>
        </p:txBody>
      </p:sp>
      <p:sp>
        <p:nvSpPr>
          <p:cNvPr id="30729" name="Text Box 10"/>
          <p:cNvSpPr txBox="1">
            <a:spLocks noChangeArrowheads="1"/>
          </p:cNvSpPr>
          <p:nvPr/>
        </p:nvSpPr>
        <p:spPr bwMode="auto">
          <a:xfrm>
            <a:off x="6477000" y="228600"/>
            <a:ext cx="137160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Planten</a:t>
            </a:r>
          </a:p>
        </p:txBody>
      </p:sp>
      <p:sp>
        <p:nvSpPr>
          <p:cNvPr id="30730" name="Text Box 11"/>
          <p:cNvSpPr txBox="1">
            <a:spLocks noChangeArrowheads="1"/>
          </p:cNvSpPr>
          <p:nvPr/>
        </p:nvSpPr>
        <p:spPr bwMode="auto">
          <a:xfrm>
            <a:off x="8686800" y="228601"/>
            <a:ext cx="1295400" cy="466725"/>
          </a:xfrm>
          <a:prstGeom prst="rect">
            <a:avLst/>
          </a:prstGeom>
          <a:solidFill>
            <a:schemeClr val="hlink"/>
          </a:solidFill>
          <a:ln w="9525">
            <a:solidFill>
              <a:srgbClr val="FF8F8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Dieren</a:t>
            </a:r>
          </a:p>
        </p:txBody>
      </p:sp>
      <p:sp>
        <p:nvSpPr>
          <p:cNvPr id="30731" name="Text Box 12"/>
          <p:cNvSpPr txBox="1">
            <a:spLocks noChangeArrowheads="1"/>
          </p:cNvSpPr>
          <p:nvPr/>
        </p:nvSpPr>
        <p:spPr bwMode="auto">
          <a:xfrm>
            <a:off x="1752600" y="1109663"/>
            <a:ext cx="1409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/>
              <a:t>Afdeling:</a:t>
            </a:r>
          </a:p>
        </p:txBody>
      </p:sp>
      <p:sp>
        <p:nvSpPr>
          <p:cNvPr id="30732" name="Line 13"/>
          <p:cNvSpPr>
            <a:spLocks noChangeShapeType="1"/>
          </p:cNvSpPr>
          <p:nvPr/>
        </p:nvSpPr>
        <p:spPr bwMode="auto">
          <a:xfrm flipH="1">
            <a:off x="3970338" y="873125"/>
            <a:ext cx="6350" cy="2174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30733" name="Line 14"/>
          <p:cNvSpPr>
            <a:spLocks noChangeShapeType="1"/>
          </p:cNvSpPr>
          <p:nvPr/>
        </p:nvSpPr>
        <p:spPr bwMode="auto">
          <a:xfrm>
            <a:off x="9286875" y="695325"/>
            <a:ext cx="0" cy="1714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30734" name="Line 15"/>
          <p:cNvSpPr>
            <a:spLocks noChangeShapeType="1"/>
          </p:cNvSpPr>
          <p:nvPr/>
        </p:nvSpPr>
        <p:spPr bwMode="auto">
          <a:xfrm>
            <a:off x="3971925" y="876300"/>
            <a:ext cx="53276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30735" name="Text Box 16"/>
          <p:cNvSpPr txBox="1">
            <a:spLocks noChangeArrowheads="1"/>
          </p:cNvSpPr>
          <p:nvPr/>
        </p:nvSpPr>
        <p:spPr bwMode="auto">
          <a:xfrm>
            <a:off x="1752600" y="2514600"/>
            <a:ext cx="11445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/>
              <a:t>Groep:</a:t>
            </a:r>
          </a:p>
        </p:txBody>
      </p:sp>
      <p:sp>
        <p:nvSpPr>
          <p:cNvPr id="30736" name="Line 17"/>
          <p:cNvSpPr>
            <a:spLocks noChangeShapeType="1"/>
          </p:cNvSpPr>
          <p:nvPr/>
        </p:nvSpPr>
        <p:spPr bwMode="auto">
          <a:xfrm>
            <a:off x="3990975" y="1582738"/>
            <a:ext cx="0" cy="812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30737" name="Line 18"/>
          <p:cNvSpPr>
            <a:spLocks noChangeShapeType="1"/>
          </p:cNvSpPr>
          <p:nvPr/>
        </p:nvSpPr>
        <p:spPr bwMode="auto">
          <a:xfrm flipV="1">
            <a:off x="3990975" y="2046288"/>
            <a:ext cx="53863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30738" name="Line 19"/>
          <p:cNvSpPr>
            <a:spLocks noChangeShapeType="1"/>
          </p:cNvSpPr>
          <p:nvPr/>
        </p:nvSpPr>
        <p:spPr bwMode="auto">
          <a:xfrm>
            <a:off x="9361488" y="20320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30739" name="Line 20"/>
          <p:cNvSpPr>
            <a:spLocks noChangeShapeType="1"/>
          </p:cNvSpPr>
          <p:nvPr/>
        </p:nvSpPr>
        <p:spPr bwMode="auto">
          <a:xfrm>
            <a:off x="7146925" y="2066925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30740" name="Line 21"/>
          <p:cNvSpPr>
            <a:spLocks noChangeShapeType="1"/>
          </p:cNvSpPr>
          <p:nvPr/>
        </p:nvSpPr>
        <p:spPr bwMode="auto">
          <a:xfrm>
            <a:off x="5245100" y="2052638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30741" name="Text Box 22"/>
          <p:cNvSpPr txBox="1">
            <a:spLocks noChangeArrowheads="1"/>
          </p:cNvSpPr>
          <p:nvPr/>
        </p:nvSpPr>
        <p:spPr bwMode="auto">
          <a:xfrm>
            <a:off x="9153526" y="2514601"/>
            <a:ext cx="1209675" cy="830997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Zoog-dieren</a:t>
            </a:r>
          </a:p>
        </p:txBody>
      </p:sp>
      <p:sp>
        <p:nvSpPr>
          <p:cNvPr id="30742" name="Line 23"/>
          <p:cNvSpPr>
            <a:spLocks noChangeShapeType="1"/>
          </p:cNvSpPr>
          <p:nvPr/>
        </p:nvSpPr>
        <p:spPr bwMode="auto">
          <a:xfrm>
            <a:off x="8356600" y="2071688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30743" name="Text Box 24"/>
          <p:cNvSpPr txBox="1">
            <a:spLocks noChangeArrowheads="1"/>
          </p:cNvSpPr>
          <p:nvPr/>
        </p:nvSpPr>
        <p:spPr bwMode="auto">
          <a:xfrm>
            <a:off x="1752600" y="3433764"/>
            <a:ext cx="9413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2000"/>
              <a:t>Huid:</a:t>
            </a:r>
          </a:p>
        </p:txBody>
      </p:sp>
      <p:sp>
        <p:nvSpPr>
          <p:cNvPr id="30744" name="Text Box 25"/>
          <p:cNvSpPr txBox="1">
            <a:spLocks noChangeArrowheads="1"/>
          </p:cNvSpPr>
          <p:nvPr/>
        </p:nvSpPr>
        <p:spPr bwMode="auto">
          <a:xfrm>
            <a:off x="1752601" y="3911601"/>
            <a:ext cx="33369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2000"/>
              <a:t>Lichaamstemperatuur:</a:t>
            </a:r>
          </a:p>
        </p:txBody>
      </p:sp>
      <p:sp>
        <p:nvSpPr>
          <p:cNvPr id="30745" name="Text Box 26"/>
          <p:cNvSpPr txBox="1">
            <a:spLocks noChangeArrowheads="1"/>
          </p:cNvSpPr>
          <p:nvPr/>
        </p:nvSpPr>
        <p:spPr bwMode="auto">
          <a:xfrm>
            <a:off x="1752600" y="4389439"/>
            <a:ext cx="32781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2000"/>
              <a:t>Ademhalingsorganen:</a:t>
            </a:r>
          </a:p>
        </p:txBody>
      </p:sp>
      <p:sp>
        <p:nvSpPr>
          <p:cNvPr id="30746" name="Text Box 27"/>
          <p:cNvSpPr txBox="1">
            <a:spLocks noChangeArrowheads="1"/>
          </p:cNvSpPr>
          <p:nvPr/>
        </p:nvSpPr>
        <p:spPr bwMode="auto">
          <a:xfrm>
            <a:off x="1752601" y="4867276"/>
            <a:ext cx="24368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2000"/>
              <a:t>Voortplanting:</a:t>
            </a:r>
          </a:p>
        </p:txBody>
      </p:sp>
      <p:sp>
        <p:nvSpPr>
          <p:cNvPr id="30747" name="Text Box 28"/>
          <p:cNvSpPr txBox="1">
            <a:spLocks noChangeArrowheads="1"/>
          </p:cNvSpPr>
          <p:nvPr/>
        </p:nvSpPr>
        <p:spPr bwMode="auto">
          <a:xfrm>
            <a:off x="1752601" y="5345114"/>
            <a:ext cx="1101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2000"/>
              <a:t>Milieu:</a:t>
            </a:r>
          </a:p>
        </p:txBody>
      </p:sp>
      <p:sp>
        <p:nvSpPr>
          <p:cNvPr id="20509" name="Text Box 29"/>
          <p:cNvSpPr txBox="1">
            <a:spLocks noChangeArrowheads="1"/>
          </p:cNvSpPr>
          <p:nvPr/>
        </p:nvSpPr>
        <p:spPr bwMode="auto">
          <a:xfrm>
            <a:off x="5156200" y="3433764"/>
            <a:ext cx="159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2000"/>
              <a:t>Slijm</a:t>
            </a:r>
          </a:p>
        </p:txBody>
      </p:sp>
      <p:sp>
        <p:nvSpPr>
          <p:cNvPr id="20510" name="Text Box 30"/>
          <p:cNvSpPr txBox="1">
            <a:spLocks noChangeArrowheads="1"/>
          </p:cNvSpPr>
          <p:nvPr/>
        </p:nvSpPr>
        <p:spPr bwMode="auto">
          <a:xfrm>
            <a:off x="5156201" y="3911601"/>
            <a:ext cx="20304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2000"/>
              <a:t>Koudbloedig</a:t>
            </a:r>
          </a:p>
        </p:txBody>
      </p:sp>
      <p:sp>
        <p:nvSpPr>
          <p:cNvPr id="20511" name="Text Box 31"/>
          <p:cNvSpPr txBox="1">
            <a:spLocks noChangeArrowheads="1"/>
          </p:cNvSpPr>
          <p:nvPr/>
        </p:nvSpPr>
        <p:spPr bwMode="auto">
          <a:xfrm>
            <a:off x="5156201" y="4389439"/>
            <a:ext cx="56864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2000"/>
              <a:t>Eerst: kieuwen, huid; later: longen, huid</a:t>
            </a:r>
          </a:p>
        </p:txBody>
      </p:sp>
      <p:sp>
        <p:nvSpPr>
          <p:cNvPr id="20512" name="Text Box 32"/>
          <p:cNvSpPr txBox="1">
            <a:spLocks noChangeArrowheads="1"/>
          </p:cNvSpPr>
          <p:nvPr/>
        </p:nvSpPr>
        <p:spPr bwMode="auto">
          <a:xfrm>
            <a:off x="5156200" y="4867276"/>
            <a:ext cx="3568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2000"/>
              <a:t>Eieren zonder schaal</a:t>
            </a:r>
          </a:p>
        </p:txBody>
      </p:sp>
      <p:sp>
        <p:nvSpPr>
          <p:cNvPr id="20513" name="Text Box 33"/>
          <p:cNvSpPr txBox="1">
            <a:spLocks noChangeArrowheads="1"/>
          </p:cNvSpPr>
          <p:nvPr/>
        </p:nvSpPr>
        <p:spPr bwMode="auto">
          <a:xfrm>
            <a:off x="5156201" y="5345114"/>
            <a:ext cx="22209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2000"/>
              <a:t>Water en land</a:t>
            </a:r>
          </a:p>
        </p:txBody>
      </p:sp>
      <p:pic>
        <p:nvPicPr>
          <p:cNvPr id="30753" name="Picture 34" descr="boomkikker%2520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488" y="4959350"/>
            <a:ext cx="2195512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4" name="Picture 36" descr="CzechSalamand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1" y="5445126"/>
            <a:ext cx="2016125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25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9" grpId="0"/>
      <p:bldP spid="20510" grpId="0"/>
      <p:bldP spid="20511" grpId="0"/>
      <p:bldP spid="20512" grpId="0"/>
      <p:bldP spid="2051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2"/>
          <p:cNvSpPr txBox="1">
            <a:spLocks noChangeArrowheads="1"/>
          </p:cNvSpPr>
          <p:nvPr/>
        </p:nvSpPr>
        <p:spPr bwMode="auto">
          <a:xfrm>
            <a:off x="2941639" y="2514600"/>
            <a:ext cx="1252537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Vissen</a:t>
            </a:r>
          </a:p>
        </p:txBody>
      </p:sp>
      <p:sp>
        <p:nvSpPr>
          <p:cNvPr id="31746" name="Text Box 3"/>
          <p:cNvSpPr txBox="1">
            <a:spLocks noChangeArrowheads="1"/>
          </p:cNvSpPr>
          <p:nvPr/>
        </p:nvSpPr>
        <p:spPr bwMode="auto">
          <a:xfrm>
            <a:off x="6134100" y="2514600"/>
            <a:ext cx="1600200" cy="457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Reptielen</a:t>
            </a:r>
          </a:p>
        </p:txBody>
      </p:sp>
      <p:sp>
        <p:nvSpPr>
          <p:cNvPr id="31747" name="Text Box 4"/>
          <p:cNvSpPr txBox="1">
            <a:spLocks noChangeArrowheads="1"/>
          </p:cNvSpPr>
          <p:nvPr/>
        </p:nvSpPr>
        <p:spPr bwMode="auto">
          <a:xfrm>
            <a:off x="4284663" y="2514600"/>
            <a:ext cx="175895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Amfibie</a:t>
            </a:r>
            <a:r>
              <a:rPr lang="nl-NL" altLang="nl-NL" b="1"/>
              <a:t>ë</a:t>
            </a:r>
            <a:r>
              <a:rPr lang="en-US" altLang="nl-NL" b="1"/>
              <a:t>n</a:t>
            </a:r>
          </a:p>
        </p:txBody>
      </p:sp>
      <p:sp>
        <p:nvSpPr>
          <p:cNvPr id="31748" name="Text Box 5"/>
          <p:cNvSpPr txBox="1">
            <a:spLocks noChangeArrowheads="1"/>
          </p:cNvSpPr>
          <p:nvPr/>
        </p:nvSpPr>
        <p:spPr bwMode="auto">
          <a:xfrm>
            <a:off x="7810500" y="2514600"/>
            <a:ext cx="1208088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Vogels</a:t>
            </a:r>
          </a:p>
        </p:txBody>
      </p:sp>
      <p:sp>
        <p:nvSpPr>
          <p:cNvPr id="31749" name="Text Box 6"/>
          <p:cNvSpPr txBox="1">
            <a:spLocks noChangeArrowheads="1"/>
          </p:cNvSpPr>
          <p:nvPr/>
        </p:nvSpPr>
        <p:spPr bwMode="auto">
          <a:xfrm>
            <a:off x="5740401" y="1109664"/>
            <a:ext cx="32734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2000"/>
              <a:t>Tweezijdig symmetrisch</a:t>
            </a:r>
            <a:br>
              <a:rPr lang="en-US" altLang="nl-NL" sz="2000"/>
            </a:br>
            <a:r>
              <a:rPr lang="en-US" altLang="nl-NL" sz="2000"/>
              <a:t>Inwendig skelet</a:t>
            </a:r>
          </a:p>
        </p:txBody>
      </p:sp>
      <p:sp>
        <p:nvSpPr>
          <p:cNvPr id="31750" name="Text Box 7"/>
          <p:cNvSpPr txBox="1">
            <a:spLocks noChangeArrowheads="1"/>
          </p:cNvSpPr>
          <p:nvPr/>
        </p:nvSpPr>
        <p:spPr bwMode="auto">
          <a:xfrm>
            <a:off x="3240089" y="1109663"/>
            <a:ext cx="2371725" cy="457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Gewervelden</a:t>
            </a:r>
          </a:p>
        </p:txBody>
      </p:sp>
      <p:sp>
        <p:nvSpPr>
          <p:cNvPr id="31751" name="Text Box 8"/>
          <p:cNvSpPr txBox="1">
            <a:spLocks noChangeArrowheads="1"/>
          </p:cNvSpPr>
          <p:nvPr/>
        </p:nvSpPr>
        <p:spPr bwMode="auto">
          <a:xfrm>
            <a:off x="1752600" y="228600"/>
            <a:ext cx="167640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Bacteri</a:t>
            </a:r>
            <a:r>
              <a:rPr lang="nl-NL" altLang="nl-NL" b="1"/>
              <a:t>ë</a:t>
            </a:r>
            <a:r>
              <a:rPr lang="en-US" altLang="nl-NL" b="1"/>
              <a:t>n</a:t>
            </a:r>
          </a:p>
        </p:txBody>
      </p:sp>
      <p:sp>
        <p:nvSpPr>
          <p:cNvPr id="31752" name="Text Box 9"/>
          <p:cNvSpPr txBox="1">
            <a:spLocks noChangeArrowheads="1"/>
          </p:cNvSpPr>
          <p:nvPr/>
        </p:nvSpPr>
        <p:spPr bwMode="auto">
          <a:xfrm>
            <a:off x="4038600" y="228600"/>
            <a:ext cx="182880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Schimmels</a:t>
            </a:r>
          </a:p>
        </p:txBody>
      </p:sp>
      <p:sp>
        <p:nvSpPr>
          <p:cNvPr id="31753" name="Text Box 10"/>
          <p:cNvSpPr txBox="1">
            <a:spLocks noChangeArrowheads="1"/>
          </p:cNvSpPr>
          <p:nvPr/>
        </p:nvSpPr>
        <p:spPr bwMode="auto">
          <a:xfrm>
            <a:off x="6477000" y="228600"/>
            <a:ext cx="137160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Planten</a:t>
            </a:r>
          </a:p>
        </p:txBody>
      </p:sp>
      <p:sp>
        <p:nvSpPr>
          <p:cNvPr id="31754" name="Text Box 11"/>
          <p:cNvSpPr txBox="1">
            <a:spLocks noChangeArrowheads="1"/>
          </p:cNvSpPr>
          <p:nvPr/>
        </p:nvSpPr>
        <p:spPr bwMode="auto">
          <a:xfrm>
            <a:off x="8686800" y="228601"/>
            <a:ext cx="1295400" cy="466725"/>
          </a:xfrm>
          <a:prstGeom prst="rect">
            <a:avLst/>
          </a:prstGeom>
          <a:solidFill>
            <a:schemeClr val="hlink"/>
          </a:solidFill>
          <a:ln w="9525">
            <a:solidFill>
              <a:srgbClr val="FF8F8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Dieren</a:t>
            </a:r>
          </a:p>
        </p:txBody>
      </p:sp>
      <p:sp>
        <p:nvSpPr>
          <p:cNvPr id="31755" name="Text Box 12"/>
          <p:cNvSpPr txBox="1">
            <a:spLocks noChangeArrowheads="1"/>
          </p:cNvSpPr>
          <p:nvPr/>
        </p:nvSpPr>
        <p:spPr bwMode="auto">
          <a:xfrm>
            <a:off x="1752600" y="1109663"/>
            <a:ext cx="1409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/>
              <a:t>Afdeling:</a:t>
            </a:r>
          </a:p>
        </p:txBody>
      </p:sp>
      <p:sp>
        <p:nvSpPr>
          <p:cNvPr id="31756" name="Line 13"/>
          <p:cNvSpPr>
            <a:spLocks noChangeShapeType="1"/>
          </p:cNvSpPr>
          <p:nvPr/>
        </p:nvSpPr>
        <p:spPr bwMode="auto">
          <a:xfrm flipH="1">
            <a:off x="3970338" y="873125"/>
            <a:ext cx="6350" cy="2174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31757" name="Line 14"/>
          <p:cNvSpPr>
            <a:spLocks noChangeShapeType="1"/>
          </p:cNvSpPr>
          <p:nvPr/>
        </p:nvSpPr>
        <p:spPr bwMode="auto">
          <a:xfrm>
            <a:off x="9286875" y="695325"/>
            <a:ext cx="0" cy="1714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31758" name="Line 15"/>
          <p:cNvSpPr>
            <a:spLocks noChangeShapeType="1"/>
          </p:cNvSpPr>
          <p:nvPr/>
        </p:nvSpPr>
        <p:spPr bwMode="auto">
          <a:xfrm>
            <a:off x="3971925" y="876300"/>
            <a:ext cx="53276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31759" name="Text Box 16"/>
          <p:cNvSpPr txBox="1">
            <a:spLocks noChangeArrowheads="1"/>
          </p:cNvSpPr>
          <p:nvPr/>
        </p:nvSpPr>
        <p:spPr bwMode="auto">
          <a:xfrm>
            <a:off x="1752600" y="2514600"/>
            <a:ext cx="11445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/>
              <a:t>Groep:</a:t>
            </a:r>
          </a:p>
        </p:txBody>
      </p:sp>
      <p:sp>
        <p:nvSpPr>
          <p:cNvPr id="31760" name="Line 17"/>
          <p:cNvSpPr>
            <a:spLocks noChangeShapeType="1"/>
          </p:cNvSpPr>
          <p:nvPr/>
        </p:nvSpPr>
        <p:spPr bwMode="auto">
          <a:xfrm>
            <a:off x="3990975" y="1582738"/>
            <a:ext cx="0" cy="812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31761" name="Line 18"/>
          <p:cNvSpPr>
            <a:spLocks noChangeShapeType="1"/>
          </p:cNvSpPr>
          <p:nvPr/>
        </p:nvSpPr>
        <p:spPr bwMode="auto">
          <a:xfrm flipV="1">
            <a:off x="3990975" y="2046288"/>
            <a:ext cx="53863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31762" name="Line 19"/>
          <p:cNvSpPr>
            <a:spLocks noChangeShapeType="1"/>
          </p:cNvSpPr>
          <p:nvPr/>
        </p:nvSpPr>
        <p:spPr bwMode="auto">
          <a:xfrm>
            <a:off x="9361488" y="20320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31763" name="Line 20"/>
          <p:cNvSpPr>
            <a:spLocks noChangeShapeType="1"/>
          </p:cNvSpPr>
          <p:nvPr/>
        </p:nvSpPr>
        <p:spPr bwMode="auto">
          <a:xfrm>
            <a:off x="7146925" y="2066925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31764" name="Line 21"/>
          <p:cNvSpPr>
            <a:spLocks noChangeShapeType="1"/>
          </p:cNvSpPr>
          <p:nvPr/>
        </p:nvSpPr>
        <p:spPr bwMode="auto">
          <a:xfrm>
            <a:off x="5245100" y="2052638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31765" name="Text Box 22"/>
          <p:cNvSpPr txBox="1">
            <a:spLocks noChangeArrowheads="1"/>
          </p:cNvSpPr>
          <p:nvPr/>
        </p:nvSpPr>
        <p:spPr bwMode="auto">
          <a:xfrm>
            <a:off x="9153526" y="2514601"/>
            <a:ext cx="1209675" cy="830997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Zoog-dieren</a:t>
            </a:r>
          </a:p>
        </p:txBody>
      </p:sp>
      <p:sp>
        <p:nvSpPr>
          <p:cNvPr id="31766" name="Line 23"/>
          <p:cNvSpPr>
            <a:spLocks noChangeShapeType="1"/>
          </p:cNvSpPr>
          <p:nvPr/>
        </p:nvSpPr>
        <p:spPr bwMode="auto">
          <a:xfrm>
            <a:off x="8356600" y="2071688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31767" name="Text Box 24"/>
          <p:cNvSpPr txBox="1">
            <a:spLocks noChangeArrowheads="1"/>
          </p:cNvSpPr>
          <p:nvPr/>
        </p:nvSpPr>
        <p:spPr bwMode="auto">
          <a:xfrm>
            <a:off x="1755775" y="3265489"/>
            <a:ext cx="9413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2000"/>
              <a:t>Huid:</a:t>
            </a:r>
          </a:p>
        </p:txBody>
      </p:sp>
      <p:sp>
        <p:nvSpPr>
          <p:cNvPr id="31768" name="Text Box 25"/>
          <p:cNvSpPr txBox="1">
            <a:spLocks noChangeArrowheads="1"/>
          </p:cNvSpPr>
          <p:nvPr/>
        </p:nvSpPr>
        <p:spPr bwMode="auto">
          <a:xfrm>
            <a:off x="1755776" y="3743326"/>
            <a:ext cx="33369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2000"/>
              <a:t>Lichaamstemperatuur:</a:t>
            </a:r>
          </a:p>
        </p:txBody>
      </p:sp>
      <p:sp>
        <p:nvSpPr>
          <p:cNvPr id="31769" name="Text Box 26"/>
          <p:cNvSpPr txBox="1">
            <a:spLocks noChangeArrowheads="1"/>
          </p:cNvSpPr>
          <p:nvPr/>
        </p:nvSpPr>
        <p:spPr bwMode="auto">
          <a:xfrm>
            <a:off x="1755775" y="4221164"/>
            <a:ext cx="32781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2000"/>
              <a:t>Ademhalingsorganen:</a:t>
            </a:r>
          </a:p>
        </p:txBody>
      </p:sp>
      <p:sp>
        <p:nvSpPr>
          <p:cNvPr id="31770" name="Text Box 27"/>
          <p:cNvSpPr txBox="1">
            <a:spLocks noChangeArrowheads="1"/>
          </p:cNvSpPr>
          <p:nvPr/>
        </p:nvSpPr>
        <p:spPr bwMode="auto">
          <a:xfrm>
            <a:off x="1755776" y="4699001"/>
            <a:ext cx="24368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2000"/>
              <a:t>Voortplanting:</a:t>
            </a:r>
          </a:p>
        </p:txBody>
      </p:sp>
      <p:sp>
        <p:nvSpPr>
          <p:cNvPr id="31771" name="Text Box 28"/>
          <p:cNvSpPr txBox="1">
            <a:spLocks noChangeArrowheads="1"/>
          </p:cNvSpPr>
          <p:nvPr/>
        </p:nvSpPr>
        <p:spPr bwMode="auto">
          <a:xfrm>
            <a:off x="1755776" y="5176839"/>
            <a:ext cx="1101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2000"/>
              <a:t>Milieu:</a:t>
            </a:r>
          </a:p>
        </p:txBody>
      </p:sp>
      <p:sp>
        <p:nvSpPr>
          <p:cNvPr id="21533" name="Text Box 29"/>
          <p:cNvSpPr txBox="1">
            <a:spLocks noChangeArrowheads="1"/>
          </p:cNvSpPr>
          <p:nvPr/>
        </p:nvSpPr>
        <p:spPr bwMode="auto">
          <a:xfrm>
            <a:off x="5159376" y="3265489"/>
            <a:ext cx="27273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2000"/>
              <a:t>Droge schubben</a:t>
            </a:r>
          </a:p>
        </p:txBody>
      </p:sp>
      <p:sp>
        <p:nvSpPr>
          <p:cNvPr id="21534" name="Text Box 30"/>
          <p:cNvSpPr txBox="1">
            <a:spLocks noChangeArrowheads="1"/>
          </p:cNvSpPr>
          <p:nvPr/>
        </p:nvSpPr>
        <p:spPr bwMode="auto">
          <a:xfrm>
            <a:off x="5159376" y="3743326"/>
            <a:ext cx="20304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2000"/>
              <a:t>Koudbloedig</a:t>
            </a:r>
          </a:p>
        </p:txBody>
      </p:sp>
      <p:sp>
        <p:nvSpPr>
          <p:cNvPr id="21535" name="Text Box 31"/>
          <p:cNvSpPr txBox="1">
            <a:spLocks noChangeArrowheads="1"/>
          </p:cNvSpPr>
          <p:nvPr/>
        </p:nvSpPr>
        <p:spPr bwMode="auto">
          <a:xfrm>
            <a:off x="5159375" y="4221164"/>
            <a:ext cx="35829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2000"/>
              <a:t>Longen</a:t>
            </a:r>
          </a:p>
        </p:txBody>
      </p:sp>
      <p:sp>
        <p:nvSpPr>
          <p:cNvPr id="21536" name="Text Box 32"/>
          <p:cNvSpPr txBox="1">
            <a:spLocks noChangeArrowheads="1"/>
          </p:cNvSpPr>
          <p:nvPr/>
        </p:nvSpPr>
        <p:spPr bwMode="auto">
          <a:xfrm>
            <a:off x="5159375" y="4724401"/>
            <a:ext cx="5194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2000"/>
              <a:t>Eieren met leerachtige schaal</a:t>
            </a:r>
          </a:p>
        </p:txBody>
      </p:sp>
      <p:sp>
        <p:nvSpPr>
          <p:cNvPr id="21537" name="Text Box 33"/>
          <p:cNvSpPr txBox="1">
            <a:spLocks noChangeArrowheads="1"/>
          </p:cNvSpPr>
          <p:nvPr/>
        </p:nvSpPr>
        <p:spPr bwMode="auto">
          <a:xfrm>
            <a:off x="5159376" y="5176839"/>
            <a:ext cx="23082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2000"/>
              <a:t>Land en water</a:t>
            </a:r>
          </a:p>
        </p:txBody>
      </p:sp>
      <p:pic>
        <p:nvPicPr>
          <p:cNvPr id="31777" name="Picture 34" descr="crocodile-nil-1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826" y="5730876"/>
            <a:ext cx="1908175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8" name="Picture 36" descr="schildp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5734050"/>
            <a:ext cx="1512888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9" name="Picture 38" descr="adder%2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5734050"/>
            <a:ext cx="165735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80" name="Picture 40" descr="chamele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9" y="5734050"/>
            <a:ext cx="1584325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774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33" grpId="0"/>
      <p:bldP spid="21534" grpId="0"/>
      <p:bldP spid="21535" grpId="0"/>
      <p:bldP spid="21536" grpId="0"/>
      <p:bldP spid="2153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2"/>
          <p:cNvSpPr txBox="1">
            <a:spLocks noChangeArrowheads="1"/>
          </p:cNvSpPr>
          <p:nvPr/>
        </p:nvSpPr>
        <p:spPr bwMode="auto">
          <a:xfrm>
            <a:off x="2941639" y="2514600"/>
            <a:ext cx="1252537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Vissen</a:t>
            </a:r>
          </a:p>
        </p:txBody>
      </p:sp>
      <p:sp>
        <p:nvSpPr>
          <p:cNvPr id="32770" name="Text Box 3"/>
          <p:cNvSpPr txBox="1">
            <a:spLocks noChangeArrowheads="1"/>
          </p:cNvSpPr>
          <p:nvPr/>
        </p:nvSpPr>
        <p:spPr bwMode="auto">
          <a:xfrm>
            <a:off x="6134100" y="2514600"/>
            <a:ext cx="160020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Reptielen</a:t>
            </a:r>
          </a:p>
        </p:txBody>
      </p:sp>
      <p:sp>
        <p:nvSpPr>
          <p:cNvPr id="32771" name="Text Box 4"/>
          <p:cNvSpPr txBox="1">
            <a:spLocks noChangeArrowheads="1"/>
          </p:cNvSpPr>
          <p:nvPr/>
        </p:nvSpPr>
        <p:spPr bwMode="auto">
          <a:xfrm>
            <a:off x="4284663" y="2514600"/>
            <a:ext cx="175895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Amfibie</a:t>
            </a:r>
            <a:r>
              <a:rPr lang="nl-NL" altLang="nl-NL" b="1"/>
              <a:t>ë</a:t>
            </a:r>
            <a:r>
              <a:rPr lang="en-US" altLang="nl-NL" b="1"/>
              <a:t>n</a:t>
            </a:r>
          </a:p>
        </p:txBody>
      </p:sp>
      <p:sp>
        <p:nvSpPr>
          <p:cNvPr id="32772" name="Text Box 5"/>
          <p:cNvSpPr txBox="1">
            <a:spLocks noChangeArrowheads="1"/>
          </p:cNvSpPr>
          <p:nvPr/>
        </p:nvSpPr>
        <p:spPr bwMode="auto">
          <a:xfrm>
            <a:off x="7810500" y="2514600"/>
            <a:ext cx="1208088" cy="457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Vogels</a:t>
            </a:r>
          </a:p>
        </p:txBody>
      </p:sp>
      <p:sp>
        <p:nvSpPr>
          <p:cNvPr id="32773" name="Text Box 6"/>
          <p:cNvSpPr txBox="1">
            <a:spLocks noChangeArrowheads="1"/>
          </p:cNvSpPr>
          <p:nvPr/>
        </p:nvSpPr>
        <p:spPr bwMode="auto">
          <a:xfrm>
            <a:off x="5740401" y="1109664"/>
            <a:ext cx="32734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2000"/>
              <a:t>Tweezijdig symmetrisch</a:t>
            </a:r>
            <a:br>
              <a:rPr lang="en-US" altLang="nl-NL" sz="2000"/>
            </a:br>
            <a:r>
              <a:rPr lang="en-US" altLang="nl-NL" sz="2000"/>
              <a:t>Inwendig skelet</a:t>
            </a:r>
          </a:p>
        </p:txBody>
      </p:sp>
      <p:sp>
        <p:nvSpPr>
          <p:cNvPr id="32774" name="Text Box 7"/>
          <p:cNvSpPr txBox="1">
            <a:spLocks noChangeArrowheads="1"/>
          </p:cNvSpPr>
          <p:nvPr/>
        </p:nvSpPr>
        <p:spPr bwMode="auto">
          <a:xfrm>
            <a:off x="3240089" y="1109663"/>
            <a:ext cx="2371725" cy="457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Gewervelden</a:t>
            </a:r>
          </a:p>
        </p:txBody>
      </p:sp>
      <p:sp>
        <p:nvSpPr>
          <p:cNvPr id="32775" name="Text Box 8"/>
          <p:cNvSpPr txBox="1">
            <a:spLocks noChangeArrowheads="1"/>
          </p:cNvSpPr>
          <p:nvPr/>
        </p:nvSpPr>
        <p:spPr bwMode="auto">
          <a:xfrm>
            <a:off x="1752600" y="228600"/>
            <a:ext cx="167640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Bacteri</a:t>
            </a:r>
            <a:r>
              <a:rPr lang="nl-NL" altLang="nl-NL" b="1"/>
              <a:t>ë</a:t>
            </a:r>
            <a:r>
              <a:rPr lang="en-US" altLang="nl-NL" b="1"/>
              <a:t>n</a:t>
            </a:r>
          </a:p>
        </p:txBody>
      </p:sp>
      <p:sp>
        <p:nvSpPr>
          <p:cNvPr id="32776" name="Text Box 9"/>
          <p:cNvSpPr txBox="1">
            <a:spLocks noChangeArrowheads="1"/>
          </p:cNvSpPr>
          <p:nvPr/>
        </p:nvSpPr>
        <p:spPr bwMode="auto">
          <a:xfrm>
            <a:off x="4038600" y="228600"/>
            <a:ext cx="182880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Schimmels</a:t>
            </a:r>
          </a:p>
        </p:txBody>
      </p:sp>
      <p:sp>
        <p:nvSpPr>
          <p:cNvPr id="32777" name="Text Box 10"/>
          <p:cNvSpPr txBox="1">
            <a:spLocks noChangeArrowheads="1"/>
          </p:cNvSpPr>
          <p:nvPr/>
        </p:nvSpPr>
        <p:spPr bwMode="auto">
          <a:xfrm>
            <a:off x="6477000" y="228600"/>
            <a:ext cx="137160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Planten</a:t>
            </a:r>
          </a:p>
        </p:txBody>
      </p:sp>
      <p:sp>
        <p:nvSpPr>
          <p:cNvPr id="32778" name="Text Box 11"/>
          <p:cNvSpPr txBox="1">
            <a:spLocks noChangeArrowheads="1"/>
          </p:cNvSpPr>
          <p:nvPr/>
        </p:nvSpPr>
        <p:spPr bwMode="auto">
          <a:xfrm>
            <a:off x="8686800" y="228601"/>
            <a:ext cx="1295400" cy="466725"/>
          </a:xfrm>
          <a:prstGeom prst="rect">
            <a:avLst/>
          </a:prstGeom>
          <a:solidFill>
            <a:schemeClr val="hlink"/>
          </a:solidFill>
          <a:ln w="9525">
            <a:solidFill>
              <a:srgbClr val="FF8F8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Dieren</a:t>
            </a:r>
          </a:p>
        </p:txBody>
      </p:sp>
      <p:sp>
        <p:nvSpPr>
          <p:cNvPr id="32779" name="Text Box 12"/>
          <p:cNvSpPr txBox="1">
            <a:spLocks noChangeArrowheads="1"/>
          </p:cNvSpPr>
          <p:nvPr/>
        </p:nvSpPr>
        <p:spPr bwMode="auto">
          <a:xfrm>
            <a:off x="1752600" y="1109663"/>
            <a:ext cx="1409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/>
              <a:t>Afdeling:</a:t>
            </a:r>
          </a:p>
        </p:txBody>
      </p:sp>
      <p:sp>
        <p:nvSpPr>
          <p:cNvPr id="32780" name="Line 13"/>
          <p:cNvSpPr>
            <a:spLocks noChangeShapeType="1"/>
          </p:cNvSpPr>
          <p:nvPr/>
        </p:nvSpPr>
        <p:spPr bwMode="auto">
          <a:xfrm flipH="1">
            <a:off x="3970338" y="873125"/>
            <a:ext cx="6350" cy="2174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32781" name="Line 14"/>
          <p:cNvSpPr>
            <a:spLocks noChangeShapeType="1"/>
          </p:cNvSpPr>
          <p:nvPr/>
        </p:nvSpPr>
        <p:spPr bwMode="auto">
          <a:xfrm>
            <a:off x="9286875" y="695325"/>
            <a:ext cx="0" cy="1714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32782" name="Line 15"/>
          <p:cNvSpPr>
            <a:spLocks noChangeShapeType="1"/>
          </p:cNvSpPr>
          <p:nvPr/>
        </p:nvSpPr>
        <p:spPr bwMode="auto">
          <a:xfrm>
            <a:off x="3971925" y="876300"/>
            <a:ext cx="53276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32783" name="Text Box 16"/>
          <p:cNvSpPr txBox="1">
            <a:spLocks noChangeArrowheads="1"/>
          </p:cNvSpPr>
          <p:nvPr/>
        </p:nvSpPr>
        <p:spPr bwMode="auto">
          <a:xfrm>
            <a:off x="1752600" y="2514600"/>
            <a:ext cx="11445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/>
              <a:t>Groep:</a:t>
            </a:r>
          </a:p>
        </p:txBody>
      </p:sp>
      <p:sp>
        <p:nvSpPr>
          <p:cNvPr id="32784" name="Line 17"/>
          <p:cNvSpPr>
            <a:spLocks noChangeShapeType="1"/>
          </p:cNvSpPr>
          <p:nvPr/>
        </p:nvSpPr>
        <p:spPr bwMode="auto">
          <a:xfrm>
            <a:off x="3990975" y="1582738"/>
            <a:ext cx="0" cy="812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32785" name="Line 18"/>
          <p:cNvSpPr>
            <a:spLocks noChangeShapeType="1"/>
          </p:cNvSpPr>
          <p:nvPr/>
        </p:nvSpPr>
        <p:spPr bwMode="auto">
          <a:xfrm flipV="1">
            <a:off x="3990975" y="2046288"/>
            <a:ext cx="53863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32786" name="Line 19"/>
          <p:cNvSpPr>
            <a:spLocks noChangeShapeType="1"/>
          </p:cNvSpPr>
          <p:nvPr/>
        </p:nvSpPr>
        <p:spPr bwMode="auto">
          <a:xfrm>
            <a:off x="9361488" y="20320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32787" name="Line 20"/>
          <p:cNvSpPr>
            <a:spLocks noChangeShapeType="1"/>
          </p:cNvSpPr>
          <p:nvPr/>
        </p:nvSpPr>
        <p:spPr bwMode="auto">
          <a:xfrm>
            <a:off x="7146925" y="2066925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32788" name="Line 21"/>
          <p:cNvSpPr>
            <a:spLocks noChangeShapeType="1"/>
          </p:cNvSpPr>
          <p:nvPr/>
        </p:nvSpPr>
        <p:spPr bwMode="auto">
          <a:xfrm>
            <a:off x="5245100" y="2052638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32789" name="Text Box 22"/>
          <p:cNvSpPr txBox="1">
            <a:spLocks noChangeArrowheads="1"/>
          </p:cNvSpPr>
          <p:nvPr/>
        </p:nvSpPr>
        <p:spPr bwMode="auto">
          <a:xfrm>
            <a:off x="9153526" y="2514601"/>
            <a:ext cx="1209675" cy="830997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Zoog-dieren</a:t>
            </a:r>
          </a:p>
        </p:txBody>
      </p:sp>
      <p:sp>
        <p:nvSpPr>
          <p:cNvPr id="32790" name="Line 23"/>
          <p:cNvSpPr>
            <a:spLocks noChangeShapeType="1"/>
          </p:cNvSpPr>
          <p:nvPr/>
        </p:nvSpPr>
        <p:spPr bwMode="auto">
          <a:xfrm>
            <a:off x="8356600" y="2071688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32791" name="Text Box 24"/>
          <p:cNvSpPr txBox="1">
            <a:spLocks noChangeArrowheads="1"/>
          </p:cNvSpPr>
          <p:nvPr/>
        </p:nvSpPr>
        <p:spPr bwMode="auto">
          <a:xfrm>
            <a:off x="1752600" y="3433764"/>
            <a:ext cx="9413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2000"/>
              <a:t>Huid:</a:t>
            </a:r>
          </a:p>
        </p:txBody>
      </p:sp>
      <p:sp>
        <p:nvSpPr>
          <p:cNvPr id="32792" name="Text Box 25"/>
          <p:cNvSpPr txBox="1">
            <a:spLocks noChangeArrowheads="1"/>
          </p:cNvSpPr>
          <p:nvPr/>
        </p:nvSpPr>
        <p:spPr bwMode="auto">
          <a:xfrm>
            <a:off x="1752601" y="3911601"/>
            <a:ext cx="33369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2000"/>
              <a:t>Lichaamstemperatuur:</a:t>
            </a:r>
          </a:p>
        </p:txBody>
      </p:sp>
      <p:sp>
        <p:nvSpPr>
          <p:cNvPr id="32793" name="Text Box 26"/>
          <p:cNvSpPr txBox="1">
            <a:spLocks noChangeArrowheads="1"/>
          </p:cNvSpPr>
          <p:nvPr/>
        </p:nvSpPr>
        <p:spPr bwMode="auto">
          <a:xfrm>
            <a:off x="1752600" y="4389439"/>
            <a:ext cx="32781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2000"/>
              <a:t>Ademhalingsorganen:</a:t>
            </a:r>
          </a:p>
        </p:txBody>
      </p:sp>
      <p:sp>
        <p:nvSpPr>
          <p:cNvPr id="32794" name="Text Box 27"/>
          <p:cNvSpPr txBox="1">
            <a:spLocks noChangeArrowheads="1"/>
          </p:cNvSpPr>
          <p:nvPr/>
        </p:nvSpPr>
        <p:spPr bwMode="auto">
          <a:xfrm>
            <a:off x="1752601" y="4867276"/>
            <a:ext cx="24368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2000"/>
              <a:t>Voortplanting:</a:t>
            </a:r>
          </a:p>
        </p:txBody>
      </p:sp>
      <p:sp>
        <p:nvSpPr>
          <p:cNvPr id="32795" name="Text Box 28"/>
          <p:cNvSpPr txBox="1">
            <a:spLocks noChangeArrowheads="1"/>
          </p:cNvSpPr>
          <p:nvPr/>
        </p:nvSpPr>
        <p:spPr bwMode="auto">
          <a:xfrm>
            <a:off x="1752601" y="5345114"/>
            <a:ext cx="1101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2000"/>
              <a:t>Milieu:</a:t>
            </a:r>
          </a:p>
        </p:txBody>
      </p:sp>
      <p:sp>
        <p:nvSpPr>
          <p:cNvPr id="22557" name="Text Box 29"/>
          <p:cNvSpPr txBox="1">
            <a:spLocks noChangeArrowheads="1"/>
          </p:cNvSpPr>
          <p:nvPr/>
        </p:nvSpPr>
        <p:spPr bwMode="auto">
          <a:xfrm>
            <a:off x="5156201" y="3433764"/>
            <a:ext cx="1247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2000"/>
              <a:t>Veren</a:t>
            </a:r>
          </a:p>
        </p:txBody>
      </p:sp>
      <p:sp>
        <p:nvSpPr>
          <p:cNvPr id="22558" name="Text Box 30"/>
          <p:cNvSpPr txBox="1">
            <a:spLocks noChangeArrowheads="1"/>
          </p:cNvSpPr>
          <p:nvPr/>
        </p:nvSpPr>
        <p:spPr bwMode="auto">
          <a:xfrm>
            <a:off x="5156201" y="3911601"/>
            <a:ext cx="20304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2000"/>
              <a:t>Warmbloedig</a:t>
            </a:r>
          </a:p>
        </p:txBody>
      </p:sp>
      <p:sp>
        <p:nvSpPr>
          <p:cNvPr id="22559" name="Text Box 31"/>
          <p:cNvSpPr txBox="1">
            <a:spLocks noChangeArrowheads="1"/>
          </p:cNvSpPr>
          <p:nvPr/>
        </p:nvSpPr>
        <p:spPr bwMode="auto">
          <a:xfrm>
            <a:off x="5156200" y="4389439"/>
            <a:ext cx="35829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2000"/>
              <a:t>Longen</a:t>
            </a:r>
          </a:p>
        </p:txBody>
      </p:sp>
      <p:sp>
        <p:nvSpPr>
          <p:cNvPr id="22560" name="Text Box 32"/>
          <p:cNvSpPr txBox="1">
            <a:spLocks noChangeArrowheads="1"/>
          </p:cNvSpPr>
          <p:nvPr/>
        </p:nvSpPr>
        <p:spPr bwMode="auto">
          <a:xfrm>
            <a:off x="5156200" y="4867276"/>
            <a:ext cx="33797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2000"/>
              <a:t>Eieren met kalkschaal</a:t>
            </a:r>
          </a:p>
        </p:txBody>
      </p:sp>
      <p:sp>
        <p:nvSpPr>
          <p:cNvPr id="22561" name="Text Box 33"/>
          <p:cNvSpPr txBox="1">
            <a:spLocks noChangeArrowheads="1"/>
          </p:cNvSpPr>
          <p:nvPr/>
        </p:nvSpPr>
        <p:spPr bwMode="auto">
          <a:xfrm>
            <a:off x="5156201" y="5345114"/>
            <a:ext cx="1031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2000"/>
              <a:t>Lucht</a:t>
            </a:r>
          </a:p>
        </p:txBody>
      </p:sp>
      <p:sp>
        <p:nvSpPr>
          <p:cNvPr id="32801" name="AutoShape 34" descr="Buizerd%2520Renheid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791200" y="3019425"/>
            <a:ext cx="6096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nl-NL" altLang="nl-NL" sz="1800"/>
          </a:p>
        </p:txBody>
      </p:sp>
      <p:pic>
        <p:nvPicPr>
          <p:cNvPr id="32802" name="Picture 35" descr="Buize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914" y="4100514"/>
            <a:ext cx="1912937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204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57" grpId="0"/>
      <p:bldP spid="22558" grpId="0"/>
      <p:bldP spid="22559" grpId="0"/>
      <p:bldP spid="22560" grpId="0"/>
      <p:bldP spid="2256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7"/>
          <p:cNvSpPr txBox="1">
            <a:spLocks noChangeArrowheads="1"/>
          </p:cNvSpPr>
          <p:nvPr/>
        </p:nvSpPr>
        <p:spPr bwMode="auto">
          <a:xfrm>
            <a:off x="1774825" y="1196975"/>
            <a:ext cx="2503488" cy="411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000" b="1">
                <a:solidFill>
                  <a:srgbClr val="37441C"/>
                </a:solidFill>
              </a:rPr>
              <a:t>1. Wieren</a:t>
            </a:r>
          </a:p>
          <a:p>
            <a:pPr eaLnBrk="1" hangingPunct="1"/>
            <a:endParaRPr lang="nl-NL" altLang="nl-NL" sz="2000">
              <a:solidFill>
                <a:srgbClr val="37441C"/>
              </a:solidFill>
            </a:endParaRPr>
          </a:p>
          <a:p>
            <a:pPr eaLnBrk="1" hangingPunct="1"/>
            <a:endParaRPr lang="nl-NL" altLang="nl-NL" sz="2000">
              <a:solidFill>
                <a:srgbClr val="37441C"/>
              </a:solidFill>
            </a:endParaRPr>
          </a:p>
          <a:p>
            <a:pPr eaLnBrk="1" hangingPunct="1"/>
            <a:r>
              <a:rPr lang="nl-NL" altLang="nl-NL" sz="2000" b="1">
                <a:solidFill>
                  <a:srgbClr val="37441C"/>
                </a:solidFill>
              </a:rPr>
              <a:t>2. Sporeplanten </a:t>
            </a:r>
            <a:endParaRPr lang="nl-NL" altLang="nl-NL" sz="2000">
              <a:solidFill>
                <a:srgbClr val="37441C"/>
              </a:solidFill>
            </a:endParaRPr>
          </a:p>
          <a:p>
            <a:pPr eaLnBrk="1" hangingPunct="1"/>
            <a:r>
              <a:rPr lang="nl-NL" altLang="nl-NL" sz="2000" b="1">
                <a:solidFill>
                  <a:srgbClr val="37441C"/>
                </a:solidFill>
              </a:rPr>
              <a:t>    a. mossen</a:t>
            </a:r>
          </a:p>
          <a:p>
            <a:pPr eaLnBrk="1" hangingPunct="1"/>
            <a:endParaRPr lang="nl-NL" altLang="nl-NL" sz="2000" b="1">
              <a:solidFill>
                <a:srgbClr val="37441C"/>
              </a:solidFill>
            </a:endParaRPr>
          </a:p>
          <a:p>
            <a:pPr eaLnBrk="1" hangingPunct="1"/>
            <a:endParaRPr lang="nl-NL" altLang="nl-NL" sz="2000">
              <a:solidFill>
                <a:srgbClr val="37441C"/>
              </a:solidFill>
            </a:endParaRPr>
          </a:p>
          <a:p>
            <a:pPr eaLnBrk="1" hangingPunct="1"/>
            <a:r>
              <a:rPr lang="nl-NL" altLang="nl-NL" sz="2000" b="1">
                <a:solidFill>
                  <a:srgbClr val="37441C"/>
                </a:solidFill>
              </a:rPr>
              <a:t>    b. varens</a:t>
            </a:r>
          </a:p>
          <a:p>
            <a:pPr eaLnBrk="1" hangingPunct="1"/>
            <a:endParaRPr lang="nl-NL" altLang="nl-NL" sz="2000" b="1">
              <a:solidFill>
                <a:srgbClr val="37441C"/>
              </a:solidFill>
            </a:endParaRPr>
          </a:p>
          <a:p>
            <a:pPr eaLnBrk="1" hangingPunct="1"/>
            <a:endParaRPr lang="nl-NL" altLang="nl-NL" sz="2000">
              <a:solidFill>
                <a:srgbClr val="37441C"/>
              </a:solidFill>
            </a:endParaRPr>
          </a:p>
          <a:p>
            <a:pPr eaLnBrk="1" hangingPunct="1"/>
            <a:r>
              <a:rPr lang="nl-NL" altLang="nl-NL" sz="2000" b="1">
                <a:solidFill>
                  <a:srgbClr val="37441C"/>
                </a:solidFill>
              </a:rPr>
              <a:t>    c. paardestaarten</a:t>
            </a:r>
          </a:p>
          <a:p>
            <a:pPr eaLnBrk="1" hangingPunct="1"/>
            <a:endParaRPr lang="nl-NL" altLang="nl-NL" sz="2000" b="1">
              <a:solidFill>
                <a:srgbClr val="37441C"/>
              </a:solidFill>
            </a:endParaRPr>
          </a:p>
          <a:p>
            <a:pPr eaLnBrk="1" hangingPunct="1"/>
            <a:endParaRPr lang="nl-NL" altLang="nl-NL" sz="2000">
              <a:solidFill>
                <a:srgbClr val="37441C"/>
              </a:solidFill>
            </a:endParaRPr>
          </a:p>
          <a:p>
            <a:pPr eaLnBrk="1" hangingPunct="1"/>
            <a:r>
              <a:rPr lang="nl-NL" altLang="nl-NL" sz="2000" b="1">
                <a:solidFill>
                  <a:srgbClr val="37441C"/>
                </a:solidFill>
              </a:rPr>
              <a:t>    d. wolfsklauw</a:t>
            </a:r>
          </a:p>
          <a:p>
            <a:pPr eaLnBrk="1" hangingPunct="1"/>
            <a:endParaRPr lang="nl-NL" altLang="nl-NL" sz="2000">
              <a:solidFill>
                <a:srgbClr val="37441C"/>
              </a:solidFill>
            </a:endParaRPr>
          </a:p>
          <a:p>
            <a:pPr eaLnBrk="1" hangingPunct="1"/>
            <a:r>
              <a:rPr lang="nl-NL" altLang="nl-NL" sz="2000" b="1">
                <a:solidFill>
                  <a:srgbClr val="37441C"/>
                </a:solidFill>
              </a:rPr>
              <a:t>3. Zaadplanten</a:t>
            </a:r>
            <a:endParaRPr lang="nl-NL" altLang="nl-NL" sz="2000">
              <a:solidFill>
                <a:srgbClr val="37441C"/>
              </a:solidFill>
            </a:endParaRPr>
          </a:p>
          <a:p>
            <a:pPr eaLnBrk="1" hangingPunct="1"/>
            <a:r>
              <a:rPr lang="nl-NL" altLang="nl-NL" sz="2000" b="1">
                <a:solidFill>
                  <a:srgbClr val="37441C"/>
                </a:solidFill>
              </a:rPr>
              <a:t>    a. naaktzadigen</a:t>
            </a:r>
            <a:endParaRPr lang="nl-NL" altLang="nl-NL" sz="2000">
              <a:solidFill>
                <a:srgbClr val="37441C"/>
              </a:solidFill>
            </a:endParaRPr>
          </a:p>
          <a:p>
            <a:pPr eaLnBrk="1" hangingPunct="1"/>
            <a:r>
              <a:rPr lang="nl-NL" altLang="nl-NL" sz="2000" b="1">
                <a:solidFill>
                  <a:srgbClr val="37441C"/>
                </a:solidFill>
              </a:rPr>
              <a:t>    b. bedaktzadigen</a:t>
            </a:r>
          </a:p>
        </p:txBody>
      </p:sp>
      <p:sp>
        <p:nvSpPr>
          <p:cNvPr id="7171" name="Rectangle 2"/>
          <p:cNvSpPr>
            <a:spLocks noGrp="1"/>
          </p:cNvSpPr>
          <p:nvPr>
            <p:ph type="title"/>
          </p:nvPr>
        </p:nvSpPr>
        <p:spPr>
          <a:xfrm>
            <a:off x="226219" y="160339"/>
            <a:ext cx="6988620" cy="642937"/>
          </a:xfrm>
        </p:spPr>
        <p:txBody>
          <a:bodyPr>
            <a:normAutofit/>
          </a:bodyPr>
          <a:lstStyle/>
          <a:p>
            <a:pPr eaLnBrk="1" hangingPunct="1"/>
            <a:r>
              <a:rPr lang="nl-NL" altLang="nl-NL" b="1" dirty="0" smtClean="0">
                <a:solidFill>
                  <a:srgbClr val="00B050"/>
                </a:solidFill>
              </a:rPr>
              <a:t>B4. Het rijk van de planten</a:t>
            </a:r>
          </a:p>
        </p:txBody>
      </p:sp>
      <p:sp>
        <p:nvSpPr>
          <p:cNvPr id="7172" name="Rectangle 3">
            <a:hlinkClick r:id="rId2"/>
          </p:cNvPr>
          <p:cNvSpPr>
            <a:spLocks noChangeArrowheads="1"/>
          </p:cNvSpPr>
          <p:nvPr/>
        </p:nvSpPr>
        <p:spPr bwMode="auto">
          <a:xfrm>
            <a:off x="4143376" y="5676900"/>
            <a:ext cx="822325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7174" name="Picture 8" descr="tempimage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6" y="908050"/>
            <a:ext cx="2303463" cy="145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9" descr="tempimage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8" y="908051"/>
            <a:ext cx="1847850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12" descr="tempimage3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4" y="2420939"/>
            <a:ext cx="2255837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13" descr="tempimage3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3146426"/>
            <a:ext cx="1871662" cy="177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4" descr="tempimage3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588" y="1916113"/>
            <a:ext cx="2100262" cy="3929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5" descr="tempimage3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8" y="4581525"/>
            <a:ext cx="1193800" cy="119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0" name="Picture 16" descr="tempimage3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5445125"/>
            <a:ext cx="1411288" cy="110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1" name="Picture 17" descr="tempimage31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963" y="5449889"/>
            <a:ext cx="1096962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82" name="Line 26"/>
          <p:cNvSpPr>
            <a:spLocks noChangeShapeType="1"/>
          </p:cNvSpPr>
          <p:nvPr/>
        </p:nvSpPr>
        <p:spPr bwMode="auto">
          <a:xfrm>
            <a:off x="3000375" y="1379538"/>
            <a:ext cx="719138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7183" name="Line 27"/>
          <p:cNvSpPr>
            <a:spLocks noChangeShapeType="1"/>
          </p:cNvSpPr>
          <p:nvPr/>
        </p:nvSpPr>
        <p:spPr bwMode="auto">
          <a:xfrm>
            <a:off x="3287714" y="2603500"/>
            <a:ext cx="719137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7184" name="Line 28"/>
          <p:cNvSpPr>
            <a:spLocks noChangeShapeType="1"/>
          </p:cNvSpPr>
          <p:nvPr/>
        </p:nvSpPr>
        <p:spPr bwMode="auto">
          <a:xfrm>
            <a:off x="3287714" y="3500438"/>
            <a:ext cx="3024187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7185" name="Line 29"/>
          <p:cNvSpPr>
            <a:spLocks noChangeShapeType="1"/>
          </p:cNvSpPr>
          <p:nvPr/>
        </p:nvSpPr>
        <p:spPr bwMode="auto">
          <a:xfrm>
            <a:off x="4224338" y="4437063"/>
            <a:ext cx="446405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7186" name="Line 31"/>
          <p:cNvSpPr>
            <a:spLocks noChangeShapeType="1"/>
          </p:cNvSpPr>
          <p:nvPr/>
        </p:nvSpPr>
        <p:spPr bwMode="auto">
          <a:xfrm>
            <a:off x="4079876" y="6237288"/>
            <a:ext cx="1871663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7187" name="Line 32"/>
          <p:cNvSpPr>
            <a:spLocks noChangeShapeType="1"/>
          </p:cNvSpPr>
          <p:nvPr/>
        </p:nvSpPr>
        <p:spPr bwMode="auto">
          <a:xfrm>
            <a:off x="4224339" y="6596064"/>
            <a:ext cx="3455987" cy="15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7188" name="Line 33"/>
          <p:cNvSpPr>
            <a:spLocks noChangeShapeType="1"/>
          </p:cNvSpPr>
          <p:nvPr/>
        </p:nvSpPr>
        <p:spPr bwMode="auto">
          <a:xfrm>
            <a:off x="3863975" y="5300663"/>
            <a:ext cx="6477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933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2"/>
          <p:cNvSpPr txBox="1">
            <a:spLocks noChangeArrowheads="1"/>
          </p:cNvSpPr>
          <p:nvPr/>
        </p:nvSpPr>
        <p:spPr bwMode="auto">
          <a:xfrm>
            <a:off x="2941639" y="2514600"/>
            <a:ext cx="1252537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Vissen</a:t>
            </a:r>
          </a:p>
        </p:txBody>
      </p:sp>
      <p:sp>
        <p:nvSpPr>
          <p:cNvPr id="33794" name="Text Box 3"/>
          <p:cNvSpPr txBox="1">
            <a:spLocks noChangeArrowheads="1"/>
          </p:cNvSpPr>
          <p:nvPr/>
        </p:nvSpPr>
        <p:spPr bwMode="auto">
          <a:xfrm>
            <a:off x="6134100" y="2514600"/>
            <a:ext cx="160020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Reptielen</a:t>
            </a:r>
          </a:p>
        </p:txBody>
      </p:sp>
      <p:sp>
        <p:nvSpPr>
          <p:cNvPr id="33795" name="Text Box 4"/>
          <p:cNvSpPr txBox="1">
            <a:spLocks noChangeArrowheads="1"/>
          </p:cNvSpPr>
          <p:nvPr/>
        </p:nvSpPr>
        <p:spPr bwMode="auto">
          <a:xfrm>
            <a:off x="4284663" y="2514600"/>
            <a:ext cx="175895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Amfibie</a:t>
            </a:r>
            <a:r>
              <a:rPr lang="nl-NL" altLang="nl-NL" b="1"/>
              <a:t>ë</a:t>
            </a:r>
            <a:r>
              <a:rPr lang="en-US" altLang="nl-NL" b="1"/>
              <a:t>n</a:t>
            </a:r>
          </a:p>
        </p:txBody>
      </p:sp>
      <p:sp>
        <p:nvSpPr>
          <p:cNvPr id="33796" name="Text Box 5"/>
          <p:cNvSpPr txBox="1">
            <a:spLocks noChangeArrowheads="1"/>
          </p:cNvSpPr>
          <p:nvPr/>
        </p:nvSpPr>
        <p:spPr bwMode="auto">
          <a:xfrm>
            <a:off x="7810500" y="2514600"/>
            <a:ext cx="1208088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Vogels</a:t>
            </a:r>
          </a:p>
        </p:txBody>
      </p:sp>
      <p:sp>
        <p:nvSpPr>
          <p:cNvPr id="33797" name="Text Box 6"/>
          <p:cNvSpPr txBox="1">
            <a:spLocks noChangeArrowheads="1"/>
          </p:cNvSpPr>
          <p:nvPr/>
        </p:nvSpPr>
        <p:spPr bwMode="auto">
          <a:xfrm>
            <a:off x="5740401" y="1109664"/>
            <a:ext cx="32734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2000"/>
              <a:t>Tweezijdig symmetrisch</a:t>
            </a:r>
            <a:br>
              <a:rPr lang="en-US" altLang="nl-NL" sz="2000"/>
            </a:br>
            <a:r>
              <a:rPr lang="en-US" altLang="nl-NL" sz="2000"/>
              <a:t>Inwendig skelet</a:t>
            </a:r>
          </a:p>
        </p:txBody>
      </p:sp>
      <p:sp>
        <p:nvSpPr>
          <p:cNvPr id="33798" name="Text Box 7"/>
          <p:cNvSpPr txBox="1">
            <a:spLocks noChangeArrowheads="1"/>
          </p:cNvSpPr>
          <p:nvPr/>
        </p:nvSpPr>
        <p:spPr bwMode="auto">
          <a:xfrm>
            <a:off x="3240089" y="1109663"/>
            <a:ext cx="2371725" cy="457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Gewervelden</a:t>
            </a:r>
          </a:p>
        </p:txBody>
      </p:sp>
      <p:sp>
        <p:nvSpPr>
          <p:cNvPr id="33799" name="Text Box 8"/>
          <p:cNvSpPr txBox="1">
            <a:spLocks noChangeArrowheads="1"/>
          </p:cNvSpPr>
          <p:nvPr/>
        </p:nvSpPr>
        <p:spPr bwMode="auto">
          <a:xfrm>
            <a:off x="1752600" y="228600"/>
            <a:ext cx="167640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Bacteri</a:t>
            </a:r>
            <a:r>
              <a:rPr lang="nl-NL" altLang="nl-NL" b="1"/>
              <a:t>ë</a:t>
            </a:r>
            <a:r>
              <a:rPr lang="en-US" altLang="nl-NL" b="1"/>
              <a:t>n</a:t>
            </a:r>
          </a:p>
        </p:txBody>
      </p:sp>
      <p:sp>
        <p:nvSpPr>
          <p:cNvPr id="33800" name="Text Box 9"/>
          <p:cNvSpPr txBox="1">
            <a:spLocks noChangeArrowheads="1"/>
          </p:cNvSpPr>
          <p:nvPr/>
        </p:nvSpPr>
        <p:spPr bwMode="auto">
          <a:xfrm>
            <a:off x="4038600" y="228600"/>
            <a:ext cx="182880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Schimmels</a:t>
            </a:r>
          </a:p>
        </p:txBody>
      </p:sp>
      <p:sp>
        <p:nvSpPr>
          <p:cNvPr id="33801" name="Text Box 10"/>
          <p:cNvSpPr txBox="1">
            <a:spLocks noChangeArrowheads="1"/>
          </p:cNvSpPr>
          <p:nvPr/>
        </p:nvSpPr>
        <p:spPr bwMode="auto">
          <a:xfrm>
            <a:off x="6477000" y="228600"/>
            <a:ext cx="1371600" cy="457200"/>
          </a:xfrm>
          <a:prstGeom prst="rect">
            <a:avLst/>
          </a:prstGeom>
          <a:solidFill>
            <a:srgbClr val="FF8F8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Planten</a:t>
            </a:r>
          </a:p>
        </p:txBody>
      </p:sp>
      <p:sp>
        <p:nvSpPr>
          <p:cNvPr id="33802" name="Text Box 11"/>
          <p:cNvSpPr txBox="1">
            <a:spLocks noChangeArrowheads="1"/>
          </p:cNvSpPr>
          <p:nvPr/>
        </p:nvSpPr>
        <p:spPr bwMode="auto">
          <a:xfrm>
            <a:off x="8686800" y="228601"/>
            <a:ext cx="1295400" cy="466725"/>
          </a:xfrm>
          <a:prstGeom prst="rect">
            <a:avLst/>
          </a:prstGeom>
          <a:solidFill>
            <a:schemeClr val="hlink"/>
          </a:solidFill>
          <a:ln w="9525">
            <a:solidFill>
              <a:srgbClr val="FF8F8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Dieren</a:t>
            </a:r>
          </a:p>
        </p:txBody>
      </p:sp>
      <p:sp>
        <p:nvSpPr>
          <p:cNvPr id="33803" name="Text Box 12"/>
          <p:cNvSpPr txBox="1">
            <a:spLocks noChangeArrowheads="1"/>
          </p:cNvSpPr>
          <p:nvPr/>
        </p:nvSpPr>
        <p:spPr bwMode="auto">
          <a:xfrm>
            <a:off x="1752600" y="1109663"/>
            <a:ext cx="1409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/>
              <a:t>Afdeling:</a:t>
            </a:r>
          </a:p>
        </p:txBody>
      </p:sp>
      <p:sp>
        <p:nvSpPr>
          <p:cNvPr id="33804" name="Line 13"/>
          <p:cNvSpPr>
            <a:spLocks noChangeShapeType="1"/>
          </p:cNvSpPr>
          <p:nvPr/>
        </p:nvSpPr>
        <p:spPr bwMode="auto">
          <a:xfrm flipH="1">
            <a:off x="3970338" y="873125"/>
            <a:ext cx="6350" cy="2174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33805" name="Line 14"/>
          <p:cNvSpPr>
            <a:spLocks noChangeShapeType="1"/>
          </p:cNvSpPr>
          <p:nvPr/>
        </p:nvSpPr>
        <p:spPr bwMode="auto">
          <a:xfrm>
            <a:off x="9286875" y="695325"/>
            <a:ext cx="0" cy="1714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33806" name="Line 15"/>
          <p:cNvSpPr>
            <a:spLocks noChangeShapeType="1"/>
          </p:cNvSpPr>
          <p:nvPr/>
        </p:nvSpPr>
        <p:spPr bwMode="auto">
          <a:xfrm>
            <a:off x="3971925" y="876300"/>
            <a:ext cx="53276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33807" name="Text Box 16"/>
          <p:cNvSpPr txBox="1">
            <a:spLocks noChangeArrowheads="1"/>
          </p:cNvSpPr>
          <p:nvPr/>
        </p:nvSpPr>
        <p:spPr bwMode="auto">
          <a:xfrm>
            <a:off x="1752600" y="2514600"/>
            <a:ext cx="11445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/>
              <a:t>Groep:</a:t>
            </a:r>
          </a:p>
        </p:txBody>
      </p:sp>
      <p:sp>
        <p:nvSpPr>
          <p:cNvPr id="33808" name="Line 17"/>
          <p:cNvSpPr>
            <a:spLocks noChangeShapeType="1"/>
          </p:cNvSpPr>
          <p:nvPr/>
        </p:nvSpPr>
        <p:spPr bwMode="auto">
          <a:xfrm>
            <a:off x="3990975" y="1582738"/>
            <a:ext cx="0" cy="812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33809" name="Line 18"/>
          <p:cNvSpPr>
            <a:spLocks noChangeShapeType="1"/>
          </p:cNvSpPr>
          <p:nvPr/>
        </p:nvSpPr>
        <p:spPr bwMode="auto">
          <a:xfrm flipV="1">
            <a:off x="3990975" y="2046288"/>
            <a:ext cx="53863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33810" name="Line 19"/>
          <p:cNvSpPr>
            <a:spLocks noChangeShapeType="1"/>
          </p:cNvSpPr>
          <p:nvPr/>
        </p:nvSpPr>
        <p:spPr bwMode="auto">
          <a:xfrm>
            <a:off x="9361488" y="20320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33811" name="Line 20"/>
          <p:cNvSpPr>
            <a:spLocks noChangeShapeType="1"/>
          </p:cNvSpPr>
          <p:nvPr/>
        </p:nvSpPr>
        <p:spPr bwMode="auto">
          <a:xfrm>
            <a:off x="7146925" y="2066925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33812" name="Line 21"/>
          <p:cNvSpPr>
            <a:spLocks noChangeShapeType="1"/>
          </p:cNvSpPr>
          <p:nvPr/>
        </p:nvSpPr>
        <p:spPr bwMode="auto">
          <a:xfrm>
            <a:off x="5245100" y="2052638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33813" name="Text Box 22"/>
          <p:cNvSpPr txBox="1">
            <a:spLocks noChangeArrowheads="1"/>
          </p:cNvSpPr>
          <p:nvPr/>
        </p:nvSpPr>
        <p:spPr bwMode="auto">
          <a:xfrm>
            <a:off x="9153526" y="2514601"/>
            <a:ext cx="1209675" cy="830997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b="1"/>
              <a:t>Zoog-dieren</a:t>
            </a:r>
          </a:p>
        </p:txBody>
      </p:sp>
      <p:sp>
        <p:nvSpPr>
          <p:cNvPr id="33814" name="Line 23"/>
          <p:cNvSpPr>
            <a:spLocks noChangeShapeType="1"/>
          </p:cNvSpPr>
          <p:nvPr/>
        </p:nvSpPr>
        <p:spPr bwMode="auto">
          <a:xfrm>
            <a:off x="8356600" y="2071688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33815" name="Text Box 24"/>
          <p:cNvSpPr txBox="1">
            <a:spLocks noChangeArrowheads="1"/>
          </p:cNvSpPr>
          <p:nvPr/>
        </p:nvSpPr>
        <p:spPr bwMode="auto">
          <a:xfrm>
            <a:off x="1752600" y="3433764"/>
            <a:ext cx="9413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2000"/>
              <a:t>Huid:</a:t>
            </a:r>
          </a:p>
        </p:txBody>
      </p:sp>
      <p:sp>
        <p:nvSpPr>
          <p:cNvPr id="33816" name="Text Box 25"/>
          <p:cNvSpPr txBox="1">
            <a:spLocks noChangeArrowheads="1"/>
          </p:cNvSpPr>
          <p:nvPr/>
        </p:nvSpPr>
        <p:spPr bwMode="auto">
          <a:xfrm>
            <a:off x="1752601" y="3911601"/>
            <a:ext cx="33369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2000"/>
              <a:t>Lichaamstemperatuur:</a:t>
            </a:r>
          </a:p>
        </p:txBody>
      </p:sp>
      <p:sp>
        <p:nvSpPr>
          <p:cNvPr id="33817" name="Text Box 26"/>
          <p:cNvSpPr txBox="1">
            <a:spLocks noChangeArrowheads="1"/>
          </p:cNvSpPr>
          <p:nvPr/>
        </p:nvSpPr>
        <p:spPr bwMode="auto">
          <a:xfrm>
            <a:off x="1752600" y="4389439"/>
            <a:ext cx="32781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2000"/>
              <a:t>Ademhalingsorganen:</a:t>
            </a:r>
          </a:p>
        </p:txBody>
      </p:sp>
      <p:sp>
        <p:nvSpPr>
          <p:cNvPr id="33818" name="Text Box 27"/>
          <p:cNvSpPr txBox="1">
            <a:spLocks noChangeArrowheads="1"/>
          </p:cNvSpPr>
          <p:nvPr/>
        </p:nvSpPr>
        <p:spPr bwMode="auto">
          <a:xfrm>
            <a:off x="1752601" y="4867276"/>
            <a:ext cx="24368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2000"/>
              <a:t>Voortplanting:</a:t>
            </a:r>
          </a:p>
        </p:txBody>
      </p:sp>
      <p:sp>
        <p:nvSpPr>
          <p:cNvPr id="33819" name="Text Box 28"/>
          <p:cNvSpPr txBox="1">
            <a:spLocks noChangeArrowheads="1"/>
          </p:cNvSpPr>
          <p:nvPr/>
        </p:nvSpPr>
        <p:spPr bwMode="auto">
          <a:xfrm>
            <a:off x="1752601" y="5345114"/>
            <a:ext cx="1101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2000"/>
              <a:t>Milieu:</a:t>
            </a:r>
          </a:p>
        </p:txBody>
      </p:sp>
      <p:sp>
        <p:nvSpPr>
          <p:cNvPr id="23581" name="Text Box 29"/>
          <p:cNvSpPr txBox="1">
            <a:spLocks noChangeArrowheads="1"/>
          </p:cNvSpPr>
          <p:nvPr/>
        </p:nvSpPr>
        <p:spPr bwMode="auto">
          <a:xfrm>
            <a:off x="5156201" y="3433764"/>
            <a:ext cx="1247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2000"/>
              <a:t>Haren</a:t>
            </a:r>
          </a:p>
        </p:txBody>
      </p:sp>
      <p:sp>
        <p:nvSpPr>
          <p:cNvPr id="23582" name="Text Box 30"/>
          <p:cNvSpPr txBox="1">
            <a:spLocks noChangeArrowheads="1"/>
          </p:cNvSpPr>
          <p:nvPr/>
        </p:nvSpPr>
        <p:spPr bwMode="auto">
          <a:xfrm>
            <a:off x="5156201" y="3911601"/>
            <a:ext cx="20304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2000"/>
              <a:t>Warmbloedig</a:t>
            </a:r>
          </a:p>
        </p:txBody>
      </p:sp>
      <p:sp>
        <p:nvSpPr>
          <p:cNvPr id="23583" name="Text Box 31"/>
          <p:cNvSpPr txBox="1">
            <a:spLocks noChangeArrowheads="1"/>
          </p:cNvSpPr>
          <p:nvPr/>
        </p:nvSpPr>
        <p:spPr bwMode="auto">
          <a:xfrm>
            <a:off x="5156200" y="4389439"/>
            <a:ext cx="35829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2000"/>
              <a:t>Longen</a:t>
            </a:r>
          </a:p>
        </p:txBody>
      </p:sp>
      <p:sp>
        <p:nvSpPr>
          <p:cNvPr id="23584" name="Text Box 32"/>
          <p:cNvSpPr txBox="1">
            <a:spLocks noChangeArrowheads="1"/>
          </p:cNvSpPr>
          <p:nvPr/>
        </p:nvSpPr>
        <p:spPr bwMode="auto">
          <a:xfrm>
            <a:off x="5156200" y="4867276"/>
            <a:ext cx="33797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2000"/>
              <a:t>Levendbarend</a:t>
            </a:r>
          </a:p>
        </p:txBody>
      </p:sp>
      <p:sp>
        <p:nvSpPr>
          <p:cNvPr id="23585" name="Text Box 33"/>
          <p:cNvSpPr txBox="1">
            <a:spLocks noChangeArrowheads="1"/>
          </p:cNvSpPr>
          <p:nvPr/>
        </p:nvSpPr>
        <p:spPr bwMode="auto">
          <a:xfrm>
            <a:off x="5156201" y="5345114"/>
            <a:ext cx="1031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2000"/>
              <a:t>Land</a:t>
            </a:r>
          </a:p>
        </p:txBody>
      </p:sp>
      <p:sp>
        <p:nvSpPr>
          <p:cNvPr id="33825" name="AutoShape 34" descr="Buizerd%2520Renheid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791200" y="3019425"/>
            <a:ext cx="6096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nl-NL" altLang="nl-NL" sz="1800"/>
          </a:p>
        </p:txBody>
      </p:sp>
      <p:sp>
        <p:nvSpPr>
          <p:cNvPr id="33826" name="AutoShape 35" descr="33866_4b674b99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810250" y="3019425"/>
            <a:ext cx="5715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nl-NL" altLang="nl-NL" sz="1800"/>
          </a:p>
        </p:txBody>
      </p:sp>
      <p:pic>
        <p:nvPicPr>
          <p:cNvPr id="33827" name="Picture 36" descr="Orang Oet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788" y="3644900"/>
            <a:ext cx="1827212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28" name="Picture 38" descr="Image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4" y="5316538"/>
            <a:ext cx="2308225" cy="154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29" name="Picture 40" descr="walvis00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6" y="4078289"/>
            <a:ext cx="1871663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748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81" grpId="0"/>
      <p:bldP spid="23582" grpId="0"/>
      <p:bldP spid="23583" grpId="0"/>
      <p:bldP spid="23584" grpId="0"/>
      <p:bldP spid="2358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22" descr="blauwal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981076"/>
            <a:ext cx="4895850" cy="298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2"/>
          <p:cNvSpPr>
            <a:spLocks noGrp="1"/>
          </p:cNvSpPr>
          <p:nvPr>
            <p:ph type="title"/>
          </p:nvPr>
        </p:nvSpPr>
        <p:spPr>
          <a:xfrm>
            <a:off x="190500" y="-39686"/>
            <a:ext cx="10515600" cy="1325563"/>
          </a:xfrm>
        </p:spPr>
        <p:txBody>
          <a:bodyPr/>
          <a:lstStyle/>
          <a:p>
            <a:pPr eaLnBrk="1" hangingPunct="1"/>
            <a:r>
              <a:rPr lang="nl-NL" altLang="nl-NL" b="1" dirty="0" smtClean="0">
                <a:solidFill>
                  <a:srgbClr val="00B050"/>
                </a:solidFill>
              </a:rPr>
              <a:t>B4. Wieren (algen)</a:t>
            </a:r>
          </a:p>
        </p:txBody>
      </p:sp>
      <p:sp>
        <p:nvSpPr>
          <p:cNvPr id="8196" name="Rectangle 3">
            <a:hlinkClick r:id="rId4"/>
          </p:cNvPr>
          <p:cNvSpPr>
            <a:spLocks noChangeArrowheads="1"/>
          </p:cNvSpPr>
          <p:nvPr/>
        </p:nvSpPr>
        <p:spPr bwMode="auto">
          <a:xfrm>
            <a:off x="4143376" y="5676900"/>
            <a:ext cx="822325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8198" name="Picture 510" descr="spiraalwi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4076701"/>
            <a:ext cx="3744912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512" descr="blauwal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1" y="1196975"/>
            <a:ext cx="3019425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0" name="Oval 513"/>
          <p:cNvSpPr>
            <a:spLocks noChangeArrowheads="1"/>
          </p:cNvSpPr>
          <p:nvPr/>
        </p:nvSpPr>
        <p:spPr bwMode="auto">
          <a:xfrm>
            <a:off x="5016500" y="2060576"/>
            <a:ext cx="431800" cy="360363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8201" name="Line 514"/>
          <p:cNvSpPr>
            <a:spLocks noChangeShapeType="1"/>
          </p:cNvSpPr>
          <p:nvPr/>
        </p:nvSpPr>
        <p:spPr bwMode="auto">
          <a:xfrm flipV="1">
            <a:off x="5232400" y="1196975"/>
            <a:ext cx="172720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8202" name="Line 515"/>
          <p:cNvSpPr>
            <a:spLocks noChangeShapeType="1"/>
          </p:cNvSpPr>
          <p:nvPr/>
        </p:nvSpPr>
        <p:spPr bwMode="auto">
          <a:xfrm>
            <a:off x="5232400" y="2420938"/>
            <a:ext cx="172720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8203" name="Text Box 516"/>
          <p:cNvSpPr txBox="1">
            <a:spLocks noChangeArrowheads="1"/>
          </p:cNvSpPr>
          <p:nvPr/>
        </p:nvSpPr>
        <p:spPr bwMode="auto">
          <a:xfrm>
            <a:off x="7680325" y="2781301"/>
            <a:ext cx="163830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nl-NL" altLang="nl-NL" sz="2000">
                <a:solidFill>
                  <a:srgbClr val="003300"/>
                </a:solidFill>
              </a:rPr>
              <a:t>Blauwwieren</a:t>
            </a:r>
          </a:p>
        </p:txBody>
      </p:sp>
      <p:sp>
        <p:nvSpPr>
          <p:cNvPr id="8204" name="Text Box 517"/>
          <p:cNvSpPr txBox="1">
            <a:spLocks noChangeArrowheads="1"/>
          </p:cNvSpPr>
          <p:nvPr/>
        </p:nvSpPr>
        <p:spPr bwMode="auto">
          <a:xfrm>
            <a:off x="3228976" y="6202364"/>
            <a:ext cx="9509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000" dirty="0" err="1">
                <a:solidFill>
                  <a:srgbClr val="003300"/>
                </a:solidFill>
              </a:rPr>
              <a:t>Sieralg</a:t>
            </a:r>
            <a:endParaRPr lang="nl-NL" altLang="nl-NL" sz="2000" dirty="0">
              <a:solidFill>
                <a:srgbClr val="003300"/>
              </a:solidFill>
            </a:endParaRPr>
          </a:p>
        </p:txBody>
      </p:sp>
      <p:pic>
        <p:nvPicPr>
          <p:cNvPr id="8205" name="Picture 519" descr="kiezelwiere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5" y="3933825"/>
            <a:ext cx="338455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6" name="Text Box 520"/>
          <p:cNvSpPr txBox="1">
            <a:spLocks noChangeArrowheads="1"/>
          </p:cNvSpPr>
          <p:nvPr/>
        </p:nvSpPr>
        <p:spPr bwMode="auto">
          <a:xfrm>
            <a:off x="7824788" y="5805489"/>
            <a:ext cx="1649412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nl-NL" altLang="nl-NL" sz="2000">
                <a:solidFill>
                  <a:srgbClr val="003300"/>
                </a:solidFill>
              </a:rPr>
              <a:t>Kiezelwieren</a:t>
            </a:r>
          </a:p>
        </p:txBody>
      </p:sp>
      <p:sp>
        <p:nvSpPr>
          <p:cNvPr id="8208" name="Text Box 524"/>
          <p:cNvSpPr txBox="1">
            <a:spLocks noChangeArrowheads="1"/>
          </p:cNvSpPr>
          <p:nvPr/>
        </p:nvSpPr>
        <p:spPr bwMode="auto">
          <a:xfrm>
            <a:off x="6080282" y="6328569"/>
            <a:ext cx="1366837" cy="14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dirty="0">
                <a:solidFill>
                  <a:srgbClr val="003300"/>
                </a:solidFill>
              </a:rPr>
              <a:t>Algen in de Zuidelijke ijszee</a:t>
            </a:r>
          </a:p>
          <a:p>
            <a:pPr eaLnBrk="1" hangingPunct="1"/>
            <a:endParaRPr lang="nl-NL" altLang="nl-NL" dirty="0">
              <a:solidFill>
                <a:srgbClr val="003300"/>
              </a:solidFill>
            </a:endParaRPr>
          </a:p>
        </p:txBody>
      </p:sp>
      <p:pic>
        <p:nvPicPr>
          <p:cNvPr id="17" name="Picture 42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595" y="6296026"/>
            <a:ext cx="4318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605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/>
          </p:cNvSpPr>
          <p:nvPr>
            <p:ph type="title"/>
          </p:nvPr>
        </p:nvSpPr>
        <p:spPr>
          <a:xfrm>
            <a:off x="88417" y="171453"/>
            <a:ext cx="4436327" cy="1325563"/>
          </a:xfrm>
        </p:spPr>
        <p:txBody>
          <a:bodyPr/>
          <a:lstStyle/>
          <a:p>
            <a:pPr eaLnBrk="1" hangingPunct="1"/>
            <a:r>
              <a:rPr lang="nl-NL" altLang="nl-NL" b="1" dirty="0" smtClean="0">
                <a:solidFill>
                  <a:srgbClr val="00B050"/>
                </a:solidFill>
              </a:rPr>
              <a:t>B4. Sporenplanten</a:t>
            </a:r>
          </a:p>
        </p:txBody>
      </p:sp>
      <p:sp>
        <p:nvSpPr>
          <p:cNvPr id="9219" name="Rectangle 3">
            <a:hlinkClick r:id="rId2"/>
          </p:cNvPr>
          <p:cNvSpPr>
            <a:spLocks noChangeArrowheads="1"/>
          </p:cNvSpPr>
          <p:nvPr/>
        </p:nvSpPr>
        <p:spPr bwMode="auto">
          <a:xfrm>
            <a:off x="4143376" y="5676900"/>
            <a:ext cx="822325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9221" name="Rectangle 10"/>
          <p:cNvSpPr>
            <a:spLocks noChangeArrowheads="1"/>
          </p:cNvSpPr>
          <p:nvPr/>
        </p:nvSpPr>
        <p:spPr bwMode="auto">
          <a:xfrm>
            <a:off x="1703388" y="836614"/>
            <a:ext cx="4572000" cy="466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000" b="1" dirty="0">
                <a:solidFill>
                  <a:srgbClr val="37441C"/>
                </a:solidFill>
              </a:rPr>
              <a:t>a. mossen</a:t>
            </a:r>
          </a:p>
          <a:p>
            <a:pPr eaLnBrk="1" hangingPunct="1"/>
            <a:endParaRPr lang="nl-NL" altLang="nl-NL" sz="2000" b="1" dirty="0">
              <a:solidFill>
                <a:srgbClr val="37441C"/>
              </a:solidFill>
            </a:endParaRPr>
          </a:p>
          <a:p>
            <a:pPr eaLnBrk="1" hangingPunct="1"/>
            <a:endParaRPr lang="nl-NL" altLang="nl-NL" sz="2000" b="1" dirty="0">
              <a:solidFill>
                <a:srgbClr val="37441C"/>
              </a:solidFill>
            </a:endParaRPr>
          </a:p>
          <a:p>
            <a:pPr eaLnBrk="1" hangingPunct="1"/>
            <a:endParaRPr lang="nl-NL" altLang="nl-NL" sz="2000" b="1" dirty="0">
              <a:solidFill>
                <a:srgbClr val="37441C"/>
              </a:solidFill>
            </a:endParaRPr>
          </a:p>
          <a:p>
            <a:pPr eaLnBrk="1" hangingPunct="1"/>
            <a:endParaRPr lang="nl-NL" altLang="nl-NL" sz="2000" b="1" dirty="0">
              <a:solidFill>
                <a:srgbClr val="37441C"/>
              </a:solidFill>
            </a:endParaRPr>
          </a:p>
          <a:p>
            <a:pPr eaLnBrk="1" hangingPunct="1"/>
            <a:r>
              <a:rPr lang="nl-NL" altLang="nl-NL" sz="2000" b="1" dirty="0">
                <a:solidFill>
                  <a:srgbClr val="37441C"/>
                </a:solidFill>
              </a:rPr>
              <a:t>   </a:t>
            </a:r>
          </a:p>
          <a:p>
            <a:pPr eaLnBrk="1" hangingPunct="1"/>
            <a:r>
              <a:rPr lang="nl-NL" altLang="nl-NL" sz="2000" b="1" dirty="0">
                <a:solidFill>
                  <a:srgbClr val="37441C"/>
                </a:solidFill>
              </a:rPr>
              <a:t>    </a:t>
            </a:r>
          </a:p>
          <a:p>
            <a:pPr eaLnBrk="1" hangingPunct="1"/>
            <a:endParaRPr lang="nl-NL" altLang="nl-NL" sz="2000" b="1" dirty="0">
              <a:solidFill>
                <a:srgbClr val="37441C"/>
              </a:solidFill>
            </a:endParaRPr>
          </a:p>
          <a:p>
            <a:pPr eaLnBrk="1" hangingPunct="1"/>
            <a:endParaRPr lang="nl-NL" altLang="nl-NL" sz="2000" b="1" dirty="0">
              <a:solidFill>
                <a:srgbClr val="37441C"/>
              </a:solidFill>
            </a:endParaRPr>
          </a:p>
          <a:p>
            <a:pPr eaLnBrk="1" hangingPunct="1"/>
            <a:r>
              <a:rPr lang="nl-NL" altLang="nl-NL" sz="2000" b="1" dirty="0">
                <a:solidFill>
                  <a:srgbClr val="37441C"/>
                </a:solidFill>
              </a:rPr>
              <a:t>b. varens</a:t>
            </a:r>
          </a:p>
          <a:p>
            <a:pPr eaLnBrk="1" hangingPunct="1"/>
            <a:endParaRPr lang="nl-NL" altLang="nl-NL" sz="2000" b="1" dirty="0">
              <a:solidFill>
                <a:srgbClr val="37441C"/>
              </a:solidFill>
            </a:endParaRPr>
          </a:p>
          <a:p>
            <a:pPr eaLnBrk="1" hangingPunct="1"/>
            <a:endParaRPr lang="nl-NL" altLang="nl-NL" sz="2000" b="1" dirty="0">
              <a:solidFill>
                <a:srgbClr val="37441C"/>
              </a:solidFill>
            </a:endParaRPr>
          </a:p>
          <a:p>
            <a:pPr eaLnBrk="1" hangingPunct="1"/>
            <a:endParaRPr lang="nl-NL" altLang="nl-NL" sz="2000" b="1" dirty="0">
              <a:solidFill>
                <a:srgbClr val="37441C"/>
              </a:solidFill>
            </a:endParaRPr>
          </a:p>
          <a:p>
            <a:pPr eaLnBrk="1" hangingPunct="1"/>
            <a:endParaRPr lang="nl-NL" altLang="nl-NL" sz="2000" b="1" dirty="0">
              <a:solidFill>
                <a:srgbClr val="37441C"/>
              </a:solidFill>
            </a:endParaRPr>
          </a:p>
          <a:p>
            <a:pPr eaLnBrk="1" hangingPunct="1"/>
            <a:r>
              <a:rPr lang="nl-NL" altLang="nl-NL" sz="2000" b="1" dirty="0">
                <a:solidFill>
                  <a:srgbClr val="37441C"/>
                </a:solidFill>
              </a:rPr>
              <a:t>    </a:t>
            </a:r>
          </a:p>
        </p:txBody>
      </p:sp>
      <p:pic>
        <p:nvPicPr>
          <p:cNvPr id="9222" name="Picture 12" descr="Knikkertjesmos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3" y="1628775"/>
            <a:ext cx="2087562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4" descr="DSC0048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981076"/>
            <a:ext cx="3384550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Text Box 15"/>
          <p:cNvSpPr txBox="1">
            <a:spLocks noChangeArrowheads="1"/>
          </p:cNvSpPr>
          <p:nvPr/>
        </p:nvSpPr>
        <p:spPr bwMode="auto">
          <a:xfrm>
            <a:off x="7535864" y="981076"/>
            <a:ext cx="2536825" cy="701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nl-NL" altLang="nl-NL" sz="2000" b="1">
                <a:solidFill>
                  <a:srgbClr val="003300"/>
                </a:solidFill>
              </a:rPr>
              <a:t>Sporenhouders van </a:t>
            </a:r>
          </a:p>
          <a:p>
            <a:pPr algn="ctr" eaLnBrk="1" hangingPunct="1"/>
            <a:r>
              <a:rPr lang="nl-NL" altLang="nl-NL" sz="2000" b="1">
                <a:solidFill>
                  <a:srgbClr val="003300"/>
                </a:solidFill>
              </a:rPr>
              <a:t>Knikkertjesmos</a:t>
            </a:r>
          </a:p>
        </p:txBody>
      </p:sp>
      <p:pic>
        <p:nvPicPr>
          <p:cNvPr id="9225" name="Picture 17" descr="va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1" y="3213100"/>
            <a:ext cx="221297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19" descr="athyriumfelixfeminatw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3357564"/>
            <a:ext cx="3086100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5084764"/>
            <a:ext cx="1952625" cy="12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8" name="Text Box 25"/>
          <p:cNvSpPr txBox="1">
            <a:spLocks noChangeArrowheads="1"/>
          </p:cNvSpPr>
          <p:nvPr/>
        </p:nvSpPr>
        <p:spPr bwMode="auto">
          <a:xfrm>
            <a:off x="6024564" y="3213101"/>
            <a:ext cx="2536825" cy="701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nl-NL" altLang="nl-NL" sz="2000" b="1">
                <a:solidFill>
                  <a:srgbClr val="003300"/>
                </a:solidFill>
              </a:rPr>
              <a:t>Sporenhouders van </a:t>
            </a:r>
          </a:p>
          <a:p>
            <a:pPr algn="ctr" eaLnBrk="1" hangingPunct="1"/>
            <a:r>
              <a:rPr lang="nl-NL" altLang="nl-NL" sz="2000" b="1">
                <a:solidFill>
                  <a:srgbClr val="003300"/>
                </a:solidFill>
              </a:rPr>
              <a:t>een varen</a:t>
            </a:r>
          </a:p>
        </p:txBody>
      </p:sp>
      <p:sp>
        <p:nvSpPr>
          <p:cNvPr id="9229" name="Oval 26"/>
          <p:cNvSpPr>
            <a:spLocks noChangeArrowheads="1"/>
          </p:cNvSpPr>
          <p:nvPr/>
        </p:nvSpPr>
        <p:spPr bwMode="auto">
          <a:xfrm>
            <a:off x="8401050" y="4365626"/>
            <a:ext cx="431800" cy="360363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9230" name="Line 27"/>
          <p:cNvSpPr>
            <a:spLocks noChangeShapeType="1"/>
          </p:cNvSpPr>
          <p:nvPr/>
        </p:nvSpPr>
        <p:spPr bwMode="auto">
          <a:xfrm flipH="1">
            <a:off x="6062664" y="4437063"/>
            <a:ext cx="2376487" cy="647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9231" name="Line 28"/>
          <p:cNvSpPr>
            <a:spLocks noChangeShapeType="1"/>
          </p:cNvSpPr>
          <p:nvPr/>
        </p:nvSpPr>
        <p:spPr bwMode="auto">
          <a:xfrm flipH="1">
            <a:off x="8040688" y="4724401"/>
            <a:ext cx="647700" cy="15843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16" name="Picture 40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21" y="5411789"/>
            <a:ext cx="4318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 Box 41"/>
          <p:cNvSpPr txBox="1">
            <a:spLocks noChangeArrowheads="1"/>
          </p:cNvSpPr>
          <p:nvPr/>
        </p:nvSpPr>
        <p:spPr bwMode="auto">
          <a:xfrm>
            <a:off x="1040997" y="5411789"/>
            <a:ext cx="1366837" cy="14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b="1" dirty="0" err="1" smtClean="0">
                <a:solidFill>
                  <a:srgbClr val="003300"/>
                </a:solidFill>
              </a:rPr>
              <a:t>Parapluutjesmos</a:t>
            </a:r>
            <a:endParaRPr lang="nl-NL" altLang="nl-NL" b="1" dirty="0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00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/>
          </p:cNvSpPr>
          <p:nvPr>
            <p:ph type="title"/>
          </p:nvPr>
        </p:nvSpPr>
        <p:spPr>
          <a:xfrm>
            <a:off x="162816" y="158751"/>
            <a:ext cx="4391722" cy="1109663"/>
          </a:xfrm>
        </p:spPr>
        <p:txBody>
          <a:bodyPr/>
          <a:lstStyle/>
          <a:p>
            <a:pPr eaLnBrk="1" hangingPunct="1"/>
            <a:r>
              <a:rPr lang="nl-NL" altLang="nl-NL" b="1" dirty="0" smtClean="0">
                <a:solidFill>
                  <a:srgbClr val="00B050"/>
                </a:solidFill>
              </a:rPr>
              <a:t>B4. Sporenplanten</a:t>
            </a:r>
          </a:p>
        </p:txBody>
      </p:sp>
      <p:sp>
        <p:nvSpPr>
          <p:cNvPr id="10243" name="Rectangle 3">
            <a:hlinkClick r:id="rId2"/>
          </p:cNvPr>
          <p:cNvSpPr>
            <a:spLocks noChangeArrowheads="1"/>
          </p:cNvSpPr>
          <p:nvPr/>
        </p:nvSpPr>
        <p:spPr bwMode="auto">
          <a:xfrm>
            <a:off x="4143376" y="5676900"/>
            <a:ext cx="822325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0245" name="Rectangle 7"/>
          <p:cNvSpPr>
            <a:spLocks noChangeArrowheads="1"/>
          </p:cNvSpPr>
          <p:nvPr/>
        </p:nvSpPr>
        <p:spPr bwMode="auto">
          <a:xfrm>
            <a:off x="1919288" y="1268414"/>
            <a:ext cx="4572000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000" b="1" dirty="0">
                <a:solidFill>
                  <a:srgbClr val="37441C"/>
                </a:solidFill>
              </a:rPr>
              <a:t>c. </a:t>
            </a:r>
            <a:r>
              <a:rPr lang="nl-NL" altLang="nl-NL" sz="2000" b="1" dirty="0" err="1">
                <a:solidFill>
                  <a:srgbClr val="37441C"/>
                </a:solidFill>
              </a:rPr>
              <a:t>paardestaarten</a:t>
            </a:r>
            <a:endParaRPr lang="nl-NL" altLang="nl-NL" sz="2000" b="1" dirty="0">
              <a:solidFill>
                <a:srgbClr val="37441C"/>
              </a:solidFill>
            </a:endParaRPr>
          </a:p>
          <a:p>
            <a:pPr eaLnBrk="1" hangingPunct="1"/>
            <a:endParaRPr lang="nl-NL" altLang="nl-NL" sz="2000" b="1" dirty="0">
              <a:solidFill>
                <a:srgbClr val="37441C"/>
              </a:solidFill>
            </a:endParaRPr>
          </a:p>
          <a:p>
            <a:pPr eaLnBrk="1" hangingPunct="1"/>
            <a:endParaRPr lang="nl-NL" altLang="nl-NL" sz="2000" b="1" dirty="0">
              <a:solidFill>
                <a:srgbClr val="37441C"/>
              </a:solidFill>
            </a:endParaRPr>
          </a:p>
          <a:p>
            <a:pPr eaLnBrk="1" hangingPunct="1"/>
            <a:endParaRPr lang="nl-NL" altLang="nl-NL" sz="2000" b="1" dirty="0">
              <a:solidFill>
                <a:srgbClr val="37441C"/>
              </a:solidFill>
            </a:endParaRPr>
          </a:p>
          <a:p>
            <a:pPr eaLnBrk="1" hangingPunct="1"/>
            <a:endParaRPr lang="nl-NL" altLang="nl-NL" sz="2000" b="1" dirty="0">
              <a:solidFill>
                <a:srgbClr val="37441C"/>
              </a:solidFill>
            </a:endParaRPr>
          </a:p>
          <a:p>
            <a:pPr eaLnBrk="1" hangingPunct="1"/>
            <a:endParaRPr lang="nl-NL" altLang="nl-NL" sz="2000" b="1" dirty="0">
              <a:solidFill>
                <a:srgbClr val="37441C"/>
              </a:solidFill>
            </a:endParaRPr>
          </a:p>
          <a:p>
            <a:pPr eaLnBrk="1" hangingPunct="1"/>
            <a:r>
              <a:rPr lang="nl-NL" altLang="nl-NL" sz="2000" b="1" dirty="0">
                <a:solidFill>
                  <a:srgbClr val="37441C"/>
                </a:solidFill>
              </a:rPr>
              <a:t/>
            </a:r>
            <a:br>
              <a:rPr lang="nl-NL" altLang="nl-NL" sz="2000" b="1" dirty="0">
                <a:solidFill>
                  <a:srgbClr val="37441C"/>
                </a:solidFill>
              </a:rPr>
            </a:br>
            <a:endParaRPr lang="nl-NL" altLang="nl-NL" sz="2000" b="1" dirty="0">
              <a:solidFill>
                <a:srgbClr val="37441C"/>
              </a:solidFill>
            </a:endParaRPr>
          </a:p>
          <a:p>
            <a:pPr eaLnBrk="1" hangingPunct="1"/>
            <a:r>
              <a:rPr lang="nl-NL" altLang="nl-NL" b="1" dirty="0">
                <a:solidFill>
                  <a:srgbClr val="37441C"/>
                </a:solidFill>
              </a:rPr>
              <a:t>    </a:t>
            </a:r>
            <a:r>
              <a:rPr lang="nl-NL" altLang="nl-NL" sz="2000" b="1" dirty="0">
                <a:solidFill>
                  <a:srgbClr val="37441C"/>
                </a:solidFill>
              </a:rPr>
              <a:t>d. wolfsklauw</a:t>
            </a:r>
          </a:p>
        </p:txBody>
      </p:sp>
      <p:pic>
        <p:nvPicPr>
          <p:cNvPr id="1024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5" y="1125539"/>
            <a:ext cx="1816100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4" y="4076700"/>
            <a:ext cx="1609725" cy="241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9" y="1052514"/>
            <a:ext cx="1952625" cy="259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9" name="Rectangle 11"/>
          <p:cNvSpPr>
            <a:spLocks noChangeArrowheads="1"/>
          </p:cNvSpPr>
          <p:nvPr/>
        </p:nvSpPr>
        <p:spPr bwMode="auto">
          <a:xfrm>
            <a:off x="7751764" y="4292601"/>
            <a:ext cx="21415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nl-NL" altLang="nl-NL" sz="2000" b="1">
                <a:solidFill>
                  <a:srgbClr val="003300"/>
                </a:solidFill>
              </a:rPr>
              <a:t>Sporenhouder</a:t>
            </a:r>
          </a:p>
          <a:p>
            <a:pPr algn="ctr" eaLnBrk="1" hangingPunct="1"/>
            <a:r>
              <a:rPr lang="nl-NL" altLang="nl-NL" sz="2000" b="1">
                <a:solidFill>
                  <a:srgbClr val="003300"/>
                </a:solidFill>
              </a:rPr>
              <a:t>Paardenstaart</a:t>
            </a:r>
          </a:p>
        </p:txBody>
      </p:sp>
      <p:pic>
        <p:nvPicPr>
          <p:cNvPr id="10250" name="Picture 13" descr="Lycopodium tristachy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9" y="3716338"/>
            <a:ext cx="1603375" cy="277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193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1396</TotalTime>
  <Words>1568</Words>
  <Application>Microsoft Office PowerPoint</Application>
  <PresentationFormat>Breedbeeld</PresentationFormat>
  <Paragraphs>774</Paragraphs>
  <Slides>60</Slides>
  <Notes>15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60</vt:i4>
      </vt:variant>
    </vt:vector>
  </HeadingPairs>
  <TitlesOfParts>
    <vt:vector size="67" baseType="lpstr">
      <vt:lpstr>ＭＳ Ｐゴシック</vt:lpstr>
      <vt:lpstr>Arial</vt:lpstr>
      <vt:lpstr>Calibri</vt:lpstr>
      <vt:lpstr>Tahoma</vt:lpstr>
      <vt:lpstr>Trebuchet MS</vt:lpstr>
      <vt:lpstr>Wingdings 3</vt:lpstr>
      <vt:lpstr>Facet</vt:lpstr>
      <vt:lpstr>Thema 4. Ordening</vt:lpstr>
      <vt:lpstr>B1. Het ordenen van organismen</vt:lpstr>
      <vt:lpstr>B2. Het domein van de archaea</vt:lpstr>
      <vt:lpstr>B2. Het domein van de bacteriën</vt:lpstr>
      <vt:lpstr>B3. Het rijk van de schimmels</vt:lpstr>
      <vt:lpstr>B4. Het rijk van de planten</vt:lpstr>
      <vt:lpstr>B4. Wieren (algen)</vt:lpstr>
      <vt:lpstr>B4. Sporenplanten</vt:lpstr>
      <vt:lpstr>B4. Sporenplanten</vt:lpstr>
      <vt:lpstr>B4. Naaktzadigen en bedektzadigen</vt:lpstr>
      <vt:lpstr>B5. Het rijk van de dieren</vt:lpstr>
      <vt:lpstr>B5. Het rijk van de dieren</vt:lpstr>
      <vt:lpstr>B5. Het rijk van de dieren</vt:lpstr>
      <vt:lpstr>B5. Het rijk van de dieren</vt:lpstr>
      <vt:lpstr>B5. Het rijk van de dieren</vt:lpstr>
      <vt:lpstr>B6. overige eencellige eukaryoten</vt:lpstr>
      <vt:lpstr>B7. Indelen in steeds kleinere groepen</vt:lpstr>
      <vt:lpstr>B8. Geleedpotigen</vt:lpstr>
      <vt:lpstr>B8. Geleedpotigen</vt:lpstr>
      <vt:lpstr>B9. Gewervelden</vt:lpstr>
      <vt:lpstr>Extra. Afbeeldingen van insecten</vt:lpstr>
      <vt:lpstr>Extra. Afbeeldingen van insecten</vt:lpstr>
      <vt:lpstr>Extra. Afbeeldingen van insecten</vt:lpstr>
      <vt:lpstr>Extra. Afbeeldingen van insecten</vt:lpstr>
      <vt:lpstr>Indeling van het plantenrijk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Indeling van het dierenrijk</vt:lpstr>
      <vt:lpstr>Dierenrijk</vt:lpstr>
      <vt:lpstr>Dierenrijk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T4. Ordening</dc:title>
  <dc:creator>Rob ter Voert</dc:creator>
  <cp:lastModifiedBy>Rob ter Voert</cp:lastModifiedBy>
  <cp:revision>22</cp:revision>
  <dcterms:created xsi:type="dcterms:W3CDTF">2017-04-05T08:52:57Z</dcterms:created>
  <dcterms:modified xsi:type="dcterms:W3CDTF">2017-04-06T09:11:50Z</dcterms:modified>
</cp:coreProperties>
</file>