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8" r:id="rId2"/>
    <p:sldId id="269" r:id="rId3"/>
    <p:sldId id="270" r:id="rId4"/>
    <p:sldId id="320" r:id="rId5"/>
    <p:sldId id="271" r:id="rId6"/>
    <p:sldId id="322" r:id="rId7"/>
    <p:sldId id="323" r:id="rId8"/>
    <p:sldId id="324" r:id="rId9"/>
    <p:sldId id="327" r:id="rId10"/>
    <p:sldId id="329" r:id="rId11"/>
    <p:sldId id="328" r:id="rId12"/>
    <p:sldId id="330" r:id="rId13"/>
    <p:sldId id="336" r:id="rId14"/>
    <p:sldId id="337" r:id="rId15"/>
    <p:sldId id="338" r:id="rId16"/>
    <p:sldId id="339" r:id="rId17"/>
    <p:sldId id="272" r:id="rId18"/>
    <p:sldId id="273" r:id="rId19"/>
    <p:sldId id="274" r:id="rId20"/>
    <p:sldId id="275" r:id="rId21"/>
    <p:sldId id="276" r:id="rId22"/>
    <p:sldId id="277" r:id="rId23"/>
    <p:sldId id="331" r:id="rId24"/>
    <p:sldId id="278" r:id="rId25"/>
    <p:sldId id="335" r:id="rId26"/>
    <p:sldId id="332" r:id="rId27"/>
    <p:sldId id="279" r:id="rId28"/>
    <p:sldId id="280" r:id="rId29"/>
    <p:sldId id="333" r:id="rId30"/>
    <p:sldId id="334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257" r:id="rId71"/>
    <p:sldId id="258" r:id="rId72"/>
    <p:sldId id="259" r:id="rId73"/>
    <p:sldId id="260" r:id="rId74"/>
    <p:sldId id="261" r:id="rId75"/>
    <p:sldId id="262" r:id="rId76"/>
    <p:sldId id="263" r:id="rId77"/>
    <p:sldId id="264" r:id="rId78"/>
    <p:sldId id="265" r:id="rId79"/>
    <p:sldId id="266" r:id="rId80"/>
    <p:sldId id="267" r:id="rId8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9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9724D-EEDB-4685-8BF4-431E22D66FE9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80A0A-C893-484C-8279-4CFC847BA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6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plek.org/animaties/zenuwstelsel/autonoomzenuwstelsel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track.nl/ruggenmerg2%20match.ht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bioplek.org/animaties/zenuwstelsel/AXONcellulair.html" TargetMode="External"/><Relationship Id="rId5" Type="http://schemas.openxmlformats.org/officeDocument/2006/relationships/hyperlink" Target="http://www2.malmberg.nl/VO_Online/localplayer/page.html?sco=../BVJ/241517_2/1571_hv/ch07_p05.flo" TargetMode="External"/><Relationship Id="rId4" Type="http://schemas.openxmlformats.org/officeDocument/2006/relationships/hyperlink" Target="http://www.schooltv.nl/beeldbank/clip/20041014_hersens0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smtClean="0">
                <a:hlinkClick r:id="rId3"/>
              </a:rPr>
              <a:t>http://www.bioplek.org/animaties/zenuwstelsel/autonoomzenuwstelsel.html</a:t>
            </a:r>
            <a:r>
              <a:rPr lang="nl-NL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smtClean="0">
                <a:hlinkClick r:id="rId3"/>
              </a:rPr>
              <a:t>http://www.zootrack.nl/ruggenmerg2%20match.htm</a:t>
            </a:r>
            <a:r>
              <a:rPr lang="nl-NL" smtClean="0"/>
              <a:t> </a:t>
            </a:r>
          </a:p>
          <a:p>
            <a:r>
              <a:rPr lang="nl-NL" smtClean="0">
                <a:hlinkClick r:id="rId4"/>
              </a:rPr>
              <a:t>http://www.schooltv.nl/beeldbank/clip/20041014_hersens01</a:t>
            </a:r>
            <a:r>
              <a:rPr lang="nl-NL" smtClean="0"/>
              <a:t> beeldbank mriscan</a:t>
            </a:r>
          </a:p>
          <a:p>
            <a:r>
              <a:rPr lang="nl-NL" smtClean="0">
                <a:hlinkClick r:id="rId5"/>
              </a:rPr>
              <a:t>http://www2.malmberg.nl/VO_Online/localplayer/page.html?sco=../BVJ/241517_2/1571_hv/ch07_p05.flo</a:t>
            </a:r>
            <a:r>
              <a:rPr lang="nl-NL" smtClean="0"/>
              <a:t>  malmberg vde weg die impulsen afleggen</a:t>
            </a:r>
          </a:p>
          <a:p>
            <a:r>
              <a:rPr lang="nl-NL" smtClean="0">
                <a:hlinkClick r:id="rId6"/>
              </a:rPr>
              <a:t>http://www.bioplek.org/animaties/zenuwstelsel/AXONcellulair.html</a:t>
            </a:r>
            <a:r>
              <a:rPr lang="nl-NL" smtClean="0"/>
              <a:t>  bioplek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6C334-0DCB-414B-8323-B2BC1EE2D4FB}" type="slidenum">
              <a:rPr lang="nl-NL"/>
              <a:pPr/>
              <a:t>70</a:t>
            </a:fld>
            <a:endParaRPr lang="nl-NL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24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21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831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30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57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147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22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73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17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52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7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C007A-6BE4-4ACC-ABD4-F8697DF804B3}" type="datetimeFigureOut">
              <a:rPr lang="nl-NL" smtClean="0"/>
              <a:t>13-1-2014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A6DE8-54A0-41C5-822F-0479D4AC4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37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eleblik.nl/media/5432260" TargetMode="External"/><Relationship Id="rId2" Type="http://schemas.openxmlformats.org/officeDocument/2006/relationships/hyperlink" Target="http://teleblik.nl/media/540600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66.xml"/><Relationship Id="rId7" Type="http://schemas.openxmlformats.org/officeDocument/2006/relationships/hyperlink" Target="http://vakken.tcc-lyceumstraat.nl/bi1/Video%20biologie/6V/Th%205.%20Impulsbegeleiding/zintuigen%20in%20de%20huid.flv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vakken.tcc-lyceumstraat.nl/bi1/Video%20biologie/6V/Th%205.%20Impulsbegeleiding/Puzzels%20zintuigen%20biodesk/puzzel-huid.php.htm" TargetMode="Externa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png"/><Relationship Id="rId7" Type="http://schemas.openxmlformats.org/officeDocument/2006/relationships/hyperlink" Target="http://www2.malmberg.nl/VO_Online/localplayer/page.html?sco=../BVJ/241517_2/1571_hv/ch07_p01.fl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hooltv.nl/beeldbank/clip/20021104_seksuelevoorlichting03" TargetMode="External"/><Relationship Id="rId11" Type="http://schemas.openxmlformats.org/officeDocument/2006/relationships/hyperlink" Target="http://www.bioplek.org/animaties/zenuwstelsel/reflexboog.html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6.png"/><Relationship Id="rId4" Type="http://schemas.openxmlformats.org/officeDocument/2006/relationships/slide" Target="slide66.xml"/><Relationship Id="rId9" Type="http://schemas.openxmlformats.org/officeDocument/2006/relationships/hyperlink" Target="http://www.bioplek.org/animaties/zenuwstelsel/inhoudzenuwen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58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hyperlink" Target="http://vakken.tcc-lyceumstraat.nl/bi1/Video%20biologie/6V/Th%205.%20Impulsbegeleiding/oogprikkels.swf" TargetMode="External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vakken.tcc-lyceumstraat.nl/bi1/Video%20biologie/6V/Th%205.%20Impulsbegeleiding/Bouw%20oog/oog.swf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hyperlink" Target="http://vakken.tcc-lyceumstraat.nl/bi1/Video%20biologie/6V/Th%205.%20Impulsbegeleiding/Puzzels%20zintuigen%20biodesk/puzzel-oog.php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openxmlformats.org/officeDocument/2006/relationships/hyperlink" Target="http://vakken.tcc-lyceumstraat.nl/bi1/Video%20biologie/6V/Th%205.%20Impulsbegeleiding/accomodatie2.swf" TargetMode="External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7.jpeg"/><Relationship Id="rId5" Type="http://schemas.openxmlformats.org/officeDocument/2006/relationships/hyperlink" Target="http://vakken.tcc-lyceumstraat.nl/bi1/Video%20biologie/6V/Th%205.%20Impulsbegeleiding/accomodatie%20oog.flv" TargetMode="External"/><Relationship Id="rId10" Type="http://schemas.openxmlformats.org/officeDocument/2006/relationships/hyperlink" Target="http://www.schooltv.nl/beeldbank/clip/20060411_ooglaseren01" TargetMode="External"/><Relationship Id="rId4" Type="http://schemas.openxmlformats.org/officeDocument/2006/relationships/image" Target="../media/image26.gif"/><Relationship Id="rId9" Type="http://schemas.openxmlformats.org/officeDocument/2006/relationships/hyperlink" Target="http://vakken.tcc-lyceumstraat.nl/bi1/Video%20biologie/6V/Th%205.%20Impulsbegeleiding/Accomedatie%20oog/oogonderbouw.sw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vakken.tcc-lyceumstraat.nl/bi1/Video%20biologie/6V/Th%205.%20Impulsbegeleiding/netvlies.swf" TargetMode="External"/><Relationship Id="rId3" Type="http://schemas.openxmlformats.org/officeDocument/2006/relationships/slide" Target="slide66.xml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akken.tcc-lyceumstraat.nl/bi1/Video%20biologie/6V/Th%205.%20Impulsbegeleiding/Staafjes%20en%20kegeltjes.swf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plek.org/animaties/zenuwstelsel/synaps.html" TargetMode="External"/><Relationship Id="rId13" Type="http://schemas.openxmlformats.org/officeDocument/2006/relationships/hyperlink" Target="http://vakken.tcc-lyceumstraat.nl/bi1/Video%20biologie/6V/Th%205.%20Impulsbegeleiding/Animatie%20Actiepotentiaal%20(Engels)/action_potential.swf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hyperlink" Target="http://vakken.tcc-lyceumstraat.nl/bi1/Video%20biologie/6V/Th%205.%20Impulsbegeleiding/neurotransm.swf" TargetMode="Externa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teleblik.nl/fragment/2400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ioplek.org/animaties/zenuwstelsel/axonmembraan.html" TargetMode="External"/><Relationship Id="rId11" Type="http://schemas.openxmlformats.org/officeDocument/2006/relationships/hyperlink" Target="http://vakken.tcc-lyceumstraat.nl/bi1/Video%20biologie/6V/Th%205.%20Impulsbegeleiding/Werking%20synaps%20engels.swf" TargetMode="External"/><Relationship Id="rId5" Type="http://schemas.openxmlformats.org/officeDocument/2006/relationships/image" Target="../media/image4.jpeg"/><Relationship Id="rId15" Type="http://schemas.openxmlformats.org/officeDocument/2006/relationships/hyperlink" Target="http://vakken.tcc-lyceumstraat.nl/bi1/Video%20biologie/6V/Th%205.%20Impulsbegeleiding/action_potential_cartoon.swf" TargetMode="External"/><Relationship Id="rId10" Type="http://schemas.openxmlformats.org/officeDocument/2006/relationships/image" Target="../media/image8.jpeg"/><Relationship Id="rId4" Type="http://schemas.openxmlformats.org/officeDocument/2006/relationships/slide" Target="slide66.xml"/><Relationship Id="rId9" Type="http://schemas.openxmlformats.org/officeDocument/2006/relationships/hyperlink" Target="http://vakken.tcc-lyceumstraat.nl/bi1/Video%20biologie/6V/Th%205.%20Impulsbegeleiding/Werking%20synaps%202%20engels/synaptictransmission.swf" TargetMode="External"/><Relationship Id="rId14" Type="http://schemas.openxmlformats.org/officeDocument/2006/relationships/hyperlink" Target="http://vakken.tcc-lyceumstraat.nl/bi1/Video%20biologie/6V/Th%205.%20Impulsbegeleiding/actionpotential.sw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plek.org/animaties/zenuwstelsel/autonoomzenuwstelsel.html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://www.schooltv.nl/beeldbank/clip/20021104_seksuelevoorlichting03" TargetMode="External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hyperlink" Target="http://vakken.tcc-lyceumstraat.nl/bi1/Video%20biologie/6V/Th%205.%20Impulsbegeleiding/De%20hersenen.flv" TargetMode="External"/><Relationship Id="rId4" Type="http://schemas.openxmlformats.org/officeDocument/2006/relationships/image" Target="../media/image34.gif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plek.org/animaties/zenuwstelsel/reflexboog.html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5" Type="http://schemas.openxmlformats.org/officeDocument/2006/relationships/hyperlink" Target="http://www.schooltv.nl/beeldbank/clip/20021104_seksuelevoorlichting03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ioplek.org/animaties/zenuwstelsel/kniepeesreflex.html" TargetMode="External"/><Relationship Id="rId5" Type="http://schemas.openxmlformats.org/officeDocument/2006/relationships/hyperlink" Target="http://www.schooltv.nl/beeldbank/clip/20021104_seksuelevoorlichting03" TargetMode="Externa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hyperlink" Target="http://vakken.tcc-lyceumstraat.nl/bi1/Video%20biologie/6V/Th%205.%20Impulsbegeleiding/ruggenmerg.swf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hyperlink" Target="http://www.schooltv.nl/beeldbank/clip/20021104_seksuelevoorlichting03" TargetMode="External"/><Relationship Id="rId7" Type="http://schemas.openxmlformats.org/officeDocument/2006/relationships/image" Target="../media/image11.jpeg"/><Relationship Id="rId12" Type="http://schemas.openxmlformats.org/officeDocument/2006/relationships/hyperlink" Target="http://vakken.tcc-lyceumstraat.nl/bi1/Video%20biologie/6V/Th%205.%20Impulsbegeleiding/NaKpomp1.sw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hyperlink" Target="http://vakken.tcc-lyceumstraat.nl/bi1/Video%20biologie/6V/Th%205.%20Impulsbegeleiding/NaKpomp.htm" TargetMode="External"/><Relationship Id="rId4" Type="http://schemas.openxmlformats.org/officeDocument/2006/relationships/hyperlink" Target="http://www.biodoen.nl/biodoenLite.php?movie=flashA&amp;idMovie=13&amp;movieInline=inline" TargetMode="External"/><Relationship Id="rId9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vakken.tcc-lyceumstraat.nl/bi1/Video%20biologie/6V/Th%205.%20Bouw%20dwarsgestreept%20spierweefsel/spiersubmicroscopisch.html" TargetMode="Externa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66.xml"/><Relationship Id="rId7" Type="http://schemas.openxmlformats.org/officeDocument/2006/relationships/hyperlink" Target="http://vakken.tcc-lyceumstraat.nl/bi1/Video%20biologie/6V/Werking%20van%20Spieren.flv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vakken.tcc-lyceumstraat.nl/bi1/Video%20biologie/6V/Th%205.%20Schema%20werking%20spier/spierschema.html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vakken.tcc-lyceumstraat.nl/bi1/Video%20biologie/6V/Spierstructuur%20en%20functie.fl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ioplek.org/animaties/zenuwstelsel/reflexboog.html" TargetMode="External"/><Relationship Id="rId5" Type="http://schemas.openxmlformats.org/officeDocument/2006/relationships/hyperlink" Target="http://www.schooltv.nl/beeldbank/clip/20021104_seksuelevoorlichting03" TargetMode="Externa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.jpeg"/><Relationship Id="rId7" Type="http://schemas.openxmlformats.org/officeDocument/2006/relationships/hyperlink" Target="http://www.alcoholinfo.nl/index.cfm?act=teksten.hersenanimatie" TargetMode="External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chooltv.nl/beeldbank/clip/20021104_seksuelevoorlichting03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73.gif"/><Relationship Id="rId10" Type="http://schemas.openxmlformats.org/officeDocument/2006/relationships/hyperlink" Target="http://www.schooltv.nl/beeldbank/clip/20061222_alcohol02" TargetMode="External"/><Relationship Id="rId4" Type="http://schemas.openxmlformats.org/officeDocument/2006/relationships/image" Target="../media/image72.gif"/><Relationship Id="rId9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66.xml"/><Relationship Id="rId7" Type="http://schemas.openxmlformats.org/officeDocument/2006/relationships/hyperlink" Target="http://vakken.tcc-lyceumstraat.nl/bi1/Video%20biologie/6V/Th%205.%20Impulsbegeleiding/oor.sw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png"/><Relationship Id="rId4" Type="http://schemas.openxmlformats.org/officeDocument/2006/relationships/image" Target="../media/image4.jpeg"/><Relationship Id="rId9" Type="http://schemas.openxmlformats.org/officeDocument/2006/relationships/hyperlink" Target="http://vakken.tcc-lyceumstraat.nl/bi1/Video%20biologie/6V/Th%205.%20Impulsbegeleiding/oor1.sw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vakken.tcc-lyceumstraat.nl/bi1/Video%20biologie/6V/Th%205.%20Impulsbegeleiding/Puzzels%20zintuigen%20biodesk/puzzel-oor.php.htm" TargetMode="Externa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eg"/><Relationship Id="rId7" Type="http://schemas.openxmlformats.org/officeDocument/2006/relationships/hyperlink" Target="http://www.schooltv.nl/beeldbank/clip/20080325_geluidanimatie01" TargetMode="External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plek.org/animaties/spieren_botten/spierfilm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ttp://www.drugsinformatie.nl/IMAGES/neuron%20zenu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852936"/>
            <a:ext cx="3390206" cy="358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Thema 5. Impulsgeleiding</a:t>
            </a: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142875" y="974725"/>
            <a:ext cx="6445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 sz="1800" dirty="0">
              <a:solidFill>
                <a:schemeClr val="accent1"/>
              </a:solidFill>
            </a:endParaRPr>
          </a:p>
          <a:p>
            <a:endParaRPr lang="nl-NL" sz="1800" dirty="0"/>
          </a:p>
        </p:txBody>
      </p:sp>
      <p:pic>
        <p:nvPicPr>
          <p:cNvPr id="3077" name="Picture 6" descr="http://www.tomatis.nl/images/het%20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41" y="1194653"/>
            <a:ext cx="4353917" cy="540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87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neurotransmitter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Wordt door de </a:t>
            </a:r>
            <a:r>
              <a:rPr lang="nl-NL" dirty="0" smtClean="0">
                <a:solidFill>
                  <a:srgbClr val="FF0000"/>
                </a:solidFill>
              </a:rPr>
              <a:t>presynaptische</a:t>
            </a:r>
            <a:r>
              <a:rPr lang="nl-NL" dirty="0" smtClean="0"/>
              <a:t> membraan afgegeven aan de </a:t>
            </a:r>
            <a:r>
              <a:rPr lang="nl-NL" dirty="0" smtClean="0">
                <a:solidFill>
                  <a:srgbClr val="FF0000"/>
                </a:solidFill>
              </a:rPr>
              <a:t>synapsspleet</a:t>
            </a:r>
            <a:r>
              <a:rPr lang="nl-NL" dirty="0" smtClean="0"/>
              <a:t> en door receptoreiwitten op het </a:t>
            </a:r>
            <a:r>
              <a:rPr lang="nl-NL" dirty="0" err="1" smtClean="0">
                <a:solidFill>
                  <a:srgbClr val="FF0000"/>
                </a:solidFill>
              </a:rPr>
              <a:t>postsynaptisch</a:t>
            </a:r>
            <a:r>
              <a:rPr lang="nl-NL" dirty="0" smtClean="0"/>
              <a:t> membraan opgevangen. Hierdoor ontstaat in het </a:t>
            </a:r>
            <a:r>
              <a:rPr lang="nl-NL" dirty="0" err="1" smtClean="0"/>
              <a:t>postsynaptisch</a:t>
            </a:r>
            <a:r>
              <a:rPr lang="nl-NL" dirty="0" smtClean="0"/>
              <a:t> membraan een depolarisatie of juist een hyperpolarisatie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11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impulsoverdracht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EPSP en IPSP (stimulerend en </a:t>
            </a:r>
            <a:r>
              <a:rPr lang="nl-NL" dirty="0" err="1" smtClean="0"/>
              <a:t>inhiberend</a:t>
            </a:r>
            <a:r>
              <a:rPr lang="nl-NL" dirty="0" smtClean="0"/>
              <a:t>) deze worden bij elkaar opgeteld = </a:t>
            </a:r>
            <a:r>
              <a:rPr lang="nl-NL" dirty="0" smtClean="0">
                <a:solidFill>
                  <a:srgbClr val="FF0000"/>
                </a:solidFill>
              </a:rPr>
              <a:t>summatie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Beïnvloeding van synapsen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Stimulerend of remmend zie tabel 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04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>
                <a:hlinkClick r:id="rId2"/>
              </a:rPr>
              <a:t>Biobits</a:t>
            </a:r>
            <a:r>
              <a:rPr lang="nl-NL" dirty="0" smtClean="0">
                <a:hlinkClick r:id="rId2"/>
              </a:rPr>
              <a:t> aflevering prikkelverwerking</a:t>
            </a:r>
          </a:p>
          <a:p>
            <a:r>
              <a:rPr lang="nl-NL" dirty="0" smtClean="0">
                <a:hlinkClick r:id="rId2"/>
              </a:rPr>
              <a:t>http</a:t>
            </a:r>
            <a:r>
              <a:rPr lang="nl-NL" dirty="0">
                <a:hlinkClick r:id="rId2"/>
              </a:rPr>
              <a:t>://</a:t>
            </a:r>
            <a:r>
              <a:rPr lang="nl-NL" dirty="0" smtClean="0">
                <a:hlinkClick r:id="rId2"/>
              </a:rPr>
              <a:t>teleblik.nl/media/5406007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Biobits</a:t>
            </a:r>
            <a:r>
              <a:rPr lang="nl-NL" dirty="0" smtClean="0"/>
              <a:t> zenuwstelsel</a:t>
            </a:r>
          </a:p>
          <a:p>
            <a:r>
              <a:rPr lang="nl-NL" dirty="0">
                <a:hlinkClick r:id="rId3"/>
              </a:rPr>
              <a:t>http://</a:t>
            </a:r>
            <a:r>
              <a:rPr lang="nl-NL" dirty="0" smtClean="0">
                <a:hlinkClick r:id="rId3"/>
              </a:rPr>
              <a:t>teleblik.nl/media/5432260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9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neurotransmitters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50 verschillende stoffen</a:t>
            </a:r>
          </a:p>
          <a:p>
            <a:r>
              <a:rPr lang="nl-NL" dirty="0" smtClean="0"/>
              <a:t>Directe </a:t>
            </a:r>
            <a:r>
              <a:rPr lang="nl-NL" dirty="0" err="1" smtClean="0"/>
              <a:t>beinvloeding</a:t>
            </a:r>
            <a:r>
              <a:rPr lang="nl-NL" dirty="0" smtClean="0"/>
              <a:t> van de </a:t>
            </a:r>
            <a:r>
              <a:rPr lang="nl-NL" dirty="0" err="1" smtClean="0"/>
              <a:t>ionstroom</a:t>
            </a:r>
            <a:r>
              <a:rPr lang="nl-NL" dirty="0" smtClean="0"/>
              <a:t> in het </a:t>
            </a:r>
            <a:r>
              <a:rPr lang="nl-NL" dirty="0" err="1" smtClean="0"/>
              <a:t>postsynaptisch</a:t>
            </a:r>
            <a:r>
              <a:rPr lang="nl-NL" dirty="0" smtClean="0"/>
              <a:t> membraan.</a:t>
            </a:r>
          </a:p>
          <a:p>
            <a:r>
              <a:rPr lang="nl-NL" dirty="0" smtClean="0"/>
              <a:t>Of</a:t>
            </a:r>
          </a:p>
          <a:p>
            <a:r>
              <a:rPr lang="nl-NL" dirty="0" smtClean="0"/>
              <a:t>Indirect via second </a:t>
            </a:r>
            <a:r>
              <a:rPr lang="nl-NL" dirty="0" err="1" smtClean="0"/>
              <a:t>messenger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85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neuromodulatie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Stoffen die de werking van neurotransmitters beïnvloeden:</a:t>
            </a:r>
          </a:p>
          <a:p>
            <a:pPr marL="0" indent="0">
              <a:buNone/>
            </a:pPr>
            <a:r>
              <a:rPr lang="nl-NL" dirty="0" smtClean="0"/>
              <a:t>Synthese</a:t>
            </a:r>
          </a:p>
          <a:p>
            <a:pPr marL="0" indent="0">
              <a:buNone/>
            </a:pPr>
            <a:r>
              <a:rPr lang="nl-NL" dirty="0" smtClean="0"/>
              <a:t>Opslag</a:t>
            </a:r>
          </a:p>
          <a:p>
            <a:pPr marL="0" indent="0">
              <a:buNone/>
            </a:pPr>
            <a:r>
              <a:rPr lang="nl-NL" dirty="0" smtClean="0"/>
              <a:t>Binding</a:t>
            </a:r>
          </a:p>
          <a:p>
            <a:pPr marL="0" indent="0">
              <a:buNone/>
            </a:pPr>
            <a:r>
              <a:rPr lang="nl-NL" dirty="0" smtClean="0"/>
              <a:t>Afbraak </a:t>
            </a:r>
            <a:r>
              <a:rPr lang="nl-NL" dirty="0" err="1" smtClean="0"/>
              <a:t>enz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58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Endorfine: bij stress en pijn</a:t>
            </a:r>
          </a:p>
          <a:p>
            <a:endParaRPr lang="nl-NL" dirty="0"/>
          </a:p>
          <a:p>
            <a:r>
              <a:rPr lang="nl-NL" dirty="0" smtClean="0"/>
              <a:t>Morfine ( synthetisch endorfine)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47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http://www.heijne-import.nl/afbeeldingen/huid_doorsnede_gro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977900"/>
            <a:ext cx="6792913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B2. Het zintuigenstelsel</a:t>
            </a:r>
          </a:p>
        </p:txBody>
      </p:sp>
      <p:sp>
        <p:nvSpPr>
          <p:cNvPr id="7173" name="Tekstvak 1"/>
          <p:cNvSpPr txBox="1">
            <a:spLocks noChangeArrowheads="1"/>
          </p:cNvSpPr>
          <p:nvPr/>
        </p:nvSpPr>
        <p:spPr bwMode="auto">
          <a:xfrm>
            <a:off x="368300" y="1052513"/>
            <a:ext cx="123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De huid</a:t>
            </a:r>
          </a:p>
        </p:txBody>
      </p:sp>
      <p:pic>
        <p:nvPicPr>
          <p:cNvPr id="7174" name="Picture 39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5683250"/>
            <a:ext cx="4683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40"/>
          <p:cNvSpPr>
            <a:spLocks noChangeArrowheads="1"/>
          </p:cNvSpPr>
          <p:nvPr/>
        </p:nvSpPr>
        <p:spPr bwMode="auto">
          <a:xfrm>
            <a:off x="642938" y="5683250"/>
            <a:ext cx="20875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Matchpuzzel huid</a:t>
            </a:r>
          </a:p>
        </p:txBody>
      </p:sp>
      <p:sp>
        <p:nvSpPr>
          <p:cNvPr id="7176" name="Text Box 21"/>
          <p:cNvSpPr txBox="1">
            <a:spLocks noChangeArrowheads="1"/>
          </p:cNvSpPr>
          <p:nvPr/>
        </p:nvSpPr>
        <p:spPr bwMode="auto">
          <a:xfrm>
            <a:off x="608013" y="514032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Huid Biodoen</a:t>
            </a:r>
          </a:p>
        </p:txBody>
      </p:sp>
      <p:pic>
        <p:nvPicPr>
          <p:cNvPr id="7177" name="Picture 25" descr="youtube-logo(2)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5067300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8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B2. Het zintuigenstelsel</a:t>
            </a:r>
          </a:p>
        </p:txBody>
      </p:sp>
      <p:pic>
        <p:nvPicPr>
          <p:cNvPr id="8196" name="Picture 11" descr="http://www.science.uva.nl/research/amstel/dws/contextchemie/image.php?id=25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44563"/>
            <a:ext cx="8748712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hthoek 2"/>
          <p:cNvSpPr>
            <a:spLocks noChangeArrowheads="1"/>
          </p:cNvSpPr>
          <p:nvPr/>
        </p:nvSpPr>
        <p:spPr bwMode="auto">
          <a:xfrm>
            <a:off x="1476375" y="1125538"/>
            <a:ext cx="358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sz="2400" b="1"/>
              <a:t>Werking smaakreceptor</a:t>
            </a:r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904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B2. Het zintuigenstelsel</a:t>
            </a:r>
          </a:p>
        </p:txBody>
      </p:sp>
      <p:pic>
        <p:nvPicPr>
          <p:cNvPr id="9220" name="Picture 2" descr="http://www.science.uva.nl/research/amstel/dws/contextchemie/image.php?id=25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196975"/>
            <a:ext cx="5462587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kstvak 2"/>
          <p:cNvSpPr txBox="1">
            <a:spLocks noChangeArrowheads="1"/>
          </p:cNvSpPr>
          <p:nvPr/>
        </p:nvSpPr>
        <p:spPr bwMode="auto">
          <a:xfrm>
            <a:off x="2303463" y="4365625"/>
            <a:ext cx="1470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000"/>
              <a:t>Smaakknop</a:t>
            </a:r>
          </a:p>
        </p:txBody>
      </p:sp>
      <p:pic>
        <p:nvPicPr>
          <p:cNvPr id="9222" name="Picture 4" descr="http://www.allesoverchampagne.nl/wp-content/uploads/2010/04/Smaakzintuigen-tong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43125"/>
            <a:ext cx="32893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kstvak 4"/>
          <p:cNvSpPr txBox="1">
            <a:spLocks noChangeArrowheads="1"/>
          </p:cNvSpPr>
          <p:nvPr/>
        </p:nvSpPr>
        <p:spPr bwMode="auto">
          <a:xfrm>
            <a:off x="5969000" y="1412875"/>
            <a:ext cx="2800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Waar proef je wat.</a:t>
            </a:r>
          </a:p>
        </p:txBody>
      </p:sp>
    </p:spTree>
    <p:extLst>
      <p:ext uri="{BB962C8B-B14F-4D97-AF65-F5344CB8AC3E}">
        <p14:creationId xmlns:p14="http://schemas.microsoft.com/office/powerpoint/2010/main" val="34664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3213" y="1116013"/>
            <a:ext cx="1509712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Lichtprikkel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465388" y="1169988"/>
            <a:ext cx="115093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Zintuig</a:t>
            </a:r>
            <a:endParaRPr lang="nl-NL" sz="1300"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bijv. oog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103688" y="990600"/>
            <a:ext cx="9366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impuls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84175" y="2411413"/>
            <a:ext cx="9112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reactie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57188" y="2768600"/>
            <a:ext cx="7143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oog</a:t>
            </a:r>
            <a:endParaRPr lang="nl-NL" sz="1300"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dicht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286500" y="1366838"/>
            <a:ext cx="19018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grote hersenen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286500" y="1874838"/>
            <a:ext cx="19827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kleine hersenen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251575" y="2286000"/>
            <a:ext cx="22145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Verlengde merg =</a:t>
            </a:r>
            <a:endParaRPr lang="nl-NL" sz="1300"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Hersenstam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276975" y="3017838"/>
            <a:ext cx="15097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Ruggemerg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286500" y="3789363"/>
            <a:ext cx="16335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F00000"/>
                </a:solidFill>
                <a:latin typeface="Arial" charset="0"/>
              </a:rPr>
              <a:t>Centraal</a:t>
            </a:r>
            <a:endParaRPr lang="nl-NL" sz="1300"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F00000"/>
                </a:solidFill>
                <a:latin typeface="Arial" charset="0"/>
              </a:rPr>
              <a:t>zenuwstelsel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965575" y="1322388"/>
            <a:ext cx="178593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00FF"/>
                </a:solidFill>
                <a:latin typeface="Arial" charset="0"/>
              </a:rPr>
              <a:t>gevoelszenuw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884613" y="2670175"/>
            <a:ext cx="21431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00FF"/>
                </a:solidFill>
                <a:latin typeface="Arial" charset="0"/>
              </a:rPr>
              <a:t>bewegingszenuw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928813" y="2581275"/>
            <a:ext cx="17049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Spier of klier</a:t>
            </a:r>
            <a:endParaRPr lang="nl-NL" sz="1300"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8000"/>
                </a:solidFill>
                <a:latin typeface="Arial" charset="0"/>
              </a:rPr>
              <a:t>bijv. oogleden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840413" y="3000375"/>
            <a:ext cx="258762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5724525" y="1581150"/>
            <a:ext cx="2587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pic>
        <p:nvPicPr>
          <p:cNvPr id="4113" name="Picture 18" descr="tempimage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598863"/>
            <a:ext cx="3252788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4" name="Freeform 19"/>
          <p:cNvSpPr>
            <a:spLocks/>
          </p:cNvSpPr>
          <p:nvPr/>
        </p:nvSpPr>
        <p:spPr bwMode="auto">
          <a:xfrm>
            <a:off x="366713" y="1428750"/>
            <a:ext cx="1839912" cy="107950"/>
          </a:xfrm>
          <a:custGeom>
            <a:avLst/>
            <a:gdLst>
              <a:gd name="T0" fmla="*/ 0 w 1649"/>
              <a:gd name="T1" fmla="*/ 2147483647 h 97"/>
              <a:gd name="T2" fmla="*/ 0 w 1649"/>
              <a:gd name="T3" fmla="*/ 2147483647 h 97"/>
              <a:gd name="T4" fmla="*/ 2147483647 w 1649"/>
              <a:gd name="T5" fmla="*/ 2147483647 h 97"/>
              <a:gd name="T6" fmla="*/ 2147483647 w 1649"/>
              <a:gd name="T7" fmla="*/ 0 h 97"/>
              <a:gd name="T8" fmla="*/ 2147483647 w 1649"/>
              <a:gd name="T9" fmla="*/ 2147483647 h 97"/>
              <a:gd name="T10" fmla="*/ 2147483647 w 1649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49" h="97">
                <a:moveTo>
                  <a:pt x="0" y="56"/>
                </a:moveTo>
                <a:lnTo>
                  <a:pt x="0" y="56"/>
                </a:lnTo>
                <a:lnTo>
                  <a:pt x="1648" y="48"/>
                </a:lnTo>
                <a:lnTo>
                  <a:pt x="1536" y="0"/>
                </a:lnTo>
                <a:lnTo>
                  <a:pt x="1536" y="96"/>
                </a:lnTo>
                <a:lnTo>
                  <a:pt x="1648" y="48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15" name="Freeform 20"/>
          <p:cNvSpPr>
            <a:spLocks/>
          </p:cNvSpPr>
          <p:nvPr/>
        </p:nvSpPr>
        <p:spPr bwMode="auto">
          <a:xfrm>
            <a:off x="2276475" y="1009650"/>
            <a:ext cx="1395413" cy="876300"/>
          </a:xfrm>
          <a:custGeom>
            <a:avLst/>
            <a:gdLst>
              <a:gd name="T0" fmla="*/ 0 w 1249"/>
              <a:gd name="T1" fmla="*/ 0 h 785"/>
              <a:gd name="T2" fmla="*/ 0 w 1249"/>
              <a:gd name="T3" fmla="*/ 0 h 785"/>
              <a:gd name="T4" fmla="*/ 2147483647 w 1249"/>
              <a:gd name="T5" fmla="*/ 0 h 785"/>
              <a:gd name="T6" fmla="*/ 2147483647 w 1249"/>
              <a:gd name="T7" fmla="*/ 2147483647 h 785"/>
              <a:gd name="T8" fmla="*/ 0 w 1249"/>
              <a:gd name="T9" fmla="*/ 2147483647 h 785"/>
              <a:gd name="T10" fmla="*/ 0 w 1249"/>
              <a:gd name="T11" fmla="*/ 0 h 7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9" h="785">
                <a:moveTo>
                  <a:pt x="0" y="0"/>
                </a:moveTo>
                <a:lnTo>
                  <a:pt x="0" y="0"/>
                </a:lnTo>
                <a:lnTo>
                  <a:pt x="1248" y="0"/>
                </a:lnTo>
                <a:lnTo>
                  <a:pt x="1248" y="784"/>
                </a:lnTo>
                <a:lnTo>
                  <a:pt x="0" y="784"/>
                </a:lnTo>
                <a:lnTo>
                  <a:pt x="0" y="0"/>
                </a:lnTo>
                <a:close/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16" name="Freeform 21"/>
          <p:cNvSpPr>
            <a:spLocks/>
          </p:cNvSpPr>
          <p:nvPr/>
        </p:nvSpPr>
        <p:spPr bwMode="auto">
          <a:xfrm>
            <a:off x="1751013" y="2438400"/>
            <a:ext cx="2000250" cy="866775"/>
          </a:xfrm>
          <a:custGeom>
            <a:avLst/>
            <a:gdLst>
              <a:gd name="T0" fmla="*/ 0 w 1793"/>
              <a:gd name="T1" fmla="*/ 0 h 777"/>
              <a:gd name="T2" fmla="*/ 0 w 1793"/>
              <a:gd name="T3" fmla="*/ 0 h 777"/>
              <a:gd name="T4" fmla="*/ 2147483647 w 1793"/>
              <a:gd name="T5" fmla="*/ 0 h 777"/>
              <a:gd name="T6" fmla="*/ 2147483647 w 1793"/>
              <a:gd name="T7" fmla="*/ 2147483647 h 777"/>
              <a:gd name="T8" fmla="*/ 0 w 1793"/>
              <a:gd name="T9" fmla="*/ 2147483647 h 777"/>
              <a:gd name="T10" fmla="*/ 0 w 1793"/>
              <a:gd name="T11" fmla="*/ 0 h 7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93" h="777">
                <a:moveTo>
                  <a:pt x="0" y="0"/>
                </a:moveTo>
                <a:lnTo>
                  <a:pt x="0" y="0"/>
                </a:lnTo>
                <a:lnTo>
                  <a:pt x="1792" y="0"/>
                </a:lnTo>
                <a:lnTo>
                  <a:pt x="1792" y="776"/>
                </a:lnTo>
                <a:lnTo>
                  <a:pt x="0" y="776"/>
                </a:lnTo>
                <a:lnTo>
                  <a:pt x="0" y="0"/>
                </a:lnTo>
                <a:close/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17" name="Freeform 22"/>
          <p:cNvSpPr>
            <a:spLocks/>
          </p:cNvSpPr>
          <p:nvPr/>
        </p:nvSpPr>
        <p:spPr bwMode="auto">
          <a:xfrm>
            <a:off x="6170613" y="1231900"/>
            <a:ext cx="2349500" cy="2206625"/>
          </a:xfrm>
          <a:custGeom>
            <a:avLst/>
            <a:gdLst>
              <a:gd name="T0" fmla="*/ 0 w 2105"/>
              <a:gd name="T1" fmla="*/ 0 h 1977"/>
              <a:gd name="T2" fmla="*/ 0 w 2105"/>
              <a:gd name="T3" fmla="*/ 0 h 1977"/>
              <a:gd name="T4" fmla="*/ 2147483647 w 2105"/>
              <a:gd name="T5" fmla="*/ 0 h 1977"/>
              <a:gd name="T6" fmla="*/ 2147483647 w 2105"/>
              <a:gd name="T7" fmla="*/ 2147483647 h 1977"/>
              <a:gd name="T8" fmla="*/ 0 w 2105"/>
              <a:gd name="T9" fmla="*/ 2147483647 h 1977"/>
              <a:gd name="T10" fmla="*/ 0 w 2105"/>
              <a:gd name="T11" fmla="*/ 0 h 19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05" h="1977">
                <a:moveTo>
                  <a:pt x="0" y="0"/>
                </a:moveTo>
                <a:lnTo>
                  <a:pt x="0" y="0"/>
                </a:lnTo>
                <a:lnTo>
                  <a:pt x="2104" y="0"/>
                </a:lnTo>
                <a:lnTo>
                  <a:pt x="2104" y="1976"/>
                </a:lnTo>
                <a:lnTo>
                  <a:pt x="0" y="1976"/>
                </a:lnTo>
                <a:lnTo>
                  <a:pt x="0" y="0"/>
                </a:lnTo>
                <a:close/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18" name="Freeform 23"/>
          <p:cNvSpPr>
            <a:spLocks/>
          </p:cNvSpPr>
          <p:nvPr/>
        </p:nvSpPr>
        <p:spPr bwMode="auto">
          <a:xfrm>
            <a:off x="1258888" y="2679700"/>
            <a:ext cx="492125" cy="107950"/>
          </a:xfrm>
          <a:custGeom>
            <a:avLst/>
            <a:gdLst>
              <a:gd name="T0" fmla="*/ 2147483647 w 441"/>
              <a:gd name="T1" fmla="*/ 2147483647 h 97"/>
              <a:gd name="T2" fmla="*/ 2147483647 w 441"/>
              <a:gd name="T3" fmla="*/ 2147483647 h 97"/>
              <a:gd name="T4" fmla="*/ 0 w 441"/>
              <a:gd name="T5" fmla="*/ 2147483647 h 97"/>
              <a:gd name="T6" fmla="*/ 2147483647 w 441"/>
              <a:gd name="T7" fmla="*/ 2147483647 h 97"/>
              <a:gd name="T8" fmla="*/ 2147483647 w 441"/>
              <a:gd name="T9" fmla="*/ 0 h 97"/>
              <a:gd name="T10" fmla="*/ 0 w 441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1" h="97">
                <a:moveTo>
                  <a:pt x="440" y="40"/>
                </a:moveTo>
                <a:lnTo>
                  <a:pt x="440" y="40"/>
                </a:lnTo>
                <a:lnTo>
                  <a:pt x="0" y="48"/>
                </a:lnTo>
                <a:lnTo>
                  <a:pt x="40" y="96"/>
                </a:lnTo>
                <a:lnTo>
                  <a:pt x="40" y="0"/>
                </a:lnTo>
                <a:lnTo>
                  <a:pt x="0" y="48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19" name="Freeform 24"/>
          <p:cNvSpPr>
            <a:spLocks/>
          </p:cNvSpPr>
          <p:nvPr/>
        </p:nvSpPr>
        <p:spPr bwMode="auto">
          <a:xfrm>
            <a:off x="3670300" y="1633538"/>
            <a:ext cx="1920875" cy="1587"/>
          </a:xfrm>
          <a:custGeom>
            <a:avLst/>
            <a:gdLst>
              <a:gd name="T0" fmla="*/ 0 w 1721"/>
              <a:gd name="T1" fmla="*/ 0 h 1"/>
              <a:gd name="T2" fmla="*/ 2147483647 w 172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721" h="1">
                <a:moveTo>
                  <a:pt x="0" y="0"/>
                </a:moveTo>
                <a:lnTo>
                  <a:pt x="1720" y="0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20" name="Freeform 25"/>
          <p:cNvSpPr>
            <a:spLocks/>
          </p:cNvSpPr>
          <p:nvPr/>
        </p:nvSpPr>
        <p:spPr bwMode="auto">
          <a:xfrm>
            <a:off x="5608638" y="1660525"/>
            <a:ext cx="509587" cy="733425"/>
          </a:xfrm>
          <a:custGeom>
            <a:avLst/>
            <a:gdLst>
              <a:gd name="T0" fmla="*/ 0 w 457"/>
              <a:gd name="T1" fmla="*/ 0 h 657"/>
              <a:gd name="T2" fmla="*/ 0 w 457"/>
              <a:gd name="T3" fmla="*/ 0 h 657"/>
              <a:gd name="T4" fmla="*/ 2147483647 w 457"/>
              <a:gd name="T5" fmla="*/ 2147483647 h 657"/>
              <a:gd name="T6" fmla="*/ 2147483647 w 457"/>
              <a:gd name="T7" fmla="*/ 2147483647 h 657"/>
              <a:gd name="T8" fmla="*/ 2147483647 w 457"/>
              <a:gd name="T9" fmla="*/ 2147483647 h 657"/>
              <a:gd name="T10" fmla="*/ 2147483647 w 457"/>
              <a:gd name="T11" fmla="*/ 2147483647 h 6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7" h="657">
                <a:moveTo>
                  <a:pt x="0" y="0"/>
                </a:moveTo>
                <a:lnTo>
                  <a:pt x="0" y="0"/>
                </a:lnTo>
                <a:lnTo>
                  <a:pt x="456" y="656"/>
                </a:lnTo>
                <a:lnTo>
                  <a:pt x="432" y="536"/>
                </a:lnTo>
                <a:lnTo>
                  <a:pt x="352" y="592"/>
                </a:lnTo>
                <a:lnTo>
                  <a:pt x="456" y="656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21" name="Freeform 26"/>
          <p:cNvSpPr>
            <a:spLocks/>
          </p:cNvSpPr>
          <p:nvPr/>
        </p:nvSpPr>
        <p:spPr bwMode="auto">
          <a:xfrm>
            <a:off x="5875338" y="2687638"/>
            <a:ext cx="277812" cy="331787"/>
          </a:xfrm>
          <a:custGeom>
            <a:avLst/>
            <a:gdLst>
              <a:gd name="T0" fmla="*/ 2147483647 w 249"/>
              <a:gd name="T1" fmla="*/ 0 h 297"/>
              <a:gd name="T2" fmla="*/ 2147483647 w 249"/>
              <a:gd name="T3" fmla="*/ 0 h 297"/>
              <a:gd name="T4" fmla="*/ 0 w 249"/>
              <a:gd name="T5" fmla="*/ 2147483647 h 2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9" h="297">
                <a:moveTo>
                  <a:pt x="248" y="0"/>
                </a:moveTo>
                <a:lnTo>
                  <a:pt x="248" y="0"/>
                </a:lnTo>
                <a:lnTo>
                  <a:pt x="0" y="296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22" name="Freeform 27"/>
          <p:cNvSpPr>
            <a:spLocks/>
          </p:cNvSpPr>
          <p:nvPr/>
        </p:nvSpPr>
        <p:spPr bwMode="auto">
          <a:xfrm>
            <a:off x="3768725" y="2973388"/>
            <a:ext cx="2081213" cy="107950"/>
          </a:xfrm>
          <a:custGeom>
            <a:avLst/>
            <a:gdLst>
              <a:gd name="T0" fmla="*/ 2147483647 w 1865"/>
              <a:gd name="T1" fmla="*/ 2147483647 h 97"/>
              <a:gd name="T2" fmla="*/ 2147483647 w 1865"/>
              <a:gd name="T3" fmla="*/ 2147483647 h 97"/>
              <a:gd name="T4" fmla="*/ 0 w 1865"/>
              <a:gd name="T5" fmla="*/ 2147483647 h 97"/>
              <a:gd name="T6" fmla="*/ 2147483647 w 1865"/>
              <a:gd name="T7" fmla="*/ 2147483647 h 97"/>
              <a:gd name="T8" fmla="*/ 2147483647 w 1865"/>
              <a:gd name="T9" fmla="*/ 0 h 97"/>
              <a:gd name="T10" fmla="*/ 0 w 1865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65" h="97">
                <a:moveTo>
                  <a:pt x="1864" y="48"/>
                </a:moveTo>
                <a:lnTo>
                  <a:pt x="1864" y="48"/>
                </a:lnTo>
                <a:lnTo>
                  <a:pt x="0" y="48"/>
                </a:lnTo>
                <a:lnTo>
                  <a:pt x="112" y="96"/>
                </a:lnTo>
                <a:lnTo>
                  <a:pt x="112" y="0"/>
                </a:lnTo>
                <a:lnTo>
                  <a:pt x="0" y="48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23" name="Freeform 28"/>
          <p:cNvSpPr>
            <a:spLocks/>
          </p:cNvSpPr>
          <p:nvPr/>
        </p:nvSpPr>
        <p:spPr bwMode="auto">
          <a:xfrm>
            <a:off x="5956300" y="1276350"/>
            <a:ext cx="144463" cy="1019175"/>
          </a:xfrm>
          <a:custGeom>
            <a:avLst/>
            <a:gdLst>
              <a:gd name="T0" fmla="*/ 2147483647 w 129"/>
              <a:gd name="T1" fmla="*/ 2147483647 h 913"/>
              <a:gd name="T2" fmla="*/ 2147483647 w 129"/>
              <a:gd name="T3" fmla="*/ 2147483647 h 913"/>
              <a:gd name="T4" fmla="*/ 2147483647 w 129"/>
              <a:gd name="T5" fmla="*/ 2147483647 h 913"/>
              <a:gd name="T6" fmla="*/ 2147483647 w 129"/>
              <a:gd name="T7" fmla="*/ 2147483647 h 913"/>
              <a:gd name="T8" fmla="*/ 2147483647 w 129"/>
              <a:gd name="T9" fmla="*/ 2147483647 h 913"/>
              <a:gd name="T10" fmla="*/ 2147483647 w 129"/>
              <a:gd name="T11" fmla="*/ 2147483647 h 913"/>
              <a:gd name="T12" fmla="*/ 2147483647 w 129"/>
              <a:gd name="T13" fmla="*/ 2147483647 h 913"/>
              <a:gd name="T14" fmla="*/ 2147483647 w 129"/>
              <a:gd name="T15" fmla="*/ 2147483647 h 913"/>
              <a:gd name="T16" fmla="*/ 2147483647 w 129"/>
              <a:gd name="T17" fmla="*/ 2147483647 h 913"/>
              <a:gd name="T18" fmla="*/ 2147483647 w 129"/>
              <a:gd name="T19" fmla="*/ 2147483647 h 913"/>
              <a:gd name="T20" fmla="*/ 2147483647 w 129"/>
              <a:gd name="T21" fmla="*/ 2147483647 h 913"/>
              <a:gd name="T22" fmla="*/ 2147483647 w 129"/>
              <a:gd name="T23" fmla="*/ 2147483647 h 913"/>
              <a:gd name="T24" fmla="*/ 2147483647 w 129"/>
              <a:gd name="T25" fmla="*/ 2147483647 h 913"/>
              <a:gd name="T26" fmla="*/ 0 w 129"/>
              <a:gd name="T27" fmla="*/ 2147483647 h 913"/>
              <a:gd name="T28" fmla="*/ 0 w 129"/>
              <a:gd name="T29" fmla="*/ 2147483647 h 913"/>
              <a:gd name="T30" fmla="*/ 0 w 129"/>
              <a:gd name="T31" fmla="*/ 2147483647 h 913"/>
              <a:gd name="T32" fmla="*/ 0 w 129"/>
              <a:gd name="T33" fmla="*/ 2147483647 h 913"/>
              <a:gd name="T34" fmla="*/ 0 w 129"/>
              <a:gd name="T35" fmla="*/ 2147483647 h 913"/>
              <a:gd name="T36" fmla="*/ 2147483647 w 129"/>
              <a:gd name="T37" fmla="*/ 2147483647 h 913"/>
              <a:gd name="T38" fmla="*/ 2147483647 w 129"/>
              <a:gd name="T39" fmla="*/ 2147483647 h 913"/>
              <a:gd name="T40" fmla="*/ 2147483647 w 129"/>
              <a:gd name="T41" fmla="*/ 2147483647 h 913"/>
              <a:gd name="T42" fmla="*/ 2147483647 w 129"/>
              <a:gd name="T43" fmla="*/ 2147483647 h 913"/>
              <a:gd name="T44" fmla="*/ 2147483647 w 129"/>
              <a:gd name="T45" fmla="*/ 2147483647 h 913"/>
              <a:gd name="T46" fmla="*/ 2147483647 w 129"/>
              <a:gd name="T47" fmla="*/ 2147483647 h 913"/>
              <a:gd name="T48" fmla="*/ 2147483647 w 129"/>
              <a:gd name="T49" fmla="*/ 2147483647 h 913"/>
              <a:gd name="T50" fmla="*/ 2147483647 w 129"/>
              <a:gd name="T51" fmla="*/ 2147483647 h 913"/>
              <a:gd name="T52" fmla="*/ 2147483647 w 129"/>
              <a:gd name="T53" fmla="*/ 2147483647 h 913"/>
              <a:gd name="T54" fmla="*/ 2147483647 w 129"/>
              <a:gd name="T55" fmla="*/ 2147483647 h 913"/>
              <a:gd name="T56" fmla="*/ 2147483647 w 129"/>
              <a:gd name="T57" fmla="*/ 2147483647 h 913"/>
              <a:gd name="T58" fmla="*/ 2147483647 w 129"/>
              <a:gd name="T59" fmla="*/ 0 h 913"/>
              <a:gd name="T60" fmla="*/ 2147483647 w 129"/>
              <a:gd name="T61" fmla="*/ 0 h 91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29" h="913">
                <a:moveTo>
                  <a:pt x="128" y="912"/>
                </a:moveTo>
                <a:lnTo>
                  <a:pt x="112" y="912"/>
                </a:lnTo>
                <a:lnTo>
                  <a:pt x="104" y="904"/>
                </a:lnTo>
                <a:lnTo>
                  <a:pt x="88" y="888"/>
                </a:lnTo>
                <a:lnTo>
                  <a:pt x="80" y="872"/>
                </a:lnTo>
                <a:lnTo>
                  <a:pt x="64" y="848"/>
                </a:lnTo>
                <a:lnTo>
                  <a:pt x="56" y="824"/>
                </a:lnTo>
                <a:lnTo>
                  <a:pt x="40" y="792"/>
                </a:lnTo>
                <a:lnTo>
                  <a:pt x="32" y="760"/>
                </a:lnTo>
                <a:lnTo>
                  <a:pt x="24" y="720"/>
                </a:lnTo>
                <a:lnTo>
                  <a:pt x="16" y="680"/>
                </a:lnTo>
                <a:lnTo>
                  <a:pt x="8" y="640"/>
                </a:lnTo>
                <a:lnTo>
                  <a:pt x="8" y="600"/>
                </a:lnTo>
                <a:lnTo>
                  <a:pt x="0" y="552"/>
                </a:lnTo>
                <a:lnTo>
                  <a:pt x="0" y="504"/>
                </a:lnTo>
                <a:lnTo>
                  <a:pt x="0" y="456"/>
                </a:lnTo>
                <a:lnTo>
                  <a:pt x="0" y="408"/>
                </a:lnTo>
                <a:lnTo>
                  <a:pt x="0" y="360"/>
                </a:lnTo>
                <a:lnTo>
                  <a:pt x="8" y="312"/>
                </a:lnTo>
                <a:lnTo>
                  <a:pt x="8" y="272"/>
                </a:lnTo>
                <a:lnTo>
                  <a:pt x="16" y="224"/>
                </a:lnTo>
                <a:lnTo>
                  <a:pt x="24" y="184"/>
                </a:lnTo>
                <a:lnTo>
                  <a:pt x="32" y="152"/>
                </a:lnTo>
                <a:lnTo>
                  <a:pt x="40" y="120"/>
                </a:lnTo>
                <a:lnTo>
                  <a:pt x="56" y="88"/>
                </a:lnTo>
                <a:lnTo>
                  <a:pt x="64" y="64"/>
                </a:lnTo>
                <a:lnTo>
                  <a:pt x="80" y="40"/>
                </a:lnTo>
                <a:lnTo>
                  <a:pt x="88" y="24"/>
                </a:lnTo>
                <a:lnTo>
                  <a:pt x="104" y="8"/>
                </a:lnTo>
                <a:lnTo>
                  <a:pt x="112" y="0"/>
                </a:lnTo>
                <a:lnTo>
                  <a:pt x="128" y="0"/>
                </a:lnTo>
              </a:path>
            </a:pathLst>
          </a:custGeom>
          <a:noFill/>
          <a:ln w="762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24" name="Freeform 29"/>
          <p:cNvSpPr>
            <a:spLocks/>
          </p:cNvSpPr>
          <p:nvPr/>
        </p:nvSpPr>
        <p:spPr bwMode="auto">
          <a:xfrm>
            <a:off x="6116638" y="1196975"/>
            <a:ext cx="144462" cy="142875"/>
          </a:xfrm>
          <a:custGeom>
            <a:avLst/>
            <a:gdLst>
              <a:gd name="T0" fmla="*/ 2147483647 w 129"/>
              <a:gd name="T1" fmla="*/ 2147483647 h 129"/>
              <a:gd name="T2" fmla="*/ 2147483647 w 129"/>
              <a:gd name="T3" fmla="*/ 2147483647 h 129"/>
              <a:gd name="T4" fmla="*/ 2147483647 w 129"/>
              <a:gd name="T5" fmla="*/ 2147483647 h 129"/>
              <a:gd name="T6" fmla="*/ 0 w 129"/>
              <a:gd name="T7" fmla="*/ 0 h 129"/>
              <a:gd name="T8" fmla="*/ 0 w 129"/>
              <a:gd name="T9" fmla="*/ 2147483647 h 129"/>
              <a:gd name="T10" fmla="*/ 2147483647 w 129"/>
              <a:gd name="T11" fmla="*/ 2147483647 h 1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9" h="129">
                <a:moveTo>
                  <a:pt x="24" y="64"/>
                </a:moveTo>
                <a:lnTo>
                  <a:pt x="24" y="64"/>
                </a:lnTo>
                <a:lnTo>
                  <a:pt x="128" y="64"/>
                </a:lnTo>
                <a:lnTo>
                  <a:pt x="0" y="0"/>
                </a:lnTo>
                <a:lnTo>
                  <a:pt x="0" y="128"/>
                </a:lnTo>
                <a:lnTo>
                  <a:pt x="128" y="64"/>
                </a:lnTo>
              </a:path>
            </a:pathLst>
          </a:custGeom>
          <a:noFill/>
          <a:ln w="762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4125" name="Rectangle 3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l-NL" dirty="0" err="1" smtClean="0"/>
              <a:t>Bst</a:t>
            </a:r>
            <a:r>
              <a:rPr lang="nl-NL" dirty="0" smtClean="0"/>
              <a:t> 1 Impulsen</a:t>
            </a:r>
          </a:p>
        </p:txBody>
      </p:sp>
      <p:pic>
        <p:nvPicPr>
          <p:cNvPr id="4126" name="Picture 36" descr="home_icoon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7" name="Text Box 40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491288" y="5661025"/>
            <a:ext cx="1887537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Het zenuwstelsel Mamlberg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4128" name="Picture 41" descr="internet-explorer-icon">
            <a:hlinkClick r:id="rId7"/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5627688"/>
            <a:ext cx="17938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9" name="Text Box 65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481763" y="5338763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Het zenuwstelsel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4130" name="Picture 26" descr="im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52324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1" name="Text Box 65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491288" y="5942013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Reflexen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4132" name="Picture 26" descr="img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83565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B2. Het zintuigenstelsel. Het oor.</a:t>
            </a:r>
          </a:p>
        </p:txBody>
      </p:sp>
      <p:pic>
        <p:nvPicPr>
          <p:cNvPr id="10244" name="Picture 2" descr="http://www.iselinge.nl/Scholenplein/pabolessen/02032bzintuigen/plaatjes/o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53281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kstvak 1"/>
          <p:cNvSpPr txBox="1">
            <a:spLocks noChangeArrowheads="1"/>
          </p:cNvSpPr>
          <p:nvPr/>
        </p:nvSpPr>
        <p:spPr bwMode="auto">
          <a:xfrm>
            <a:off x="1655763" y="6381750"/>
            <a:ext cx="16414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hlinkClick r:id="rId5" action="ppaction://hlinksldjump"/>
              </a:rPr>
              <a:t>Ga naar V2. De gehoorzintuigen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0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 dirty="0" err="1" smtClean="0">
                <a:solidFill>
                  <a:srgbClr val="003300"/>
                </a:solidFill>
              </a:rPr>
              <a:t>Bst</a:t>
            </a:r>
            <a:r>
              <a:rPr lang="nl-NL" sz="2800" b="1" dirty="0" smtClean="0">
                <a:solidFill>
                  <a:srgbClr val="003300"/>
                </a:solidFill>
              </a:rPr>
              <a:t> 3 </a:t>
            </a:r>
            <a:r>
              <a:rPr lang="nl-NL" sz="2800" b="1" dirty="0">
                <a:solidFill>
                  <a:srgbClr val="003300"/>
                </a:solidFill>
              </a:rPr>
              <a:t>De ogen</a:t>
            </a:r>
          </a:p>
        </p:txBody>
      </p:sp>
      <p:pic>
        <p:nvPicPr>
          <p:cNvPr id="11268" name="Picture 2" descr="http://www.vanhoutoptiek.nl/Ogen/AnatomieOo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057275"/>
            <a:ext cx="8024813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kstvak 7"/>
          <p:cNvSpPr txBox="1">
            <a:spLocks noChangeArrowheads="1"/>
          </p:cNvSpPr>
          <p:nvPr/>
        </p:nvSpPr>
        <p:spPr bwMode="auto">
          <a:xfrm>
            <a:off x="6732588" y="1069975"/>
            <a:ext cx="1498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Bouw oog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749300" y="5888038"/>
            <a:ext cx="13668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Bouw van het oog </a:t>
            </a:r>
          </a:p>
        </p:txBody>
      </p:sp>
      <p:pic>
        <p:nvPicPr>
          <p:cNvPr id="11271" name="Picture 26" descr="im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23"/>
          <p:cNvSpPr txBox="1">
            <a:spLocks noChangeArrowheads="1"/>
          </p:cNvSpPr>
          <p:nvPr/>
        </p:nvSpPr>
        <p:spPr bwMode="auto">
          <a:xfrm>
            <a:off x="496888" y="550227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Puzzel oog</a:t>
            </a:r>
          </a:p>
        </p:txBody>
      </p:sp>
      <p:pic>
        <p:nvPicPr>
          <p:cNvPr id="11273" name="Picture 24" descr="FlashLogo_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48005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39" descr="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84763"/>
            <a:ext cx="4683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40"/>
          <p:cNvSpPr>
            <a:spLocks noChangeArrowheads="1"/>
          </p:cNvSpPr>
          <p:nvPr/>
        </p:nvSpPr>
        <p:spPr bwMode="auto">
          <a:xfrm>
            <a:off x="611188" y="5084763"/>
            <a:ext cx="20875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Matchpuzzel oog</a:t>
            </a:r>
          </a:p>
        </p:txBody>
      </p:sp>
    </p:spTree>
    <p:extLst>
      <p:ext uri="{BB962C8B-B14F-4D97-AF65-F5344CB8AC3E}">
        <p14:creationId xmlns:p14="http://schemas.microsoft.com/office/powerpoint/2010/main" val="3147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B3. De ogen</a:t>
            </a:r>
          </a:p>
        </p:txBody>
      </p:sp>
      <p:pic>
        <p:nvPicPr>
          <p:cNvPr id="12292" name="Picture 2" descr="http://static.skynetblogs.be/media/9319/dyn010_original_350_194_pjpeg_2672859_a773f7c384b3600c1fa8798980f50d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33488"/>
            <a:ext cx="863917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lensformule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43200"/>
            <a:ext cx="7256064" cy="356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50682"/>
            <a:ext cx="2695796" cy="10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2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B3. De ogen accommoderen</a:t>
            </a:r>
          </a:p>
        </p:txBody>
      </p:sp>
      <p:pic>
        <p:nvPicPr>
          <p:cNvPr id="13316" name="Picture 6" descr="http://upload.wikimedia.org/wikipedia/commons/a/a3/Eye_dilat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7288"/>
            <a:ext cx="72453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21"/>
          <p:cNvSpPr txBox="1">
            <a:spLocks noChangeArrowheads="1"/>
          </p:cNvSpPr>
          <p:nvPr/>
        </p:nvSpPr>
        <p:spPr bwMode="auto">
          <a:xfrm>
            <a:off x="665163" y="613092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Accommoderen</a:t>
            </a:r>
          </a:p>
        </p:txBody>
      </p:sp>
      <p:pic>
        <p:nvPicPr>
          <p:cNvPr id="13318" name="Picture 25" descr="youtube-logo(2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6057900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22"/>
          <p:cNvSpPr txBox="1">
            <a:spLocks noChangeArrowheads="1"/>
          </p:cNvSpPr>
          <p:nvPr/>
        </p:nvSpPr>
        <p:spPr bwMode="auto">
          <a:xfrm>
            <a:off x="728663" y="5868988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Accommoderen simpel</a:t>
            </a:r>
          </a:p>
        </p:txBody>
      </p:sp>
      <p:pic>
        <p:nvPicPr>
          <p:cNvPr id="13320" name="Picture 26" descr="im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786438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22"/>
          <p:cNvSpPr txBox="1">
            <a:spLocks noChangeArrowheads="1"/>
          </p:cNvSpPr>
          <p:nvPr/>
        </p:nvSpPr>
        <p:spPr bwMode="auto">
          <a:xfrm>
            <a:off x="728663" y="5516563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Accommoderen uitgebreid</a:t>
            </a:r>
          </a:p>
        </p:txBody>
      </p:sp>
      <p:pic>
        <p:nvPicPr>
          <p:cNvPr id="13322" name="Picture 26" descr="img">
            <a:hlinkClick r:id="rId9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434013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6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60975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4" name="Rectangle 37"/>
          <p:cNvSpPr>
            <a:spLocks noChangeArrowheads="1"/>
          </p:cNvSpPr>
          <p:nvPr/>
        </p:nvSpPr>
        <p:spPr bwMode="auto">
          <a:xfrm>
            <a:off x="6589713" y="6092825"/>
            <a:ext cx="20875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Een oog-laseroperatie</a:t>
            </a:r>
          </a:p>
        </p:txBody>
      </p:sp>
    </p:spTree>
    <p:extLst>
      <p:ext uri="{BB962C8B-B14F-4D97-AF65-F5344CB8AC3E}">
        <p14:creationId xmlns:p14="http://schemas.microsoft.com/office/powerpoint/2010/main" val="27326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Accommoderen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" y="1988840"/>
            <a:ext cx="8682316" cy="359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lichtbreking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Bolle lens / positieve lens</a:t>
            </a:r>
          </a:p>
          <a:p>
            <a:r>
              <a:rPr lang="nl-NL" dirty="0" smtClean="0"/>
              <a:t>Convergerend (bundelend)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Holle lens / negatieve lens</a:t>
            </a:r>
          </a:p>
          <a:p>
            <a:r>
              <a:rPr lang="nl-NL" dirty="0" smtClean="0"/>
              <a:t>Divergerend (spreidend)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82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B3. De ogen. Oogafwijkingen</a:t>
            </a:r>
          </a:p>
        </p:txBody>
      </p:sp>
      <p:pic>
        <p:nvPicPr>
          <p:cNvPr id="14340" name="Picture 2" descr="http://www.info-graphics.nl/nl/wp-content/uploads/2009/02/08184adverziend-bijziend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44563"/>
            <a:ext cx="8818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9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.fontys.nl/lerarenopleiding/tilburg/biologie/cd%20amsterdam/cdw/almanak/5prcurs/fysiol/brein/zintuigen/retinasc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939925"/>
            <a:ext cx="6937375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B3. De ogen. Het netvlies</a:t>
            </a:r>
          </a:p>
        </p:txBody>
      </p:sp>
      <p:pic>
        <p:nvPicPr>
          <p:cNvPr id="15365" name="Picture 2" descr="http://www.accessibility.nl/files/images/kegeltjestaafj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39814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22"/>
          <p:cNvSpPr txBox="1">
            <a:spLocks noChangeArrowheads="1"/>
          </p:cNvSpPr>
          <p:nvPr/>
        </p:nvSpPr>
        <p:spPr bwMode="auto">
          <a:xfrm>
            <a:off x="749300" y="6197600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Staafjes en kegeltjes</a:t>
            </a:r>
          </a:p>
        </p:txBody>
      </p:sp>
      <p:pic>
        <p:nvPicPr>
          <p:cNvPr id="15367" name="Picture 26" descr="im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11505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22"/>
          <p:cNvSpPr txBox="1">
            <a:spLocks noChangeArrowheads="1"/>
          </p:cNvSpPr>
          <p:nvPr/>
        </p:nvSpPr>
        <p:spPr bwMode="auto">
          <a:xfrm>
            <a:off x="733425" y="5842000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Het netvlies</a:t>
            </a:r>
          </a:p>
        </p:txBody>
      </p:sp>
      <p:pic>
        <p:nvPicPr>
          <p:cNvPr id="15369" name="Picture 26" descr="img">
            <a:hlinkClick r:id="rId8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75945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pupilreflex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65" y="1652588"/>
            <a:ext cx="2728710" cy="458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74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NL" dirty="0" smtClean="0"/>
          </a:p>
        </p:txBody>
      </p:sp>
      <p:pic>
        <p:nvPicPr>
          <p:cNvPr id="51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44563"/>
            <a:ext cx="8588375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12"/>
          <p:cNvSpPr txBox="1">
            <a:spLocks noChangeArrowheads="1"/>
          </p:cNvSpPr>
          <p:nvPr/>
        </p:nvSpPr>
        <p:spPr bwMode="auto">
          <a:xfrm>
            <a:off x="639763" y="6230938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De Synaps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sp>
        <p:nvSpPr>
          <p:cNvPr id="5125" name="Text Box 14"/>
          <p:cNvSpPr txBox="1">
            <a:spLocks noChangeArrowheads="1"/>
          </p:cNvSpPr>
          <p:nvPr/>
        </p:nvSpPr>
        <p:spPr bwMode="auto">
          <a:xfrm>
            <a:off x="647700" y="5946775"/>
            <a:ext cx="1887538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Bouw axon  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5126" name="Picture 36" descr="home_icoon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6" descr="im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870575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6" descr="img">
            <a:hlinkClick r:id="rId8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161088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468313" y="550227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werking van een synaps 2 (engels)</a:t>
            </a:r>
          </a:p>
        </p:txBody>
      </p:sp>
      <p:pic>
        <p:nvPicPr>
          <p:cNvPr id="5130" name="Picture 24" descr="FlashLogo_6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48005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23"/>
          <p:cNvSpPr txBox="1">
            <a:spLocks noChangeArrowheads="1"/>
          </p:cNvSpPr>
          <p:nvPr/>
        </p:nvSpPr>
        <p:spPr bwMode="auto">
          <a:xfrm>
            <a:off x="468313" y="5221288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werking van een synaps 1 ((engels)</a:t>
            </a:r>
          </a:p>
        </p:txBody>
      </p:sp>
      <p:pic>
        <p:nvPicPr>
          <p:cNvPr id="5132" name="Picture 24" descr="FlashLogo_6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5199063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 Box 23"/>
          <p:cNvSpPr txBox="1">
            <a:spLocks noChangeArrowheads="1"/>
          </p:cNvSpPr>
          <p:nvPr/>
        </p:nvSpPr>
        <p:spPr bwMode="auto">
          <a:xfrm>
            <a:off x="457200" y="4933950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Neurotransmitter</a:t>
            </a:r>
          </a:p>
        </p:txBody>
      </p:sp>
      <p:pic>
        <p:nvPicPr>
          <p:cNvPr id="5134" name="Picture 24" descr="FlashLogo_6">
            <a:hlinkClick r:id="rId1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4911725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 Box 23"/>
          <p:cNvSpPr txBox="1">
            <a:spLocks noChangeArrowheads="1"/>
          </p:cNvSpPr>
          <p:nvPr/>
        </p:nvSpPr>
        <p:spPr bwMode="auto">
          <a:xfrm>
            <a:off x="474663" y="436562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Actiepotentiaal 2 (engels)</a:t>
            </a:r>
          </a:p>
        </p:txBody>
      </p:sp>
      <p:pic>
        <p:nvPicPr>
          <p:cNvPr id="5136" name="Picture 24" descr="FlashLogo_6">
            <a:hlinkClick r:id="rId1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34340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Text Box 23"/>
          <p:cNvSpPr txBox="1">
            <a:spLocks noChangeArrowheads="1"/>
          </p:cNvSpPr>
          <p:nvPr/>
        </p:nvSpPr>
        <p:spPr bwMode="auto">
          <a:xfrm>
            <a:off x="481013" y="404177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Actiepotentiaal 1 (engels)</a:t>
            </a:r>
          </a:p>
        </p:txBody>
      </p:sp>
      <p:pic>
        <p:nvPicPr>
          <p:cNvPr id="5138" name="Picture 24" descr="FlashLogo_6">
            <a:hlinkClick r:id="rId14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01955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463550" y="4649788"/>
            <a:ext cx="1366838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Actiepotentiaal Cartoon (engels)</a:t>
            </a:r>
          </a:p>
        </p:txBody>
      </p:sp>
      <p:pic>
        <p:nvPicPr>
          <p:cNvPr id="5140" name="Picture 24" descr="FlashLogo_6">
            <a:hlinkClick r:id="rId15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627563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7" descr="im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673475"/>
            <a:ext cx="3651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Text Box 28"/>
          <p:cNvSpPr txBox="1">
            <a:spLocks noChangeArrowheads="1"/>
          </p:cNvSpPr>
          <p:nvPr/>
        </p:nvSpPr>
        <p:spPr bwMode="auto">
          <a:xfrm>
            <a:off x="495300" y="3746500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Prikkelwerking</a:t>
            </a:r>
          </a:p>
        </p:txBody>
      </p:sp>
    </p:spTree>
    <p:extLst>
      <p:ext uri="{BB962C8B-B14F-4D97-AF65-F5344CB8AC3E}">
        <p14:creationId xmlns:p14="http://schemas.microsoft.com/office/powerpoint/2010/main" val="31704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26" y="264720"/>
            <a:ext cx="5541053" cy="633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82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16388" name="Picture 2" descr="http://www.natuurinformatie.nl/sites/nnm.dossiers/contents/i003299/hersenbinnenteks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196975"/>
            <a:ext cx="7059612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21"/>
          <p:cNvSpPr txBox="1">
            <a:spLocks noChangeArrowheads="1"/>
          </p:cNvSpPr>
          <p:nvPr/>
        </p:nvSpPr>
        <p:spPr bwMode="auto">
          <a:xfrm>
            <a:off x="617538" y="609917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hersenen</a:t>
            </a:r>
          </a:p>
        </p:txBody>
      </p:sp>
      <p:pic>
        <p:nvPicPr>
          <p:cNvPr id="16390" name="Picture 25" descr="youtube-logo(2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026150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67">
            <a:hlinkClick r:id="rId7"/>
          </p:cNvPr>
          <p:cNvSpPr txBox="1">
            <a:spLocks noChangeArrowheads="1"/>
          </p:cNvSpPr>
          <p:nvPr/>
        </p:nvSpPr>
        <p:spPr bwMode="auto">
          <a:xfrm>
            <a:off x="692150" y="5815013"/>
            <a:ext cx="1887538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Het centrale zenuwstelsel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16392" name="Picture 26" descr="im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5735638"/>
            <a:ext cx="412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0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17412" name="Picture 2" descr="http://www.docukit.nl/inhoud/ic70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52513"/>
            <a:ext cx="8642350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7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18436" name="Tekstvak 1"/>
          <p:cNvSpPr txBox="1">
            <a:spLocks noChangeArrowheads="1"/>
          </p:cNvSpPr>
          <p:nvPr/>
        </p:nvSpPr>
        <p:spPr bwMode="auto">
          <a:xfrm>
            <a:off x="5807075" y="1304925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000"/>
              <a:t>Een EEG</a:t>
            </a:r>
          </a:p>
        </p:txBody>
      </p:sp>
      <p:pic>
        <p:nvPicPr>
          <p:cNvPr id="18437" name="Picture 2" descr="http://people.brandeis.edu/~sekuler/imgs/rwsE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http://www.neurodevelopmentcenter.com/uploads/pics/eeg_traces_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39963"/>
            <a:ext cx="5668962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19460" name="Tekstvak 1"/>
          <p:cNvSpPr txBox="1">
            <a:spLocks noChangeArrowheads="1"/>
          </p:cNvSpPr>
          <p:nvPr/>
        </p:nvSpPr>
        <p:spPr bwMode="auto">
          <a:xfrm>
            <a:off x="5807075" y="1304925"/>
            <a:ext cx="307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000"/>
              <a:t>Een foto van een CT scan</a:t>
            </a:r>
          </a:p>
        </p:txBody>
      </p:sp>
      <p:pic>
        <p:nvPicPr>
          <p:cNvPr id="19461" name="Picture 2" descr="http://farm1.static.flickr.com/74/225600146_631a2dd5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44563"/>
            <a:ext cx="5329238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4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20484" name="Picture 2" descr="http://www.melissamemorial.org/userfiles/image/mri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73125"/>
            <a:ext cx="561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vak 1"/>
          <p:cNvSpPr txBox="1">
            <a:spLocks noChangeArrowheads="1"/>
          </p:cNvSpPr>
          <p:nvPr/>
        </p:nvSpPr>
        <p:spPr bwMode="auto">
          <a:xfrm>
            <a:off x="5807075" y="1304925"/>
            <a:ext cx="3182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000"/>
              <a:t>Een foto van een MRI scan</a:t>
            </a:r>
          </a:p>
        </p:txBody>
      </p:sp>
    </p:spTree>
    <p:extLst>
      <p:ext uri="{BB962C8B-B14F-4D97-AF65-F5344CB8AC3E}">
        <p14:creationId xmlns:p14="http://schemas.microsoft.com/office/powerpoint/2010/main" val="30606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empimage1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84275"/>
            <a:ext cx="7796212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77813" y="6019800"/>
            <a:ext cx="47323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500" b="1">
                <a:solidFill>
                  <a:srgbClr val="003300"/>
                </a:solidFill>
                <a:latin typeface="Arial" charset="0"/>
              </a:rPr>
              <a:t>Bouw ruggemerg en reflexboog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25463" y="1062038"/>
            <a:ext cx="174307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Zenuwknoop =</a:t>
            </a:r>
            <a:endParaRPr lang="nl-NL" sz="1300">
              <a:solidFill>
                <a:srgbClr val="003300"/>
              </a:solidFill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ganglion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473450" y="825500"/>
            <a:ext cx="10890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Rugzijde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8150225" y="4581525"/>
            <a:ext cx="1138238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600" b="1">
                <a:solidFill>
                  <a:srgbClr val="003300"/>
                </a:solidFill>
                <a:latin typeface="Arial" charset="0"/>
              </a:rPr>
              <a:t>Schakel-</a:t>
            </a:r>
          </a:p>
          <a:p>
            <a:pPr eaLnBrk="1" hangingPunct="1"/>
            <a:r>
              <a:rPr lang="nl-NL" sz="1600" b="1">
                <a:solidFill>
                  <a:srgbClr val="003300"/>
                </a:solidFill>
                <a:latin typeface="Arial" charset="0"/>
              </a:rPr>
              <a:t>cel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843588" y="908050"/>
            <a:ext cx="1960562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Sensibele zenuw</a:t>
            </a:r>
            <a:endParaRPr lang="nl-NL" sz="1300">
              <a:solidFill>
                <a:srgbClr val="003300"/>
              </a:solidFill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of gevoelszenuw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138738" y="4306888"/>
            <a:ext cx="1300162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Grijze stof</a:t>
            </a:r>
            <a:endParaRPr lang="nl-NL" sz="1300">
              <a:solidFill>
                <a:srgbClr val="003300"/>
              </a:solidFill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(H-vormig)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845175" y="3935413"/>
            <a:ext cx="1155700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Witte stof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430213" y="4702175"/>
            <a:ext cx="1944687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Gemende zenuw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3754438" y="4427538"/>
            <a:ext cx="11398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Buikzijde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846763" y="6130925"/>
            <a:ext cx="1449387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Spierzintuig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8299450" y="5149850"/>
            <a:ext cx="11398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500" b="1">
                <a:solidFill>
                  <a:srgbClr val="003300"/>
                </a:solidFill>
                <a:latin typeface="Arial" charset="0"/>
              </a:rPr>
              <a:t>Kniepees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905250" y="5214938"/>
            <a:ext cx="23717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642938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Bewegingszintuig of</a:t>
            </a:r>
            <a:endParaRPr lang="nl-NL" sz="1300">
              <a:solidFill>
                <a:srgbClr val="003300"/>
              </a:solidFill>
              <a:latin typeface="Arial" charset="0"/>
            </a:endParaRPr>
          </a:p>
          <a:p>
            <a:pPr eaLnBrk="1" hangingPunct="1"/>
            <a:r>
              <a:rPr lang="nl-NL" sz="1900" b="1">
                <a:solidFill>
                  <a:srgbClr val="003300"/>
                </a:solidFill>
                <a:latin typeface="Arial" charset="0"/>
              </a:rPr>
              <a:t>motorische zenuw</a:t>
            </a:r>
          </a:p>
        </p:txBody>
      </p:sp>
      <p:pic>
        <p:nvPicPr>
          <p:cNvPr id="21519" name="Picture 19" descr="tempimage1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4419600"/>
            <a:ext cx="2214563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0" name="Picture 20" descr="tempimage1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0000">
            <a:off x="7831138" y="5054600"/>
            <a:ext cx="1063625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1" name="Freeform 22"/>
          <p:cNvSpPr>
            <a:spLocks/>
          </p:cNvSpPr>
          <p:nvPr/>
        </p:nvSpPr>
        <p:spPr bwMode="auto">
          <a:xfrm>
            <a:off x="1139825" y="3513138"/>
            <a:ext cx="103188" cy="1204912"/>
          </a:xfrm>
          <a:custGeom>
            <a:avLst/>
            <a:gdLst>
              <a:gd name="T0" fmla="*/ 2147483647 w 97"/>
              <a:gd name="T1" fmla="*/ 0 h 1169"/>
              <a:gd name="T2" fmla="*/ 2147483647 w 97"/>
              <a:gd name="T3" fmla="*/ 0 h 1169"/>
              <a:gd name="T4" fmla="*/ 2147483647 w 97"/>
              <a:gd name="T5" fmla="*/ 2147483647 h 1169"/>
              <a:gd name="T6" fmla="*/ 2147483647 w 97"/>
              <a:gd name="T7" fmla="*/ 2147483647 h 1169"/>
              <a:gd name="T8" fmla="*/ 0 w 97"/>
              <a:gd name="T9" fmla="*/ 2147483647 h 1169"/>
              <a:gd name="T10" fmla="*/ 2147483647 w 97"/>
              <a:gd name="T11" fmla="*/ 2147483647 h 11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7" h="1169">
                <a:moveTo>
                  <a:pt x="56" y="0"/>
                </a:moveTo>
                <a:lnTo>
                  <a:pt x="56" y="0"/>
                </a:lnTo>
                <a:lnTo>
                  <a:pt x="48" y="1168"/>
                </a:lnTo>
                <a:lnTo>
                  <a:pt x="96" y="1056"/>
                </a:lnTo>
                <a:lnTo>
                  <a:pt x="0" y="1056"/>
                </a:lnTo>
                <a:lnTo>
                  <a:pt x="48" y="1168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2" name="Freeform 23"/>
          <p:cNvSpPr>
            <a:spLocks/>
          </p:cNvSpPr>
          <p:nvPr/>
        </p:nvSpPr>
        <p:spPr bwMode="auto">
          <a:xfrm>
            <a:off x="1668463" y="1419225"/>
            <a:ext cx="520700" cy="323850"/>
          </a:xfrm>
          <a:custGeom>
            <a:avLst/>
            <a:gdLst>
              <a:gd name="T0" fmla="*/ 2147483647 w 497"/>
              <a:gd name="T1" fmla="*/ 2147483647 h 313"/>
              <a:gd name="T2" fmla="*/ 2147483647 w 497"/>
              <a:gd name="T3" fmla="*/ 2147483647 h 313"/>
              <a:gd name="T4" fmla="*/ 0 w 497"/>
              <a:gd name="T5" fmla="*/ 0 h 313"/>
              <a:gd name="T6" fmla="*/ 2147483647 w 497"/>
              <a:gd name="T7" fmla="*/ 2147483647 h 313"/>
              <a:gd name="T8" fmla="*/ 2147483647 w 497"/>
              <a:gd name="T9" fmla="*/ 2147483647 h 313"/>
              <a:gd name="T10" fmla="*/ 0 w 497"/>
              <a:gd name="T11" fmla="*/ 0 h 3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7" h="313">
                <a:moveTo>
                  <a:pt x="496" y="312"/>
                </a:moveTo>
                <a:lnTo>
                  <a:pt x="496" y="312"/>
                </a:lnTo>
                <a:lnTo>
                  <a:pt x="0" y="0"/>
                </a:lnTo>
                <a:lnTo>
                  <a:pt x="72" y="104"/>
                </a:lnTo>
                <a:lnTo>
                  <a:pt x="120" y="24"/>
                </a:lnTo>
                <a:lnTo>
                  <a:pt x="0" y="0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3" name="Freeform 24"/>
          <p:cNvSpPr>
            <a:spLocks/>
          </p:cNvSpPr>
          <p:nvPr/>
        </p:nvSpPr>
        <p:spPr bwMode="auto">
          <a:xfrm>
            <a:off x="5876925" y="1504950"/>
            <a:ext cx="428625" cy="595313"/>
          </a:xfrm>
          <a:custGeom>
            <a:avLst/>
            <a:gdLst>
              <a:gd name="T0" fmla="*/ 0 w 409"/>
              <a:gd name="T1" fmla="*/ 2147483647 h 577"/>
              <a:gd name="T2" fmla="*/ 0 w 409"/>
              <a:gd name="T3" fmla="*/ 2147483647 h 577"/>
              <a:gd name="T4" fmla="*/ 2147483647 w 409"/>
              <a:gd name="T5" fmla="*/ 0 h 577"/>
              <a:gd name="T6" fmla="*/ 2147483647 w 409"/>
              <a:gd name="T7" fmla="*/ 2147483647 h 577"/>
              <a:gd name="T8" fmla="*/ 2147483647 w 409"/>
              <a:gd name="T9" fmla="*/ 2147483647 h 577"/>
              <a:gd name="T10" fmla="*/ 2147483647 w 409"/>
              <a:gd name="T11" fmla="*/ 0 h 5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9" h="577">
                <a:moveTo>
                  <a:pt x="0" y="576"/>
                </a:moveTo>
                <a:lnTo>
                  <a:pt x="0" y="576"/>
                </a:lnTo>
                <a:lnTo>
                  <a:pt x="408" y="0"/>
                </a:lnTo>
                <a:lnTo>
                  <a:pt x="304" y="64"/>
                </a:lnTo>
                <a:lnTo>
                  <a:pt x="384" y="120"/>
                </a:lnTo>
                <a:lnTo>
                  <a:pt x="408" y="0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4" name="Freeform 25"/>
          <p:cNvSpPr>
            <a:spLocks/>
          </p:cNvSpPr>
          <p:nvPr/>
        </p:nvSpPr>
        <p:spPr bwMode="auto">
          <a:xfrm>
            <a:off x="4886325" y="3475038"/>
            <a:ext cx="446088" cy="735012"/>
          </a:xfrm>
          <a:custGeom>
            <a:avLst/>
            <a:gdLst>
              <a:gd name="T0" fmla="*/ 0 w 425"/>
              <a:gd name="T1" fmla="*/ 0 h 713"/>
              <a:gd name="T2" fmla="*/ 0 w 425"/>
              <a:gd name="T3" fmla="*/ 0 h 713"/>
              <a:gd name="T4" fmla="*/ 2147483647 w 425"/>
              <a:gd name="T5" fmla="*/ 2147483647 h 713"/>
              <a:gd name="T6" fmla="*/ 2147483647 w 425"/>
              <a:gd name="T7" fmla="*/ 2147483647 h 713"/>
              <a:gd name="T8" fmla="*/ 2147483647 w 425"/>
              <a:gd name="T9" fmla="*/ 2147483647 h 713"/>
              <a:gd name="T10" fmla="*/ 2147483647 w 425"/>
              <a:gd name="T11" fmla="*/ 2147483647 h 7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5" h="713">
                <a:moveTo>
                  <a:pt x="0" y="0"/>
                </a:moveTo>
                <a:lnTo>
                  <a:pt x="0" y="0"/>
                </a:lnTo>
                <a:lnTo>
                  <a:pt x="424" y="712"/>
                </a:lnTo>
                <a:lnTo>
                  <a:pt x="408" y="592"/>
                </a:lnTo>
                <a:lnTo>
                  <a:pt x="328" y="640"/>
                </a:lnTo>
                <a:lnTo>
                  <a:pt x="424" y="712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5" name="Freeform 26"/>
          <p:cNvSpPr>
            <a:spLocks/>
          </p:cNvSpPr>
          <p:nvPr/>
        </p:nvSpPr>
        <p:spPr bwMode="auto">
          <a:xfrm>
            <a:off x="5302250" y="3840163"/>
            <a:ext cx="395288" cy="182562"/>
          </a:xfrm>
          <a:custGeom>
            <a:avLst/>
            <a:gdLst>
              <a:gd name="T0" fmla="*/ 0 w 377"/>
              <a:gd name="T1" fmla="*/ 0 h 177"/>
              <a:gd name="T2" fmla="*/ 0 w 377"/>
              <a:gd name="T3" fmla="*/ 0 h 177"/>
              <a:gd name="T4" fmla="*/ 2147483647 w 377"/>
              <a:gd name="T5" fmla="*/ 2147483647 h 177"/>
              <a:gd name="T6" fmla="*/ 2147483647 w 377"/>
              <a:gd name="T7" fmla="*/ 2147483647 h 177"/>
              <a:gd name="T8" fmla="*/ 2147483647 w 377"/>
              <a:gd name="T9" fmla="*/ 2147483647 h 177"/>
              <a:gd name="T10" fmla="*/ 2147483647 w 377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7" h="177">
                <a:moveTo>
                  <a:pt x="0" y="0"/>
                </a:moveTo>
                <a:lnTo>
                  <a:pt x="0" y="0"/>
                </a:lnTo>
                <a:lnTo>
                  <a:pt x="376" y="176"/>
                </a:lnTo>
                <a:lnTo>
                  <a:pt x="296" y="88"/>
                </a:lnTo>
                <a:lnTo>
                  <a:pt x="248" y="168"/>
                </a:lnTo>
                <a:lnTo>
                  <a:pt x="376" y="176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6" name="Freeform 27"/>
          <p:cNvSpPr>
            <a:spLocks/>
          </p:cNvSpPr>
          <p:nvPr/>
        </p:nvSpPr>
        <p:spPr bwMode="auto">
          <a:xfrm>
            <a:off x="542925" y="3284538"/>
            <a:ext cx="2976563" cy="536575"/>
          </a:xfrm>
          <a:custGeom>
            <a:avLst/>
            <a:gdLst>
              <a:gd name="T0" fmla="*/ 2147483647 w 2841"/>
              <a:gd name="T1" fmla="*/ 2147483647 h 521"/>
              <a:gd name="T2" fmla="*/ 2147483647 w 2841"/>
              <a:gd name="T3" fmla="*/ 2147483647 h 521"/>
              <a:gd name="T4" fmla="*/ 2147483647 w 2841"/>
              <a:gd name="T5" fmla="*/ 2147483647 h 521"/>
              <a:gd name="T6" fmla="*/ 2147483647 w 2841"/>
              <a:gd name="T7" fmla="*/ 2147483647 h 521"/>
              <a:gd name="T8" fmla="*/ 2147483647 w 2841"/>
              <a:gd name="T9" fmla="*/ 2147483647 h 521"/>
              <a:gd name="T10" fmla="*/ 2147483647 w 2841"/>
              <a:gd name="T11" fmla="*/ 2147483647 h 521"/>
              <a:gd name="T12" fmla="*/ 2147483647 w 2841"/>
              <a:gd name="T13" fmla="*/ 2147483647 h 521"/>
              <a:gd name="T14" fmla="*/ 2147483647 w 2841"/>
              <a:gd name="T15" fmla="*/ 2147483647 h 521"/>
              <a:gd name="T16" fmla="*/ 2147483647 w 2841"/>
              <a:gd name="T17" fmla="*/ 2147483647 h 521"/>
              <a:gd name="T18" fmla="*/ 2147483647 w 2841"/>
              <a:gd name="T19" fmla="*/ 2147483647 h 521"/>
              <a:gd name="T20" fmla="*/ 2147483647 w 2841"/>
              <a:gd name="T21" fmla="*/ 2147483647 h 521"/>
              <a:gd name="T22" fmla="*/ 2147483647 w 2841"/>
              <a:gd name="T23" fmla="*/ 2147483647 h 521"/>
              <a:gd name="T24" fmla="*/ 2147483647 w 2841"/>
              <a:gd name="T25" fmla="*/ 2147483647 h 521"/>
              <a:gd name="T26" fmla="*/ 2147483647 w 2841"/>
              <a:gd name="T27" fmla="*/ 2147483647 h 521"/>
              <a:gd name="T28" fmla="*/ 2147483647 w 2841"/>
              <a:gd name="T29" fmla="*/ 2147483647 h 521"/>
              <a:gd name="T30" fmla="*/ 2147483647 w 2841"/>
              <a:gd name="T31" fmla="*/ 0 h 521"/>
              <a:gd name="T32" fmla="*/ 2147483647 w 2841"/>
              <a:gd name="T33" fmla="*/ 0 h 521"/>
              <a:gd name="T34" fmla="*/ 2147483647 w 2841"/>
              <a:gd name="T35" fmla="*/ 0 h 521"/>
              <a:gd name="T36" fmla="*/ 2147483647 w 2841"/>
              <a:gd name="T37" fmla="*/ 0 h 521"/>
              <a:gd name="T38" fmla="*/ 2147483647 w 2841"/>
              <a:gd name="T39" fmla="*/ 0 h 521"/>
              <a:gd name="T40" fmla="*/ 2147483647 w 2841"/>
              <a:gd name="T41" fmla="*/ 0 h 521"/>
              <a:gd name="T42" fmla="*/ 2147483647 w 2841"/>
              <a:gd name="T43" fmla="*/ 0 h 521"/>
              <a:gd name="T44" fmla="*/ 2147483647 w 2841"/>
              <a:gd name="T45" fmla="*/ 0 h 521"/>
              <a:gd name="T46" fmla="*/ 2147483647 w 2841"/>
              <a:gd name="T47" fmla="*/ 0 h 521"/>
              <a:gd name="T48" fmla="*/ 2147483647 w 2841"/>
              <a:gd name="T49" fmla="*/ 0 h 521"/>
              <a:gd name="T50" fmla="*/ 2147483647 w 2841"/>
              <a:gd name="T51" fmla="*/ 0 h 521"/>
              <a:gd name="T52" fmla="*/ 2147483647 w 2841"/>
              <a:gd name="T53" fmla="*/ 0 h 521"/>
              <a:gd name="T54" fmla="*/ 2147483647 w 2841"/>
              <a:gd name="T55" fmla="*/ 0 h 521"/>
              <a:gd name="T56" fmla="*/ 2147483647 w 2841"/>
              <a:gd name="T57" fmla="*/ 0 h 521"/>
              <a:gd name="T58" fmla="*/ 2147483647 w 2841"/>
              <a:gd name="T59" fmla="*/ 0 h 521"/>
              <a:gd name="T60" fmla="*/ 2147483647 w 2841"/>
              <a:gd name="T61" fmla="*/ 2147483647 h 521"/>
              <a:gd name="T62" fmla="*/ 2147483647 w 2841"/>
              <a:gd name="T63" fmla="*/ 2147483647 h 521"/>
              <a:gd name="T64" fmla="*/ 2147483647 w 2841"/>
              <a:gd name="T65" fmla="*/ 2147483647 h 521"/>
              <a:gd name="T66" fmla="*/ 2147483647 w 2841"/>
              <a:gd name="T67" fmla="*/ 2147483647 h 521"/>
              <a:gd name="T68" fmla="*/ 2147483647 w 2841"/>
              <a:gd name="T69" fmla="*/ 2147483647 h 521"/>
              <a:gd name="T70" fmla="*/ 2147483647 w 2841"/>
              <a:gd name="T71" fmla="*/ 2147483647 h 521"/>
              <a:gd name="T72" fmla="*/ 2147483647 w 2841"/>
              <a:gd name="T73" fmla="*/ 2147483647 h 521"/>
              <a:gd name="T74" fmla="*/ 2147483647 w 2841"/>
              <a:gd name="T75" fmla="*/ 2147483647 h 521"/>
              <a:gd name="T76" fmla="*/ 2147483647 w 2841"/>
              <a:gd name="T77" fmla="*/ 2147483647 h 521"/>
              <a:gd name="T78" fmla="*/ 2147483647 w 2841"/>
              <a:gd name="T79" fmla="*/ 2147483647 h 521"/>
              <a:gd name="T80" fmla="*/ 2147483647 w 2841"/>
              <a:gd name="T81" fmla="*/ 2147483647 h 521"/>
              <a:gd name="T82" fmla="*/ 2147483647 w 2841"/>
              <a:gd name="T83" fmla="*/ 2147483647 h 521"/>
              <a:gd name="T84" fmla="*/ 2147483647 w 2841"/>
              <a:gd name="T85" fmla="*/ 2147483647 h 521"/>
              <a:gd name="T86" fmla="*/ 2147483647 w 2841"/>
              <a:gd name="T87" fmla="*/ 2147483647 h 521"/>
              <a:gd name="T88" fmla="*/ 2147483647 w 2841"/>
              <a:gd name="T89" fmla="*/ 2147483647 h 521"/>
              <a:gd name="T90" fmla="*/ 2147483647 w 2841"/>
              <a:gd name="T91" fmla="*/ 2147483647 h 521"/>
              <a:gd name="T92" fmla="*/ 2147483647 w 2841"/>
              <a:gd name="T93" fmla="*/ 2147483647 h 521"/>
              <a:gd name="T94" fmla="*/ 2147483647 w 2841"/>
              <a:gd name="T95" fmla="*/ 2147483647 h 521"/>
              <a:gd name="T96" fmla="*/ 2147483647 w 2841"/>
              <a:gd name="T97" fmla="*/ 2147483647 h 521"/>
              <a:gd name="T98" fmla="*/ 2147483647 w 2841"/>
              <a:gd name="T99" fmla="*/ 2147483647 h 521"/>
              <a:gd name="T100" fmla="*/ 2147483647 w 2841"/>
              <a:gd name="T101" fmla="*/ 2147483647 h 521"/>
              <a:gd name="T102" fmla="*/ 2147483647 w 2841"/>
              <a:gd name="T103" fmla="*/ 2147483647 h 521"/>
              <a:gd name="T104" fmla="*/ 2147483647 w 2841"/>
              <a:gd name="T105" fmla="*/ 2147483647 h 521"/>
              <a:gd name="T106" fmla="*/ 2147483647 w 2841"/>
              <a:gd name="T107" fmla="*/ 2147483647 h 521"/>
              <a:gd name="T108" fmla="*/ 2147483647 w 2841"/>
              <a:gd name="T109" fmla="*/ 2147483647 h 521"/>
              <a:gd name="T110" fmla="*/ 2147483647 w 2841"/>
              <a:gd name="T111" fmla="*/ 2147483647 h 521"/>
              <a:gd name="T112" fmla="*/ 2147483647 w 2841"/>
              <a:gd name="T113" fmla="*/ 2147483647 h 521"/>
              <a:gd name="T114" fmla="*/ 2147483647 w 2841"/>
              <a:gd name="T115" fmla="*/ 2147483647 h 521"/>
              <a:gd name="T116" fmla="*/ 2147483647 w 2841"/>
              <a:gd name="T117" fmla="*/ 2147483647 h 521"/>
              <a:gd name="T118" fmla="*/ 2147483647 w 2841"/>
              <a:gd name="T119" fmla="*/ 2147483647 h 521"/>
              <a:gd name="T120" fmla="*/ 2147483647 w 2841"/>
              <a:gd name="T121" fmla="*/ 2147483647 h 52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841" h="521">
                <a:moveTo>
                  <a:pt x="2840" y="88"/>
                </a:moveTo>
                <a:lnTo>
                  <a:pt x="2840" y="88"/>
                </a:lnTo>
                <a:lnTo>
                  <a:pt x="2832" y="96"/>
                </a:lnTo>
                <a:lnTo>
                  <a:pt x="2824" y="96"/>
                </a:lnTo>
                <a:lnTo>
                  <a:pt x="2808" y="104"/>
                </a:lnTo>
                <a:lnTo>
                  <a:pt x="2792" y="112"/>
                </a:lnTo>
                <a:lnTo>
                  <a:pt x="2776" y="112"/>
                </a:lnTo>
                <a:lnTo>
                  <a:pt x="2768" y="120"/>
                </a:lnTo>
                <a:lnTo>
                  <a:pt x="2744" y="128"/>
                </a:lnTo>
                <a:lnTo>
                  <a:pt x="2736" y="136"/>
                </a:lnTo>
                <a:lnTo>
                  <a:pt x="2728" y="136"/>
                </a:lnTo>
                <a:lnTo>
                  <a:pt x="2712" y="136"/>
                </a:lnTo>
                <a:lnTo>
                  <a:pt x="2704" y="136"/>
                </a:lnTo>
                <a:lnTo>
                  <a:pt x="2696" y="136"/>
                </a:lnTo>
                <a:lnTo>
                  <a:pt x="2688" y="136"/>
                </a:lnTo>
                <a:lnTo>
                  <a:pt x="2680" y="136"/>
                </a:lnTo>
                <a:lnTo>
                  <a:pt x="2664" y="136"/>
                </a:lnTo>
                <a:lnTo>
                  <a:pt x="2656" y="136"/>
                </a:lnTo>
                <a:lnTo>
                  <a:pt x="2648" y="136"/>
                </a:lnTo>
                <a:lnTo>
                  <a:pt x="2640" y="144"/>
                </a:lnTo>
                <a:lnTo>
                  <a:pt x="2632" y="144"/>
                </a:lnTo>
                <a:lnTo>
                  <a:pt x="2624" y="144"/>
                </a:lnTo>
                <a:lnTo>
                  <a:pt x="2608" y="144"/>
                </a:lnTo>
                <a:lnTo>
                  <a:pt x="2600" y="144"/>
                </a:lnTo>
                <a:lnTo>
                  <a:pt x="2592" y="144"/>
                </a:lnTo>
                <a:lnTo>
                  <a:pt x="2584" y="144"/>
                </a:lnTo>
                <a:lnTo>
                  <a:pt x="2576" y="144"/>
                </a:lnTo>
                <a:lnTo>
                  <a:pt x="2568" y="144"/>
                </a:lnTo>
                <a:lnTo>
                  <a:pt x="2560" y="144"/>
                </a:lnTo>
                <a:lnTo>
                  <a:pt x="2552" y="144"/>
                </a:lnTo>
                <a:lnTo>
                  <a:pt x="2544" y="144"/>
                </a:lnTo>
                <a:lnTo>
                  <a:pt x="2528" y="144"/>
                </a:lnTo>
                <a:lnTo>
                  <a:pt x="2520" y="144"/>
                </a:lnTo>
                <a:lnTo>
                  <a:pt x="2512" y="144"/>
                </a:lnTo>
                <a:lnTo>
                  <a:pt x="2504" y="144"/>
                </a:lnTo>
                <a:lnTo>
                  <a:pt x="2496" y="144"/>
                </a:lnTo>
                <a:lnTo>
                  <a:pt x="2488" y="144"/>
                </a:lnTo>
                <a:lnTo>
                  <a:pt x="2480" y="144"/>
                </a:lnTo>
                <a:lnTo>
                  <a:pt x="2472" y="144"/>
                </a:lnTo>
                <a:lnTo>
                  <a:pt x="2464" y="144"/>
                </a:lnTo>
                <a:lnTo>
                  <a:pt x="2456" y="144"/>
                </a:lnTo>
                <a:lnTo>
                  <a:pt x="2440" y="144"/>
                </a:lnTo>
                <a:lnTo>
                  <a:pt x="2432" y="144"/>
                </a:lnTo>
                <a:lnTo>
                  <a:pt x="2416" y="144"/>
                </a:lnTo>
                <a:lnTo>
                  <a:pt x="2408" y="144"/>
                </a:lnTo>
                <a:lnTo>
                  <a:pt x="2392" y="144"/>
                </a:lnTo>
                <a:lnTo>
                  <a:pt x="2384" y="144"/>
                </a:lnTo>
                <a:lnTo>
                  <a:pt x="2376" y="144"/>
                </a:lnTo>
                <a:lnTo>
                  <a:pt x="2360" y="144"/>
                </a:lnTo>
                <a:lnTo>
                  <a:pt x="2352" y="144"/>
                </a:lnTo>
                <a:lnTo>
                  <a:pt x="2344" y="144"/>
                </a:lnTo>
                <a:lnTo>
                  <a:pt x="2336" y="136"/>
                </a:lnTo>
                <a:lnTo>
                  <a:pt x="2328" y="136"/>
                </a:lnTo>
                <a:lnTo>
                  <a:pt x="2320" y="136"/>
                </a:lnTo>
                <a:lnTo>
                  <a:pt x="2312" y="136"/>
                </a:lnTo>
                <a:lnTo>
                  <a:pt x="2304" y="136"/>
                </a:lnTo>
                <a:lnTo>
                  <a:pt x="2296" y="136"/>
                </a:lnTo>
                <a:lnTo>
                  <a:pt x="2288" y="136"/>
                </a:lnTo>
                <a:lnTo>
                  <a:pt x="2280" y="136"/>
                </a:lnTo>
                <a:lnTo>
                  <a:pt x="2272" y="136"/>
                </a:lnTo>
                <a:lnTo>
                  <a:pt x="2264" y="136"/>
                </a:lnTo>
                <a:lnTo>
                  <a:pt x="2256" y="136"/>
                </a:lnTo>
                <a:lnTo>
                  <a:pt x="2248" y="136"/>
                </a:lnTo>
                <a:lnTo>
                  <a:pt x="2240" y="128"/>
                </a:lnTo>
                <a:lnTo>
                  <a:pt x="2232" y="120"/>
                </a:lnTo>
                <a:lnTo>
                  <a:pt x="2224" y="112"/>
                </a:lnTo>
                <a:lnTo>
                  <a:pt x="2216" y="112"/>
                </a:lnTo>
                <a:lnTo>
                  <a:pt x="2208" y="104"/>
                </a:lnTo>
                <a:lnTo>
                  <a:pt x="2200" y="104"/>
                </a:lnTo>
                <a:lnTo>
                  <a:pt x="2192" y="96"/>
                </a:lnTo>
                <a:lnTo>
                  <a:pt x="2184" y="88"/>
                </a:lnTo>
                <a:lnTo>
                  <a:pt x="2176" y="88"/>
                </a:lnTo>
                <a:lnTo>
                  <a:pt x="2168" y="88"/>
                </a:lnTo>
                <a:lnTo>
                  <a:pt x="2168" y="80"/>
                </a:lnTo>
                <a:lnTo>
                  <a:pt x="2160" y="80"/>
                </a:lnTo>
                <a:lnTo>
                  <a:pt x="2160" y="72"/>
                </a:lnTo>
                <a:lnTo>
                  <a:pt x="2152" y="64"/>
                </a:lnTo>
                <a:lnTo>
                  <a:pt x="2144" y="64"/>
                </a:lnTo>
                <a:lnTo>
                  <a:pt x="2136" y="56"/>
                </a:lnTo>
                <a:lnTo>
                  <a:pt x="2128" y="48"/>
                </a:lnTo>
                <a:lnTo>
                  <a:pt x="2120" y="40"/>
                </a:lnTo>
                <a:lnTo>
                  <a:pt x="2104" y="40"/>
                </a:lnTo>
                <a:lnTo>
                  <a:pt x="2104" y="32"/>
                </a:lnTo>
                <a:lnTo>
                  <a:pt x="2096" y="32"/>
                </a:lnTo>
                <a:lnTo>
                  <a:pt x="2088" y="32"/>
                </a:lnTo>
                <a:lnTo>
                  <a:pt x="2088" y="24"/>
                </a:lnTo>
                <a:lnTo>
                  <a:pt x="2080" y="24"/>
                </a:lnTo>
                <a:lnTo>
                  <a:pt x="2072" y="24"/>
                </a:lnTo>
                <a:lnTo>
                  <a:pt x="2072" y="16"/>
                </a:lnTo>
                <a:lnTo>
                  <a:pt x="2064" y="16"/>
                </a:lnTo>
                <a:lnTo>
                  <a:pt x="2056" y="16"/>
                </a:lnTo>
                <a:lnTo>
                  <a:pt x="2056" y="8"/>
                </a:lnTo>
                <a:lnTo>
                  <a:pt x="2048" y="8"/>
                </a:lnTo>
                <a:lnTo>
                  <a:pt x="2040" y="8"/>
                </a:lnTo>
                <a:lnTo>
                  <a:pt x="2032" y="0"/>
                </a:lnTo>
                <a:lnTo>
                  <a:pt x="2024" y="0"/>
                </a:lnTo>
                <a:lnTo>
                  <a:pt x="2016" y="0"/>
                </a:lnTo>
                <a:lnTo>
                  <a:pt x="2008" y="0"/>
                </a:lnTo>
                <a:lnTo>
                  <a:pt x="2000" y="0"/>
                </a:lnTo>
                <a:lnTo>
                  <a:pt x="1992" y="0"/>
                </a:lnTo>
                <a:lnTo>
                  <a:pt x="1984" y="0"/>
                </a:lnTo>
                <a:lnTo>
                  <a:pt x="1976" y="0"/>
                </a:lnTo>
                <a:lnTo>
                  <a:pt x="1968" y="0"/>
                </a:lnTo>
                <a:lnTo>
                  <a:pt x="1960" y="0"/>
                </a:lnTo>
                <a:lnTo>
                  <a:pt x="1952" y="0"/>
                </a:lnTo>
                <a:lnTo>
                  <a:pt x="1944" y="0"/>
                </a:lnTo>
                <a:lnTo>
                  <a:pt x="1936" y="0"/>
                </a:lnTo>
                <a:lnTo>
                  <a:pt x="1928" y="0"/>
                </a:lnTo>
                <a:lnTo>
                  <a:pt x="1920" y="0"/>
                </a:lnTo>
                <a:lnTo>
                  <a:pt x="1912" y="0"/>
                </a:lnTo>
                <a:lnTo>
                  <a:pt x="1904" y="0"/>
                </a:lnTo>
                <a:lnTo>
                  <a:pt x="1888" y="0"/>
                </a:lnTo>
                <a:lnTo>
                  <a:pt x="1880" y="0"/>
                </a:lnTo>
                <a:lnTo>
                  <a:pt x="1864" y="0"/>
                </a:lnTo>
                <a:lnTo>
                  <a:pt x="1856" y="0"/>
                </a:lnTo>
                <a:lnTo>
                  <a:pt x="1848" y="0"/>
                </a:lnTo>
                <a:lnTo>
                  <a:pt x="1840" y="0"/>
                </a:lnTo>
                <a:lnTo>
                  <a:pt x="1832" y="0"/>
                </a:lnTo>
                <a:lnTo>
                  <a:pt x="1824" y="0"/>
                </a:lnTo>
                <a:lnTo>
                  <a:pt x="1816" y="0"/>
                </a:lnTo>
                <a:lnTo>
                  <a:pt x="1808" y="0"/>
                </a:lnTo>
                <a:lnTo>
                  <a:pt x="1800" y="0"/>
                </a:lnTo>
                <a:lnTo>
                  <a:pt x="1784" y="0"/>
                </a:lnTo>
                <a:lnTo>
                  <a:pt x="1776" y="0"/>
                </a:lnTo>
                <a:lnTo>
                  <a:pt x="1760" y="0"/>
                </a:lnTo>
                <a:lnTo>
                  <a:pt x="1752" y="0"/>
                </a:lnTo>
                <a:lnTo>
                  <a:pt x="1744" y="0"/>
                </a:lnTo>
                <a:lnTo>
                  <a:pt x="1736" y="0"/>
                </a:lnTo>
                <a:lnTo>
                  <a:pt x="1728" y="0"/>
                </a:lnTo>
                <a:lnTo>
                  <a:pt x="1712" y="0"/>
                </a:lnTo>
                <a:lnTo>
                  <a:pt x="1704" y="0"/>
                </a:lnTo>
                <a:lnTo>
                  <a:pt x="1696" y="0"/>
                </a:lnTo>
                <a:lnTo>
                  <a:pt x="1688" y="0"/>
                </a:lnTo>
                <a:lnTo>
                  <a:pt x="1680" y="0"/>
                </a:lnTo>
                <a:lnTo>
                  <a:pt x="1672" y="0"/>
                </a:lnTo>
                <a:lnTo>
                  <a:pt x="1664" y="0"/>
                </a:lnTo>
                <a:lnTo>
                  <a:pt x="1656" y="0"/>
                </a:lnTo>
                <a:lnTo>
                  <a:pt x="1648" y="0"/>
                </a:lnTo>
                <a:lnTo>
                  <a:pt x="1640" y="0"/>
                </a:lnTo>
                <a:lnTo>
                  <a:pt x="1632" y="0"/>
                </a:lnTo>
                <a:lnTo>
                  <a:pt x="1624" y="0"/>
                </a:lnTo>
                <a:lnTo>
                  <a:pt x="1616" y="0"/>
                </a:lnTo>
                <a:lnTo>
                  <a:pt x="1608" y="0"/>
                </a:lnTo>
                <a:lnTo>
                  <a:pt x="1600" y="0"/>
                </a:lnTo>
                <a:lnTo>
                  <a:pt x="1592" y="0"/>
                </a:lnTo>
                <a:lnTo>
                  <a:pt x="1584" y="0"/>
                </a:lnTo>
                <a:lnTo>
                  <a:pt x="1576" y="0"/>
                </a:lnTo>
                <a:lnTo>
                  <a:pt x="1568" y="0"/>
                </a:lnTo>
                <a:lnTo>
                  <a:pt x="1560" y="0"/>
                </a:lnTo>
                <a:lnTo>
                  <a:pt x="1552" y="0"/>
                </a:lnTo>
                <a:lnTo>
                  <a:pt x="1536" y="0"/>
                </a:lnTo>
                <a:lnTo>
                  <a:pt x="1528" y="0"/>
                </a:lnTo>
                <a:lnTo>
                  <a:pt x="1520" y="0"/>
                </a:lnTo>
                <a:lnTo>
                  <a:pt x="1512" y="0"/>
                </a:lnTo>
                <a:lnTo>
                  <a:pt x="1504" y="0"/>
                </a:lnTo>
                <a:lnTo>
                  <a:pt x="1496" y="0"/>
                </a:lnTo>
                <a:lnTo>
                  <a:pt x="1488" y="0"/>
                </a:lnTo>
                <a:lnTo>
                  <a:pt x="1480" y="0"/>
                </a:lnTo>
                <a:lnTo>
                  <a:pt x="1472" y="0"/>
                </a:lnTo>
                <a:lnTo>
                  <a:pt x="1464" y="0"/>
                </a:lnTo>
                <a:lnTo>
                  <a:pt x="1456" y="0"/>
                </a:lnTo>
                <a:lnTo>
                  <a:pt x="1448" y="0"/>
                </a:lnTo>
                <a:lnTo>
                  <a:pt x="1432" y="0"/>
                </a:lnTo>
                <a:lnTo>
                  <a:pt x="1424" y="0"/>
                </a:lnTo>
                <a:lnTo>
                  <a:pt x="1416" y="0"/>
                </a:lnTo>
                <a:lnTo>
                  <a:pt x="1400" y="0"/>
                </a:lnTo>
                <a:lnTo>
                  <a:pt x="1392" y="0"/>
                </a:lnTo>
                <a:lnTo>
                  <a:pt x="1384" y="0"/>
                </a:lnTo>
                <a:lnTo>
                  <a:pt x="1376" y="0"/>
                </a:lnTo>
                <a:lnTo>
                  <a:pt x="1368" y="0"/>
                </a:lnTo>
                <a:lnTo>
                  <a:pt x="1360" y="0"/>
                </a:lnTo>
                <a:lnTo>
                  <a:pt x="1352" y="0"/>
                </a:lnTo>
                <a:lnTo>
                  <a:pt x="1344" y="0"/>
                </a:lnTo>
                <a:lnTo>
                  <a:pt x="1336" y="0"/>
                </a:lnTo>
                <a:lnTo>
                  <a:pt x="1328" y="0"/>
                </a:lnTo>
                <a:lnTo>
                  <a:pt x="1320" y="0"/>
                </a:lnTo>
                <a:lnTo>
                  <a:pt x="1312" y="0"/>
                </a:lnTo>
                <a:lnTo>
                  <a:pt x="1304" y="0"/>
                </a:lnTo>
                <a:lnTo>
                  <a:pt x="1296" y="0"/>
                </a:lnTo>
                <a:lnTo>
                  <a:pt x="1288" y="0"/>
                </a:lnTo>
                <a:lnTo>
                  <a:pt x="1280" y="0"/>
                </a:lnTo>
                <a:lnTo>
                  <a:pt x="1272" y="0"/>
                </a:lnTo>
                <a:lnTo>
                  <a:pt x="1264" y="0"/>
                </a:lnTo>
                <a:lnTo>
                  <a:pt x="1264" y="8"/>
                </a:lnTo>
                <a:lnTo>
                  <a:pt x="1256" y="8"/>
                </a:lnTo>
                <a:lnTo>
                  <a:pt x="1248" y="8"/>
                </a:lnTo>
                <a:lnTo>
                  <a:pt x="1240" y="8"/>
                </a:lnTo>
                <a:lnTo>
                  <a:pt x="1232" y="8"/>
                </a:lnTo>
                <a:lnTo>
                  <a:pt x="1224" y="8"/>
                </a:lnTo>
                <a:lnTo>
                  <a:pt x="1216" y="8"/>
                </a:lnTo>
                <a:lnTo>
                  <a:pt x="1200" y="8"/>
                </a:lnTo>
                <a:lnTo>
                  <a:pt x="1192" y="8"/>
                </a:lnTo>
                <a:lnTo>
                  <a:pt x="1192" y="16"/>
                </a:lnTo>
                <a:lnTo>
                  <a:pt x="1184" y="16"/>
                </a:lnTo>
                <a:lnTo>
                  <a:pt x="1176" y="16"/>
                </a:lnTo>
                <a:lnTo>
                  <a:pt x="1168" y="16"/>
                </a:lnTo>
                <a:lnTo>
                  <a:pt x="1160" y="24"/>
                </a:lnTo>
                <a:lnTo>
                  <a:pt x="1152" y="24"/>
                </a:lnTo>
                <a:lnTo>
                  <a:pt x="1144" y="24"/>
                </a:lnTo>
                <a:lnTo>
                  <a:pt x="1136" y="24"/>
                </a:lnTo>
                <a:lnTo>
                  <a:pt x="1128" y="24"/>
                </a:lnTo>
                <a:lnTo>
                  <a:pt x="1120" y="24"/>
                </a:lnTo>
                <a:lnTo>
                  <a:pt x="1112" y="24"/>
                </a:lnTo>
                <a:lnTo>
                  <a:pt x="1104" y="24"/>
                </a:lnTo>
                <a:lnTo>
                  <a:pt x="1096" y="24"/>
                </a:lnTo>
                <a:lnTo>
                  <a:pt x="1088" y="24"/>
                </a:lnTo>
                <a:lnTo>
                  <a:pt x="1080" y="24"/>
                </a:lnTo>
                <a:lnTo>
                  <a:pt x="1072" y="24"/>
                </a:lnTo>
                <a:lnTo>
                  <a:pt x="1064" y="24"/>
                </a:lnTo>
                <a:lnTo>
                  <a:pt x="1056" y="32"/>
                </a:lnTo>
                <a:lnTo>
                  <a:pt x="1048" y="32"/>
                </a:lnTo>
                <a:lnTo>
                  <a:pt x="1040" y="40"/>
                </a:lnTo>
                <a:lnTo>
                  <a:pt x="1032" y="40"/>
                </a:lnTo>
                <a:lnTo>
                  <a:pt x="1032" y="48"/>
                </a:lnTo>
                <a:lnTo>
                  <a:pt x="1024" y="48"/>
                </a:lnTo>
                <a:lnTo>
                  <a:pt x="1016" y="48"/>
                </a:lnTo>
                <a:lnTo>
                  <a:pt x="1008" y="48"/>
                </a:lnTo>
                <a:lnTo>
                  <a:pt x="1000" y="48"/>
                </a:lnTo>
                <a:lnTo>
                  <a:pt x="992" y="48"/>
                </a:lnTo>
                <a:lnTo>
                  <a:pt x="984" y="48"/>
                </a:lnTo>
                <a:lnTo>
                  <a:pt x="984" y="56"/>
                </a:lnTo>
                <a:lnTo>
                  <a:pt x="976" y="56"/>
                </a:lnTo>
                <a:lnTo>
                  <a:pt x="976" y="64"/>
                </a:lnTo>
                <a:lnTo>
                  <a:pt x="968" y="64"/>
                </a:lnTo>
                <a:lnTo>
                  <a:pt x="960" y="72"/>
                </a:lnTo>
                <a:lnTo>
                  <a:pt x="960" y="80"/>
                </a:lnTo>
                <a:lnTo>
                  <a:pt x="952" y="80"/>
                </a:lnTo>
                <a:lnTo>
                  <a:pt x="944" y="88"/>
                </a:lnTo>
                <a:lnTo>
                  <a:pt x="936" y="88"/>
                </a:lnTo>
                <a:lnTo>
                  <a:pt x="928" y="88"/>
                </a:lnTo>
                <a:lnTo>
                  <a:pt x="920" y="88"/>
                </a:lnTo>
                <a:lnTo>
                  <a:pt x="912" y="88"/>
                </a:lnTo>
                <a:lnTo>
                  <a:pt x="904" y="88"/>
                </a:lnTo>
                <a:lnTo>
                  <a:pt x="896" y="88"/>
                </a:lnTo>
                <a:lnTo>
                  <a:pt x="888" y="88"/>
                </a:lnTo>
                <a:lnTo>
                  <a:pt x="880" y="88"/>
                </a:lnTo>
                <a:lnTo>
                  <a:pt x="872" y="88"/>
                </a:lnTo>
                <a:lnTo>
                  <a:pt x="864" y="88"/>
                </a:lnTo>
                <a:lnTo>
                  <a:pt x="856" y="88"/>
                </a:lnTo>
                <a:lnTo>
                  <a:pt x="856" y="96"/>
                </a:lnTo>
                <a:lnTo>
                  <a:pt x="848" y="96"/>
                </a:lnTo>
                <a:lnTo>
                  <a:pt x="840" y="96"/>
                </a:lnTo>
                <a:lnTo>
                  <a:pt x="832" y="96"/>
                </a:lnTo>
                <a:lnTo>
                  <a:pt x="832" y="104"/>
                </a:lnTo>
                <a:lnTo>
                  <a:pt x="824" y="104"/>
                </a:lnTo>
                <a:lnTo>
                  <a:pt x="816" y="104"/>
                </a:lnTo>
                <a:lnTo>
                  <a:pt x="816" y="112"/>
                </a:lnTo>
                <a:lnTo>
                  <a:pt x="808" y="112"/>
                </a:lnTo>
                <a:lnTo>
                  <a:pt x="800" y="112"/>
                </a:lnTo>
                <a:lnTo>
                  <a:pt x="792" y="112"/>
                </a:lnTo>
                <a:lnTo>
                  <a:pt x="784" y="112"/>
                </a:lnTo>
                <a:lnTo>
                  <a:pt x="784" y="120"/>
                </a:lnTo>
                <a:lnTo>
                  <a:pt x="784" y="128"/>
                </a:lnTo>
                <a:lnTo>
                  <a:pt x="776" y="128"/>
                </a:lnTo>
                <a:lnTo>
                  <a:pt x="768" y="128"/>
                </a:lnTo>
                <a:lnTo>
                  <a:pt x="768" y="136"/>
                </a:lnTo>
                <a:lnTo>
                  <a:pt x="760" y="136"/>
                </a:lnTo>
                <a:lnTo>
                  <a:pt x="760" y="144"/>
                </a:lnTo>
                <a:lnTo>
                  <a:pt x="752" y="144"/>
                </a:lnTo>
                <a:lnTo>
                  <a:pt x="752" y="152"/>
                </a:lnTo>
                <a:lnTo>
                  <a:pt x="744" y="152"/>
                </a:lnTo>
                <a:lnTo>
                  <a:pt x="736" y="160"/>
                </a:lnTo>
                <a:lnTo>
                  <a:pt x="736" y="168"/>
                </a:lnTo>
                <a:lnTo>
                  <a:pt x="728" y="176"/>
                </a:lnTo>
                <a:lnTo>
                  <a:pt x="720" y="176"/>
                </a:lnTo>
                <a:lnTo>
                  <a:pt x="720" y="184"/>
                </a:lnTo>
                <a:lnTo>
                  <a:pt x="712" y="184"/>
                </a:lnTo>
                <a:lnTo>
                  <a:pt x="704" y="184"/>
                </a:lnTo>
                <a:lnTo>
                  <a:pt x="696" y="184"/>
                </a:lnTo>
                <a:lnTo>
                  <a:pt x="688" y="184"/>
                </a:lnTo>
                <a:lnTo>
                  <a:pt x="680" y="184"/>
                </a:lnTo>
                <a:lnTo>
                  <a:pt x="672" y="184"/>
                </a:lnTo>
                <a:lnTo>
                  <a:pt x="664" y="184"/>
                </a:lnTo>
                <a:lnTo>
                  <a:pt x="656" y="184"/>
                </a:lnTo>
                <a:lnTo>
                  <a:pt x="656" y="192"/>
                </a:lnTo>
                <a:lnTo>
                  <a:pt x="640" y="192"/>
                </a:lnTo>
                <a:lnTo>
                  <a:pt x="632" y="200"/>
                </a:lnTo>
                <a:lnTo>
                  <a:pt x="624" y="200"/>
                </a:lnTo>
                <a:lnTo>
                  <a:pt x="616" y="200"/>
                </a:lnTo>
                <a:lnTo>
                  <a:pt x="608" y="200"/>
                </a:lnTo>
                <a:lnTo>
                  <a:pt x="600" y="200"/>
                </a:lnTo>
                <a:lnTo>
                  <a:pt x="584" y="200"/>
                </a:lnTo>
                <a:lnTo>
                  <a:pt x="576" y="200"/>
                </a:lnTo>
                <a:lnTo>
                  <a:pt x="568" y="200"/>
                </a:lnTo>
                <a:lnTo>
                  <a:pt x="560" y="200"/>
                </a:lnTo>
                <a:lnTo>
                  <a:pt x="552" y="200"/>
                </a:lnTo>
                <a:lnTo>
                  <a:pt x="544" y="200"/>
                </a:lnTo>
                <a:lnTo>
                  <a:pt x="536" y="200"/>
                </a:lnTo>
                <a:lnTo>
                  <a:pt x="528" y="200"/>
                </a:lnTo>
                <a:lnTo>
                  <a:pt x="520" y="200"/>
                </a:lnTo>
                <a:lnTo>
                  <a:pt x="512" y="200"/>
                </a:lnTo>
                <a:lnTo>
                  <a:pt x="504" y="200"/>
                </a:lnTo>
                <a:lnTo>
                  <a:pt x="496" y="200"/>
                </a:lnTo>
                <a:lnTo>
                  <a:pt x="488" y="200"/>
                </a:lnTo>
                <a:lnTo>
                  <a:pt x="472" y="200"/>
                </a:lnTo>
                <a:lnTo>
                  <a:pt x="464" y="200"/>
                </a:lnTo>
                <a:lnTo>
                  <a:pt x="464" y="208"/>
                </a:lnTo>
                <a:lnTo>
                  <a:pt x="448" y="208"/>
                </a:lnTo>
                <a:lnTo>
                  <a:pt x="440" y="216"/>
                </a:lnTo>
                <a:lnTo>
                  <a:pt x="432" y="216"/>
                </a:lnTo>
                <a:lnTo>
                  <a:pt x="424" y="224"/>
                </a:lnTo>
                <a:lnTo>
                  <a:pt x="416" y="224"/>
                </a:lnTo>
                <a:lnTo>
                  <a:pt x="416" y="232"/>
                </a:lnTo>
                <a:lnTo>
                  <a:pt x="408" y="232"/>
                </a:lnTo>
                <a:lnTo>
                  <a:pt x="400" y="232"/>
                </a:lnTo>
                <a:lnTo>
                  <a:pt x="392" y="232"/>
                </a:lnTo>
                <a:lnTo>
                  <a:pt x="384" y="232"/>
                </a:lnTo>
                <a:lnTo>
                  <a:pt x="376" y="232"/>
                </a:lnTo>
                <a:lnTo>
                  <a:pt x="368" y="232"/>
                </a:lnTo>
                <a:lnTo>
                  <a:pt x="360" y="232"/>
                </a:lnTo>
                <a:lnTo>
                  <a:pt x="352" y="232"/>
                </a:lnTo>
                <a:lnTo>
                  <a:pt x="344" y="232"/>
                </a:lnTo>
                <a:lnTo>
                  <a:pt x="336" y="232"/>
                </a:lnTo>
                <a:lnTo>
                  <a:pt x="328" y="232"/>
                </a:lnTo>
                <a:lnTo>
                  <a:pt x="320" y="240"/>
                </a:lnTo>
                <a:lnTo>
                  <a:pt x="312" y="240"/>
                </a:lnTo>
                <a:lnTo>
                  <a:pt x="312" y="248"/>
                </a:lnTo>
                <a:lnTo>
                  <a:pt x="304" y="256"/>
                </a:lnTo>
                <a:lnTo>
                  <a:pt x="304" y="264"/>
                </a:lnTo>
                <a:lnTo>
                  <a:pt x="296" y="264"/>
                </a:lnTo>
                <a:lnTo>
                  <a:pt x="288" y="272"/>
                </a:lnTo>
                <a:lnTo>
                  <a:pt x="280" y="272"/>
                </a:lnTo>
                <a:lnTo>
                  <a:pt x="280" y="280"/>
                </a:lnTo>
                <a:lnTo>
                  <a:pt x="272" y="280"/>
                </a:lnTo>
                <a:lnTo>
                  <a:pt x="264" y="280"/>
                </a:lnTo>
                <a:lnTo>
                  <a:pt x="256" y="288"/>
                </a:lnTo>
                <a:lnTo>
                  <a:pt x="248" y="288"/>
                </a:lnTo>
                <a:lnTo>
                  <a:pt x="248" y="296"/>
                </a:lnTo>
                <a:lnTo>
                  <a:pt x="240" y="296"/>
                </a:lnTo>
                <a:lnTo>
                  <a:pt x="232" y="304"/>
                </a:lnTo>
                <a:lnTo>
                  <a:pt x="224" y="304"/>
                </a:lnTo>
                <a:lnTo>
                  <a:pt x="208" y="304"/>
                </a:lnTo>
                <a:lnTo>
                  <a:pt x="208" y="312"/>
                </a:lnTo>
                <a:lnTo>
                  <a:pt x="200" y="312"/>
                </a:lnTo>
                <a:lnTo>
                  <a:pt x="192" y="320"/>
                </a:lnTo>
                <a:lnTo>
                  <a:pt x="184" y="328"/>
                </a:lnTo>
                <a:lnTo>
                  <a:pt x="176" y="336"/>
                </a:lnTo>
                <a:lnTo>
                  <a:pt x="168" y="344"/>
                </a:lnTo>
                <a:lnTo>
                  <a:pt x="168" y="352"/>
                </a:lnTo>
                <a:lnTo>
                  <a:pt x="160" y="352"/>
                </a:lnTo>
                <a:lnTo>
                  <a:pt x="152" y="352"/>
                </a:lnTo>
                <a:lnTo>
                  <a:pt x="144" y="360"/>
                </a:lnTo>
                <a:lnTo>
                  <a:pt x="136" y="360"/>
                </a:lnTo>
                <a:lnTo>
                  <a:pt x="128" y="360"/>
                </a:lnTo>
                <a:lnTo>
                  <a:pt x="120" y="360"/>
                </a:lnTo>
                <a:lnTo>
                  <a:pt x="112" y="360"/>
                </a:lnTo>
                <a:lnTo>
                  <a:pt x="104" y="360"/>
                </a:lnTo>
                <a:lnTo>
                  <a:pt x="96" y="360"/>
                </a:lnTo>
                <a:lnTo>
                  <a:pt x="88" y="360"/>
                </a:lnTo>
                <a:lnTo>
                  <a:pt x="80" y="368"/>
                </a:lnTo>
                <a:lnTo>
                  <a:pt x="72" y="368"/>
                </a:lnTo>
                <a:lnTo>
                  <a:pt x="64" y="376"/>
                </a:lnTo>
                <a:lnTo>
                  <a:pt x="56" y="376"/>
                </a:lnTo>
                <a:lnTo>
                  <a:pt x="56" y="384"/>
                </a:lnTo>
                <a:lnTo>
                  <a:pt x="48" y="384"/>
                </a:lnTo>
                <a:lnTo>
                  <a:pt x="48" y="392"/>
                </a:lnTo>
                <a:lnTo>
                  <a:pt x="40" y="392"/>
                </a:lnTo>
                <a:lnTo>
                  <a:pt x="40" y="400"/>
                </a:lnTo>
                <a:lnTo>
                  <a:pt x="40" y="408"/>
                </a:lnTo>
                <a:lnTo>
                  <a:pt x="32" y="416"/>
                </a:lnTo>
                <a:lnTo>
                  <a:pt x="32" y="424"/>
                </a:lnTo>
                <a:lnTo>
                  <a:pt x="32" y="440"/>
                </a:lnTo>
                <a:lnTo>
                  <a:pt x="24" y="464"/>
                </a:lnTo>
                <a:lnTo>
                  <a:pt x="24" y="472"/>
                </a:lnTo>
                <a:lnTo>
                  <a:pt x="16" y="480"/>
                </a:lnTo>
                <a:lnTo>
                  <a:pt x="8" y="496"/>
                </a:lnTo>
                <a:lnTo>
                  <a:pt x="8" y="512"/>
                </a:lnTo>
                <a:lnTo>
                  <a:pt x="0" y="520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7" name="Freeform 28"/>
          <p:cNvSpPr>
            <a:spLocks/>
          </p:cNvSpPr>
          <p:nvPr/>
        </p:nvSpPr>
        <p:spPr bwMode="auto">
          <a:xfrm>
            <a:off x="5030788" y="3370263"/>
            <a:ext cx="50800" cy="125412"/>
          </a:xfrm>
          <a:custGeom>
            <a:avLst/>
            <a:gdLst>
              <a:gd name="T0" fmla="*/ 2147483647 w 49"/>
              <a:gd name="T1" fmla="*/ 0 h 121"/>
              <a:gd name="T2" fmla="*/ 2147483647 w 49"/>
              <a:gd name="T3" fmla="*/ 0 h 121"/>
              <a:gd name="T4" fmla="*/ 2147483647 w 49"/>
              <a:gd name="T5" fmla="*/ 0 h 121"/>
              <a:gd name="T6" fmla="*/ 2147483647 w 49"/>
              <a:gd name="T7" fmla="*/ 2147483647 h 121"/>
              <a:gd name="T8" fmla="*/ 2147483647 w 49"/>
              <a:gd name="T9" fmla="*/ 2147483647 h 121"/>
              <a:gd name="T10" fmla="*/ 2147483647 w 49"/>
              <a:gd name="T11" fmla="*/ 2147483647 h 121"/>
              <a:gd name="T12" fmla="*/ 2147483647 w 49"/>
              <a:gd name="T13" fmla="*/ 2147483647 h 121"/>
              <a:gd name="T14" fmla="*/ 2147483647 w 49"/>
              <a:gd name="T15" fmla="*/ 2147483647 h 121"/>
              <a:gd name="T16" fmla="*/ 2147483647 w 49"/>
              <a:gd name="T17" fmla="*/ 2147483647 h 121"/>
              <a:gd name="T18" fmla="*/ 2147483647 w 49"/>
              <a:gd name="T19" fmla="*/ 2147483647 h 121"/>
              <a:gd name="T20" fmla="*/ 2147483647 w 49"/>
              <a:gd name="T21" fmla="*/ 2147483647 h 121"/>
              <a:gd name="T22" fmla="*/ 2147483647 w 49"/>
              <a:gd name="T23" fmla="*/ 2147483647 h 121"/>
              <a:gd name="T24" fmla="*/ 2147483647 w 49"/>
              <a:gd name="T25" fmla="*/ 2147483647 h 121"/>
              <a:gd name="T26" fmla="*/ 2147483647 w 49"/>
              <a:gd name="T27" fmla="*/ 2147483647 h 121"/>
              <a:gd name="T28" fmla="*/ 0 w 49"/>
              <a:gd name="T29" fmla="*/ 2147483647 h 121"/>
              <a:gd name="T30" fmla="*/ 0 w 49"/>
              <a:gd name="T31" fmla="*/ 2147483647 h 121"/>
              <a:gd name="T32" fmla="*/ 0 w 49"/>
              <a:gd name="T33" fmla="*/ 2147483647 h 121"/>
              <a:gd name="T34" fmla="*/ 0 w 49"/>
              <a:gd name="T35" fmla="*/ 2147483647 h 1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9" h="121">
                <a:moveTo>
                  <a:pt x="48" y="0"/>
                </a:moveTo>
                <a:lnTo>
                  <a:pt x="48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40" y="24"/>
                </a:lnTo>
                <a:lnTo>
                  <a:pt x="32" y="32"/>
                </a:lnTo>
                <a:lnTo>
                  <a:pt x="32" y="40"/>
                </a:lnTo>
                <a:lnTo>
                  <a:pt x="32" y="48"/>
                </a:lnTo>
                <a:lnTo>
                  <a:pt x="24" y="56"/>
                </a:lnTo>
                <a:lnTo>
                  <a:pt x="24" y="72"/>
                </a:lnTo>
                <a:lnTo>
                  <a:pt x="8" y="72"/>
                </a:lnTo>
                <a:lnTo>
                  <a:pt x="8" y="80"/>
                </a:lnTo>
                <a:lnTo>
                  <a:pt x="8" y="88"/>
                </a:lnTo>
                <a:lnTo>
                  <a:pt x="0" y="96"/>
                </a:lnTo>
                <a:lnTo>
                  <a:pt x="0" y="104"/>
                </a:lnTo>
                <a:lnTo>
                  <a:pt x="0" y="112"/>
                </a:lnTo>
                <a:lnTo>
                  <a:pt x="0" y="120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8" name="Freeform 29"/>
          <p:cNvSpPr>
            <a:spLocks/>
          </p:cNvSpPr>
          <p:nvPr/>
        </p:nvSpPr>
        <p:spPr bwMode="auto">
          <a:xfrm>
            <a:off x="4999038" y="3416300"/>
            <a:ext cx="127000" cy="42863"/>
          </a:xfrm>
          <a:custGeom>
            <a:avLst/>
            <a:gdLst>
              <a:gd name="T0" fmla="*/ 0 w 121"/>
              <a:gd name="T1" fmla="*/ 0 h 41"/>
              <a:gd name="T2" fmla="*/ 0 w 121"/>
              <a:gd name="T3" fmla="*/ 0 h 41"/>
              <a:gd name="T4" fmla="*/ 2147483647 w 121"/>
              <a:gd name="T5" fmla="*/ 0 h 41"/>
              <a:gd name="T6" fmla="*/ 2147483647 w 121"/>
              <a:gd name="T7" fmla="*/ 0 h 41"/>
              <a:gd name="T8" fmla="*/ 2147483647 w 121"/>
              <a:gd name="T9" fmla="*/ 0 h 41"/>
              <a:gd name="T10" fmla="*/ 2147483647 w 121"/>
              <a:gd name="T11" fmla="*/ 2147483647 h 41"/>
              <a:gd name="T12" fmla="*/ 2147483647 w 121"/>
              <a:gd name="T13" fmla="*/ 2147483647 h 41"/>
              <a:gd name="T14" fmla="*/ 2147483647 w 121"/>
              <a:gd name="T15" fmla="*/ 2147483647 h 41"/>
              <a:gd name="T16" fmla="*/ 2147483647 w 121"/>
              <a:gd name="T17" fmla="*/ 2147483647 h 41"/>
              <a:gd name="T18" fmla="*/ 2147483647 w 121"/>
              <a:gd name="T19" fmla="*/ 2147483647 h 41"/>
              <a:gd name="T20" fmla="*/ 2147483647 w 121"/>
              <a:gd name="T21" fmla="*/ 2147483647 h 41"/>
              <a:gd name="T22" fmla="*/ 2147483647 w 121"/>
              <a:gd name="T23" fmla="*/ 2147483647 h 41"/>
              <a:gd name="T24" fmla="*/ 2147483647 w 121"/>
              <a:gd name="T25" fmla="*/ 2147483647 h 41"/>
              <a:gd name="T26" fmla="*/ 2147483647 w 121"/>
              <a:gd name="T27" fmla="*/ 2147483647 h 41"/>
              <a:gd name="T28" fmla="*/ 2147483647 w 121"/>
              <a:gd name="T29" fmla="*/ 2147483647 h 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1" h="4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24" y="0"/>
                </a:lnTo>
                <a:lnTo>
                  <a:pt x="32" y="0"/>
                </a:lnTo>
                <a:lnTo>
                  <a:pt x="56" y="16"/>
                </a:lnTo>
                <a:lnTo>
                  <a:pt x="64" y="16"/>
                </a:lnTo>
                <a:lnTo>
                  <a:pt x="72" y="24"/>
                </a:lnTo>
                <a:lnTo>
                  <a:pt x="80" y="32"/>
                </a:lnTo>
                <a:lnTo>
                  <a:pt x="88" y="32"/>
                </a:lnTo>
                <a:lnTo>
                  <a:pt x="88" y="40"/>
                </a:lnTo>
                <a:lnTo>
                  <a:pt x="96" y="40"/>
                </a:lnTo>
                <a:lnTo>
                  <a:pt x="104" y="40"/>
                </a:lnTo>
                <a:lnTo>
                  <a:pt x="112" y="40"/>
                </a:lnTo>
                <a:lnTo>
                  <a:pt x="120" y="40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29" name="Freeform 30"/>
          <p:cNvSpPr>
            <a:spLocks/>
          </p:cNvSpPr>
          <p:nvPr/>
        </p:nvSpPr>
        <p:spPr bwMode="auto">
          <a:xfrm>
            <a:off x="5003800" y="3435350"/>
            <a:ext cx="2951163" cy="1038225"/>
          </a:xfrm>
          <a:custGeom>
            <a:avLst/>
            <a:gdLst>
              <a:gd name="T0" fmla="*/ 2147483647 w 2817"/>
              <a:gd name="T1" fmla="*/ 2147483647 h 1009"/>
              <a:gd name="T2" fmla="*/ 2147483647 w 2817"/>
              <a:gd name="T3" fmla="*/ 2147483647 h 1009"/>
              <a:gd name="T4" fmla="*/ 2147483647 w 2817"/>
              <a:gd name="T5" fmla="*/ 2147483647 h 1009"/>
              <a:gd name="T6" fmla="*/ 2147483647 w 2817"/>
              <a:gd name="T7" fmla="*/ 2147483647 h 1009"/>
              <a:gd name="T8" fmla="*/ 2147483647 w 2817"/>
              <a:gd name="T9" fmla="*/ 2147483647 h 1009"/>
              <a:gd name="T10" fmla="*/ 2147483647 w 2817"/>
              <a:gd name="T11" fmla="*/ 2147483647 h 1009"/>
              <a:gd name="T12" fmla="*/ 2147483647 w 2817"/>
              <a:gd name="T13" fmla="*/ 2147483647 h 1009"/>
              <a:gd name="T14" fmla="*/ 2147483647 w 2817"/>
              <a:gd name="T15" fmla="*/ 2147483647 h 1009"/>
              <a:gd name="T16" fmla="*/ 2147483647 w 2817"/>
              <a:gd name="T17" fmla="*/ 2147483647 h 1009"/>
              <a:gd name="T18" fmla="*/ 2147483647 w 2817"/>
              <a:gd name="T19" fmla="*/ 2147483647 h 1009"/>
              <a:gd name="T20" fmla="*/ 2147483647 w 2817"/>
              <a:gd name="T21" fmla="*/ 2147483647 h 1009"/>
              <a:gd name="T22" fmla="*/ 2147483647 w 2817"/>
              <a:gd name="T23" fmla="*/ 2147483647 h 1009"/>
              <a:gd name="T24" fmla="*/ 2147483647 w 2817"/>
              <a:gd name="T25" fmla="*/ 2147483647 h 1009"/>
              <a:gd name="T26" fmla="*/ 2147483647 w 2817"/>
              <a:gd name="T27" fmla="*/ 2147483647 h 1009"/>
              <a:gd name="T28" fmla="*/ 2147483647 w 2817"/>
              <a:gd name="T29" fmla="*/ 2147483647 h 1009"/>
              <a:gd name="T30" fmla="*/ 2147483647 w 2817"/>
              <a:gd name="T31" fmla="*/ 2147483647 h 1009"/>
              <a:gd name="T32" fmla="*/ 2147483647 w 2817"/>
              <a:gd name="T33" fmla="*/ 2147483647 h 1009"/>
              <a:gd name="T34" fmla="*/ 2147483647 w 2817"/>
              <a:gd name="T35" fmla="*/ 2147483647 h 1009"/>
              <a:gd name="T36" fmla="*/ 2147483647 w 2817"/>
              <a:gd name="T37" fmla="*/ 2147483647 h 1009"/>
              <a:gd name="T38" fmla="*/ 2147483647 w 2817"/>
              <a:gd name="T39" fmla="*/ 2147483647 h 1009"/>
              <a:gd name="T40" fmla="*/ 2147483647 w 2817"/>
              <a:gd name="T41" fmla="*/ 2147483647 h 1009"/>
              <a:gd name="T42" fmla="*/ 2147483647 w 2817"/>
              <a:gd name="T43" fmla="*/ 2147483647 h 1009"/>
              <a:gd name="T44" fmla="*/ 2147483647 w 2817"/>
              <a:gd name="T45" fmla="*/ 2147483647 h 1009"/>
              <a:gd name="T46" fmla="*/ 2147483647 w 2817"/>
              <a:gd name="T47" fmla="*/ 2147483647 h 1009"/>
              <a:gd name="T48" fmla="*/ 2147483647 w 2817"/>
              <a:gd name="T49" fmla="*/ 2147483647 h 1009"/>
              <a:gd name="T50" fmla="*/ 2147483647 w 2817"/>
              <a:gd name="T51" fmla="*/ 2147483647 h 1009"/>
              <a:gd name="T52" fmla="*/ 2147483647 w 2817"/>
              <a:gd name="T53" fmla="*/ 2147483647 h 1009"/>
              <a:gd name="T54" fmla="*/ 2147483647 w 2817"/>
              <a:gd name="T55" fmla="*/ 2147483647 h 1009"/>
              <a:gd name="T56" fmla="*/ 2147483647 w 2817"/>
              <a:gd name="T57" fmla="*/ 2147483647 h 1009"/>
              <a:gd name="T58" fmla="*/ 2147483647 w 2817"/>
              <a:gd name="T59" fmla="*/ 2147483647 h 1009"/>
              <a:gd name="T60" fmla="*/ 2147483647 w 2817"/>
              <a:gd name="T61" fmla="*/ 2147483647 h 1009"/>
              <a:gd name="T62" fmla="*/ 2147483647 w 2817"/>
              <a:gd name="T63" fmla="*/ 2147483647 h 1009"/>
              <a:gd name="T64" fmla="*/ 2147483647 w 2817"/>
              <a:gd name="T65" fmla="*/ 2147483647 h 1009"/>
              <a:gd name="T66" fmla="*/ 2147483647 w 2817"/>
              <a:gd name="T67" fmla="*/ 2147483647 h 1009"/>
              <a:gd name="T68" fmla="*/ 2147483647 w 2817"/>
              <a:gd name="T69" fmla="*/ 2147483647 h 1009"/>
              <a:gd name="T70" fmla="*/ 2147483647 w 2817"/>
              <a:gd name="T71" fmla="*/ 2147483647 h 1009"/>
              <a:gd name="T72" fmla="*/ 2147483647 w 2817"/>
              <a:gd name="T73" fmla="*/ 2147483647 h 1009"/>
              <a:gd name="T74" fmla="*/ 2147483647 w 2817"/>
              <a:gd name="T75" fmla="*/ 2147483647 h 1009"/>
              <a:gd name="T76" fmla="*/ 2147483647 w 2817"/>
              <a:gd name="T77" fmla="*/ 2147483647 h 1009"/>
              <a:gd name="T78" fmla="*/ 2147483647 w 2817"/>
              <a:gd name="T79" fmla="*/ 2147483647 h 1009"/>
              <a:gd name="T80" fmla="*/ 2147483647 w 2817"/>
              <a:gd name="T81" fmla="*/ 2147483647 h 1009"/>
              <a:gd name="T82" fmla="*/ 2147483647 w 2817"/>
              <a:gd name="T83" fmla="*/ 2147483647 h 1009"/>
              <a:gd name="T84" fmla="*/ 2147483647 w 2817"/>
              <a:gd name="T85" fmla="*/ 2147483647 h 1009"/>
              <a:gd name="T86" fmla="*/ 2147483647 w 2817"/>
              <a:gd name="T87" fmla="*/ 2147483647 h 1009"/>
              <a:gd name="T88" fmla="*/ 2147483647 w 2817"/>
              <a:gd name="T89" fmla="*/ 2147483647 h 1009"/>
              <a:gd name="T90" fmla="*/ 2147483647 w 2817"/>
              <a:gd name="T91" fmla="*/ 2147483647 h 1009"/>
              <a:gd name="T92" fmla="*/ 2147483647 w 2817"/>
              <a:gd name="T93" fmla="*/ 2147483647 h 1009"/>
              <a:gd name="T94" fmla="*/ 2147483647 w 2817"/>
              <a:gd name="T95" fmla="*/ 2147483647 h 1009"/>
              <a:gd name="T96" fmla="*/ 2147483647 w 2817"/>
              <a:gd name="T97" fmla="*/ 2147483647 h 1009"/>
              <a:gd name="T98" fmla="*/ 2147483647 w 2817"/>
              <a:gd name="T99" fmla="*/ 2147483647 h 1009"/>
              <a:gd name="T100" fmla="*/ 2147483647 w 2817"/>
              <a:gd name="T101" fmla="*/ 2147483647 h 1009"/>
              <a:gd name="T102" fmla="*/ 2147483647 w 2817"/>
              <a:gd name="T103" fmla="*/ 2147483647 h 1009"/>
              <a:gd name="T104" fmla="*/ 2147483647 w 2817"/>
              <a:gd name="T105" fmla="*/ 2147483647 h 1009"/>
              <a:gd name="T106" fmla="*/ 2147483647 w 2817"/>
              <a:gd name="T107" fmla="*/ 2147483647 h 1009"/>
              <a:gd name="T108" fmla="*/ 2147483647 w 2817"/>
              <a:gd name="T109" fmla="*/ 2147483647 h 100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100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8" y="16"/>
                </a:lnTo>
                <a:lnTo>
                  <a:pt x="16" y="16"/>
                </a:lnTo>
                <a:lnTo>
                  <a:pt x="16" y="24"/>
                </a:lnTo>
                <a:lnTo>
                  <a:pt x="24" y="24"/>
                </a:lnTo>
                <a:lnTo>
                  <a:pt x="24" y="32"/>
                </a:lnTo>
                <a:lnTo>
                  <a:pt x="32" y="40"/>
                </a:lnTo>
                <a:lnTo>
                  <a:pt x="40" y="40"/>
                </a:lnTo>
                <a:lnTo>
                  <a:pt x="48" y="48"/>
                </a:lnTo>
                <a:lnTo>
                  <a:pt x="56" y="56"/>
                </a:lnTo>
                <a:lnTo>
                  <a:pt x="64" y="64"/>
                </a:lnTo>
                <a:lnTo>
                  <a:pt x="72" y="72"/>
                </a:lnTo>
                <a:lnTo>
                  <a:pt x="80" y="80"/>
                </a:lnTo>
                <a:lnTo>
                  <a:pt x="88" y="80"/>
                </a:lnTo>
                <a:lnTo>
                  <a:pt x="96" y="88"/>
                </a:lnTo>
                <a:lnTo>
                  <a:pt x="112" y="96"/>
                </a:lnTo>
                <a:lnTo>
                  <a:pt x="120" y="96"/>
                </a:lnTo>
                <a:lnTo>
                  <a:pt x="128" y="104"/>
                </a:lnTo>
                <a:lnTo>
                  <a:pt x="136" y="104"/>
                </a:lnTo>
                <a:lnTo>
                  <a:pt x="144" y="104"/>
                </a:lnTo>
                <a:lnTo>
                  <a:pt x="152" y="104"/>
                </a:lnTo>
                <a:lnTo>
                  <a:pt x="160" y="104"/>
                </a:lnTo>
                <a:lnTo>
                  <a:pt x="168" y="104"/>
                </a:lnTo>
                <a:lnTo>
                  <a:pt x="176" y="112"/>
                </a:lnTo>
                <a:lnTo>
                  <a:pt x="184" y="112"/>
                </a:lnTo>
                <a:lnTo>
                  <a:pt x="192" y="112"/>
                </a:lnTo>
                <a:lnTo>
                  <a:pt x="192" y="120"/>
                </a:lnTo>
                <a:lnTo>
                  <a:pt x="208" y="120"/>
                </a:lnTo>
                <a:lnTo>
                  <a:pt x="216" y="120"/>
                </a:lnTo>
                <a:lnTo>
                  <a:pt x="232" y="120"/>
                </a:lnTo>
                <a:lnTo>
                  <a:pt x="240" y="120"/>
                </a:lnTo>
                <a:lnTo>
                  <a:pt x="248" y="120"/>
                </a:lnTo>
                <a:lnTo>
                  <a:pt x="256" y="120"/>
                </a:lnTo>
                <a:lnTo>
                  <a:pt x="264" y="128"/>
                </a:lnTo>
                <a:lnTo>
                  <a:pt x="272" y="128"/>
                </a:lnTo>
                <a:lnTo>
                  <a:pt x="280" y="128"/>
                </a:lnTo>
                <a:lnTo>
                  <a:pt x="288" y="136"/>
                </a:lnTo>
                <a:lnTo>
                  <a:pt x="296" y="136"/>
                </a:lnTo>
                <a:lnTo>
                  <a:pt x="312" y="144"/>
                </a:lnTo>
                <a:lnTo>
                  <a:pt x="328" y="144"/>
                </a:lnTo>
                <a:lnTo>
                  <a:pt x="328" y="152"/>
                </a:lnTo>
                <a:lnTo>
                  <a:pt x="336" y="152"/>
                </a:lnTo>
                <a:lnTo>
                  <a:pt x="344" y="152"/>
                </a:lnTo>
                <a:lnTo>
                  <a:pt x="352" y="152"/>
                </a:lnTo>
                <a:lnTo>
                  <a:pt x="360" y="152"/>
                </a:lnTo>
                <a:lnTo>
                  <a:pt x="376" y="160"/>
                </a:lnTo>
                <a:lnTo>
                  <a:pt x="384" y="160"/>
                </a:lnTo>
                <a:lnTo>
                  <a:pt x="392" y="160"/>
                </a:lnTo>
                <a:lnTo>
                  <a:pt x="400" y="160"/>
                </a:lnTo>
                <a:lnTo>
                  <a:pt x="408" y="160"/>
                </a:lnTo>
                <a:lnTo>
                  <a:pt x="416" y="160"/>
                </a:lnTo>
                <a:lnTo>
                  <a:pt x="424" y="160"/>
                </a:lnTo>
                <a:lnTo>
                  <a:pt x="440" y="160"/>
                </a:lnTo>
                <a:lnTo>
                  <a:pt x="448" y="160"/>
                </a:lnTo>
                <a:lnTo>
                  <a:pt x="464" y="160"/>
                </a:lnTo>
                <a:lnTo>
                  <a:pt x="488" y="160"/>
                </a:lnTo>
                <a:lnTo>
                  <a:pt x="504" y="160"/>
                </a:lnTo>
                <a:lnTo>
                  <a:pt x="512" y="160"/>
                </a:lnTo>
                <a:lnTo>
                  <a:pt x="520" y="160"/>
                </a:lnTo>
                <a:lnTo>
                  <a:pt x="528" y="160"/>
                </a:lnTo>
                <a:lnTo>
                  <a:pt x="536" y="160"/>
                </a:lnTo>
                <a:lnTo>
                  <a:pt x="544" y="160"/>
                </a:lnTo>
                <a:lnTo>
                  <a:pt x="552" y="160"/>
                </a:lnTo>
                <a:lnTo>
                  <a:pt x="568" y="160"/>
                </a:lnTo>
                <a:lnTo>
                  <a:pt x="576" y="160"/>
                </a:lnTo>
                <a:lnTo>
                  <a:pt x="600" y="160"/>
                </a:lnTo>
                <a:lnTo>
                  <a:pt x="608" y="160"/>
                </a:lnTo>
                <a:lnTo>
                  <a:pt x="632" y="160"/>
                </a:lnTo>
                <a:lnTo>
                  <a:pt x="640" y="160"/>
                </a:lnTo>
                <a:lnTo>
                  <a:pt x="656" y="160"/>
                </a:lnTo>
                <a:lnTo>
                  <a:pt x="672" y="160"/>
                </a:lnTo>
                <a:lnTo>
                  <a:pt x="688" y="160"/>
                </a:lnTo>
                <a:lnTo>
                  <a:pt x="696" y="160"/>
                </a:lnTo>
                <a:lnTo>
                  <a:pt x="712" y="160"/>
                </a:lnTo>
                <a:lnTo>
                  <a:pt x="720" y="160"/>
                </a:lnTo>
                <a:lnTo>
                  <a:pt x="736" y="160"/>
                </a:lnTo>
                <a:lnTo>
                  <a:pt x="744" y="160"/>
                </a:lnTo>
                <a:lnTo>
                  <a:pt x="752" y="160"/>
                </a:lnTo>
                <a:lnTo>
                  <a:pt x="760" y="160"/>
                </a:lnTo>
                <a:lnTo>
                  <a:pt x="768" y="160"/>
                </a:lnTo>
                <a:lnTo>
                  <a:pt x="776" y="160"/>
                </a:lnTo>
                <a:lnTo>
                  <a:pt x="784" y="152"/>
                </a:lnTo>
                <a:lnTo>
                  <a:pt x="792" y="152"/>
                </a:lnTo>
                <a:lnTo>
                  <a:pt x="800" y="152"/>
                </a:lnTo>
                <a:lnTo>
                  <a:pt x="808" y="152"/>
                </a:lnTo>
                <a:lnTo>
                  <a:pt x="816" y="152"/>
                </a:lnTo>
                <a:lnTo>
                  <a:pt x="824" y="144"/>
                </a:lnTo>
                <a:lnTo>
                  <a:pt x="832" y="144"/>
                </a:lnTo>
                <a:lnTo>
                  <a:pt x="840" y="144"/>
                </a:lnTo>
                <a:lnTo>
                  <a:pt x="848" y="144"/>
                </a:lnTo>
                <a:lnTo>
                  <a:pt x="864" y="144"/>
                </a:lnTo>
                <a:lnTo>
                  <a:pt x="880" y="144"/>
                </a:lnTo>
                <a:lnTo>
                  <a:pt x="896" y="144"/>
                </a:lnTo>
                <a:lnTo>
                  <a:pt x="912" y="144"/>
                </a:lnTo>
                <a:lnTo>
                  <a:pt x="920" y="144"/>
                </a:lnTo>
                <a:lnTo>
                  <a:pt x="936" y="144"/>
                </a:lnTo>
                <a:lnTo>
                  <a:pt x="952" y="144"/>
                </a:lnTo>
                <a:lnTo>
                  <a:pt x="960" y="144"/>
                </a:lnTo>
                <a:lnTo>
                  <a:pt x="976" y="144"/>
                </a:lnTo>
                <a:lnTo>
                  <a:pt x="984" y="144"/>
                </a:lnTo>
                <a:lnTo>
                  <a:pt x="992" y="144"/>
                </a:lnTo>
                <a:lnTo>
                  <a:pt x="1000" y="144"/>
                </a:lnTo>
                <a:lnTo>
                  <a:pt x="1008" y="144"/>
                </a:lnTo>
                <a:lnTo>
                  <a:pt x="1024" y="144"/>
                </a:lnTo>
                <a:lnTo>
                  <a:pt x="1032" y="144"/>
                </a:lnTo>
                <a:lnTo>
                  <a:pt x="1040" y="144"/>
                </a:lnTo>
                <a:lnTo>
                  <a:pt x="1048" y="144"/>
                </a:lnTo>
                <a:lnTo>
                  <a:pt x="1056" y="144"/>
                </a:lnTo>
                <a:lnTo>
                  <a:pt x="1064" y="144"/>
                </a:lnTo>
                <a:lnTo>
                  <a:pt x="1072" y="144"/>
                </a:lnTo>
                <a:lnTo>
                  <a:pt x="1088" y="144"/>
                </a:lnTo>
                <a:lnTo>
                  <a:pt x="1104" y="144"/>
                </a:lnTo>
                <a:lnTo>
                  <a:pt x="1128" y="144"/>
                </a:lnTo>
                <a:lnTo>
                  <a:pt x="1144" y="144"/>
                </a:lnTo>
                <a:lnTo>
                  <a:pt x="1168" y="144"/>
                </a:lnTo>
                <a:lnTo>
                  <a:pt x="1176" y="144"/>
                </a:lnTo>
                <a:lnTo>
                  <a:pt x="1184" y="144"/>
                </a:lnTo>
                <a:lnTo>
                  <a:pt x="1200" y="144"/>
                </a:lnTo>
                <a:lnTo>
                  <a:pt x="1208" y="144"/>
                </a:lnTo>
                <a:lnTo>
                  <a:pt x="1216" y="144"/>
                </a:lnTo>
                <a:lnTo>
                  <a:pt x="1224" y="144"/>
                </a:lnTo>
                <a:lnTo>
                  <a:pt x="1232" y="144"/>
                </a:lnTo>
                <a:lnTo>
                  <a:pt x="1248" y="144"/>
                </a:lnTo>
                <a:lnTo>
                  <a:pt x="1264" y="144"/>
                </a:lnTo>
                <a:lnTo>
                  <a:pt x="1272" y="144"/>
                </a:lnTo>
                <a:lnTo>
                  <a:pt x="1280" y="144"/>
                </a:lnTo>
                <a:lnTo>
                  <a:pt x="1288" y="144"/>
                </a:lnTo>
                <a:lnTo>
                  <a:pt x="1296" y="144"/>
                </a:lnTo>
                <a:lnTo>
                  <a:pt x="1304" y="144"/>
                </a:lnTo>
                <a:lnTo>
                  <a:pt x="1312" y="144"/>
                </a:lnTo>
                <a:lnTo>
                  <a:pt x="1328" y="144"/>
                </a:lnTo>
                <a:lnTo>
                  <a:pt x="1336" y="144"/>
                </a:lnTo>
                <a:lnTo>
                  <a:pt x="1344" y="144"/>
                </a:lnTo>
                <a:lnTo>
                  <a:pt x="1352" y="144"/>
                </a:lnTo>
                <a:lnTo>
                  <a:pt x="1360" y="144"/>
                </a:lnTo>
                <a:lnTo>
                  <a:pt x="1368" y="144"/>
                </a:lnTo>
                <a:lnTo>
                  <a:pt x="1376" y="144"/>
                </a:lnTo>
                <a:lnTo>
                  <a:pt x="1392" y="152"/>
                </a:lnTo>
                <a:lnTo>
                  <a:pt x="1408" y="160"/>
                </a:lnTo>
                <a:lnTo>
                  <a:pt x="1416" y="160"/>
                </a:lnTo>
                <a:lnTo>
                  <a:pt x="1440" y="168"/>
                </a:lnTo>
                <a:lnTo>
                  <a:pt x="1448" y="176"/>
                </a:lnTo>
                <a:lnTo>
                  <a:pt x="1456" y="176"/>
                </a:lnTo>
                <a:lnTo>
                  <a:pt x="1480" y="184"/>
                </a:lnTo>
                <a:lnTo>
                  <a:pt x="1480" y="192"/>
                </a:lnTo>
                <a:lnTo>
                  <a:pt x="1496" y="192"/>
                </a:lnTo>
                <a:lnTo>
                  <a:pt x="1504" y="192"/>
                </a:lnTo>
                <a:lnTo>
                  <a:pt x="1512" y="200"/>
                </a:lnTo>
                <a:lnTo>
                  <a:pt x="1520" y="208"/>
                </a:lnTo>
                <a:lnTo>
                  <a:pt x="1528" y="216"/>
                </a:lnTo>
                <a:lnTo>
                  <a:pt x="1536" y="224"/>
                </a:lnTo>
                <a:lnTo>
                  <a:pt x="1544" y="224"/>
                </a:lnTo>
                <a:lnTo>
                  <a:pt x="1552" y="232"/>
                </a:lnTo>
                <a:lnTo>
                  <a:pt x="1560" y="232"/>
                </a:lnTo>
                <a:lnTo>
                  <a:pt x="1568" y="232"/>
                </a:lnTo>
                <a:lnTo>
                  <a:pt x="1576" y="240"/>
                </a:lnTo>
                <a:lnTo>
                  <a:pt x="1584" y="240"/>
                </a:lnTo>
                <a:lnTo>
                  <a:pt x="1592" y="256"/>
                </a:lnTo>
                <a:lnTo>
                  <a:pt x="1600" y="256"/>
                </a:lnTo>
                <a:lnTo>
                  <a:pt x="1608" y="256"/>
                </a:lnTo>
                <a:lnTo>
                  <a:pt x="1616" y="264"/>
                </a:lnTo>
                <a:lnTo>
                  <a:pt x="1624" y="264"/>
                </a:lnTo>
                <a:lnTo>
                  <a:pt x="1632" y="264"/>
                </a:lnTo>
                <a:lnTo>
                  <a:pt x="1640" y="272"/>
                </a:lnTo>
                <a:lnTo>
                  <a:pt x="1648" y="272"/>
                </a:lnTo>
                <a:lnTo>
                  <a:pt x="1656" y="280"/>
                </a:lnTo>
                <a:lnTo>
                  <a:pt x="1672" y="280"/>
                </a:lnTo>
                <a:lnTo>
                  <a:pt x="1688" y="280"/>
                </a:lnTo>
                <a:lnTo>
                  <a:pt x="1696" y="288"/>
                </a:lnTo>
                <a:lnTo>
                  <a:pt x="1704" y="288"/>
                </a:lnTo>
                <a:lnTo>
                  <a:pt x="1720" y="296"/>
                </a:lnTo>
                <a:lnTo>
                  <a:pt x="1720" y="304"/>
                </a:lnTo>
                <a:lnTo>
                  <a:pt x="1736" y="304"/>
                </a:lnTo>
                <a:lnTo>
                  <a:pt x="1744" y="304"/>
                </a:lnTo>
                <a:lnTo>
                  <a:pt x="1752" y="312"/>
                </a:lnTo>
                <a:lnTo>
                  <a:pt x="1760" y="312"/>
                </a:lnTo>
                <a:lnTo>
                  <a:pt x="1768" y="312"/>
                </a:lnTo>
                <a:lnTo>
                  <a:pt x="1776" y="312"/>
                </a:lnTo>
                <a:lnTo>
                  <a:pt x="1784" y="312"/>
                </a:lnTo>
                <a:lnTo>
                  <a:pt x="1792" y="312"/>
                </a:lnTo>
                <a:lnTo>
                  <a:pt x="1800" y="312"/>
                </a:lnTo>
                <a:lnTo>
                  <a:pt x="1808" y="320"/>
                </a:lnTo>
                <a:lnTo>
                  <a:pt x="1816" y="328"/>
                </a:lnTo>
                <a:lnTo>
                  <a:pt x="1824" y="328"/>
                </a:lnTo>
                <a:lnTo>
                  <a:pt x="1832" y="336"/>
                </a:lnTo>
                <a:lnTo>
                  <a:pt x="1856" y="352"/>
                </a:lnTo>
                <a:lnTo>
                  <a:pt x="1864" y="352"/>
                </a:lnTo>
                <a:lnTo>
                  <a:pt x="1872" y="360"/>
                </a:lnTo>
                <a:lnTo>
                  <a:pt x="1888" y="368"/>
                </a:lnTo>
                <a:lnTo>
                  <a:pt x="1896" y="368"/>
                </a:lnTo>
                <a:lnTo>
                  <a:pt x="1904" y="368"/>
                </a:lnTo>
                <a:lnTo>
                  <a:pt x="1912" y="376"/>
                </a:lnTo>
                <a:lnTo>
                  <a:pt x="1920" y="376"/>
                </a:lnTo>
                <a:lnTo>
                  <a:pt x="1928" y="384"/>
                </a:lnTo>
                <a:lnTo>
                  <a:pt x="1936" y="392"/>
                </a:lnTo>
                <a:lnTo>
                  <a:pt x="1944" y="400"/>
                </a:lnTo>
                <a:lnTo>
                  <a:pt x="1960" y="408"/>
                </a:lnTo>
                <a:lnTo>
                  <a:pt x="1960" y="416"/>
                </a:lnTo>
                <a:lnTo>
                  <a:pt x="1968" y="416"/>
                </a:lnTo>
                <a:lnTo>
                  <a:pt x="1976" y="424"/>
                </a:lnTo>
                <a:lnTo>
                  <a:pt x="1984" y="432"/>
                </a:lnTo>
                <a:lnTo>
                  <a:pt x="2000" y="440"/>
                </a:lnTo>
                <a:lnTo>
                  <a:pt x="2008" y="440"/>
                </a:lnTo>
                <a:lnTo>
                  <a:pt x="2024" y="448"/>
                </a:lnTo>
                <a:lnTo>
                  <a:pt x="2032" y="448"/>
                </a:lnTo>
                <a:lnTo>
                  <a:pt x="2048" y="456"/>
                </a:lnTo>
                <a:lnTo>
                  <a:pt x="2056" y="464"/>
                </a:lnTo>
                <a:lnTo>
                  <a:pt x="2064" y="472"/>
                </a:lnTo>
                <a:lnTo>
                  <a:pt x="2064" y="480"/>
                </a:lnTo>
                <a:lnTo>
                  <a:pt x="2080" y="480"/>
                </a:lnTo>
                <a:lnTo>
                  <a:pt x="2088" y="488"/>
                </a:lnTo>
                <a:lnTo>
                  <a:pt x="2096" y="488"/>
                </a:lnTo>
                <a:lnTo>
                  <a:pt x="2104" y="496"/>
                </a:lnTo>
                <a:lnTo>
                  <a:pt x="2104" y="504"/>
                </a:lnTo>
                <a:lnTo>
                  <a:pt x="2112" y="504"/>
                </a:lnTo>
                <a:lnTo>
                  <a:pt x="2112" y="512"/>
                </a:lnTo>
                <a:lnTo>
                  <a:pt x="2120" y="512"/>
                </a:lnTo>
                <a:lnTo>
                  <a:pt x="2128" y="520"/>
                </a:lnTo>
                <a:lnTo>
                  <a:pt x="2136" y="520"/>
                </a:lnTo>
                <a:lnTo>
                  <a:pt x="2144" y="520"/>
                </a:lnTo>
                <a:lnTo>
                  <a:pt x="2152" y="520"/>
                </a:lnTo>
                <a:lnTo>
                  <a:pt x="2152" y="528"/>
                </a:lnTo>
                <a:lnTo>
                  <a:pt x="2160" y="528"/>
                </a:lnTo>
                <a:lnTo>
                  <a:pt x="2168" y="536"/>
                </a:lnTo>
                <a:lnTo>
                  <a:pt x="2176" y="536"/>
                </a:lnTo>
                <a:lnTo>
                  <a:pt x="2176" y="544"/>
                </a:lnTo>
                <a:lnTo>
                  <a:pt x="2184" y="544"/>
                </a:lnTo>
                <a:lnTo>
                  <a:pt x="2192" y="552"/>
                </a:lnTo>
                <a:lnTo>
                  <a:pt x="2200" y="552"/>
                </a:lnTo>
                <a:lnTo>
                  <a:pt x="2208" y="560"/>
                </a:lnTo>
                <a:lnTo>
                  <a:pt x="2216" y="568"/>
                </a:lnTo>
                <a:lnTo>
                  <a:pt x="2224" y="568"/>
                </a:lnTo>
                <a:lnTo>
                  <a:pt x="2232" y="568"/>
                </a:lnTo>
                <a:lnTo>
                  <a:pt x="2232" y="576"/>
                </a:lnTo>
                <a:lnTo>
                  <a:pt x="2240" y="576"/>
                </a:lnTo>
                <a:lnTo>
                  <a:pt x="2240" y="584"/>
                </a:lnTo>
                <a:lnTo>
                  <a:pt x="2248" y="584"/>
                </a:lnTo>
                <a:lnTo>
                  <a:pt x="2248" y="592"/>
                </a:lnTo>
                <a:lnTo>
                  <a:pt x="2256" y="592"/>
                </a:lnTo>
                <a:lnTo>
                  <a:pt x="2264" y="600"/>
                </a:lnTo>
                <a:lnTo>
                  <a:pt x="2272" y="608"/>
                </a:lnTo>
                <a:lnTo>
                  <a:pt x="2280" y="608"/>
                </a:lnTo>
                <a:lnTo>
                  <a:pt x="2288" y="608"/>
                </a:lnTo>
                <a:lnTo>
                  <a:pt x="2296" y="616"/>
                </a:lnTo>
                <a:lnTo>
                  <a:pt x="2304" y="616"/>
                </a:lnTo>
                <a:lnTo>
                  <a:pt x="2312" y="624"/>
                </a:lnTo>
                <a:lnTo>
                  <a:pt x="2320" y="624"/>
                </a:lnTo>
                <a:lnTo>
                  <a:pt x="2328" y="624"/>
                </a:lnTo>
                <a:lnTo>
                  <a:pt x="2336" y="632"/>
                </a:lnTo>
                <a:lnTo>
                  <a:pt x="2344" y="632"/>
                </a:lnTo>
                <a:lnTo>
                  <a:pt x="2352" y="640"/>
                </a:lnTo>
                <a:lnTo>
                  <a:pt x="2360" y="640"/>
                </a:lnTo>
                <a:lnTo>
                  <a:pt x="2360" y="648"/>
                </a:lnTo>
                <a:lnTo>
                  <a:pt x="2368" y="648"/>
                </a:lnTo>
                <a:lnTo>
                  <a:pt x="2376" y="656"/>
                </a:lnTo>
                <a:lnTo>
                  <a:pt x="2384" y="664"/>
                </a:lnTo>
                <a:lnTo>
                  <a:pt x="2392" y="672"/>
                </a:lnTo>
                <a:lnTo>
                  <a:pt x="2400" y="680"/>
                </a:lnTo>
                <a:lnTo>
                  <a:pt x="2408" y="680"/>
                </a:lnTo>
                <a:lnTo>
                  <a:pt x="2416" y="688"/>
                </a:lnTo>
                <a:lnTo>
                  <a:pt x="2424" y="688"/>
                </a:lnTo>
                <a:lnTo>
                  <a:pt x="2424" y="696"/>
                </a:lnTo>
                <a:lnTo>
                  <a:pt x="2432" y="704"/>
                </a:lnTo>
                <a:lnTo>
                  <a:pt x="2440" y="704"/>
                </a:lnTo>
                <a:lnTo>
                  <a:pt x="2448" y="704"/>
                </a:lnTo>
                <a:lnTo>
                  <a:pt x="2448" y="712"/>
                </a:lnTo>
                <a:lnTo>
                  <a:pt x="2456" y="712"/>
                </a:lnTo>
                <a:lnTo>
                  <a:pt x="2456" y="720"/>
                </a:lnTo>
                <a:lnTo>
                  <a:pt x="2464" y="720"/>
                </a:lnTo>
                <a:lnTo>
                  <a:pt x="2472" y="728"/>
                </a:lnTo>
                <a:lnTo>
                  <a:pt x="2480" y="728"/>
                </a:lnTo>
                <a:lnTo>
                  <a:pt x="2488" y="736"/>
                </a:lnTo>
                <a:lnTo>
                  <a:pt x="2496" y="744"/>
                </a:lnTo>
                <a:lnTo>
                  <a:pt x="2504" y="744"/>
                </a:lnTo>
                <a:lnTo>
                  <a:pt x="2504" y="752"/>
                </a:lnTo>
                <a:lnTo>
                  <a:pt x="2512" y="752"/>
                </a:lnTo>
                <a:lnTo>
                  <a:pt x="2520" y="752"/>
                </a:lnTo>
                <a:lnTo>
                  <a:pt x="2520" y="760"/>
                </a:lnTo>
                <a:lnTo>
                  <a:pt x="2528" y="760"/>
                </a:lnTo>
                <a:lnTo>
                  <a:pt x="2536" y="768"/>
                </a:lnTo>
                <a:lnTo>
                  <a:pt x="2544" y="768"/>
                </a:lnTo>
                <a:lnTo>
                  <a:pt x="2552" y="776"/>
                </a:lnTo>
                <a:lnTo>
                  <a:pt x="2560" y="784"/>
                </a:lnTo>
                <a:lnTo>
                  <a:pt x="2568" y="784"/>
                </a:lnTo>
                <a:lnTo>
                  <a:pt x="2576" y="792"/>
                </a:lnTo>
                <a:lnTo>
                  <a:pt x="2584" y="792"/>
                </a:lnTo>
                <a:lnTo>
                  <a:pt x="2592" y="792"/>
                </a:lnTo>
                <a:lnTo>
                  <a:pt x="2592" y="800"/>
                </a:lnTo>
                <a:lnTo>
                  <a:pt x="2600" y="800"/>
                </a:lnTo>
                <a:lnTo>
                  <a:pt x="2608" y="800"/>
                </a:lnTo>
                <a:lnTo>
                  <a:pt x="2608" y="808"/>
                </a:lnTo>
                <a:lnTo>
                  <a:pt x="2616" y="808"/>
                </a:lnTo>
                <a:lnTo>
                  <a:pt x="2624" y="808"/>
                </a:lnTo>
                <a:lnTo>
                  <a:pt x="2632" y="816"/>
                </a:lnTo>
                <a:lnTo>
                  <a:pt x="2640" y="816"/>
                </a:lnTo>
                <a:lnTo>
                  <a:pt x="2648" y="824"/>
                </a:lnTo>
                <a:lnTo>
                  <a:pt x="2656" y="832"/>
                </a:lnTo>
                <a:lnTo>
                  <a:pt x="2664" y="840"/>
                </a:lnTo>
                <a:lnTo>
                  <a:pt x="2664" y="848"/>
                </a:lnTo>
                <a:lnTo>
                  <a:pt x="2672" y="848"/>
                </a:lnTo>
                <a:lnTo>
                  <a:pt x="2680" y="856"/>
                </a:lnTo>
                <a:lnTo>
                  <a:pt x="2688" y="856"/>
                </a:lnTo>
                <a:lnTo>
                  <a:pt x="2696" y="864"/>
                </a:lnTo>
                <a:lnTo>
                  <a:pt x="2704" y="864"/>
                </a:lnTo>
                <a:lnTo>
                  <a:pt x="2704" y="872"/>
                </a:lnTo>
                <a:lnTo>
                  <a:pt x="2704" y="880"/>
                </a:lnTo>
                <a:lnTo>
                  <a:pt x="2712" y="880"/>
                </a:lnTo>
                <a:lnTo>
                  <a:pt x="2712" y="888"/>
                </a:lnTo>
                <a:lnTo>
                  <a:pt x="2712" y="896"/>
                </a:lnTo>
                <a:lnTo>
                  <a:pt x="2720" y="904"/>
                </a:lnTo>
                <a:lnTo>
                  <a:pt x="2720" y="912"/>
                </a:lnTo>
                <a:lnTo>
                  <a:pt x="2728" y="920"/>
                </a:lnTo>
                <a:lnTo>
                  <a:pt x="2728" y="928"/>
                </a:lnTo>
                <a:lnTo>
                  <a:pt x="2728" y="936"/>
                </a:lnTo>
                <a:lnTo>
                  <a:pt x="2736" y="936"/>
                </a:lnTo>
                <a:lnTo>
                  <a:pt x="2744" y="936"/>
                </a:lnTo>
                <a:lnTo>
                  <a:pt x="2744" y="944"/>
                </a:lnTo>
                <a:lnTo>
                  <a:pt x="2752" y="944"/>
                </a:lnTo>
                <a:lnTo>
                  <a:pt x="2752" y="952"/>
                </a:lnTo>
                <a:lnTo>
                  <a:pt x="2760" y="952"/>
                </a:lnTo>
                <a:lnTo>
                  <a:pt x="2760" y="960"/>
                </a:lnTo>
                <a:lnTo>
                  <a:pt x="2768" y="960"/>
                </a:lnTo>
                <a:lnTo>
                  <a:pt x="2776" y="968"/>
                </a:lnTo>
                <a:lnTo>
                  <a:pt x="2792" y="976"/>
                </a:lnTo>
                <a:lnTo>
                  <a:pt x="2800" y="984"/>
                </a:lnTo>
                <a:lnTo>
                  <a:pt x="2800" y="992"/>
                </a:lnTo>
                <a:lnTo>
                  <a:pt x="2800" y="1000"/>
                </a:lnTo>
                <a:lnTo>
                  <a:pt x="2808" y="1000"/>
                </a:lnTo>
                <a:lnTo>
                  <a:pt x="2808" y="1008"/>
                </a:lnTo>
                <a:lnTo>
                  <a:pt x="2816" y="1008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0" name="Freeform 31"/>
          <p:cNvSpPr>
            <a:spLocks/>
          </p:cNvSpPr>
          <p:nvPr/>
        </p:nvSpPr>
        <p:spPr bwMode="auto">
          <a:xfrm>
            <a:off x="606425" y="1952625"/>
            <a:ext cx="2038350" cy="1550988"/>
          </a:xfrm>
          <a:custGeom>
            <a:avLst/>
            <a:gdLst>
              <a:gd name="T0" fmla="*/ 2147483647 w 1945"/>
              <a:gd name="T1" fmla="*/ 2147483647 h 1505"/>
              <a:gd name="T2" fmla="*/ 2147483647 w 1945"/>
              <a:gd name="T3" fmla="*/ 2147483647 h 1505"/>
              <a:gd name="T4" fmla="*/ 2147483647 w 1945"/>
              <a:gd name="T5" fmla="*/ 2147483647 h 1505"/>
              <a:gd name="T6" fmla="*/ 2147483647 w 1945"/>
              <a:gd name="T7" fmla="*/ 2147483647 h 1505"/>
              <a:gd name="T8" fmla="*/ 2147483647 w 1945"/>
              <a:gd name="T9" fmla="*/ 2147483647 h 1505"/>
              <a:gd name="T10" fmla="*/ 2147483647 w 1945"/>
              <a:gd name="T11" fmla="*/ 2147483647 h 1505"/>
              <a:gd name="T12" fmla="*/ 2147483647 w 1945"/>
              <a:gd name="T13" fmla="*/ 2147483647 h 1505"/>
              <a:gd name="T14" fmla="*/ 2147483647 w 1945"/>
              <a:gd name="T15" fmla="*/ 2147483647 h 1505"/>
              <a:gd name="T16" fmla="*/ 2147483647 w 1945"/>
              <a:gd name="T17" fmla="*/ 2147483647 h 1505"/>
              <a:gd name="T18" fmla="*/ 2147483647 w 1945"/>
              <a:gd name="T19" fmla="*/ 2147483647 h 1505"/>
              <a:gd name="T20" fmla="*/ 2147483647 w 1945"/>
              <a:gd name="T21" fmla="*/ 2147483647 h 1505"/>
              <a:gd name="T22" fmla="*/ 2147483647 w 1945"/>
              <a:gd name="T23" fmla="*/ 2147483647 h 1505"/>
              <a:gd name="T24" fmla="*/ 2147483647 w 1945"/>
              <a:gd name="T25" fmla="*/ 2147483647 h 1505"/>
              <a:gd name="T26" fmla="*/ 2147483647 w 1945"/>
              <a:gd name="T27" fmla="*/ 2147483647 h 1505"/>
              <a:gd name="T28" fmla="*/ 2147483647 w 1945"/>
              <a:gd name="T29" fmla="*/ 2147483647 h 1505"/>
              <a:gd name="T30" fmla="*/ 2147483647 w 1945"/>
              <a:gd name="T31" fmla="*/ 2147483647 h 1505"/>
              <a:gd name="T32" fmla="*/ 2147483647 w 1945"/>
              <a:gd name="T33" fmla="*/ 2147483647 h 1505"/>
              <a:gd name="T34" fmla="*/ 2147483647 w 1945"/>
              <a:gd name="T35" fmla="*/ 2147483647 h 1505"/>
              <a:gd name="T36" fmla="*/ 2147483647 w 1945"/>
              <a:gd name="T37" fmla="*/ 2147483647 h 1505"/>
              <a:gd name="T38" fmla="*/ 2147483647 w 1945"/>
              <a:gd name="T39" fmla="*/ 2147483647 h 1505"/>
              <a:gd name="T40" fmla="*/ 2147483647 w 1945"/>
              <a:gd name="T41" fmla="*/ 2147483647 h 1505"/>
              <a:gd name="T42" fmla="*/ 2147483647 w 1945"/>
              <a:gd name="T43" fmla="*/ 2147483647 h 1505"/>
              <a:gd name="T44" fmla="*/ 2147483647 w 1945"/>
              <a:gd name="T45" fmla="*/ 2147483647 h 1505"/>
              <a:gd name="T46" fmla="*/ 2147483647 w 1945"/>
              <a:gd name="T47" fmla="*/ 2147483647 h 1505"/>
              <a:gd name="T48" fmla="*/ 2147483647 w 1945"/>
              <a:gd name="T49" fmla="*/ 2147483647 h 1505"/>
              <a:gd name="T50" fmla="*/ 2147483647 w 1945"/>
              <a:gd name="T51" fmla="*/ 2147483647 h 1505"/>
              <a:gd name="T52" fmla="*/ 2147483647 w 1945"/>
              <a:gd name="T53" fmla="*/ 2147483647 h 1505"/>
              <a:gd name="T54" fmla="*/ 2147483647 w 1945"/>
              <a:gd name="T55" fmla="*/ 2147483647 h 1505"/>
              <a:gd name="T56" fmla="*/ 2147483647 w 1945"/>
              <a:gd name="T57" fmla="*/ 2147483647 h 1505"/>
              <a:gd name="T58" fmla="*/ 2147483647 w 1945"/>
              <a:gd name="T59" fmla="*/ 2147483647 h 1505"/>
              <a:gd name="T60" fmla="*/ 2147483647 w 1945"/>
              <a:gd name="T61" fmla="*/ 2147483647 h 1505"/>
              <a:gd name="T62" fmla="*/ 2147483647 w 1945"/>
              <a:gd name="T63" fmla="*/ 2147483647 h 1505"/>
              <a:gd name="T64" fmla="*/ 2147483647 w 1945"/>
              <a:gd name="T65" fmla="*/ 2147483647 h 1505"/>
              <a:gd name="T66" fmla="*/ 2147483647 w 1945"/>
              <a:gd name="T67" fmla="*/ 2147483647 h 1505"/>
              <a:gd name="T68" fmla="*/ 2147483647 w 1945"/>
              <a:gd name="T69" fmla="*/ 2147483647 h 1505"/>
              <a:gd name="T70" fmla="*/ 2147483647 w 1945"/>
              <a:gd name="T71" fmla="*/ 2147483647 h 1505"/>
              <a:gd name="T72" fmla="*/ 2147483647 w 1945"/>
              <a:gd name="T73" fmla="*/ 2147483647 h 1505"/>
              <a:gd name="T74" fmla="*/ 2147483647 w 1945"/>
              <a:gd name="T75" fmla="*/ 2147483647 h 1505"/>
              <a:gd name="T76" fmla="*/ 2147483647 w 1945"/>
              <a:gd name="T77" fmla="*/ 2147483647 h 1505"/>
              <a:gd name="T78" fmla="*/ 2147483647 w 1945"/>
              <a:gd name="T79" fmla="*/ 2147483647 h 1505"/>
              <a:gd name="T80" fmla="*/ 2147483647 w 1945"/>
              <a:gd name="T81" fmla="*/ 2147483647 h 1505"/>
              <a:gd name="T82" fmla="*/ 2147483647 w 1945"/>
              <a:gd name="T83" fmla="*/ 2147483647 h 1505"/>
              <a:gd name="T84" fmla="*/ 2147483647 w 1945"/>
              <a:gd name="T85" fmla="*/ 2147483647 h 1505"/>
              <a:gd name="T86" fmla="*/ 2147483647 w 1945"/>
              <a:gd name="T87" fmla="*/ 2147483647 h 1505"/>
              <a:gd name="T88" fmla="*/ 2147483647 w 1945"/>
              <a:gd name="T89" fmla="*/ 2147483647 h 1505"/>
              <a:gd name="T90" fmla="*/ 2147483647 w 1945"/>
              <a:gd name="T91" fmla="*/ 2147483647 h 1505"/>
              <a:gd name="T92" fmla="*/ 2147483647 w 1945"/>
              <a:gd name="T93" fmla="*/ 2147483647 h 1505"/>
              <a:gd name="T94" fmla="*/ 2147483647 w 1945"/>
              <a:gd name="T95" fmla="*/ 2147483647 h 1505"/>
              <a:gd name="T96" fmla="*/ 2147483647 w 1945"/>
              <a:gd name="T97" fmla="*/ 2147483647 h 1505"/>
              <a:gd name="T98" fmla="*/ 2147483647 w 1945"/>
              <a:gd name="T99" fmla="*/ 2147483647 h 1505"/>
              <a:gd name="T100" fmla="*/ 2147483647 w 1945"/>
              <a:gd name="T101" fmla="*/ 2147483647 h 1505"/>
              <a:gd name="T102" fmla="*/ 2147483647 w 1945"/>
              <a:gd name="T103" fmla="*/ 2147483647 h 1505"/>
              <a:gd name="T104" fmla="*/ 2147483647 w 1945"/>
              <a:gd name="T105" fmla="*/ 2147483647 h 1505"/>
              <a:gd name="T106" fmla="*/ 2147483647 w 1945"/>
              <a:gd name="T107" fmla="*/ 2147483647 h 1505"/>
              <a:gd name="T108" fmla="*/ 2147483647 w 1945"/>
              <a:gd name="T109" fmla="*/ 2147483647 h 1505"/>
              <a:gd name="T110" fmla="*/ 2147483647 w 1945"/>
              <a:gd name="T111" fmla="*/ 2147483647 h 1505"/>
              <a:gd name="T112" fmla="*/ 2147483647 w 1945"/>
              <a:gd name="T113" fmla="*/ 2147483647 h 1505"/>
              <a:gd name="T114" fmla="*/ 2147483647 w 1945"/>
              <a:gd name="T115" fmla="*/ 2147483647 h 1505"/>
              <a:gd name="T116" fmla="*/ 2147483647 w 1945"/>
              <a:gd name="T117" fmla="*/ 2147483647 h 1505"/>
              <a:gd name="T118" fmla="*/ 2147483647 w 1945"/>
              <a:gd name="T119" fmla="*/ 2147483647 h 1505"/>
              <a:gd name="T120" fmla="*/ 2147483647 w 1945"/>
              <a:gd name="T121" fmla="*/ 2147483647 h 150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945" h="1505">
                <a:moveTo>
                  <a:pt x="0" y="1504"/>
                </a:moveTo>
                <a:lnTo>
                  <a:pt x="0" y="1504"/>
                </a:lnTo>
                <a:lnTo>
                  <a:pt x="8" y="1496"/>
                </a:lnTo>
                <a:lnTo>
                  <a:pt x="16" y="1488"/>
                </a:lnTo>
                <a:lnTo>
                  <a:pt x="24" y="1488"/>
                </a:lnTo>
                <a:lnTo>
                  <a:pt x="40" y="1488"/>
                </a:lnTo>
                <a:lnTo>
                  <a:pt x="64" y="1480"/>
                </a:lnTo>
                <a:lnTo>
                  <a:pt x="72" y="1472"/>
                </a:lnTo>
                <a:lnTo>
                  <a:pt x="80" y="1464"/>
                </a:lnTo>
                <a:lnTo>
                  <a:pt x="96" y="1464"/>
                </a:lnTo>
                <a:lnTo>
                  <a:pt x="96" y="1456"/>
                </a:lnTo>
                <a:lnTo>
                  <a:pt x="104" y="1456"/>
                </a:lnTo>
                <a:lnTo>
                  <a:pt x="104" y="1448"/>
                </a:lnTo>
                <a:lnTo>
                  <a:pt x="112" y="1448"/>
                </a:lnTo>
                <a:lnTo>
                  <a:pt x="120" y="1440"/>
                </a:lnTo>
                <a:lnTo>
                  <a:pt x="128" y="1440"/>
                </a:lnTo>
                <a:lnTo>
                  <a:pt x="136" y="1440"/>
                </a:lnTo>
                <a:lnTo>
                  <a:pt x="136" y="1432"/>
                </a:lnTo>
                <a:lnTo>
                  <a:pt x="144" y="1432"/>
                </a:lnTo>
                <a:lnTo>
                  <a:pt x="160" y="1432"/>
                </a:lnTo>
                <a:lnTo>
                  <a:pt x="160" y="1424"/>
                </a:lnTo>
                <a:lnTo>
                  <a:pt x="168" y="1424"/>
                </a:lnTo>
                <a:lnTo>
                  <a:pt x="184" y="1424"/>
                </a:lnTo>
                <a:lnTo>
                  <a:pt x="192" y="1416"/>
                </a:lnTo>
                <a:lnTo>
                  <a:pt x="200" y="1416"/>
                </a:lnTo>
                <a:lnTo>
                  <a:pt x="208" y="1416"/>
                </a:lnTo>
                <a:lnTo>
                  <a:pt x="216" y="1416"/>
                </a:lnTo>
                <a:lnTo>
                  <a:pt x="224" y="1416"/>
                </a:lnTo>
                <a:lnTo>
                  <a:pt x="224" y="1408"/>
                </a:lnTo>
                <a:lnTo>
                  <a:pt x="240" y="1408"/>
                </a:lnTo>
                <a:lnTo>
                  <a:pt x="248" y="1408"/>
                </a:lnTo>
                <a:lnTo>
                  <a:pt x="264" y="1400"/>
                </a:lnTo>
                <a:lnTo>
                  <a:pt x="272" y="1400"/>
                </a:lnTo>
                <a:lnTo>
                  <a:pt x="280" y="1400"/>
                </a:lnTo>
                <a:lnTo>
                  <a:pt x="288" y="1392"/>
                </a:lnTo>
                <a:lnTo>
                  <a:pt x="304" y="1392"/>
                </a:lnTo>
                <a:lnTo>
                  <a:pt x="312" y="1392"/>
                </a:lnTo>
                <a:lnTo>
                  <a:pt x="320" y="1392"/>
                </a:lnTo>
                <a:lnTo>
                  <a:pt x="328" y="1384"/>
                </a:lnTo>
                <a:lnTo>
                  <a:pt x="344" y="1376"/>
                </a:lnTo>
                <a:lnTo>
                  <a:pt x="352" y="1376"/>
                </a:lnTo>
                <a:lnTo>
                  <a:pt x="360" y="1376"/>
                </a:lnTo>
                <a:lnTo>
                  <a:pt x="368" y="1376"/>
                </a:lnTo>
                <a:lnTo>
                  <a:pt x="376" y="1376"/>
                </a:lnTo>
                <a:lnTo>
                  <a:pt x="384" y="1368"/>
                </a:lnTo>
                <a:lnTo>
                  <a:pt x="400" y="1368"/>
                </a:lnTo>
                <a:lnTo>
                  <a:pt x="408" y="1360"/>
                </a:lnTo>
                <a:lnTo>
                  <a:pt x="416" y="1360"/>
                </a:lnTo>
                <a:lnTo>
                  <a:pt x="424" y="1360"/>
                </a:lnTo>
                <a:lnTo>
                  <a:pt x="424" y="1352"/>
                </a:lnTo>
                <a:lnTo>
                  <a:pt x="432" y="1352"/>
                </a:lnTo>
                <a:lnTo>
                  <a:pt x="440" y="1352"/>
                </a:lnTo>
                <a:lnTo>
                  <a:pt x="448" y="1352"/>
                </a:lnTo>
                <a:lnTo>
                  <a:pt x="456" y="1344"/>
                </a:lnTo>
                <a:lnTo>
                  <a:pt x="480" y="1344"/>
                </a:lnTo>
                <a:lnTo>
                  <a:pt x="496" y="1336"/>
                </a:lnTo>
                <a:lnTo>
                  <a:pt x="520" y="1336"/>
                </a:lnTo>
                <a:lnTo>
                  <a:pt x="536" y="1328"/>
                </a:lnTo>
                <a:lnTo>
                  <a:pt x="560" y="1328"/>
                </a:lnTo>
                <a:lnTo>
                  <a:pt x="560" y="1320"/>
                </a:lnTo>
                <a:lnTo>
                  <a:pt x="568" y="1320"/>
                </a:lnTo>
                <a:lnTo>
                  <a:pt x="584" y="1320"/>
                </a:lnTo>
                <a:lnTo>
                  <a:pt x="584" y="1312"/>
                </a:lnTo>
                <a:lnTo>
                  <a:pt x="592" y="1312"/>
                </a:lnTo>
                <a:lnTo>
                  <a:pt x="600" y="1312"/>
                </a:lnTo>
                <a:lnTo>
                  <a:pt x="608" y="1312"/>
                </a:lnTo>
                <a:lnTo>
                  <a:pt x="616" y="1304"/>
                </a:lnTo>
                <a:lnTo>
                  <a:pt x="632" y="1304"/>
                </a:lnTo>
                <a:lnTo>
                  <a:pt x="656" y="1304"/>
                </a:lnTo>
                <a:lnTo>
                  <a:pt x="672" y="1304"/>
                </a:lnTo>
                <a:lnTo>
                  <a:pt x="688" y="1304"/>
                </a:lnTo>
                <a:lnTo>
                  <a:pt x="704" y="1296"/>
                </a:lnTo>
                <a:lnTo>
                  <a:pt x="720" y="1296"/>
                </a:lnTo>
                <a:lnTo>
                  <a:pt x="736" y="1296"/>
                </a:lnTo>
                <a:lnTo>
                  <a:pt x="744" y="1296"/>
                </a:lnTo>
                <a:lnTo>
                  <a:pt x="752" y="1296"/>
                </a:lnTo>
                <a:lnTo>
                  <a:pt x="752" y="1288"/>
                </a:lnTo>
                <a:lnTo>
                  <a:pt x="760" y="1288"/>
                </a:lnTo>
                <a:lnTo>
                  <a:pt x="768" y="1288"/>
                </a:lnTo>
                <a:lnTo>
                  <a:pt x="776" y="1288"/>
                </a:lnTo>
                <a:lnTo>
                  <a:pt x="776" y="1280"/>
                </a:lnTo>
                <a:lnTo>
                  <a:pt x="784" y="1280"/>
                </a:lnTo>
                <a:lnTo>
                  <a:pt x="800" y="1280"/>
                </a:lnTo>
                <a:lnTo>
                  <a:pt x="808" y="1272"/>
                </a:lnTo>
                <a:lnTo>
                  <a:pt x="816" y="1272"/>
                </a:lnTo>
                <a:lnTo>
                  <a:pt x="832" y="1272"/>
                </a:lnTo>
                <a:lnTo>
                  <a:pt x="840" y="1264"/>
                </a:lnTo>
                <a:lnTo>
                  <a:pt x="848" y="1264"/>
                </a:lnTo>
                <a:lnTo>
                  <a:pt x="848" y="1256"/>
                </a:lnTo>
                <a:lnTo>
                  <a:pt x="856" y="1248"/>
                </a:lnTo>
                <a:lnTo>
                  <a:pt x="864" y="1248"/>
                </a:lnTo>
                <a:lnTo>
                  <a:pt x="864" y="1240"/>
                </a:lnTo>
                <a:lnTo>
                  <a:pt x="872" y="1240"/>
                </a:lnTo>
                <a:lnTo>
                  <a:pt x="872" y="1232"/>
                </a:lnTo>
                <a:lnTo>
                  <a:pt x="880" y="1232"/>
                </a:lnTo>
                <a:lnTo>
                  <a:pt x="880" y="1224"/>
                </a:lnTo>
                <a:lnTo>
                  <a:pt x="888" y="1224"/>
                </a:lnTo>
                <a:lnTo>
                  <a:pt x="896" y="1216"/>
                </a:lnTo>
                <a:lnTo>
                  <a:pt x="904" y="1216"/>
                </a:lnTo>
                <a:lnTo>
                  <a:pt x="904" y="1208"/>
                </a:lnTo>
                <a:lnTo>
                  <a:pt x="912" y="1208"/>
                </a:lnTo>
                <a:lnTo>
                  <a:pt x="912" y="1200"/>
                </a:lnTo>
                <a:lnTo>
                  <a:pt x="920" y="1200"/>
                </a:lnTo>
                <a:lnTo>
                  <a:pt x="928" y="1192"/>
                </a:lnTo>
                <a:lnTo>
                  <a:pt x="936" y="1184"/>
                </a:lnTo>
                <a:lnTo>
                  <a:pt x="952" y="1184"/>
                </a:lnTo>
                <a:lnTo>
                  <a:pt x="952" y="1176"/>
                </a:lnTo>
                <a:lnTo>
                  <a:pt x="968" y="1168"/>
                </a:lnTo>
                <a:lnTo>
                  <a:pt x="976" y="1168"/>
                </a:lnTo>
                <a:lnTo>
                  <a:pt x="984" y="1160"/>
                </a:lnTo>
                <a:lnTo>
                  <a:pt x="992" y="1152"/>
                </a:lnTo>
                <a:lnTo>
                  <a:pt x="1000" y="1152"/>
                </a:lnTo>
                <a:lnTo>
                  <a:pt x="1000" y="1144"/>
                </a:lnTo>
                <a:lnTo>
                  <a:pt x="1008" y="1144"/>
                </a:lnTo>
                <a:lnTo>
                  <a:pt x="1016" y="1136"/>
                </a:lnTo>
                <a:lnTo>
                  <a:pt x="1024" y="1128"/>
                </a:lnTo>
                <a:lnTo>
                  <a:pt x="1040" y="1128"/>
                </a:lnTo>
                <a:lnTo>
                  <a:pt x="1056" y="1128"/>
                </a:lnTo>
                <a:lnTo>
                  <a:pt x="1064" y="1112"/>
                </a:lnTo>
                <a:lnTo>
                  <a:pt x="1072" y="1112"/>
                </a:lnTo>
                <a:lnTo>
                  <a:pt x="1080" y="1104"/>
                </a:lnTo>
                <a:lnTo>
                  <a:pt x="1088" y="1104"/>
                </a:lnTo>
                <a:lnTo>
                  <a:pt x="1096" y="1096"/>
                </a:lnTo>
                <a:lnTo>
                  <a:pt x="1104" y="1088"/>
                </a:lnTo>
                <a:lnTo>
                  <a:pt x="1112" y="1088"/>
                </a:lnTo>
                <a:lnTo>
                  <a:pt x="1120" y="1080"/>
                </a:lnTo>
                <a:lnTo>
                  <a:pt x="1120" y="1072"/>
                </a:lnTo>
                <a:lnTo>
                  <a:pt x="1128" y="1072"/>
                </a:lnTo>
                <a:lnTo>
                  <a:pt x="1128" y="1064"/>
                </a:lnTo>
                <a:lnTo>
                  <a:pt x="1128" y="1056"/>
                </a:lnTo>
                <a:lnTo>
                  <a:pt x="1136" y="1048"/>
                </a:lnTo>
                <a:lnTo>
                  <a:pt x="1144" y="1040"/>
                </a:lnTo>
                <a:lnTo>
                  <a:pt x="1160" y="1032"/>
                </a:lnTo>
                <a:lnTo>
                  <a:pt x="1168" y="1024"/>
                </a:lnTo>
                <a:lnTo>
                  <a:pt x="1168" y="1016"/>
                </a:lnTo>
                <a:lnTo>
                  <a:pt x="1176" y="1016"/>
                </a:lnTo>
                <a:lnTo>
                  <a:pt x="1176" y="1008"/>
                </a:lnTo>
                <a:lnTo>
                  <a:pt x="1184" y="1000"/>
                </a:lnTo>
                <a:lnTo>
                  <a:pt x="1192" y="1000"/>
                </a:lnTo>
                <a:lnTo>
                  <a:pt x="1192" y="992"/>
                </a:lnTo>
                <a:lnTo>
                  <a:pt x="1200" y="992"/>
                </a:lnTo>
                <a:lnTo>
                  <a:pt x="1200" y="984"/>
                </a:lnTo>
                <a:lnTo>
                  <a:pt x="1200" y="976"/>
                </a:lnTo>
                <a:lnTo>
                  <a:pt x="1208" y="968"/>
                </a:lnTo>
                <a:lnTo>
                  <a:pt x="1208" y="960"/>
                </a:lnTo>
                <a:lnTo>
                  <a:pt x="1216" y="960"/>
                </a:lnTo>
                <a:lnTo>
                  <a:pt x="1216" y="952"/>
                </a:lnTo>
                <a:lnTo>
                  <a:pt x="1224" y="944"/>
                </a:lnTo>
                <a:lnTo>
                  <a:pt x="1232" y="944"/>
                </a:lnTo>
                <a:lnTo>
                  <a:pt x="1240" y="936"/>
                </a:lnTo>
                <a:lnTo>
                  <a:pt x="1240" y="928"/>
                </a:lnTo>
                <a:lnTo>
                  <a:pt x="1248" y="928"/>
                </a:lnTo>
                <a:lnTo>
                  <a:pt x="1256" y="920"/>
                </a:lnTo>
                <a:lnTo>
                  <a:pt x="1264" y="920"/>
                </a:lnTo>
                <a:lnTo>
                  <a:pt x="1272" y="912"/>
                </a:lnTo>
                <a:lnTo>
                  <a:pt x="1280" y="904"/>
                </a:lnTo>
                <a:lnTo>
                  <a:pt x="1288" y="888"/>
                </a:lnTo>
                <a:lnTo>
                  <a:pt x="1296" y="888"/>
                </a:lnTo>
                <a:lnTo>
                  <a:pt x="1296" y="880"/>
                </a:lnTo>
                <a:lnTo>
                  <a:pt x="1304" y="880"/>
                </a:lnTo>
                <a:lnTo>
                  <a:pt x="1304" y="872"/>
                </a:lnTo>
                <a:lnTo>
                  <a:pt x="1304" y="864"/>
                </a:lnTo>
                <a:lnTo>
                  <a:pt x="1312" y="856"/>
                </a:lnTo>
                <a:lnTo>
                  <a:pt x="1320" y="856"/>
                </a:lnTo>
                <a:lnTo>
                  <a:pt x="1328" y="848"/>
                </a:lnTo>
                <a:lnTo>
                  <a:pt x="1336" y="848"/>
                </a:lnTo>
                <a:lnTo>
                  <a:pt x="1344" y="840"/>
                </a:lnTo>
                <a:lnTo>
                  <a:pt x="1344" y="832"/>
                </a:lnTo>
                <a:lnTo>
                  <a:pt x="1360" y="832"/>
                </a:lnTo>
                <a:lnTo>
                  <a:pt x="1360" y="824"/>
                </a:lnTo>
                <a:lnTo>
                  <a:pt x="1368" y="816"/>
                </a:lnTo>
                <a:lnTo>
                  <a:pt x="1376" y="816"/>
                </a:lnTo>
                <a:lnTo>
                  <a:pt x="1376" y="808"/>
                </a:lnTo>
                <a:lnTo>
                  <a:pt x="1384" y="808"/>
                </a:lnTo>
                <a:lnTo>
                  <a:pt x="1384" y="800"/>
                </a:lnTo>
                <a:lnTo>
                  <a:pt x="1392" y="792"/>
                </a:lnTo>
                <a:lnTo>
                  <a:pt x="1392" y="784"/>
                </a:lnTo>
                <a:lnTo>
                  <a:pt x="1400" y="776"/>
                </a:lnTo>
                <a:lnTo>
                  <a:pt x="1408" y="768"/>
                </a:lnTo>
                <a:lnTo>
                  <a:pt x="1416" y="760"/>
                </a:lnTo>
                <a:lnTo>
                  <a:pt x="1424" y="752"/>
                </a:lnTo>
                <a:lnTo>
                  <a:pt x="1432" y="752"/>
                </a:lnTo>
                <a:lnTo>
                  <a:pt x="1432" y="744"/>
                </a:lnTo>
                <a:lnTo>
                  <a:pt x="1440" y="744"/>
                </a:lnTo>
                <a:lnTo>
                  <a:pt x="1448" y="744"/>
                </a:lnTo>
                <a:lnTo>
                  <a:pt x="1448" y="736"/>
                </a:lnTo>
                <a:lnTo>
                  <a:pt x="1456" y="728"/>
                </a:lnTo>
                <a:lnTo>
                  <a:pt x="1456" y="720"/>
                </a:lnTo>
                <a:lnTo>
                  <a:pt x="1464" y="712"/>
                </a:lnTo>
                <a:lnTo>
                  <a:pt x="1472" y="704"/>
                </a:lnTo>
                <a:lnTo>
                  <a:pt x="1480" y="696"/>
                </a:lnTo>
                <a:lnTo>
                  <a:pt x="1488" y="688"/>
                </a:lnTo>
                <a:lnTo>
                  <a:pt x="1496" y="680"/>
                </a:lnTo>
                <a:lnTo>
                  <a:pt x="1504" y="680"/>
                </a:lnTo>
                <a:lnTo>
                  <a:pt x="1504" y="672"/>
                </a:lnTo>
                <a:lnTo>
                  <a:pt x="1512" y="672"/>
                </a:lnTo>
                <a:lnTo>
                  <a:pt x="1512" y="664"/>
                </a:lnTo>
                <a:lnTo>
                  <a:pt x="1520" y="664"/>
                </a:lnTo>
                <a:lnTo>
                  <a:pt x="1520" y="656"/>
                </a:lnTo>
                <a:lnTo>
                  <a:pt x="1528" y="648"/>
                </a:lnTo>
                <a:lnTo>
                  <a:pt x="1528" y="640"/>
                </a:lnTo>
                <a:lnTo>
                  <a:pt x="1536" y="640"/>
                </a:lnTo>
                <a:lnTo>
                  <a:pt x="1536" y="632"/>
                </a:lnTo>
                <a:lnTo>
                  <a:pt x="1536" y="624"/>
                </a:lnTo>
                <a:lnTo>
                  <a:pt x="1536" y="616"/>
                </a:lnTo>
                <a:lnTo>
                  <a:pt x="1536" y="608"/>
                </a:lnTo>
                <a:lnTo>
                  <a:pt x="1544" y="608"/>
                </a:lnTo>
                <a:lnTo>
                  <a:pt x="1544" y="600"/>
                </a:lnTo>
                <a:lnTo>
                  <a:pt x="1552" y="600"/>
                </a:lnTo>
                <a:lnTo>
                  <a:pt x="1552" y="584"/>
                </a:lnTo>
                <a:lnTo>
                  <a:pt x="1560" y="584"/>
                </a:lnTo>
                <a:lnTo>
                  <a:pt x="1560" y="576"/>
                </a:lnTo>
                <a:lnTo>
                  <a:pt x="1560" y="568"/>
                </a:lnTo>
                <a:lnTo>
                  <a:pt x="1560" y="560"/>
                </a:lnTo>
                <a:lnTo>
                  <a:pt x="1560" y="552"/>
                </a:lnTo>
                <a:lnTo>
                  <a:pt x="1560" y="544"/>
                </a:lnTo>
                <a:lnTo>
                  <a:pt x="1568" y="544"/>
                </a:lnTo>
                <a:lnTo>
                  <a:pt x="1568" y="536"/>
                </a:lnTo>
                <a:lnTo>
                  <a:pt x="1568" y="528"/>
                </a:lnTo>
                <a:lnTo>
                  <a:pt x="1568" y="520"/>
                </a:lnTo>
                <a:lnTo>
                  <a:pt x="1576" y="520"/>
                </a:lnTo>
                <a:lnTo>
                  <a:pt x="1576" y="512"/>
                </a:lnTo>
                <a:lnTo>
                  <a:pt x="1576" y="504"/>
                </a:lnTo>
                <a:lnTo>
                  <a:pt x="1584" y="496"/>
                </a:lnTo>
                <a:lnTo>
                  <a:pt x="1584" y="488"/>
                </a:lnTo>
                <a:lnTo>
                  <a:pt x="1592" y="488"/>
                </a:lnTo>
                <a:lnTo>
                  <a:pt x="1592" y="480"/>
                </a:lnTo>
                <a:lnTo>
                  <a:pt x="1592" y="472"/>
                </a:lnTo>
                <a:lnTo>
                  <a:pt x="1600" y="472"/>
                </a:lnTo>
                <a:lnTo>
                  <a:pt x="1600" y="464"/>
                </a:lnTo>
                <a:lnTo>
                  <a:pt x="1608" y="456"/>
                </a:lnTo>
                <a:lnTo>
                  <a:pt x="1608" y="448"/>
                </a:lnTo>
                <a:lnTo>
                  <a:pt x="1608" y="440"/>
                </a:lnTo>
                <a:lnTo>
                  <a:pt x="1608" y="432"/>
                </a:lnTo>
                <a:lnTo>
                  <a:pt x="1608" y="424"/>
                </a:lnTo>
                <a:lnTo>
                  <a:pt x="1616" y="424"/>
                </a:lnTo>
                <a:lnTo>
                  <a:pt x="1616" y="408"/>
                </a:lnTo>
                <a:lnTo>
                  <a:pt x="1632" y="408"/>
                </a:lnTo>
                <a:lnTo>
                  <a:pt x="1632" y="400"/>
                </a:lnTo>
                <a:lnTo>
                  <a:pt x="1632" y="392"/>
                </a:lnTo>
                <a:lnTo>
                  <a:pt x="1640" y="392"/>
                </a:lnTo>
                <a:lnTo>
                  <a:pt x="1640" y="384"/>
                </a:lnTo>
                <a:lnTo>
                  <a:pt x="1648" y="384"/>
                </a:lnTo>
                <a:lnTo>
                  <a:pt x="1656" y="376"/>
                </a:lnTo>
                <a:lnTo>
                  <a:pt x="1664" y="376"/>
                </a:lnTo>
                <a:lnTo>
                  <a:pt x="1672" y="368"/>
                </a:lnTo>
                <a:lnTo>
                  <a:pt x="1680" y="360"/>
                </a:lnTo>
                <a:lnTo>
                  <a:pt x="1688" y="352"/>
                </a:lnTo>
                <a:lnTo>
                  <a:pt x="1688" y="344"/>
                </a:lnTo>
                <a:lnTo>
                  <a:pt x="1688" y="336"/>
                </a:lnTo>
                <a:lnTo>
                  <a:pt x="1688" y="328"/>
                </a:lnTo>
                <a:lnTo>
                  <a:pt x="1688" y="320"/>
                </a:lnTo>
                <a:lnTo>
                  <a:pt x="1696" y="320"/>
                </a:lnTo>
                <a:lnTo>
                  <a:pt x="1696" y="312"/>
                </a:lnTo>
                <a:lnTo>
                  <a:pt x="1696" y="304"/>
                </a:lnTo>
                <a:lnTo>
                  <a:pt x="1704" y="296"/>
                </a:lnTo>
                <a:lnTo>
                  <a:pt x="1704" y="280"/>
                </a:lnTo>
                <a:lnTo>
                  <a:pt x="1712" y="272"/>
                </a:lnTo>
                <a:lnTo>
                  <a:pt x="1712" y="264"/>
                </a:lnTo>
                <a:lnTo>
                  <a:pt x="1720" y="256"/>
                </a:lnTo>
                <a:lnTo>
                  <a:pt x="1720" y="248"/>
                </a:lnTo>
                <a:lnTo>
                  <a:pt x="1720" y="240"/>
                </a:lnTo>
                <a:lnTo>
                  <a:pt x="1728" y="240"/>
                </a:lnTo>
                <a:lnTo>
                  <a:pt x="1728" y="232"/>
                </a:lnTo>
                <a:lnTo>
                  <a:pt x="1728" y="224"/>
                </a:lnTo>
                <a:lnTo>
                  <a:pt x="1728" y="216"/>
                </a:lnTo>
                <a:lnTo>
                  <a:pt x="1736" y="216"/>
                </a:lnTo>
                <a:lnTo>
                  <a:pt x="1736" y="208"/>
                </a:lnTo>
                <a:lnTo>
                  <a:pt x="1744" y="192"/>
                </a:lnTo>
                <a:lnTo>
                  <a:pt x="1752" y="192"/>
                </a:lnTo>
                <a:lnTo>
                  <a:pt x="1752" y="184"/>
                </a:lnTo>
                <a:lnTo>
                  <a:pt x="1760" y="176"/>
                </a:lnTo>
                <a:lnTo>
                  <a:pt x="1768" y="168"/>
                </a:lnTo>
                <a:lnTo>
                  <a:pt x="1776" y="160"/>
                </a:lnTo>
                <a:lnTo>
                  <a:pt x="1784" y="152"/>
                </a:lnTo>
                <a:lnTo>
                  <a:pt x="1792" y="144"/>
                </a:lnTo>
                <a:lnTo>
                  <a:pt x="1800" y="136"/>
                </a:lnTo>
                <a:lnTo>
                  <a:pt x="1808" y="128"/>
                </a:lnTo>
                <a:lnTo>
                  <a:pt x="1816" y="120"/>
                </a:lnTo>
                <a:lnTo>
                  <a:pt x="1824" y="120"/>
                </a:lnTo>
                <a:lnTo>
                  <a:pt x="1824" y="112"/>
                </a:lnTo>
                <a:lnTo>
                  <a:pt x="1832" y="112"/>
                </a:lnTo>
                <a:lnTo>
                  <a:pt x="1832" y="104"/>
                </a:lnTo>
                <a:lnTo>
                  <a:pt x="1840" y="96"/>
                </a:lnTo>
                <a:lnTo>
                  <a:pt x="1848" y="88"/>
                </a:lnTo>
                <a:lnTo>
                  <a:pt x="1856" y="80"/>
                </a:lnTo>
                <a:lnTo>
                  <a:pt x="1864" y="80"/>
                </a:lnTo>
                <a:lnTo>
                  <a:pt x="1864" y="72"/>
                </a:lnTo>
                <a:lnTo>
                  <a:pt x="1872" y="64"/>
                </a:lnTo>
                <a:lnTo>
                  <a:pt x="1880" y="56"/>
                </a:lnTo>
                <a:lnTo>
                  <a:pt x="1880" y="48"/>
                </a:lnTo>
                <a:lnTo>
                  <a:pt x="1888" y="40"/>
                </a:lnTo>
                <a:lnTo>
                  <a:pt x="1888" y="32"/>
                </a:lnTo>
                <a:lnTo>
                  <a:pt x="1896" y="32"/>
                </a:lnTo>
                <a:lnTo>
                  <a:pt x="1904" y="24"/>
                </a:lnTo>
                <a:lnTo>
                  <a:pt x="1904" y="16"/>
                </a:lnTo>
                <a:lnTo>
                  <a:pt x="1912" y="16"/>
                </a:lnTo>
                <a:lnTo>
                  <a:pt x="1912" y="8"/>
                </a:lnTo>
                <a:lnTo>
                  <a:pt x="1912" y="0"/>
                </a:lnTo>
                <a:lnTo>
                  <a:pt x="1920" y="0"/>
                </a:lnTo>
                <a:lnTo>
                  <a:pt x="1928" y="0"/>
                </a:lnTo>
                <a:lnTo>
                  <a:pt x="1928" y="8"/>
                </a:lnTo>
                <a:lnTo>
                  <a:pt x="1936" y="8"/>
                </a:lnTo>
                <a:lnTo>
                  <a:pt x="1944" y="8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1" name="Freeform 32"/>
          <p:cNvSpPr>
            <a:spLocks/>
          </p:cNvSpPr>
          <p:nvPr/>
        </p:nvSpPr>
        <p:spPr bwMode="auto">
          <a:xfrm>
            <a:off x="2752725" y="1943100"/>
            <a:ext cx="990600" cy="998538"/>
          </a:xfrm>
          <a:custGeom>
            <a:avLst/>
            <a:gdLst>
              <a:gd name="T0" fmla="*/ 2147483647 w 945"/>
              <a:gd name="T1" fmla="*/ 2147483647 h 969"/>
              <a:gd name="T2" fmla="*/ 2147483647 w 945"/>
              <a:gd name="T3" fmla="*/ 2147483647 h 969"/>
              <a:gd name="T4" fmla="*/ 2147483647 w 945"/>
              <a:gd name="T5" fmla="*/ 2147483647 h 969"/>
              <a:gd name="T6" fmla="*/ 2147483647 w 945"/>
              <a:gd name="T7" fmla="*/ 2147483647 h 969"/>
              <a:gd name="T8" fmla="*/ 2147483647 w 945"/>
              <a:gd name="T9" fmla="*/ 2147483647 h 969"/>
              <a:gd name="T10" fmla="*/ 2147483647 w 945"/>
              <a:gd name="T11" fmla="*/ 2147483647 h 969"/>
              <a:gd name="T12" fmla="*/ 2147483647 w 945"/>
              <a:gd name="T13" fmla="*/ 2147483647 h 969"/>
              <a:gd name="T14" fmla="*/ 2147483647 w 945"/>
              <a:gd name="T15" fmla="*/ 2147483647 h 969"/>
              <a:gd name="T16" fmla="*/ 2147483647 w 945"/>
              <a:gd name="T17" fmla="*/ 2147483647 h 969"/>
              <a:gd name="T18" fmla="*/ 2147483647 w 945"/>
              <a:gd name="T19" fmla="*/ 2147483647 h 969"/>
              <a:gd name="T20" fmla="*/ 2147483647 w 945"/>
              <a:gd name="T21" fmla="*/ 2147483647 h 969"/>
              <a:gd name="T22" fmla="*/ 2147483647 w 945"/>
              <a:gd name="T23" fmla="*/ 2147483647 h 969"/>
              <a:gd name="T24" fmla="*/ 2147483647 w 945"/>
              <a:gd name="T25" fmla="*/ 0 h 969"/>
              <a:gd name="T26" fmla="*/ 2147483647 w 945"/>
              <a:gd name="T27" fmla="*/ 0 h 969"/>
              <a:gd name="T28" fmla="*/ 2147483647 w 945"/>
              <a:gd name="T29" fmla="*/ 0 h 969"/>
              <a:gd name="T30" fmla="*/ 2147483647 w 945"/>
              <a:gd name="T31" fmla="*/ 0 h 969"/>
              <a:gd name="T32" fmla="*/ 2147483647 w 945"/>
              <a:gd name="T33" fmla="*/ 0 h 969"/>
              <a:gd name="T34" fmla="*/ 2147483647 w 945"/>
              <a:gd name="T35" fmla="*/ 0 h 969"/>
              <a:gd name="T36" fmla="*/ 2147483647 w 945"/>
              <a:gd name="T37" fmla="*/ 2147483647 h 969"/>
              <a:gd name="T38" fmla="*/ 2147483647 w 945"/>
              <a:gd name="T39" fmla="*/ 2147483647 h 969"/>
              <a:gd name="T40" fmla="*/ 2147483647 w 945"/>
              <a:gd name="T41" fmla="*/ 2147483647 h 969"/>
              <a:gd name="T42" fmla="*/ 2147483647 w 945"/>
              <a:gd name="T43" fmla="*/ 2147483647 h 969"/>
              <a:gd name="T44" fmla="*/ 2147483647 w 945"/>
              <a:gd name="T45" fmla="*/ 2147483647 h 969"/>
              <a:gd name="T46" fmla="*/ 2147483647 w 945"/>
              <a:gd name="T47" fmla="*/ 2147483647 h 969"/>
              <a:gd name="T48" fmla="*/ 2147483647 w 945"/>
              <a:gd name="T49" fmla="*/ 2147483647 h 969"/>
              <a:gd name="T50" fmla="*/ 2147483647 w 945"/>
              <a:gd name="T51" fmla="*/ 2147483647 h 969"/>
              <a:gd name="T52" fmla="*/ 2147483647 w 945"/>
              <a:gd name="T53" fmla="*/ 2147483647 h 969"/>
              <a:gd name="T54" fmla="*/ 2147483647 w 945"/>
              <a:gd name="T55" fmla="*/ 2147483647 h 969"/>
              <a:gd name="T56" fmla="*/ 2147483647 w 945"/>
              <a:gd name="T57" fmla="*/ 2147483647 h 969"/>
              <a:gd name="T58" fmla="*/ 2147483647 w 945"/>
              <a:gd name="T59" fmla="*/ 2147483647 h 969"/>
              <a:gd name="T60" fmla="*/ 2147483647 w 945"/>
              <a:gd name="T61" fmla="*/ 2147483647 h 969"/>
              <a:gd name="T62" fmla="*/ 2147483647 w 945"/>
              <a:gd name="T63" fmla="*/ 2147483647 h 969"/>
              <a:gd name="T64" fmla="*/ 2147483647 w 945"/>
              <a:gd name="T65" fmla="*/ 2147483647 h 969"/>
              <a:gd name="T66" fmla="*/ 2147483647 w 945"/>
              <a:gd name="T67" fmla="*/ 2147483647 h 969"/>
              <a:gd name="T68" fmla="*/ 2147483647 w 945"/>
              <a:gd name="T69" fmla="*/ 2147483647 h 969"/>
              <a:gd name="T70" fmla="*/ 2147483647 w 945"/>
              <a:gd name="T71" fmla="*/ 2147483647 h 969"/>
              <a:gd name="T72" fmla="*/ 2147483647 w 945"/>
              <a:gd name="T73" fmla="*/ 2147483647 h 969"/>
              <a:gd name="T74" fmla="*/ 2147483647 w 945"/>
              <a:gd name="T75" fmla="*/ 2147483647 h 969"/>
              <a:gd name="T76" fmla="*/ 2147483647 w 945"/>
              <a:gd name="T77" fmla="*/ 2147483647 h 969"/>
              <a:gd name="T78" fmla="*/ 2147483647 w 945"/>
              <a:gd name="T79" fmla="*/ 2147483647 h 969"/>
              <a:gd name="T80" fmla="*/ 2147483647 w 945"/>
              <a:gd name="T81" fmla="*/ 2147483647 h 969"/>
              <a:gd name="T82" fmla="*/ 2147483647 w 945"/>
              <a:gd name="T83" fmla="*/ 2147483647 h 969"/>
              <a:gd name="T84" fmla="*/ 2147483647 w 945"/>
              <a:gd name="T85" fmla="*/ 2147483647 h 969"/>
              <a:gd name="T86" fmla="*/ 2147483647 w 945"/>
              <a:gd name="T87" fmla="*/ 2147483647 h 969"/>
              <a:gd name="T88" fmla="*/ 2147483647 w 945"/>
              <a:gd name="T89" fmla="*/ 2147483647 h 969"/>
              <a:gd name="T90" fmla="*/ 2147483647 w 945"/>
              <a:gd name="T91" fmla="*/ 2147483647 h 969"/>
              <a:gd name="T92" fmla="*/ 2147483647 w 945"/>
              <a:gd name="T93" fmla="*/ 2147483647 h 969"/>
              <a:gd name="T94" fmla="*/ 2147483647 w 945"/>
              <a:gd name="T95" fmla="*/ 2147483647 h 969"/>
              <a:gd name="T96" fmla="*/ 2147483647 w 945"/>
              <a:gd name="T97" fmla="*/ 2147483647 h 969"/>
              <a:gd name="T98" fmla="*/ 2147483647 w 945"/>
              <a:gd name="T99" fmla="*/ 2147483647 h 969"/>
              <a:gd name="T100" fmla="*/ 2147483647 w 945"/>
              <a:gd name="T101" fmla="*/ 2147483647 h 969"/>
              <a:gd name="T102" fmla="*/ 2147483647 w 945"/>
              <a:gd name="T103" fmla="*/ 2147483647 h 969"/>
              <a:gd name="T104" fmla="*/ 2147483647 w 945"/>
              <a:gd name="T105" fmla="*/ 2147483647 h 969"/>
              <a:gd name="T106" fmla="*/ 2147483647 w 945"/>
              <a:gd name="T107" fmla="*/ 2147483647 h 969"/>
              <a:gd name="T108" fmla="*/ 2147483647 w 945"/>
              <a:gd name="T109" fmla="*/ 2147483647 h 96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45" h="969">
                <a:moveTo>
                  <a:pt x="0" y="16"/>
                </a:move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32" y="16"/>
                </a:lnTo>
                <a:lnTo>
                  <a:pt x="40" y="16"/>
                </a:lnTo>
                <a:lnTo>
                  <a:pt x="72" y="16"/>
                </a:lnTo>
                <a:lnTo>
                  <a:pt x="80" y="16"/>
                </a:lnTo>
                <a:lnTo>
                  <a:pt x="96" y="16"/>
                </a:lnTo>
                <a:lnTo>
                  <a:pt x="104" y="24"/>
                </a:lnTo>
                <a:lnTo>
                  <a:pt x="120" y="24"/>
                </a:lnTo>
                <a:lnTo>
                  <a:pt x="120" y="32"/>
                </a:lnTo>
                <a:lnTo>
                  <a:pt x="128" y="32"/>
                </a:lnTo>
                <a:lnTo>
                  <a:pt x="136" y="32"/>
                </a:lnTo>
                <a:lnTo>
                  <a:pt x="144" y="32"/>
                </a:lnTo>
                <a:lnTo>
                  <a:pt x="152" y="32"/>
                </a:lnTo>
                <a:lnTo>
                  <a:pt x="160" y="32"/>
                </a:lnTo>
                <a:lnTo>
                  <a:pt x="176" y="32"/>
                </a:lnTo>
                <a:lnTo>
                  <a:pt x="192" y="24"/>
                </a:lnTo>
                <a:lnTo>
                  <a:pt x="208" y="24"/>
                </a:lnTo>
                <a:lnTo>
                  <a:pt x="240" y="24"/>
                </a:lnTo>
                <a:lnTo>
                  <a:pt x="256" y="24"/>
                </a:lnTo>
                <a:lnTo>
                  <a:pt x="272" y="24"/>
                </a:lnTo>
                <a:lnTo>
                  <a:pt x="280" y="24"/>
                </a:lnTo>
                <a:lnTo>
                  <a:pt x="288" y="24"/>
                </a:lnTo>
                <a:lnTo>
                  <a:pt x="296" y="24"/>
                </a:lnTo>
                <a:lnTo>
                  <a:pt x="304" y="24"/>
                </a:lnTo>
                <a:lnTo>
                  <a:pt x="320" y="24"/>
                </a:lnTo>
                <a:lnTo>
                  <a:pt x="328" y="24"/>
                </a:lnTo>
                <a:lnTo>
                  <a:pt x="352" y="24"/>
                </a:lnTo>
                <a:lnTo>
                  <a:pt x="376" y="24"/>
                </a:lnTo>
                <a:lnTo>
                  <a:pt x="400" y="16"/>
                </a:lnTo>
                <a:lnTo>
                  <a:pt x="408" y="16"/>
                </a:lnTo>
                <a:lnTo>
                  <a:pt x="424" y="8"/>
                </a:lnTo>
                <a:lnTo>
                  <a:pt x="432" y="8"/>
                </a:lnTo>
                <a:lnTo>
                  <a:pt x="448" y="8"/>
                </a:lnTo>
                <a:lnTo>
                  <a:pt x="448" y="0"/>
                </a:lnTo>
                <a:lnTo>
                  <a:pt x="456" y="0"/>
                </a:lnTo>
                <a:lnTo>
                  <a:pt x="464" y="0"/>
                </a:lnTo>
                <a:lnTo>
                  <a:pt x="472" y="0"/>
                </a:lnTo>
                <a:lnTo>
                  <a:pt x="480" y="0"/>
                </a:lnTo>
                <a:lnTo>
                  <a:pt x="488" y="0"/>
                </a:lnTo>
                <a:lnTo>
                  <a:pt x="496" y="0"/>
                </a:lnTo>
                <a:lnTo>
                  <a:pt x="504" y="0"/>
                </a:lnTo>
                <a:lnTo>
                  <a:pt x="512" y="0"/>
                </a:lnTo>
                <a:lnTo>
                  <a:pt x="520" y="0"/>
                </a:lnTo>
                <a:lnTo>
                  <a:pt x="536" y="0"/>
                </a:lnTo>
                <a:lnTo>
                  <a:pt x="560" y="0"/>
                </a:lnTo>
                <a:lnTo>
                  <a:pt x="592" y="0"/>
                </a:lnTo>
                <a:lnTo>
                  <a:pt x="608" y="0"/>
                </a:lnTo>
                <a:lnTo>
                  <a:pt x="624" y="0"/>
                </a:lnTo>
                <a:lnTo>
                  <a:pt x="632" y="0"/>
                </a:lnTo>
                <a:lnTo>
                  <a:pt x="640" y="0"/>
                </a:lnTo>
                <a:lnTo>
                  <a:pt x="648" y="0"/>
                </a:lnTo>
                <a:lnTo>
                  <a:pt x="648" y="8"/>
                </a:lnTo>
                <a:lnTo>
                  <a:pt x="656" y="8"/>
                </a:lnTo>
                <a:lnTo>
                  <a:pt x="656" y="16"/>
                </a:lnTo>
                <a:lnTo>
                  <a:pt x="664" y="24"/>
                </a:lnTo>
                <a:lnTo>
                  <a:pt x="672" y="40"/>
                </a:lnTo>
                <a:lnTo>
                  <a:pt x="672" y="56"/>
                </a:lnTo>
                <a:lnTo>
                  <a:pt x="680" y="64"/>
                </a:lnTo>
                <a:lnTo>
                  <a:pt x="680" y="80"/>
                </a:lnTo>
                <a:lnTo>
                  <a:pt x="688" y="88"/>
                </a:lnTo>
                <a:lnTo>
                  <a:pt x="688" y="96"/>
                </a:lnTo>
                <a:lnTo>
                  <a:pt x="688" y="112"/>
                </a:lnTo>
                <a:lnTo>
                  <a:pt x="696" y="120"/>
                </a:lnTo>
                <a:lnTo>
                  <a:pt x="696" y="128"/>
                </a:lnTo>
                <a:lnTo>
                  <a:pt x="712" y="136"/>
                </a:lnTo>
                <a:lnTo>
                  <a:pt x="712" y="144"/>
                </a:lnTo>
                <a:lnTo>
                  <a:pt x="720" y="144"/>
                </a:lnTo>
                <a:lnTo>
                  <a:pt x="720" y="152"/>
                </a:lnTo>
                <a:lnTo>
                  <a:pt x="720" y="160"/>
                </a:lnTo>
                <a:lnTo>
                  <a:pt x="728" y="168"/>
                </a:lnTo>
                <a:lnTo>
                  <a:pt x="728" y="176"/>
                </a:lnTo>
                <a:lnTo>
                  <a:pt x="728" y="184"/>
                </a:lnTo>
                <a:lnTo>
                  <a:pt x="736" y="184"/>
                </a:lnTo>
                <a:lnTo>
                  <a:pt x="744" y="192"/>
                </a:lnTo>
                <a:lnTo>
                  <a:pt x="744" y="200"/>
                </a:lnTo>
                <a:lnTo>
                  <a:pt x="744" y="208"/>
                </a:lnTo>
                <a:lnTo>
                  <a:pt x="752" y="208"/>
                </a:lnTo>
                <a:lnTo>
                  <a:pt x="752" y="216"/>
                </a:lnTo>
                <a:lnTo>
                  <a:pt x="760" y="224"/>
                </a:lnTo>
                <a:lnTo>
                  <a:pt x="760" y="232"/>
                </a:lnTo>
                <a:lnTo>
                  <a:pt x="768" y="232"/>
                </a:lnTo>
                <a:lnTo>
                  <a:pt x="776" y="240"/>
                </a:lnTo>
                <a:lnTo>
                  <a:pt x="776" y="248"/>
                </a:lnTo>
                <a:lnTo>
                  <a:pt x="784" y="256"/>
                </a:lnTo>
                <a:lnTo>
                  <a:pt x="784" y="264"/>
                </a:lnTo>
                <a:lnTo>
                  <a:pt x="792" y="272"/>
                </a:lnTo>
                <a:lnTo>
                  <a:pt x="800" y="280"/>
                </a:lnTo>
                <a:lnTo>
                  <a:pt x="808" y="296"/>
                </a:lnTo>
                <a:lnTo>
                  <a:pt x="816" y="304"/>
                </a:lnTo>
                <a:lnTo>
                  <a:pt x="824" y="320"/>
                </a:lnTo>
                <a:lnTo>
                  <a:pt x="832" y="328"/>
                </a:lnTo>
                <a:lnTo>
                  <a:pt x="848" y="336"/>
                </a:lnTo>
                <a:lnTo>
                  <a:pt x="848" y="352"/>
                </a:lnTo>
                <a:lnTo>
                  <a:pt x="864" y="360"/>
                </a:lnTo>
                <a:lnTo>
                  <a:pt x="864" y="376"/>
                </a:lnTo>
                <a:lnTo>
                  <a:pt x="880" y="384"/>
                </a:lnTo>
                <a:lnTo>
                  <a:pt x="880" y="392"/>
                </a:lnTo>
                <a:lnTo>
                  <a:pt x="880" y="408"/>
                </a:lnTo>
                <a:lnTo>
                  <a:pt x="880" y="416"/>
                </a:lnTo>
                <a:lnTo>
                  <a:pt x="888" y="424"/>
                </a:lnTo>
                <a:lnTo>
                  <a:pt x="896" y="448"/>
                </a:lnTo>
                <a:lnTo>
                  <a:pt x="896" y="456"/>
                </a:lnTo>
                <a:lnTo>
                  <a:pt x="904" y="464"/>
                </a:lnTo>
                <a:lnTo>
                  <a:pt x="904" y="480"/>
                </a:lnTo>
                <a:lnTo>
                  <a:pt x="904" y="488"/>
                </a:lnTo>
                <a:lnTo>
                  <a:pt x="904" y="496"/>
                </a:lnTo>
                <a:lnTo>
                  <a:pt x="904" y="504"/>
                </a:lnTo>
                <a:lnTo>
                  <a:pt x="904" y="512"/>
                </a:lnTo>
                <a:lnTo>
                  <a:pt x="904" y="520"/>
                </a:lnTo>
                <a:lnTo>
                  <a:pt x="904" y="528"/>
                </a:lnTo>
                <a:lnTo>
                  <a:pt x="904" y="536"/>
                </a:lnTo>
                <a:lnTo>
                  <a:pt x="912" y="544"/>
                </a:lnTo>
                <a:lnTo>
                  <a:pt x="920" y="568"/>
                </a:lnTo>
                <a:lnTo>
                  <a:pt x="920" y="576"/>
                </a:lnTo>
                <a:lnTo>
                  <a:pt x="928" y="584"/>
                </a:lnTo>
                <a:lnTo>
                  <a:pt x="936" y="600"/>
                </a:lnTo>
                <a:lnTo>
                  <a:pt x="936" y="616"/>
                </a:lnTo>
                <a:lnTo>
                  <a:pt x="936" y="624"/>
                </a:lnTo>
                <a:lnTo>
                  <a:pt x="936" y="632"/>
                </a:lnTo>
                <a:lnTo>
                  <a:pt x="936" y="648"/>
                </a:lnTo>
                <a:lnTo>
                  <a:pt x="936" y="664"/>
                </a:lnTo>
                <a:lnTo>
                  <a:pt x="944" y="664"/>
                </a:lnTo>
                <a:lnTo>
                  <a:pt x="944" y="672"/>
                </a:lnTo>
                <a:lnTo>
                  <a:pt x="944" y="680"/>
                </a:lnTo>
                <a:lnTo>
                  <a:pt x="944" y="688"/>
                </a:lnTo>
                <a:lnTo>
                  <a:pt x="944" y="704"/>
                </a:lnTo>
                <a:lnTo>
                  <a:pt x="944" y="712"/>
                </a:lnTo>
                <a:lnTo>
                  <a:pt x="944" y="720"/>
                </a:lnTo>
                <a:lnTo>
                  <a:pt x="944" y="728"/>
                </a:lnTo>
                <a:lnTo>
                  <a:pt x="944" y="736"/>
                </a:lnTo>
                <a:lnTo>
                  <a:pt x="944" y="744"/>
                </a:lnTo>
                <a:lnTo>
                  <a:pt x="944" y="752"/>
                </a:lnTo>
                <a:lnTo>
                  <a:pt x="944" y="760"/>
                </a:lnTo>
                <a:lnTo>
                  <a:pt x="944" y="768"/>
                </a:lnTo>
                <a:lnTo>
                  <a:pt x="944" y="776"/>
                </a:lnTo>
                <a:lnTo>
                  <a:pt x="944" y="784"/>
                </a:lnTo>
                <a:lnTo>
                  <a:pt x="944" y="792"/>
                </a:lnTo>
                <a:lnTo>
                  <a:pt x="944" y="800"/>
                </a:lnTo>
                <a:lnTo>
                  <a:pt x="944" y="816"/>
                </a:lnTo>
                <a:lnTo>
                  <a:pt x="944" y="824"/>
                </a:lnTo>
                <a:lnTo>
                  <a:pt x="944" y="832"/>
                </a:lnTo>
                <a:lnTo>
                  <a:pt x="944" y="840"/>
                </a:lnTo>
                <a:lnTo>
                  <a:pt x="944" y="848"/>
                </a:lnTo>
                <a:lnTo>
                  <a:pt x="944" y="856"/>
                </a:lnTo>
                <a:lnTo>
                  <a:pt x="936" y="856"/>
                </a:lnTo>
                <a:lnTo>
                  <a:pt x="928" y="864"/>
                </a:lnTo>
                <a:lnTo>
                  <a:pt x="928" y="872"/>
                </a:lnTo>
                <a:lnTo>
                  <a:pt x="920" y="880"/>
                </a:lnTo>
                <a:lnTo>
                  <a:pt x="920" y="888"/>
                </a:lnTo>
                <a:lnTo>
                  <a:pt x="920" y="896"/>
                </a:lnTo>
                <a:lnTo>
                  <a:pt x="920" y="904"/>
                </a:lnTo>
                <a:lnTo>
                  <a:pt x="920" y="912"/>
                </a:lnTo>
                <a:lnTo>
                  <a:pt x="920" y="920"/>
                </a:lnTo>
                <a:lnTo>
                  <a:pt x="920" y="928"/>
                </a:lnTo>
                <a:lnTo>
                  <a:pt x="920" y="936"/>
                </a:lnTo>
                <a:lnTo>
                  <a:pt x="912" y="944"/>
                </a:lnTo>
                <a:lnTo>
                  <a:pt x="912" y="952"/>
                </a:lnTo>
                <a:lnTo>
                  <a:pt x="912" y="960"/>
                </a:lnTo>
                <a:lnTo>
                  <a:pt x="912" y="968"/>
                </a:lnTo>
                <a:lnTo>
                  <a:pt x="904" y="968"/>
                </a:lnTo>
                <a:lnTo>
                  <a:pt x="904" y="960"/>
                </a:lnTo>
                <a:lnTo>
                  <a:pt x="896" y="952"/>
                </a:lnTo>
                <a:lnTo>
                  <a:pt x="888" y="944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2" name="Freeform 33"/>
          <p:cNvSpPr>
            <a:spLocks/>
          </p:cNvSpPr>
          <p:nvPr/>
        </p:nvSpPr>
        <p:spPr bwMode="auto">
          <a:xfrm>
            <a:off x="3544888" y="2913063"/>
            <a:ext cx="127000" cy="100012"/>
          </a:xfrm>
          <a:custGeom>
            <a:avLst/>
            <a:gdLst>
              <a:gd name="T0" fmla="*/ 2147483647 w 121"/>
              <a:gd name="T1" fmla="*/ 0 h 97"/>
              <a:gd name="T2" fmla="*/ 2147483647 w 121"/>
              <a:gd name="T3" fmla="*/ 0 h 97"/>
              <a:gd name="T4" fmla="*/ 2147483647 w 121"/>
              <a:gd name="T5" fmla="*/ 2147483647 h 97"/>
              <a:gd name="T6" fmla="*/ 2147483647 w 121"/>
              <a:gd name="T7" fmla="*/ 2147483647 h 97"/>
              <a:gd name="T8" fmla="*/ 2147483647 w 121"/>
              <a:gd name="T9" fmla="*/ 2147483647 h 97"/>
              <a:gd name="T10" fmla="*/ 2147483647 w 121"/>
              <a:gd name="T11" fmla="*/ 2147483647 h 97"/>
              <a:gd name="T12" fmla="*/ 2147483647 w 121"/>
              <a:gd name="T13" fmla="*/ 2147483647 h 97"/>
              <a:gd name="T14" fmla="*/ 2147483647 w 121"/>
              <a:gd name="T15" fmla="*/ 2147483647 h 97"/>
              <a:gd name="T16" fmla="*/ 2147483647 w 121"/>
              <a:gd name="T17" fmla="*/ 2147483647 h 97"/>
              <a:gd name="T18" fmla="*/ 2147483647 w 121"/>
              <a:gd name="T19" fmla="*/ 2147483647 h 97"/>
              <a:gd name="T20" fmla="*/ 2147483647 w 121"/>
              <a:gd name="T21" fmla="*/ 2147483647 h 97"/>
              <a:gd name="T22" fmla="*/ 2147483647 w 121"/>
              <a:gd name="T23" fmla="*/ 2147483647 h 97"/>
              <a:gd name="T24" fmla="*/ 2147483647 w 121"/>
              <a:gd name="T25" fmla="*/ 2147483647 h 97"/>
              <a:gd name="T26" fmla="*/ 2147483647 w 121"/>
              <a:gd name="T27" fmla="*/ 2147483647 h 97"/>
              <a:gd name="T28" fmla="*/ 2147483647 w 121"/>
              <a:gd name="T29" fmla="*/ 2147483647 h 97"/>
              <a:gd name="T30" fmla="*/ 2147483647 w 121"/>
              <a:gd name="T31" fmla="*/ 2147483647 h 97"/>
              <a:gd name="T32" fmla="*/ 2147483647 w 121"/>
              <a:gd name="T33" fmla="*/ 2147483647 h 97"/>
              <a:gd name="T34" fmla="*/ 2147483647 w 121"/>
              <a:gd name="T35" fmla="*/ 2147483647 h 97"/>
              <a:gd name="T36" fmla="*/ 0 w 121"/>
              <a:gd name="T37" fmla="*/ 2147483647 h 97"/>
              <a:gd name="T38" fmla="*/ 0 w 121"/>
              <a:gd name="T39" fmla="*/ 2147483647 h 97"/>
              <a:gd name="T40" fmla="*/ 0 w 121"/>
              <a:gd name="T41" fmla="*/ 2147483647 h 97"/>
              <a:gd name="T42" fmla="*/ 0 w 121"/>
              <a:gd name="T43" fmla="*/ 2147483647 h 97"/>
              <a:gd name="T44" fmla="*/ 2147483647 w 121"/>
              <a:gd name="T45" fmla="*/ 2147483647 h 97"/>
              <a:gd name="T46" fmla="*/ 2147483647 w 121"/>
              <a:gd name="T47" fmla="*/ 2147483647 h 97"/>
              <a:gd name="T48" fmla="*/ 2147483647 w 121"/>
              <a:gd name="T49" fmla="*/ 2147483647 h 97"/>
              <a:gd name="T50" fmla="*/ 2147483647 w 121"/>
              <a:gd name="T51" fmla="*/ 2147483647 h 97"/>
              <a:gd name="T52" fmla="*/ 2147483647 w 121"/>
              <a:gd name="T53" fmla="*/ 2147483647 h 9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1" h="97">
                <a:moveTo>
                  <a:pt x="120" y="0"/>
                </a:moveTo>
                <a:lnTo>
                  <a:pt x="120" y="0"/>
                </a:lnTo>
                <a:lnTo>
                  <a:pt x="120" y="8"/>
                </a:lnTo>
                <a:lnTo>
                  <a:pt x="120" y="16"/>
                </a:lnTo>
                <a:lnTo>
                  <a:pt x="112" y="16"/>
                </a:lnTo>
                <a:lnTo>
                  <a:pt x="104" y="16"/>
                </a:lnTo>
                <a:lnTo>
                  <a:pt x="96" y="24"/>
                </a:lnTo>
                <a:lnTo>
                  <a:pt x="88" y="24"/>
                </a:lnTo>
                <a:lnTo>
                  <a:pt x="80" y="32"/>
                </a:lnTo>
                <a:lnTo>
                  <a:pt x="72" y="32"/>
                </a:lnTo>
                <a:lnTo>
                  <a:pt x="64" y="40"/>
                </a:lnTo>
                <a:lnTo>
                  <a:pt x="56" y="40"/>
                </a:lnTo>
                <a:lnTo>
                  <a:pt x="40" y="40"/>
                </a:lnTo>
                <a:lnTo>
                  <a:pt x="32" y="40"/>
                </a:lnTo>
                <a:lnTo>
                  <a:pt x="24" y="40"/>
                </a:lnTo>
                <a:lnTo>
                  <a:pt x="16" y="40"/>
                </a:lnTo>
                <a:lnTo>
                  <a:pt x="8" y="40"/>
                </a:lnTo>
                <a:lnTo>
                  <a:pt x="8" y="48"/>
                </a:lnTo>
                <a:lnTo>
                  <a:pt x="0" y="48"/>
                </a:lnTo>
                <a:lnTo>
                  <a:pt x="0" y="56"/>
                </a:lnTo>
                <a:lnTo>
                  <a:pt x="0" y="64"/>
                </a:lnTo>
                <a:lnTo>
                  <a:pt x="0" y="72"/>
                </a:lnTo>
                <a:lnTo>
                  <a:pt x="8" y="72"/>
                </a:lnTo>
                <a:lnTo>
                  <a:pt x="8" y="80"/>
                </a:lnTo>
                <a:lnTo>
                  <a:pt x="8" y="88"/>
                </a:lnTo>
                <a:lnTo>
                  <a:pt x="16" y="88"/>
                </a:lnTo>
                <a:lnTo>
                  <a:pt x="16" y="96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3" name="Freeform 34"/>
          <p:cNvSpPr>
            <a:spLocks/>
          </p:cNvSpPr>
          <p:nvPr/>
        </p:nvSpPr>
        <p:spPr bwMode="auto">
          <a:xfrm>
            <a:off x="3721100" y="2952750"/>
            <a:ext cx="101600" cy="166688"/>
          </a:xfrm>
          <a:custGeom>
            <a:avLst/>
            <a:gdLst>
              <a:gd name="T0" fmla="*/ 0 w 97"/>
              <a:gd name="T1" fmla="*/ 0 h 161"/>
              <a:gd name="T2" fmla="*/ 0 w 97"/>
              <a:gd name="T3" fmla="*/ 0 h 161"/>
              <a:gd name="T4" fmla="*/ 2147483647 w 97"/>
              <a:gd name="T5" fmla="*/ 2147483647 h 161"/>
              <a:gd name="T6" fmla="*/ 2147483647 w 97"/>
              <a:gd name="T7" fmla="*/ 2147483647 h 161"/>
              <a:gd name="T8" fmla="*/ 2147483647 w 97"/>
              <a:gd name="T9" fmla="*/ 2147483647 h 161"/>
              <a:gd name="T10" fmla="*/ 2147483647 w 97"/>
              <a:gd name="T11" fmla="*/ 2147483647 h 161"/>
              <a:gd name="T12" fmla="*/ 2147483647 w 97"/>
              <a:gd name="T13" fmla="*/ 2147483647 h 161"/>
              <a:gd name="T14" fmla="*/ 2147483647 w 97"/>
              <a:gd name="T15" fmla="*/ 2147483647 h 161"/>
              <a:gd name="T16" fmla="*/ 2147483647 w 97"/>
              <a:gd name="T17" fmla="*/ 2147483647 h 161"/>
              <a:gd name="T18" fmla="*/ 2147483647 w 97"/>
              <a:gd name="T19" fmla="*/ 2147483647 h 161"/>
              <a:gd name="T20" fmla="*/ 2147483647 w 97"/>
              <a:gd name="T21" fmla="*/ 2147483647 h 161"/>
              <a:gd name="T22" fmla="*/ 2147483647 w 97"/>
              <a:gd name="T23" fmla="*/ 2147483647 h 161"/>
              <a:gd name="T24" fmla="*/ 2147483647 w 97"/>
              <a:gd name="T25" fmla="*/ 2147483647 h 161"/>
              <a:gd name="T26" fmla="*/ 2147483647 w 97"/>
              <a:gd name="T27" fmla="*/ 2147483647 h 161"/>
              <a:gd name="T28" fmla="*/ 2147483647 w 97"/>
              <a:gd name="T29" fmla="*/ 2147483647 h 161"/>
              <a:gd name="T30" fmla="*/ 2147483647 w 97"/>
              <a:gd name="T31" fmla="*/ 2147483647 h 161"/>
              <a:gd name="T32" fmla="*/ 2147483647 w 97"/>
              <a:gd name="T33" fmla="*/ 2147483647 h 161"/>
              <a:gd name="T34" fmla="*/ 2147483647 w 97"/>
              <a:gd name="T35" fmla="*/ 2147483647 h 161"/>
              <a:gd name="T36" fmla="*/ 2147483647 w 97"/>
              <a:gd name="T37" fmla="*/ 2147483647 h 161"/>
              <a:gd name="T38" fmla="*/ 2147483647 w 97"/>
              <a:gd name="T39" fmla="*/ 2147483647 h 161"/>
              <a:gd name="T40" fmla="*/ 2147483647 w 97"/>
              <a:gd name="T41" fmla="*/ 2147483647 h 161"/>
              <a:gd name="T42" fmla="*/ 2147483647 w 97"/>
              <a:gd name="T43" fmla="*/ 2147483647 h 161"/>
              <a:gd name="T44" fmla="*/ 2147483647 w 97"/>
              <a:gd name="T45" fmla="*/ 2147483647 h 161"/>
              <a:gd name="T46" fmla="*/ 2147483647 w 97"/>
              <a:gd name="T47" fmla="*/ 2147483647 h 161"/>
              <a:gd name="T48" fmla="*/ 2147483647 w 97"/>
              <a:gd name="T49" fmla="*/ 2147483647 h 161"/>
              <a:gd name="T50" fmla="*/ 2147483647 w 97"/>
              <a:gd name="T51" fmla="*/ 2147483647 h 161"/>
              <a:gd name="T52" fmla="*/ 2147483647 w 97"/>
              <a:gd name="T53" fmla="*/ 2147483647 h 161"/>
              <a:gd name="T54" fmla="*/ 2147483647 w 97"/>
              <a:gd name="T55" fmla="*/ 2147483647 h 161"/>
              <a:gd name="T56" fmla="*/ 2147483647 w 97"/>
              <a:gd name="T57" fmla="*/ 2147483647 h 161"/>
              <a:gd name="T58" fmla="*/ 2147483647 w 97"/>
              <a:gd name="T59" fmla="*/ 2147483647 h 161"/>
              <a:gd name="T60" fmla="*/ 2147483647 w 97"/>
              <a:gd name="T61" fmla="*/ 2147483647 h 161"/>
              <a:gd name="T62" fmla="*/ 2147483647 w 97"/>
              <a:gd name="T63" fmla="*/ 2147483647 h 161"/>
              <a:gd name="T64" fmla="*/ 2147483647 w 97"/>
              <a:gd name="T65" fmla="*/ 2147483647 h 161"/>
              <a:gd name="T66" fmla="*/ 2147483647 w 97"/>
              <a:gd name="T67" fmla="*/ 2147483647 h 161"/>
              <a:gd name="T68" fmla="*/ 2147483647 w 97"/>
              <a:gd name="T69" fmla="*/ 2147483647 h 16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7" h="161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16" y="8"/>
                </a:lnTo>
                <a:lnTo>
                  <a:pt x="24" y="16"/>
                </a:lnTo>
                <a:lnTo>
                  <a:pt x="32" y="32"/>
                </a:lnTo>
                <a:lnTo>
                  <a:pt x="40" y="40"/>
                </a:lnTo>
                <a:lnTo>
                  <a:pt x="40" y="48"/>
                </a:lnTo>
                <a:lnTo>
                  <a:pt x="40" y="56"/>
                </a:lnTo>
                <a:lnTo>
                  <a:pt x="40" y="64"/>
                </a:lnTo>
                <a:lnTo>
                  <a:pt x="48" y="64"/>
                </a:lnTo>
                <a:lnTo>
                  <a:pt x="48" y="72"/>
                </a:lnTo>
                <a:lnTo>
                  <a:pt x="56" y="72"/>
                </a:lnTo>
                <a:lnTo>
                  <a:pt x="56" y="80"/>
                </a:lnTo>
                <a:lnTo>
                  <a:pt x="56" y="88"/>
                </a:lnTo>
                <a:lnTo>
                  <a:pt x="64" y="88"/>
                </a:lnTo>
                <a:lnTo>
                  <a:pt x="64" y="96"/>
                </a:lnTo>
                <a:lnTo>
                  <a:pt x="72" y="104"/>
                </a:lnTo>
                <a:lnTo>
                  <a:pt x="72" y="112"/>
                </a:lnTo>
                <a:lnTo>
                  <a:pt x="80" y="112"/>
                </a:lnTo>
                <a:lnTo>
                  <a:pt x="88" y="120"/>
                </a:lnTo>
                <a:lnTo>
                  <a:pt x="88" y="128"/>
                </a:lnTo>
                <a:lnTo>
                  <a:pt x="96" y="128"/>
                </a:lnTo>
                <a:lnTo>
                  <a:pt x="96" y="136"/>
                </a:lnTo>
                <a:lnTo>
                  <a:pt x="96" y="144"/>
                </a:lnTo>
                <a:lnTo>
                  <a:pt x="96" y="152"/>
                </a:lnTo>
                <a:lnTo>
                  <a:pt x="96" y="160"/>
                </a:lnTo>
                <a:lnTo>
                  <a:pt x="88" y="160"/>
                </a:lnTo>
                <a:lnTo>
                  <a:pt x="80" y="160"/>
                </a:lnTo>
                <a:lnTo>
                  <a:pt x="72" y="160"/>
                </a:lnTo>
                <a:lnTo>
                  <a:pt x="64" y="160"/>
                </a:lnTo>
                <a:lnTo>
                  <a:pt x="56" y="152"/>
                </a:lnTo>
                <a:lnTo>
                  <a:pt x="56" y="136"/>
                </a:lnTo>
                <a:lnTo>
                  <a:pt x="48" y="128"/>
                </a:lnTo>
                <a:lnTo>
                  <a:pt x="40" y="12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4" name="Freeform 35"/>
          <p:cNvSpPr>
            <a:spLocks/>
          </p:cNvSpPr>
          <p:nvPr/>
        </p:nvSpPr>
        <p:spPr bwMode="auto">
          <a:xfrm>
            <a:off x="3484563" y="3041650"/>
            <a:ext cx="177800" cy="239713"/>
          </a:xfrm>
          <a:custGeom>
            <a:avLst/>
            <a:gdLst>
              <a:gd name="T0" fmla="*/ 2147483647 w 169"/>
              <a:gd name="T1" fmla="*/ 0 h 233"/>
              <a:gd name="T2" fmla="*/ 2147483647 w 169"/>
              <a:gd name="T3" fmla="*/ 0 h 233"/>
              <a:gd name="T4" fmla="*/ 2147483647 w 169"/>
              <a:gd name="T5" fmla="*/ 2147483647 h 233"/>
              <a:gd name="T6" fmla="*/ 2147483647 w 169"/>
              <a:gd name="T7" fmla="*/ 2147483647 h 233"/>
              <a:gd name="T8" fmla="*/ 2147483647 w 169"/>
              <a:gd name="T9" fmla="*/ 2147483647 h 233"/>
              <a:gd name="T10" fmla="*/ 2147483647 w 169"/>
              <a:gd name="T11" fmla="*/ 2147483647 h 233"/>
              <a:gd name="T12" fmla="*/ 2147483647 w 169"/>
              <a:gd name="T13" fmla="*/ 2147483647 h 233"/>
              <a:gd name="T14" fmla="*/ 2147483647 w 169"/>
              <a:gd name="T15" fmla="*/ 2147483647 h 233"/>
              <a:gd name="T16" fmla="*/ 2147483647 w 169"/>
              <a:gd name="T17" fmla="*/ 2147483647 h 233"/>
              <a:gd name="T18" fmla="*/ 2147483647 w 169"/>
              <a:gd name="T19" fmla="*/ 2147483647 h 233"/>
              <a:gd name="T20" fmla="*/ 2147483647 w 169"/>
              <a:gd name="T21" fmla="*/ 2147483647 h 233"/>
              <a:gd name="T22" fmla="*/ 2147483647 w 169"/>
              <a:gd name="T23" fmla="*/ 2147483647 h 233"/>
              <a:gd name="T24" fmla="*/ 2147483647 w 169"/>
              <a:gd name="T25" fmla="*/ 2147483647 h 233"/>
              <a:gd name="T26" fmla="*/ 2147483647 w 169"/>
              <a:gd name="T27" fmla="*/ 2147483647 h 233"/>
              <a:gd name="T28" fmla="*/ 2147483647 w 169"/>
              <a:gd name="T29" fmla="*/ 2147483647 h 233"/>
              <a:gd name="T30" fmla="*/ 2147483647 w 169"/>
              <a:gd name="T31" fmla="*/ 2147483647 h 233"/>
              <a:gd name="T32" fmla="*/ 2147483647 w 169"/>
              <a:gd name="T33" fmla="*/ 2147483647 h 233"/>
              <a:gd name="T34" fmla="*/ 2147483647 w 169"/>
              <a:gd name="T35" fmla="*/ 2147483647 h 233"/>
              <a:gd name="T36" fmla="*/ 2147483647 w 169"/>
              <a:gd name="T37" fmla="*/ 2147483647 h 233"/>
              <a:gd name="T38" fmla="*/ 2147483647 w 169"/>
              <a:gd name="T39" fmla="*/ 2147483647 h 233"/>
              <a:gd name="T40" fmla="*/ 2147483647 w 169"/>
              <a:gd name="T41" fmla="*/ 2147483647 h 233"/>
              <a:gd name="T42" fmla="*/ 2147483647 w 169"/>
              <a:gd name="T43" fmla="*/ 2147483647 h 233"/>
              <a:gd name="T44" fmla="*/ 2147483647 w 169"/>
              <a:gd name="T45" fmla="*/ 2147483647 h 233"/>
              <a:gd name="T46" fmla="*/ 2147483647 w 169"/>
              <a:gd name="T47" fmla="*/ 2147483647 h 233"/>
              <a:gd name="T48" fmla="*/ 2147483647 w 169"/>
              <a:gd name="T49" fmla="*/ 2147483647 h 233"/>
              <a:gd name="T50" fmla="*/ 2147483647 w 169"/>
              <a:gd name="T51" fmla="*/ 2147483647 h 233"/>
              <a:gd name="T52" fmla="*/ 2147483647 w 169"/>
              <a:gd name="T53" fmla="*/ 2147483647 h 233"/>
              <a:gd name="T54" fmla="*/ 2147483647 w 169"/>
              <a:gd name="T55" fmla="*/ 2147483647 h 233"/>
              <a:gd name="T56" fmla="*/ 2147483647 w 169"/>
              <a:gd name="T57" fmla="*/ 2147483647 h 233"/>
              <a:gd name="T58" fmla="*/ 2147483647 w 169"/>
              <a:gd name="T59" fmla="*/ 2147483647 h 233"/>
              <a:gd name="T60" fmla="*/ 2147483647 w 169"/>
              <a:gd name="T61" fmla="*/ 2147483647 h 233"/>
              <a:gd name="T62" fmla="*/ 2147483647 w 169"/>
              <a:gd name="T63" fmla="*/ 2147483647 h 233"/>
              <a:gd name="T64" fmla="*/ 2147483647 w 169"/>
              <a:gd name="T65" fmla="*/ 2147483647 h 233"/>
              <a:gd name="T66" fmla="*/ 2147483647 w 169"/>
              <a:gd name="T67" fmla="*/ 2147483647 h 233"/>
              <a:gd name="T68" fmla="*/ 2147483647 w 169"/>
              <a:gd name="T69" fmla="*/ 2147483647 h 233"/>
              <a:gd name="T70" fmla="*/ 2147483647 w 169"/>
              <a:gd name="T71" fmla="*/ 2147483647 h 233"/>
              <a:gd name="T72" fmla="*/ 2147483647 w 169"/>
              <a:gd name="T73" fmla="*/ 2147483647 h 233"/>
              <a:gd name="T74" fmla="*/ 2147483647 w 169"/>
              <a:gd name="T75" fmla="*/ 2147483647 h 233"/>
              <a:gd name="T76" fmla="*/ 2147483647 w 169"/>
              <a:gd name="T77" fmla="*/ 2147483647 h 233"/>
              <a:gd name="T78" fmla="*/ 2147483647 w 169"/>
              <a:gd name="T79" fmla="*/ 2147483647 h 233"/>
              <a:gd name="T80" fmla="*/ 2147483647 w 169"/>
              <a:gd name="T81" fmla="*/ 2147483647 h 233"/>
              <a:gd name="T82" fmla="*/ 2147483647 w 169"/>
              <a:gd name="T83" fmla="*/ 2147483647 h 233"/>
              <a:gd name="T84" fmla="*/ 0 w 169"/>
              <a:gd name="T85" fmla="*/ 2147483647 h 233"/>
              <a:gd name="T86" fmla="*/ 0 w 169"/>
              <a:gd name="T87" fmla="*/ 2147483647 h 233"/>
              <a:gd name="T88" fmla="*/ 0 w 169"/>
              <a:gd name="T89" fmla="*/ 2147483647 h 233"/>
              <a:gd name="T90" fmla="*/ 2147483647 w 169"/>
              <a:gd name="T91" fmla="*/ 2147483647 h 233"/>
              <a:gd name="T92" fmla="*/ 2147483647 w 169"/>
              <a:gd name="T93" fmla="*/ 2147483647 h 233"/>
              <a:gd name="T94" fmla="*/ 2147483647 w 169"/>
              <a:gd name="T95" fmla="*/ 2147483647 h 23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69" h="233">
                <a:moveTo>
                  <a:pt x="168" y="0"/>
                </a:moveTo>
                <a:lnTo>
                  <a:pt x="168" y="0"/>
                </a:lnTo>
                <a:lnTo>
                  <a:pt x="160" y="8"/>
                </a:lnTo>
                <a:lnTo>
                  <a:pt x="160" y="16"/>
                </a:lnTo>
                <a:lnTo>
                  <a:pt x="152" y="16"/>
                </a:lnTo>
                <a:lnTo>
                  <a:pt x="152" y="24"/>
                </a:lnTo>
                <a:lnTo>
                  <a:pt x="152" y="32"/>
                </a:lnTo>
                <a:lnTo>
                  <a:pt x="152" y="40"/>
                </a:lnTo>
                <a:lnTo>
                  <a:pt x="152" y="48"/>
                </a:lnTo>
                <a:lnTo>
                  <a:pt x="152" y="56"/>
                </a:lnTo>
                <a:lnTo>
                  <a:pt x="152" y="64"/>
                </a:lnTo>
                <a:lnTo>
                  <a:pt x="144" y="72"/>
                </a:lnTo>
                <a:lnTo>
                  <a:pt x="136" y="80"/>
                </a:lnTo>
                <a:lnTo>
                  <a:pt x="136" y="88"/>
                </a:lnTo>
                <a:lnTo>
                  <a:pt x="136" y="96"/>
                </a:lnTo>
                <a:lnTo>
                  <a:pt x="128" y="112"/>
                </a:lnTo>
                <a:lnTo>
                  <a:pt x="128" y="120"/>
                </a:lnTo>
                <a:lnTo>
                  <a:pt x="128" y="128"/>
                </a:lnTo>
                <a:lnTo>
                  <a:pt x="128" y="136"/>
                </a:lnTo>
                <a:lnTo>
                  <a:pt x="120" y="144"/>
                </a:lnTo>
                <a:lnTo>
                  <a:pt x="120" y="152"/>
                </a:lnTo>
                <a:lnTo>
                  <a:pt x="120" y="160"/>
                </a:lnTo>
                <a:lnTo>
                  <a:pt x="112" y="160"/>
                </a:lnTo>
                <a:lnTo>
                  <a:pt x="112" y="168"/>
                </a:lnTo>
                <a:lnTo>
                  <a:pt x="112" y="176"/>
                </a:lnTo>
                <a:lnTo>
                  <a:pt x="104" y="184"/>
                </a:lnTo>
                <a:lnTo>
                  <a:pt x="104" y="192"/>
                </a:lnTo>
                <a:lnTo>
                  <a:pt x="104" y="200"/>
                </a:lnTo>
                <a:lnTo>
                  <a:pt x="96" y="200"/>
                </a:lnTo>
                <a:lnTo>
                  <a:pt x="96" y="208"/>
                </a:lnTo>
                <a:lnTo>
                  <a:pt x="88" y="208"/>
                </a:lnTo>
                <a:lnTo>
                  <a:pt x="80" y="208"/>
                </a:lnTo>
                <a:lnTo>
                  <a:pt x="72" y="208"/>
                </a:lnTo>
                <a:lnTo>
                  <a:pt x="64" y="208"/>
                </a:lnTo>
                <a:lnTo>
                  <a:pt x="56" y="208"/>
                </a:lnTo>
                <a:lnTo>
                  <a:pt x="48" y="208"/>
                </a:lnTo>
                <a:lnTo>
                  <a:pt x="40" y="208"/>
                </a:lnTo>
                <a:lnTo>
                  <a:pt x="32" y="208"/>
                </a:lnTo>
                <a:lnTo>
                  <a:pt x="24" y="208"/>
                </a:lnTo>
                <a:lnTo>
                  <a:pt x="16" y="216"/>
                </a:lnTo>
                <a:lnTo>
                  <a:pt x="8" y="216"/>
                </a:lnTo>
                <a:lnTo>
                  <a:pt x="8" y="224"/>
                </a:lnTo>
                <a:lnTo>
                  <a:pt x="0" y="224"/>
                </a:lnTo>
                <a:lnTo>
                  <a:pt x="0" y="232"/>
                </a:lnTo>
                <a:lnTo>
                  <a:pt x="0" y="224"/>
                </a:lnTo>
                <a:lnTo>
                  <a:pt x="8" y="216"/>
                </a:lnTo>
                <a:lnTo>
                  <a:pt x="16" y="216"/>
                </a:lnTo>
                <a:lnTo>
                  <a:pt x="16" y="208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5" name="Freeform 36"/>
          <p:cNvSpPr>
            <a:spLocks/>
          </p:cNvSpPr>
          <p:nvPr/>
        </p:nvSpPr>
        <p:spPr bwMode="auto">
          <a:xfrm>
            <a:off x="3565525" y="3252788"/>
            <a:ext cx="34925" cy="100012"/>
          </a:xfrm>
          <a:custGeom>
            <a:avLst/>
            <a:gdLst>
              <a:gd name="T0" fmla="*/ 2147483647 w 9"/>
              <a:gd name="T1" fmla="*/ 0 h 97"/>
              <a:gd name="T2" fmla="*/ 2147483647 w 9"/>
              <a:gd name="T3" fmla="*/ 0 h 97"/>
              <a:gd name="T4" fmla="*/ 2147483647 w 9"/>
              <a:gd name="T5" fmla="*/ 2147483647 h 97"/>
              <a:gd name="T6" fmla="*/ 2147483647 w 9"/>
              <a:gd name="T7" fmla="*/ 2147483647 h 97"/>
              <a:gd name="T8" fmla="*/ 2147483647 w 9"/>
              <a:gd name="T9" fmla="*/ 2147483647 h 97"/>
              <a:gd name="T10" fmla="*/ 2147483647 w 9"/>
              <a:gd name="T11" fmla="*/ 2147483647 h 97"/>
              <a:gd name="T12" fmla="*/ 2147483647 w 9"/>
              <a:gd name="T13" fmla="*/ 2147483647 h 97"/>
              <a:gd name="T14" fmla="*/ 2147483647 w 9"/>
              <a:gd name="T15" fmla="*/ 2147483647 h 97"/>
              <a:gd name="T16" fmla="*/ 2147483647 w 9"/>
              <a:gd name="T17" fmla="*/ 2147483647 h 97"/>
              <a:gd name="T18" fmla="*/ 2147483647 w 9"/>
              <a:gd name="T19" fmla="*/ 2147483647 h 97"/>
              <a:gd name="T20" fmla="*/ 2147483647 w 9"/>
              <a:gd name="T21" fmla="*/ 2147483647 h 97"/>
              <a:gd name="T22" fmla="*/ 2147483647 w 9"/>
              <a:gd name="T23" fmla="*/ 2147483647 h 97"/>
              <a:gd name="T24" fmla="*/ 0 w 9"/>
              <a:gd name="T25" fmla="*/ 2147483647 h 97"/>
              <a:gd name="T26" fmla="*/ 0 w 9"/>
              <a:gd name="T27" fmla="*/ 2147483647 h 97"/>
              <a:gd name="T28" fmla="*/ 0 w 9"/>
              <a:gd name="T29" fmla="*/ 2147483647 h 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" h="97">
                <a:moveTo>
                  <a:pt x="8" y="0"/>
                </a:moveTo>
                <a:lnTo>
                  <a:pt x="8" y="0"/>
                </a:lnTo>
                <a:lnTo>
                  <a:pt x="8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8" y="48"/>
                </a:lnTo>
                <a:lnTo>
                  <a:pt x="8" y="64"/>
                </a:lnTo>
                <a:lnTo>
                  <a:pt x="8" y="72"/>
                </a:lnTo>
                <a:lnTo>
                  <a:pt x="8" y="88"/>
                </a:lnTo>
                <a:lnTo>
                  <a:pt x="8" y="96"/>
                </a:lnTo>
                <a:lnTo>
                  <a:pt x="0" y="96"/>
                </a:lnTo>
                <a:lnTo>
                  <a:pt x="0" y="88"/>
                </a:lnTo>
                <a:lnTo>
                  <a:pt x="0" y="8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6" name="Freeform 37"/>
          <p:cNvSpPr>
            <a:spLocks/>
          </p:cNvSpPr>
          <p:nvPr/>
        </p:nvSpPr>
        <p:spPr bwMode="auto">
          <a:xfrm>
            <a:off x="3457575" y="3225800"/>
            <a:ext cx="34925" cy="100013"/>
          </a:xfrm>
          <a:custGeom>
            <a:avLst/>
            <a:gdLst>
              <a:gd name="T0" fmla="*/ 2147483647 w 9"/>
              <a:gd name="T1" fmla="*/ 0 h 97"/>
              <a:gd name="T2" fmla="*/ 2147483647 w 9"/>
              <a:gd name="T3" fmla="*/ 0 h 97"/>
              <a:gd name="T4" fmla="*/ 2147483647 w 9"/>
              <a:gd name="T5" fmla="*/ 2147483647 h 97"/>
              <a:gd name="T6" fmla="*/ 2147483647 w 9"/>
              <a:gd name="T7" fmla="*/ 2147483647 h 97"/>
              <a:gd name="T8" fmla="*/ 2147483647 w 9"/>
              <a:gd name="T9" fmla="*/ 2147483647 h 97"/>
              <a:gd name="T10" fmla="*/ 2147483647 w 9"/>
              <a:gd name="T11" fmla="*/ 2147483647 h 97"/>
              <a:gd name="T12" fmla="*/ 2147483647 w 9"/>
              <a:gd name="T13" fmla="*/ 2147483647 h 97"/>
              <a:gd name="T14" fmla="*/ 2147483647 w 9"/>
              <a:gd name="T15" fmla="*/ 2147483647 h 97"/>
              <a:gd name="T16" fmla="*/ 2147483647 w 9"/>
              <a:gd name="T17" fmla="*/ 2147483647 h 97"/>
              <a:gd name="T18" fmla="*/ 2147483647 w 9"/>
              <a:gd name="T19" fmla="*/ 2147483647 h 97"/>
              <a:gd name="T20" fmla="*/ 0 w 9"/>
              <a:gd name="T21" fmla="*/ 2147483647 h 97"/>
              <a:gd name="T22" fmla="*/ 0 w 9"/>
              <a:gd name="T23" fmla="*/ 2147483647 h 97"/>
              <a:gd name="T24" fmla="*/ 2147483647 w 9"/>
              <a:gd name="T25" fmla="*/ 2147483647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" h="97">
                <a:moveTo>
                  <a:pt x="8" y="0"/>
                </a:moveTo>
                <a:lnTo>
                  <a:pt x="8" y="0"/>
                </a:lnTo>
                <a:lnTo>
                  <a:pt x="8" y="8"/>
                </a:lnTo>
                <a:lnTo>
                  <a:pt x="8" y="16"/>
                </a:lnTo>
                <a:lnTo>
                  <a:pt x="8" y="32"/>
                </a:lnTo>
                <a:lnTo>
                  <a:pt x="8" y="40"/>
                </a:lnTo>
                <a:lnTo>
                  <a:pt x="8" y="48"/>
                </a:lnTo>
                <a:lnTo>
                  <a:pt x="8" y="56"/>
                </a:lnTo>
                <a:lnTo>
                  <a:pt x="8" y="64"/>
                </a:lnTo>
                <a:lnTo>
                  <a:pt x="8" y="80"/>
                </a:lnTo>
                <a:lnTo>
                  <a:pt x="0" y="88"/>
                </a:lnTo>
                <a:lnTo>
                  <a:pt x="0" y="96"/>
                </a:lnTo>
                <a:lnTo>
                  <a:pt x="8" y="8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7" name="Freeform 38"/>
          <p:cNvSpPr>
            <a:spLocks/>
          </p:cNvSpPr>
          <p:nvPr/>
        </p:nvSpPr>
        <p:spPr bwMode="auto">
          <a:xfrm>
            <a:off x="3527425" y="3267075"/>
            <a:ext cx="144463" cy="66675"/>
          </a:xfrm>
          <a:custGeom>
            <a:avLst/>
            <a:gdLst>
              <a:gd name="T0" fmla="*/ 0 w 137"/>
              <a:gd name="T1" fmla="*/ 0 h 65"/>
              <a:gd name="T2" fmla="*/ 0 w 137"/>
              <a:gd name="T3" fmla="*/ 0 h 65"/>
              <a:gd name="T4" fmla="*/ 2147483647 w 137"/>
              <a:gd name="T5" fmla="*/ 0 h 65"/>
              <a:gd name="T6" fmla="*/ 2147483647 w 137"/>
              <a:gd name="T7" fmla="*/ 0 h 65"/>
              <a:gd name="T8" fmla="*/ 2147483647 w 137"/>
              <a:gd name="T9" fmla="*/ 2147483647 h 65"/>
              <a:gd name="T10" fmla="*/ 2147483647 w 137"/>
              <a:gd name="T11" fmla="*/ 2147483647 h 65"/>
              <a:gd name="T12" fmla="*/ 2147483647 w 137"/>
              <a:gd name="T13" fmla="*/ 2147483647 h 65"/>
              <a:gd name="T14" fmla="*/ 2147483647 w 137"/>
              <a:gd name="T15" fmla="*/ 2147483647 h 65"/>
              <a:gd name="T16" fmla="*/ 2147483647 w 137"/>
              <a:gd name="T17" fmla="*/ 2147483647 h 65"/>
              <a:gd name="T18" fmla="*/ 2147483647 w 137"/>
              <a:gd name="T19" fmla="*/ 2147483647 h 65"/>
              <a:gd name="T20" fmla="*/ 2147483647 w 137"/>
              <a:gd name="T21" fmla="*/ 2147483647 h 65"/>
              <a:gd name="T22" fmla="*/ 2147483647 w 137"/>
              <a:gd name="T23" fmla="*/ 2147483647 h 65"/>
              <a:gd name="T24" fmla="*/ 2147483647 w 137"/>
              <a:gd name="T25" fmla="*/ 2147483647 h 65"/>
              <a:gd name="T26" fmla="*/ 2147483647 w 137"/>
              <a:gd name="T27" fmla="*/ 2147483647 h 65"/>
              <a:gd name="T28" fmla="*/ 2147483647 w 137"/>
              <a:gd name="T29" fmla="*/ 2147483647 h 65"/>
              <a:gd name="T30" fmla="*/ 2147483647 w 137"/>
              <a:gd name="T31" fmla="*/ 2147483647 h 65"/>
              <a:gd name="T32" fmla="*/ 2147483647 w 137"/>
              <a:gd name="T33" fmla="*/ 2147483647 h 65"/>
              <a:gd name="T34" fmla="*/ 2147483647 w 137"/>
              <a:gd name="T35" fmla="*/ 2147483647 h 65"/>
              <a:gd name="T36" fmla="*/ 2147483647 w 137"/>
              <a:gd name="T37" fmla="*/ 2147483647 h 65"/>
              <a:gd name="T38" fmla="*/ 2147483647 w 137"/>
              <a:gd name="T39" fmla="*/ 2147483647 h 65"/>
              <a:gd name="T40" fmla="*/ 2147483647 w 137"/>
              <a:gd name="T41" fmla="*/ 2147483647 h 65"/>
              <a:gd name="T42" fmla="*/ 2147483647 w 137"/>
              <a:gd name="T43" fmla="*/ 214748364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7" h="65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8"/>
                </a:lnTo>
                <a:lnTo>
                  <a:pt x="32" y="16"/>
                </a:lnTo>
                <a:lnTo>
                  <a:pt x="40" y="16"/>
                </a:lnTo>
                <a:lnTo>
                  <a:pt x="40" y="24"/>
                </a:lnTo>
                <a:lnTo>
                  <a:pt x="48" y="24"/>
                </a:lnTo>
                <a:lnTo>
                  <a:pt x="64" y="32"/>
                </a:lnTo>
                <a:lnTo>
                  <a:pt x="72" y="32"/>
                </a:lnTo>
                <a:lnTo>
                  <a:pt x="80" y="40"/>
                </a:lnTo>
                <a:lnTo>
                  <a:pt x="88" y="40"/>
                </a:lnTo>
                <a:lnTo>
                  <a:pt x="96" y="40"/>
                </a:lnTo>
                <a:lnTo>
                  <a:pt x="104" y="48"/>
                </a:lnTo>
                <a:lnTo>
                  <a:pt x="112" y="48"/>
                </a:lnTo>
                <a:lnTo>
                  <a:pt x="120" y="56"/>
                </a:lnTo>
                <a:lnTo>
                  <a:pt x="136" y="56"/>
                </a:lnTo>
                <a:lnTo>
                  <a:pt x="136" y="64"/>
                </a:lnTo>
                <a:lnTo>
                  <a:pt x="128" y="56"/>
                </a:lnTo>
                <a:lnTo>
                  <a:pt x="120" y="48"/>
                </a:lnTo>
                <a:lnTo>
                  <a:pt x="120" y="4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8" name="Freeform 39"/>
          <p:cNvSpPr>
            <a:spLocks/>
          </p:cNvSpPr>
          <p:nvPr/>
        </p:nvSpPr>
        <p:spPr bwMode="auto">
          <a:xfrm>
            <a:off x="4895850" y="3219450"/>
            <a:ext cx="185738" cy="133350"/>
          </a:xfrm>
          <a:custGeom>
            <a:avLst/>
            <a:gdLst>
              <a:gd name="T0" fmla="*/ 0 w 177"/>
              <a:gd name="T1" fmla="*/ 2147483647 h 129"/>
              <a:gd name="T2" fmla="*/ 0 w 177"/>
              <a:gd name="T3" fmla="*/ 2147483647 h 129"/>
              <a:gd name="T4" fmla="*/ 0 w 177"/>
              <a:gd name="T5" fmla="*/ 2147483647 h 129"/>
              <a:gd name="T6" fmla="*/ 2147483647 w 177"/>
              <a:gd name="T7" fmla="*/ 2147483647 h 129"/>
              <a:gd name="T8" fmla="*/ 2147483647 w 177"/>
              <a:gd name="T9" fmla="*/ 2147483647 h 129"/>
              <a:gd name="T10" fmla="*/ 2147483647 w 177"/>
              <a:gd name="T11" fmla="*/ 2147483647 h 129"/>
              <a:gd name="T12" fmla="*/ 2147483647 w 177"/>
              <a:gd name="T13" fmla="*/ 2147483647 h 129"/>
              <a:gd name="T14" fmla="*/ 2147483647 w 177"/>
              <a:gd name="T15" fmla="*/ 2147483647 h 129"/>
              <a:gd name="T16" fmla="*/ 2147483647 w 177"/>
              <a:gd name="T17" fmla="*/ 2147483647 h 129"/>
              <a:gd name="T18" fmla="*/ 2147483647 w 177"/>
              <a:gd name="T19" fmla="*/ 2147483647 h 129"/>
              <a:gd name="T20" fmla="*/ 2147483647 w 177"/>
              <a:gd name="T21" fmla="*/ 2147483647 h 129"/>
              <a:gd name="T22" fmla="*/ 2147483647 w 177"/>
              <a:gd name="T23" fmla="*/ 2147483647 h 129"/>
              <a:gd name="T24" fmla="*/ 2147483647 w 177"/>
              <a:gd name="T25" fmla="*/ 2147483647 h 129"/>
              <a:gd name="T26" fmla="*/ 2147483647 w 177"/>
              <a:gd name="T27" fmla="*/ 2147483647 h 129"/>
              <a:gd name="T28" fmla="*/ 2147483647 w 177"/>
              <a:gd name="T29" fmla="*/ 2147483647 h 129"/>
              <a:gd name="T30" fmla="*/ 2147483647 w 177"/>
              <a:gd name="T31" fmla="*/ 2147483647 h 129"/>
              <a:gd name="T32" fmla="*/ 2147483647 w 177"/>
              <a:gd name="T33" fmla="*/ 2147483647 h 129"/>
              <a:gd name="T34" fmla="*/ 2147483647 w 177"/>
              <a:gd name="T35" fmla="*/ 0 h 129"/>
              <a:gd name="T36" fmla="*/ 2147483647 w 177"/>
              <a:gd name="T37" fmla="*/ 0 h 129"/>
              <a:gd name="T38" fmla="*/ 2147483647 w 177"/>
              <a:gd name="T39" fmla="*/ 0 h 129"/>
              <a:gd name="T40" fmla="*/ 2147483647 w 177"/>
              <a:gd name="T41" fmla="*/ 0 h 129"/>
              <a:gd name="T42" fmla="*/ 2147483647 w 177"/>
              <a:gd name="T43" fmla="*/ 0 h 129"/>
              <a:gd name="T44" fmla="*/ 2147483647 w 177"/>
              <a:gd name="T45" fmla="*/ 2147483647 h 129"/>
              <a:gd name="T46" fmla="*/ 2147483647 w 177"/>
              <a:gd name="T47" fmla="*/ 2147483647 h 129"/>
              <a:gd name="T48" fmla="*/ 2147483647 w 177"/>
              <a:gd name="T49" fmla="*/ 2147483647 h 129"/>
              <a:gd name="T50" fmla="*/ 2147483647 w 177"/>
              <a:gd name="T51" fmla="*/ 2147483647 h 129"/>
              <a:gd name="T52" fmla="*/ 2147483647 w 177"/>
              <a:gd name="T53" fmla="*/ 2147483647 h 129"/>
              <a:gd name="T54" fmla="*/ 2147483647 w 177"/>
              <a:gd name="T55" fmla="*/ 2147483647 h 129"/>
              <a:gd name="T56" fmla="*/ 2147483647 w 177"/>
              <a:gd name="T57" fmla="*/ 2147483647 h 129"/>
              <a:gd name="T58" fmla="*/ 2147483647 w 177"/>
              <a:gd name="T59" fmla="*/ 2147483647 h 129"/>
              <a:gd name="T60" fmla="*/ 2147483647 w 177"/>
              <a:gd name="T61" fmla="*/ 2147483647 h 129"/>
              <a:gd name="T62" fmla="*/ 2147483647 w 177"/>
              <a:gd name="T63" fmla="*/ 2147483647 h 129"/>
              <a:gd name="T64" fmla="*/ 2147483647 w 177"/>
              <a:gd name="T65" fmla="*/ 2147483647 h 129"/>
              <a:gd name="T66" fmla="*/ 2147483647 w 177"/>
              <a:gd name="T67" fmla="*/ 2147483647 h 12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7" h="129">
                <a:moveTo>
                  <a:pt x="0" y="128"/>
                </a:moveTo>
                <a:lnTo>
                  <a:pt x="0" y="128"/>
                </a:lnTo>
                <a:lnTo>
                  <a:pt x="0" y="112"/>
                </a:lnTo>
                <a:lnTo>
                  <a:pt x="8" y="112"/>
                </a:lnTo>
                <a:lnTo>
                  <a:pt x="16" y="96"/>
                </a:lnTo>
                <a:lnTo>
                  <a:pt x="16" y="88"/>
                </a:lnTo>
                <a:lnTo>
                  <a:pt x="24" y="80"/>
                </a:lnTo>
                <a:lnTo>
                  <a:pt x="32" y="72"/>
                </a:lnTo>
                <a:lnTo>
                  <a:pt x="32" y="64"/>
                </a:lnTo>
                <a:lnTo>
                  <a:pt x="32" y="56"/>
                </a:lnTo>
                <a:lnTo>
                  <a:pt x="40" y="48"/>
                </a:lnTo>
                <a:lnTo>
                  <a:pt x="40" y="40"/>
                </a:lnTo>
                <a:lnTo>
                  <a:pt x="40" y="32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8" y="8"/>
                </a:lnTo>
                <a:lnTo>
                  <a:pt x="48" y="0"/>
                </a:lnTo>
                <a:lnTo>
                  <a:pt x="56" y="0"/>
                </a:lnTo>
                <a:lnTo>
                  <a:pt x="64" y="0"/>
                </a:lnTo>
                <a:lnTo>
                  <a:pt x="72" y="0"/>
                </a:lnTo>
                <a:lnTo>
                  <a:pt x="80" y="0"/>
                </a:lnTo>
                <a:lnTo>
                  <a:pt x="104" y="16"/>
                </a:lnTo>
                <a:lnTo>
                  <a:pt x="112" y="16"/>
                </a:lnTo>
                <a:lnTo>
                  <a:pt x="120" y="24"/>
                </a:lnTo>
                <a:lnTo>
                  <a:pt x="136" y="32"/>
                </a:lnTo>
                <a:lnTo>
                  <a:pt x="144" y="32"/>
                </a:lnTo>
                <a:lnTo>
                  <a:pt x="152" y="40"/>
                </a:lnTo>
                <a:lnTo>
                  <a:pt x="160" y="40"/>
                </a:lnTo>
                <a:lnTo>
                  <a:pt x="160" y="48"/>
                </a:lnTo>
                <a:lnTo>
                  <a:pt x="168" y="48"/>
                </a:lnTo>
                <a:lnTo>
                  <a:pt x="176" y="48"/>
                </a:lnTo>
                <a:lnTo>
                  <a:pt x="160" y="48"/>
                </a:lnTo>
                <a:lnTo>
                  <a:pt x="152" y="48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39" name="Freeform 40"/>
          <p:cNvSpPr>
            <a:spLocks/>
          </p:cNvSpPr>
          <p:nvPr/>
        </p:nvSpPr>
        <p:spPr bwMode="auto">
          <a:xfrm>
            <a:off x="4656138" y="2276475"/>
            <a:ext cx="311150" cy="1008063"/>
          </a:xfrm>
          <a:custGeom>
            <a:avLst/>
            <a:gdLst>
              <a:gd name="T0" fmla="*/ 2147483647 w 297"/>
              <a:gd name="T1" fmla="*/ 2147483647 h 977"/>
              <a:gd name="T2" fmla="*/ 2147483647 w 297"/>
              <a:gd name="T3" fmla="*/ 2147483647 h 977"/>
              <a:gd name="T4" fmla="*/ 2147483647 w 297"/>
              <a:gd name="T5" fmla="*/ 2147483647 h 977"/>
              <a:gd name="T6" fmla="*/ 2147483647 w 297"/>
              <a:gd name="T7" fmla="*/ 2147483647 h 977"/>
              <a:gd name="T8" fmla="*/ 2147483647 w 297"/>
              <a:gd name="T9" fmla="*/ 2147483647 h 977"/>
              <a:gd name="T10" fmla="*/ 2147483647 w 297"/>
              <a:gd name="T11" fmla="*/ 2147483647 h 977"/>
              <a:gd name="T12" fmla="*/ 2147483647 w 297"/>
              <a:gd name="T13" fmla="*/ 2147483647 h 977"/>
              <a:gd name="T14" fmla="*/ 2147483647 w 297"/>
              <a:gd name="T15" fmla="*/ 2147483647 h 977"/>
              <a:gd name="T16" fmla="*/ 2147483647 w 297"/>
              <a:gd name="T17" fmla="*/ 2147483647 h 977"/>
              <a:gd name="T18" fmla="*/ 2147483647 w 297"/>
              <a:gd name="T19" fmla="*/ 2147483647 h 977"/>
              <a:gd name="T20" fmla="*/ 2147483647 w 297"/>
              <a:gd name="T21" fmla="*/ 2147483647 h 977"/>
              <a:gd name="T22" fmla="*/ 2147483647 w 297"/>
              <a:gd name="T23" fmla="*/ 2147483647 h 977"/>
              <a:gd name="T24" fmla="*/ 2147483647 w 297"/>
              <a:gd name="T25" fmla="*/ 2147483647 h 977"/>
              <a:gd name="T26" fmla="*/ 2147483647 w 297"/>
              <a:gd name="T27" fmla="*/ 2147483647 h 977"/>
              <a:gd name="T28" fmla="*/ 2147483647 w 297"/>
              <a:gd name="T29" fmla="*/ 2147483647 h 977"/>
              <a:gd name="T30" fmla="*/ 2147483647 w 297"/>
              <a:gd name="T31" fmla="*/ 2147483647 h 977"/>
              <a:gd name="T32" fmla="*/ 2147483647 w 297"/>
              <a:gd name="T33" fmla="*/ 2147483647 h 977"/>
              <a:gd name="T34" fmla="*/ 2147483647 w 297"/>
              <a:gd name="T35" fmla="*/ 2147483647 h 977"/>
              <a:gd name="T36" fmla="*/ 2147483647 w 297"/>
              <a:gd name="T37" fmla="*/ 2147483647 h 977"/>
              <a:gd name="T38" fmla="*/ 2147483647 w 297"/>
              <a:gd name="T39" fmla="*/ 2147483647 h 977"/>
              <a:gd name="T40" fmla="*/ 2147483647 w 297"/>
              <a:gd name="T41" fmla="*/ 2147483647 h 977"/>
              <a:gd name="T42" fmla="*/ 2147483647 w 297"/>
              <a:gd name="T43" fmla="*/ 2147483647 h 977"/>
              <a:gd name="T44" fmla="*/ 2147483647 w 297"/>
              <a:gd name="T45" fmla="*/ 2147483647 h 977"/>
              <a:gd name="T46" fmla="*/ 2147483647 w 297"/>
              <a:gd name="T47" fmla="*/ 2147483647 h 977"/>
              <a:gd name="T48" fmla="*/ 0 w 297"/>
              <a:gd name="T49" fmla="*/ 2147483647 h 977"/>
              <a:gd name="T50" fmla="*/ 0 w 297"/>
              <a:gd name="T51" fmla="*/ 2147483647 h 977"/>
              <a:gd name="T52" fmla="*/ 0 w 297"/>
              <a:gd name="T53" fmla="*/ 2147483647 h 977"/>
              <a:gd name="T54" fmla="*/ 0 w 297"/>
              <a:gd name="T55" fmla="*/ 2147483647 h 977"/>
              <a:gd name="T56" fmla="*/ 0 w 297"/>
              <a:gd name="T57" fmla="*/ 2147483647 h 977"/>
              <a:gd name="T58" fmla="*/ 0 w 297"/>
              <a:gd name="T59" fmla="*/ 2147483647 h 977"/>
              <a:gd name="T60" fmla="*/ 0 w 297"/>
              <a:gd name="T61" fmla="*/ 2147483647 h 977"/>
              <a:gd name="T62" fmla="*/ 0 w 297"/>
              <a:gd name="T63" fmla="*/ 2147483647 h 977"/>
              <a:gd name="T64" fmla="*/ 0 w 297"/>
              <a:gd name="T65" fmla="*/ 2147483647 h 977"/>
              <a:gd name="T66" fmla="*/ 0 w 297"/>
              <a:gd name="T67" fmla="*/ 2147483647 h 977"/>
              <a:gd name="T68" fmla="*/ 0 w 297"/>
              <a:gd name="T69" fmla="*/ 2147483647 h 977"/>
              <a:gd name="T70" fmla="*/ 0 w 297"/>
              <a:gd name="T71" fmla="*/ 2147483647 h 977"/>
              <a:gd name="T72" fmla="*/ 0 w 297"/>
              <a:gd name="T73" fmla="*/ 2147483647 h 977"/>
              <a:gd name="T74" fmla="*/ 0 w 297"/>
              <a:gd name="T75" fmla="*/ 2147483647 h 977"/>
              <a:gd name="T76" fmla="*/ 0 w 297"/>
              <a:gd name="T77" fmla="*/ 2147483647 h 977"/>
              <a:gd name="T78" fmla="*/ 0 w 297"/>
              <a:gd name="T79" fmla="*/ 2147483647 h 977"/>
              <a:gd name="T80" fmla="*/ 0 w 297"/>
              <a:gd name="T81" fmla="*/ 2147483647 h 977"/>
              <a:gd name="T82" fmla="*/ 0 w 297"/>
              <a:gd name="T83" fmla="*/ 2147483647 h 977"/>
              <a:gd name="T84" fmla="*/ 2147483647 w 297"/>
              <a:gd name="T85" fmla="*/ 2147483647 h 977"/>
              <a:gd name="T86" fmla="*/ 2147483647 w 297"/>
              <a:gd name="T87" fmla="*/ 2147483647 h 977"/>
              <a:gd name="T88" fmla="*/ 2147483647 w 297"/>
              <a:gd name="T89" fmla="*/ 2147483647 h 977"/>
              <a:gd name="T90" fmla="*/ 2147483647 w 297"/>
              <a:gd name="T91" fmla="*/ 2147483647 h 977"/>
              <a:gd name="T92" fmla="*/ 2147483647 w 297"/>
              <a:gd name="T93" fmla="*/ 2147483647 h 977"/>
              <a:gd name="T94" fmla="*/ 2147483647 w 297"/>
              <a:gd name="T95" fmla="*/ 2147483647 h 977"/>
              <a:gd name="T96" fmla="*/ 2147483647 w 297"/>
              <a:gd name="T97" fmla="*/ 2147483647 h 977"/>
              <a:gd name="T98" fmla="*/ 2147483647 w 297"/>
              <a:gd name="T99" fmla="*/ 2147483647 h 977"/>
              <a:gd name="T100" fmla="*/ 2147483647 w 297"/>
              <a:gd name="T101" fmla="*/ 2147483647 h 977"/>
              <a:gd name="T102" fmla="*/ 2147483647 w 297"/>
              <a:gd name="T103" fmla="*/ 2147483647 h 977"/>
              <a:gd name="T104" fmla="*/ 2147483647 w 297"/>
              <a:gd name="T105" fmla="*/ 2147483647 h 977"/>
              <a:gd name="T106" fmla="*/ 2147483647 w 297"/>
              <a:gd name="T107" fmla="*/ 2147483647 h 977"/>
              <a:gd name="T108" fmla="*/ 2147483647 w 297"/>
              <a:gd name="T109" fmla="*/ 2147483647 h 977"/>
              <a:gd name="T110" fmla="*/ 2147483647 w 297"/>
              <a:gd name="T111" fmla="*/ 2147483647 h 977"/>
              <a:gd name="T112" fmla="*/ 2147483647 w 297"/>
              <a:gd name="T113" fmla="*/ 2147483647 h 977"/>
              <a:gd name="T114" fmla="*/ 2147483647 w 297"/>
              <a:gd name="T115" fmla="*/ 2147483647 h 977"/>
              <a:gd name="T116" fmla="*/ 2147483647 w 297"/>
              <a:gd name="T117" fmla="*/ 2147483647 h 977"/>
              <a:gd name="T118" fmla="*/ 2147483647 w 297"/>
              <a:gd name="T119" fmla="*/ 2147483647 h 977"/>
              <a:gd name="T120" fmla="*/ 2147483647 w 297"/>
              <a:gd name="T121" fmla="*/ 2147483647 h 977"/>
              <a:gd name="T122" fmla="*/ 2147483647 w 297"/>
              <a:gd name="T123" fmla="*/ 0 h 97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7" h="977">
                <a:moveTo>
                  <a:pt x="296" y="976"/>
                </a:moveTo>
                <a:lnTo>
                  <a:pt x="296" y="976"/>
                </a:lnTo>
                <a:lnTo>
                  <a:pt x="288" y="960"/>
                </a:lnTo>
                <a:lnTo>
                  <a:pt x="272" y="952"/>
                </a:lnTo>
                <a:lnTo>
                  <a:pt x="264" y="936"/>
                </a:lnTo>
                <a:lnTo>
                  <a:pt x="240" y="920"/>
                </a:lnTo>
                <a:lnTo>
                  <a:pt x="240" y="912"/>
                </a:lnTo>
                <a:lnTo>
                  <a:pt x="224" y="896"/>
                </a:lnTo>
                <a:lnTo>
                  <a:pt x="224" y="880"/>
                </a:lnTo>
                <a:lnTo>
                  <a:pt x="216" y="880"/>
                </a:lnTo>
                <a:lnTo>
                  <a:pt x="208" y="864"/>
                </a:lnTo>
                <a:lnTo>
                  <a:pt x="184" y="840"/>
                </a:lnTo>
                <a:lnTo>
                  <a:pt x="176" y="824"/>
                </a:lnTo>
                <a:lnTo>
                  <a:pt x="160" y="816"/>
                </a:lnTo>
                <a:lnTo>
                  <a:pt x="160" y="800"/>
                </a:lnTo>
                <a:lnTo>
                  <a:pt x="152" y="792"/>
                </a:lnTo>
                <a:lnTo>
                  <a:pt x="152" y="784"/>
                </a:lnTo>
                <a:lnTo>
                  <a:pt x="144" y="776"/>
                </a:lnTo>
                <a:lnTo>
                  <a:pt x="144" y="768"/>
                </a:lnTo>
                <a:lnTo>
                  <a:pt x="128" y="768"/>
                </a:lnTo>
                <a:lnTo>
                  <a:pt x="128" y="760"/>
                </a:lnTo>
                <a:lnTo>
                  <a:pt x="120" y="760"/>
                </a:lnTo>
                <a:lnTo>
                  <a:pt x="120" y="752"/>
                </a:lnTo>
                <a:lnTo>
                  <a:pt x="120" y="744"/>
                </a:lnTo>
                <a:lnTo>
                  <a:pt x="112" y="744"/>
                </a:lnTo>
                <a:lnTo>
                  <a:pt x="112" y="736"/>
                </a:lnTo>
                <a:lnTo>
                  <a:pt x="104" y="720"/>
                </a:lnTo>
                <a:lnTo>
                  <a:pt x="96" y="720"/>
                </a:lnTo>
                <a:lnTo>
                  <a:pt x="96" y="712"/>
                </a:lnTo>
                <a:lnTo>
                  <a:pt x="88" y="712"/>
                </a:lnTo>
                <a:lnTo>
                  <a:pt x="88" y="696"/>
                </a:lnTo>
                <a:lnTo>
                  <a:pt x="80" y="696"/>
                </a:lnTo>
                <a:lnTo>
                  <a:pt x="80" y="688"/>
                </a:lnTo>
                <a:lnTo>
                  <a:pt x="64" y="680"/>
                </a:lnTo>
                <a:lnTo>
                  <a:pt x="64" y="672"/>
                </a:lnTo>
                <a:lnTo>
                  <a:pt x="56" y="664"/>
                </a:lnTo>
                <a:lnTo>
                  <a:pt x="48" y="656"/>
                </a:lnTo>
                <a:lnTo>
                  <a:pt x="40" y="648"/>
                </a:lnTo>
                <a:lnTo>
                  <a:pt x="32" y="640"/>
                </a:lnTo>
                <a:lnTo>
                  <a:pt x="32" y="632"/>
                </a:lnTo>
                <a:lnTo>
                  <a:pt x="32" y="624"/>
                </a:lnTo>
                <a:lnTo>
                  <a:pt x="24" y="616"/>
                </a:lnTo>
                <a:lnTo>
                  <a:pt x="24" y="608"/>
                </a:lnTo>
                <a:lnTo>
                  <a:pt x="16" y="608"/>
                </a:lnTo>
                <a:lnTo>
                  <a:pt x="16" y="600"/>
                </a:lnTo>
                <a:lnTo>
                  <a:pt x="16" y="592"/>
                </a:lnTo>
                <a:lnTo>
                  <a:pt x="8" y="584"/>
                </a:lnTo>
                <a:lnTo>
                  <a:pt x="8" y="576"/>
                </a:lnTo>
                <a:lnTo>
                  <a:pt x="0" y="576"/>
                </a:lnTo>
                <a:lnTo>
                  <a:pt x="0" y="568"/>
                </a:lnTo>
                <a:lnTo>
                  <a:pt x="0" y="560"/>
                </a:lnTo>
                <a:lnTo>
                  <a:pt x="0" y="544"/>
                </a:lnTo>
                <a:lnTo>
                  <a:pt x="0" y="536"/>
                </a:lnTo>
                <a:lnTo>
                  <a:pt x="0" y="528"/>
                </a:lnTo>
                <a:lnTo>
                  <a:pt x="0" y="520"/>
                </a:lnTo>
                <a:lnTo>
                  <a:pt x="0" y="512"/>
                </a:lnTo>
                <a:lnTo>
                  <a:pt x="0" y="504"/>
                </a:lnTo>
                <a:lnTo>
                  <a:pt x="0" y="488"/>
                </a:lnTo>
                <a:lnTo>
                  <a:pt x="0" y="480"/>
                </a:lnTo>
                <a:lnTo>
                  <a:pt x="0" y="472"/>
                </a:lnTo>
                <a:lnTo>
                  <a:pt x="0" y="464"/>
                </a:lnTo>
                <a:lnTo>
                  <a:pt x="0" y="456"/>
                </a:lnTo>
                <a:lnTo>
                  <a:pt x="0" y="448"/>
                </a:lnTo>
                <a:lnTo>
                  <a:pt x="0" y="440"/>
                </a:lnTo>
                <a:lnTo>
                  <a:pt x="0" y="432"/>
                </a:lnTo>
                <a:lnTo>
                  <a:pt x="0" y="424"/>
                </a:lnTo>
                <a:lnTo>
                  <a:pt x="0" y="416"/>
                </a:lnTo>
                <a:lnTo>
                  <a:pt x="0" y="408"/>
                </a:lnTo>
                <a:lnTo>
                  <a:pt x="0" y="400"/>
                </a:lnTo>
                <a:lnTo>
                  <a:pt x="0" y="392"/>
                </a:lnTo>
                <a:lnTo>
                  <a:pt x="0" y="376"/>
                </a:lnTo>
                <a:lnTo>
                  <a:pt x="0" y="368"/>
                </a:lnTo>
                <a:lnTo>
                  <a:pt x="0" y="360"/>
                </a:lnTo>
                <a:lnTo>
                  <a:pt x="0" y="352"/>
                </a:lnTo>
                <a:lnTo>
                  <a:pt x="0" y="344"/>
                </a:lnTo>
                <a:lnTo>
                  <a:pt x="0" y="336"/>
                </a:lnTo>
                <a:lnTo>
                  <a:pt x="0" y="328"/>
                </a:lnTo>
                <a:lnTo>
                  <a:pt x="0" y="320"/>
                </a:lnTo>
                <a:lnTo>
                  <a:pt x="0" y="312"/>
                </a:lnTo>
                <a:lnTo>
                  <a:pt x="0" y="296"/>
                </a:lnTo>
                <a:lnTo>
                  <a:pt x="0" y="288"/>
                </a:lnTo>
                <a:lnTo>
                  <a:pt x="0" y="280"/>
                </a:lnTo>
                <a:lnTo>
                  <a:pt x="0" y="272"/>
                </a:lnTo>
                <a:lnTo>
                  <a:pt x="0" y="264"/>
                </a:lnTo>
                <a:lnTo>
                  <a:pt x="8" y="256"/>
                </a:lnTo>
                <a:lnTo>
                  <a:pt x="8" y="248"/>
                </a:lnTo>
                <a:lnTo>
                  <a:pt x="8" y="240"/>
                </a:lnTo>
                <a:lnTo>
                  <a:pt x="8" y="232"/>
                </a:lnTo>
                <a:lnTo>
                  <a:pt x="8" y="224"/>
                </a:lnTo>
                <a:lnTo>
                  <a:pt x="16" y="224"/>
                </a:lnTo>
                <a:lnTo>
                  <a:pt x="16" y="216"/>
                </a:lnTo>
                <a:lnTo>
                  <a:pt x="16" y="208"/>
                </a:lnTo>
                <a:lnTo>
                  <a:pt x="24" y="200"/>
                </a:lnTo>
                <a:lnTo>
                  <a:pt x="24" y="192"/>
                </a:lnTo>
                <a:lnTo>
                  <a:pt x="40" y="176"/>
                </a:lnTo>
                <a:lnTo>
                  <a:pt x="56" y="176"/>
                </a:lnTo>
                <a:lnTo>
                  <a:pt x="64" y="168"/>
                </a:lnTo>
                <a:lnTo>
                  <a:pt x="72" y="152"/>
                </a:lnTo>
                <a:lnTo>
                  <a:pt x="80" y="152"/>
                </a:lnTo>
                <a:lnTo>
                  <a:pt x="80" y="144"/>
                </a:lnTo>
                <a:lnTo>
                  <a:pt x="88" y="136"/>
                </a:lnTo>
                <a:lnTo>
                  <a:pt x="88" y="128"/>
                </a:lnTo>
                <a:lnTo>
                  <a:pt x="96" y="112"/>
                </a:lnTo>
                <a:lnTo>
                  <a:pt x="104" y="112"/>
                </a:lnTo>
                <a:lnTo>
                  <a:pt x="104" y="104"/>
                </a:lnTo>
                <a:lnTo>
                  <a:pt x="104" y="96"/>
                </a:lnTo>
                <a:lnTo>
                  <a:pt x="104" y="88"/>
                </a:lnTo>
                <a:lnTo>
                  <a:pt x="112" y="88"/>
                </a:lnTo>
                <a:lnTo>
                  <a:pt x="112" y="80"/>
                </a:lnTo>
                <a:lnTo>
                  <a:pt x="120" y="72"/>
                </a:lnTo>
                <a:lnTo>
                  <a:pt x="120" y="64"/>
                </a:lnTo>
                <a:lnTo>
                  <a:pt x="128" y="64"/>
                </a:lnTo>
                <a:lnTo>
                  <a:pt x="136" y="56"/>
                </a:lnTo>
                <a:lnTo>
                  <a:pt x="136" y="48"/>
                </a:lnTo>
                <a:lnTo>
                  <a:pt x="144" y="48"/>
                </a:lnTo>
                <a:lnTo>
                  <a:pt x="152" y="48"/>
                </a:lnTo>
                <a:lnTo>
                  <a:pt x="152" y="40"/>
                </a:lnTo>
                <a:lnTo>
                  <a:pt x="160" y="32"/>
                </a:lnTo>
                <a:lnTo>
                  <a:pt x="160" y="24"/>
                </a:lnTo>
                <a:lnTo>
                  <a:pt x="168" y="24"/>
                </a:lnTo>
                <a:lnTo>
                  <a:pt x="176" y="16"/>
                </a:lnTo>
                <a:lnTo>
                  <a:pt x="176" y="8"/>
                </a:lnTo>
                <a:lnTo>
                  <a:pt x="176" y="0"/>
                </a:lnTo>
                <a:lnTo>
                  <a:pt x="184" y="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0" name="Freeform 41"/>
          <p:cNvSpPr>
            <a:spLocks/>
          </p:cNvSpPr>
          <p:nvPr/>
        </p:nvSpPr>
        <p:spPr bwMode="auto">
          <a:xfrm>
            <a:off x="4805363" y="2055813"/>
            <a:ext cx="34925" cy="206375"/>
          </a:xfrm>
          <a:custGeom>
            <a:avLst/>
            <a:gdLst>
              <a:gd name="T0" fmla="*/ 0 w 33"/>
              <a:gd name="T1" fmla="*/ 0 h 201"/>
              <a:gd name="T2" fmla="*/ 0 w 33"/>
              <a:gd name="T3" fmla="*/ 0 h 201"/>
              <a:gd name="T4" fmla="*/ 0 w 33"/>
              <a:gd name="T5" fmla="*/ 2147483647 h 201"/>
              <a:gd name="T6" fmla="*/ 0 w 33"/>
              <a:gd name="T7" fmla="*/ 2147483647 h 201"/>
              <a:gd name="T8" fmla="*/ 0 w 33"/>
              <a:gd name="T9" fmla="*/ 2147483647 h 201"/>
              <a:gd name="T10" fmla="*/ 0 w 33"/>
              <a:gd name="T11" fmla="*/ 2147483647 h 201"/>
              <a:gd name="T12" fmla="*/ 0 w 33"/>
              <a:gd name="T13" fmla="*/ 2147483647 h 201"/>
              <a:gd name="T14" fmla="*/ 2147483647 w 33"/>
              <a:gd name="T15" fmla="*/ 2147483647 h 201"/>
              <a:gd name="T16" fmla="*/ 2147483647 w 33"/>
              <a:gd name="T17" fmla="*/ 2147483647 h 201"/>
              <a:gd name="T18" fmla="*/ 2147483647 w 33"/>
              <a:gd name="T19" fmla="*/ 2147483647 h 201"/>
              <a:gd name="T20" fmla="*/ 2147483647 w 33"/>
              <a:gd name="T21" fmla="*/ 2147483647 h 201"/>
              <a:gd name="T22" fmla="*/ 2147483647 w 33"/>
              <a:gd name="T23" fmla="*/ 2147483647 h 201"/>
              <a:gd name="T24" fmla="*/ 2147483647 w 33"/>
              <a:gd name="T25" fmla="*/ 2147483647 h 201"/>
              <a:gd name="T26" fmla="*/ 2147483647 w 33"/>
              <a:gd name="T27" fmla="*/ 2147483647 h 201"/>
              <a:gd name="T28" fmla="*/ 2147483647 w 33"/>
              <a:gd name="T29" fmla="*/ 2147483647 h 201"/>
              <a:gd name="T30" fmla="*/ 2147483647 w 33"/>
              <a:gd name="T31" fmla="*/ 2147483647 h 201"/>
              <a:gd name="T32" fmla="*/ 2147483647 w 33"/>
              <a:gd name="T33" fmla="*/ 2147483647 h 201"/>
              <a:gd name="T34" fmla="*/ 2147483647 w 33"/>
              <a:gd name="T35" fmla="*/ 2147483647 h 201"/>
              <a:gd name="T36" fmla="*/ 2147483647 w 33"/>
              <a:gd name="T37" fmla="*/ 2147483647 h 201"/>
              <a:gd name="T38" fmla="*/ 2147483647 w 33"/>
              <a:gd name="T39" fmla="*/ 2147483647 h 20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3" h="201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0" y="16"/>
                </a:lnTo>
                <a:lnTo>
                  <a:pt x="0" y="32"/>
                </a:lnTo>
                <a:lnTo>
                  <a:pt x="0" y="48"/>
                </a:lnTo>
                <a:lnTo>
                  <a:pt x="0" y="64"/>
                </a:lnTo>
                <a:lnTo>
                  <a:pt x="16" y="80"/>
                </a:lnTo>
                <a:lnTo>
                  <a:pt x="16" y="88"/>
                </a:lnTo>
                <a:lnTo>
                  <a:pt x="24" y="112"/>
                </a:lnTo>
                <a:lnTo>
                  <a:pt x="24" y="128"/>
                </a:lnTo>
                <a:lnTo>
                  <a:pt x="24" y="136"/>
                </a:lnTo>
                <a:lnTo>
                  <a:pt x="32" y="144"/>
                </a:lnTo>
                <a:lnTo>
                  <a:pt x="32" y="160"/>
                </a:lnTo>
                <a:lnTo>
                  <a:pt x="32" y="176"/>
                </a:lnTo>
                <a:lnTo>
                  <a:pt x="32" y="192"/>
                </a:lnTo>
                <a:lnTo>
                  <a:pt x="32" y="200"/>
                </a:lnTo>
                <a:lnTo>
                  <a:pt x="24" y="192"/>
                </a:lnTo>
                <a:lnTo>
                  <a:pt x="16" y="184"/>
                </a:lnTo>
                <a:lnTo>
                  <a:pt x="8" y="176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1" name="Freeform 42"/>
          <p:cNvSpPr>
            <a:spLocks/>
          </p:cNvSpPr>
          <p:nvPr/>
        </p:nvSpPr>
        <p:spPr bwMode="auto">
          <a:xfrm>
            <a:off x="4735513" y="2093913"/>
            <a:ext cx="60325" cy="34925"/>
          </a:xfrm>
          <a:custGeom>
            <a:avLst/>
            <a:gdLst>
              <a:gd name="T0" fmla="*/ 0 w 57"/>
              <a:gd name="T1" fmla="*/ 0 h 1"/>
              <a:gd name="T2" fmla="*/ 0 w 57"/>
              <a:gd name="T3" fmla="*/ 0 h 1"/>
              <a:gd name="T4" fmla="*/ 2147483647 w 57"/>
              <a:gd name="T5" fmla="*/ 0 h 1"/>
              <a:gd name="T6" fmla="*/ 2147483647 w 57"/>
              <a:gd name="T7" fmla="*/ 0 h 1"/>
              <a:gd name="T8" fmla="*/ 2147483647 w 57"/>
              <a:gd name="T9" fmla="*/ 0 h 1"/>
              <a:gd name="T10" fmla="*/ 2147483647 w 57"/>
              <a:gd name="T11" fmla="*/ 0 h 1"/>
              <a:gd name="T12" fmla="*/ 2147483647 w 57"/>
              <a:gd name="T13" fmla="*/ 0 h 1"/>
              <a:gd name="T14" fmla="*/ 2147483647 w 57"/>
              <a:gd name="T15" fmla="*/ 0 h 1"/>
              <a:gd name="T16" fmla="*/ 2147483647 w 57"/>
              <a:gd name="T17" fmla="*/ 0 h 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" h="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56" y="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2" name="Freeform 43"/>
          <p:cNvSpPr>
            <a:spLocks/>
          </p:cNvSpPr>
          <p:nvPr/>
        </p:nvSpPr>
        <p:spPr bwMode="auto">
          <a:xfrm>
            <a:off x="3506788" y="2132013"/>
            <a:ext cx="111125" cy="157162"/>
          </a:xfrm>
          <a:custGeom>
            <a:avLst/>
            <a:gdLst>
              <a:gd name="T0" fmla="*/ 2147483647 w 105"/>
              <a:gd name="T1" fmla="*/ 0 h 153"/>
              <a:gd name="T2" fmla="*/ 2147483647 w 105"/>
              <a:gd name="T3" fmla="*/ 0 h 153"/>
              <a:gd name="T4" fmla="*/ 2147483647 w 105"/>
              <a:gd name="T5" fmla="*/ 2147483647 h 153"/>
              <a:gd name="T6" fmla="*/ 2147483647 w 105"/>
              <a:gd name="T7" fmla="*/ 2147483647 h 153"/>
              <a:gd name="T8" fmla="*/ 2147483647 w 105"/>
              <a:gd name="T9" fmla="*/ 2147483647 h 153"/>
              <a:gd name="T10" fmla="*/ 2147483647 w 105"/>
              <a:gd name="T11" fmla="*/ 2147483647 h 153"/>
              <a:gd name="T12" fmla="*/ 2147483647 w 105"/>
              <a:gd name="T13" fmla="*/ 2147483647 h 153"/>
              <a:gd name="T14" fmla="*/ 2147483647 w 105"/>
              <a:gd name="T15" fmla="*/ 2147483647 h 153"/>
              <a:gd name="T16" fmla="*/ 2147483647 w 105"/>
              <a:gd name="T17" fmla="*/ 2147483647 h 153"/>
              <a:gd name="T18" fmla="*/ 2147483647 w 105"/>
              <a:gd name="T19" fmla="*/ 2147483647 h 153"/>
              <a:gd name="T20" fmla="*/ 2147483647 w 105"/>
              <a:gd name="T21" fmla="*/ 2147483647 h 153"/>
              <a:gd name="T22" fmla="*/ 2147483647 w 105"/>
              <a:gd name="T23" fmla="*/ 2147483647 h 153"/>
              <a:gd name="T24" fmla="*/ 2147483647 w 105"/>
              <a:gd name="T25" fmla="*/ 2147483647 h 153"/>
              <a:gd name="T26" fmla="*/ 2147483647 w 105"/>
              <a:gd name="T27" fmla="*/ 2147483647 h 153"/>
              <a:gd name="T28" fmla="*/ 2147483647 w 105"/>
              <a:gd name="T29" fmla="*/ 2147483647 h 153"/>
              <a:gd name="T30" fmla="*/ 2147483647 w 105"/>
              <a:gd name="T31" fmla="*/ 2147483647 h 153"/>
              <a:gd name="T32" fmla="*/ 2147483647 w 105"/>
              <a:gd name="T33" fmla="*/ 2147483647 h 153"/>
              <a:gd name="T34" fmla="*/ 2147483647 w 105"/>
              <a:gd name="T35" fmla="*/ 2147483647 h 153"/>
              <a:gd name="T36" fmla="*/ 2147483647 w 105"/>
              <a:gd name="T37" fmla="*/ 2147483647 h 153"/>
              <a:gd name="T38" fmla="*/ 2147483647 w 105"/>
              <a:gd name="T39" fmla="*/ 2147483647 h 153"/>
              <a:gd name="T40" fmla="*/ 2147483647 w 105"/>
              <a:gd name="T41" fmla="*/ 2147483647 h 153"/>
              <a:gd name="T42" fmla="*/ 0 w 105"/>
              <a:gd name="T43" fmla="*/ 2147483647 h 15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5" h="153">
                <a:moveTo>
                  <a:pt x="104" y="0"/>
                </a:moveTo>
                <a:lnTo>
                  <a:pt x="104" y="0"/>
                </a:lnTo>
                <a:lnTo>
                  <a:pt x="104" y="8"/>
                </a:lnTo>
                <a:lnTo>
                  <a:pt x="96" y="16"/>
                </a:lnTo>
                <a:lnTo>
                  <a:pt x="88" y="32"/>
                </a:lnTo>
                <a:lnTo>
                  <a:pt x="80" y="40"/>
                </a:lnTo>
                <a:lnTo>
                  <a:pt x="64" y="56"/>
                </a:lnTo>
                <a:lnTo>
                  <a:pt x="64" y="64"/>
                </a:lnTo>
                <a:lnTo>
                  <a:pt x="56" y="80"/>
                </a:lnTo>
                <a:lnTo>
                  <a:pt x="48" y="80"/>
                </a:lnTo>
                <a:lnTo>
                  <a:pt x="48" y="88"/>
                </a:lnTo>
                <a:lnTo>
                  <a:pt x="48" y="96"/>
                </a:lnTo>
                <a:lnTo>
                  <a:pt x="48" y="104"/>
                </a:lnTo>
                <a:lnTo>
                  <a:pt x="40" y="104"/>
                </a:lnTo>
                <a:lnTo>
                  <a:pt x="40" y="112"/>
                </a:lnTo>
                <a:lnTo>
                  <a:pt x="32" y="120"/>
                </a:lnTo>
                <a:lnTo>
                  <a:pt x="24" y="120"/>
                </a:lnTo>
                <a:lnTo>
                  <a:pt x="24" y="128"/>
                </a:lnTo>
                <a:lnTo>
                  <a:pt x="16" y="128"/>
                </a:lnTo>
                <a:lnTo>
                  <a:pt x="16" y="136"/>
                </a:lnTo>
                <a:lnTo>
                  <a:pt x="8" y="144"/>
                </a:lnTo>
                <a:lnTo>
                  <a:pt x="0" y="152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3" name="Freeform 44"/>
          <p:cNvSpPr>
            <a:spLocks/>
          </p:cNvSpPr>
          <p:nvPr/>
        </p:nvSpPr>
        <p:spPr bwMode="auto">
          <a:xfrm>
            <a:off x="3487738" y="2174875"/>
            <a:ext cx="201612" cy="34925"/>
          </a:xfrm>
          <a:custGeom>
            <a:avLst/>
            <a:gdLst>
              <a:gd name="T0" fmla="*/ 0 w 193"/>
              <a:gd name="T1" fmla="*/ 0 h 17"/>
              <a:gd name="T2" fmla="*/ 0 w 193"/>
              <a:gd name="T3" fmla="*/ 0 h 17"/>
              <a:gd name="T4" fmla="*/ 2147483647 w 193"/>
              <a:gd name="T5" fmla="*/ 0 h 17"/>
              <a:gd name="T6" fmla="*/ 2147483647 w 193"/>
              <a:gd name="T7" fmla="*/ 0 h 17"/>
              <a:gd name="T8" fmla="*/ 2147483647 w 193"/>
              <a:gd name="T9" fmla="*/ 0 h 17"/>
              <a:gd name="T10" fmla="*/ 2147483647 w 193"/>
              <a:gd name="T11" fmla="*/ 0 h 17"/>
              <a:gd name="T12" fmla="*/ 2147483647 w 193"/>
              <a:gd name="T13" fmla="*/ 0 h 17"/>
              <a:gd name="T14" fmla="*/ 2147483647 w 193"/>
              <a:gd name="T15" fmla="*/ 0 h 17"/>
              <a:gd name="T16" fmla="*/ 2147483647 w 193"/>
              <a:gd name="T17" fmla="*/ 2147483647 h 17"/>
              <a:gd name="T18" fmla="*/ 2147483647 w 193"/>
              <a:gd name="T19" fmla="*/ 2147483647 h 17"/>
              <a:gd name="T20" fmla="*/ 2147483647 w 193"/>
              <a:gd name="T21" fmla="*/ 2147483647 h 17"/>
              <a:gd name="T22" fmla="*/ 2147483647 w 193"/>
              <a:gd name="T23" fmla="*/ 2147483647 h 17"/>
              <a:gd name="T24" fmla="*/ 2147483647 w 193"/>
              <a:gd name="T25" fmla="*/ 2147483647 h 17"/>
              <a:gd name="T26" fmla="*/ 2147483647 w 193"/>
              <a:gd name="T27" fmla="*/ 2147483647 h 17"/>
              <a:gd name="T28" fmla="*/ 2147483647 w 193"/>
              <a:gd name="T29" fmla="*/ 2147483647 h 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3" h="17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24" y="0"/>
                </a:lnTo>
                <a:lnTo>
                  <a:pt x="40" y="0"/>
                </a:lnTo>
                <a:lnTo>
                  <a:pt x="48" y="0"/>
                </a:lnTo>
                <a:lnTo>
                  <a:pt x="64" y="0"/>
                </a:lnTo>
                <a:lnTo>
                  <a:pt x="80" y="0"/>
                </a:lnTo>
                <a:lnTo>
                  <a:pt x="104" y="8"/>
                </a:lnTo>
                <a:lnTo>
                  <a:pt x="128" y="16"/>
                </a:lnTo>
                <a:lnTo>
                  <a:pt x="152" y="16"/>
                </a:lnTo>
                <a:lnTo>
                  <a:pt x="168" y="16"/>
                </a:lnTo>
                <a:lnTo>
                  <a:pt x="176" y="16"/>
                </a:lnTo>
                <a:lnTo>
                  <a:pt x="184" y="16"/>
                </a:lnTo>
                <a:lnTo>
                  <a:pt x="192" y="16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4" name="Freeform 45"/>
          <p:cNvSpPr>
            <a:spLocks/>
          </p:cNvSpPr>
          <p:nvPr/>
        </p:nvSpPr>
        <p:spPr bwMode="auto">
          <a:xfrm>
            <a:off x="4787900" y="2093913"/>
            <a:ext cx="160338" cy="34925"/>
          </a:xfrm>
          <a:custGeom>
            <a:avLst/>
            <a:gdLst>
              <a:gd name="T0" fmla="*/ 0 w 153"/>
              <a:gd name="T1" fmla="*/ 0 h 1"/>
              <a:gd name="T2" fmla="*/ 0 w 153"/>
              <a:gd name="T3" fmla="*/ 0 h 1"/>
              <a:gd name="T4" fmla="*/ 2147483647 w 153"/>
              <a:gd name="T5" fmla="*/ 0 h 1"/>
              <a:gd name="T6" fmla="*/ 2147483647 w 153"/>
              <a:gd name="T7" fmla="*/ 0 h 1"/>
              <a:gd name="T8" fmla="*/ 2147483647 w 153"/>
              <a:gd name="T9" fmla="*/ 0 h 1"/>
              <a:gd name="T10" fmla="*/ 2147483647 w 153"/>
              <a:gd name="T11" fmla="*/ 0 h 1"/>
              <a:gd name="T12" fmla="*/ 2147483647 w 153"/>
              <a:gd name="T13" fmla="*/ 0 h 1"/>
              <a:gd name="T14" fmla="*/ 2147483647 w 153"/>
              <a:gd name="T15" fmla="*/ 0 h 1"/>
              <a:gd name="T16" fmla="*/ 2147483647 w 153"/>
              <a:gd name="T17" fmla="*/ 0 h 1"/>
              <a:gd name="T18" fmla="*/ 2147483647 w 153"/>
              <a:gd name="T19" fmla="*/ 0 h 1"/>
              <a:gd name="T20" fmla="*/ 2147483647 w 153"/>
              <a:gd name="T21" fmla="*/ 0 h 1"/>
              <a:gd name="T22" fmla="*/ 2147483647 w 153"/>
              <a:gd name="T23" fmla="*/ 0 h 1"/>
              <a:gd name="T24" fmla="*/ 2147483647 w 153"/>
              <a:gd name="T25" fmla="*/ 0 h 1"/>
              <a:gd name="T26" fmla="*/ 2147483647 w 153"/>
              <a:gd name="T27" fmla="*/ 0 h 1"/>
              <a:gd name="T28" fmla="*/ 2147483647 w 153"/>
              <a:gd name="T29" fmla="*/ 0 h 1"/>
              <a:gd name="T30" fmla="*/ 2147483647 w 153"/>
              <a:gd name="T31" fmla="*/ 0 h 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3" h="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40" y="0"/>
                </a:lnTo>
                <a:lnTo>
                  <a:pt x="56" y="0"/>
                </a:lnTo>
                <a:lnTo>
                  <a:pt x="80" y="0"/>
                </a:lnTo>
                <a:lnTo>
                  <a:pt x="96" y="0"/>
                </a:lnTo>
                <a:lnTo>
                  <a:pt x="112" y="0"/>
                </a:lnTo>
                <a:lnTo>
                  <a:pt x="120" y="0"/>
                </a:lnTo>
                <a:lnTo>
                  <a:pt x="128" y="0"/>
                </a:lnTo>
                <a:lnTo>
                  <a:pt x="136" y="0"/>
                </a:lnTo>
                <a:lnTo>
                  <a:pt x="144" y="0"/>
                </a:lnTo>
                <a:lnTo>
                  <a:pt x="152" y="0"/>
                </a:lnTo>
                <a:lnTo>
                  <a:pt x="144" y="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5" name="Freeform 46"/>
          <p:cNvSpPr>
            <a:spLocks/>
          </p:cNvSpPr>
          <p:nvPr/>
        </p:nvSpPr>
        <p:spPr bwMode="auto">
          <a:xfrm>
            <a:off x="4859338" y="1916113"/>
            <a:ext cx="3133725" cy="2417762"/>
          </a:xfrm>
          <a:custGeom>
            <a:avLst/>
            <a:gdLst>
              <a:gd name="T0" fmla="*/ 2147483647 w 2993"/>
              <a:gd name="T1" fmla="*/ 2147483647 h 2345"/>
              <a:gd name="T2" fmla="*/ 2147483647 w 2993"/>
              <a:gd name="T3" fmla="*/ 2147483647 h 2345"/>
              <a:gd name="T4" fmla="*/ 2147483647 w 2993"/>
              <a:gd name="T5" fmla="*/ 2147483647 h 2345"/>
              <a:gd name="T6" fmla="*/ 2147483647 w 2993"/>
              <a:gd name="T7" fmla="*/ 2147483647 h 2345"/>
              <a:gd name="T8" fmla="*/ 2147483647 w 2993"/>
              <a:gd name="T9" fmla="*/ 2147483647 h 2345"/>
              <a:gd name="T10" fmla="*/ 2147483647 w 2993"/>
              <a:gd name="T11" fmla="*/ 2147483647 h 2345"/>
              <a:gd name="T12" fmla="*/ 2147483647 w 2993"/>
              <a:gd name="T13" fmla="*/ 2147483647 h 2345"/>
              <a:gd name="T14" fmla="*/ 2147483647 w 2993"/>
              <a:gd name="T15" fmla="*/ 0 h 2345"/>
              <a:gd name="T16" fmla="*/ 2147483647 w 2993"/>
              <a:gd name="T17" fmla="*/ 0 h 2345"/>
              <a:gd name="T18" fmla="*/ 2147483647 w 2993"/>
              <a:gd name="T19" fmla="*/ 2147483647 h 2345"/>
              <a:gd name="T20" fmla="*/ 2147483647 w 2993"/>
              <a:gd name="T21" fmla="*/ 2147483647 h 2345"/>
              <a:gd name="T22" fmla="*/ 2147483647 w 2993"/>
              <a:gd name="T23" fmla="*/ 2147483647 h 2345"/>
              <a:gd name="T24" fmla="*/ 2147483647 w 2993"/>
              <a:gd name="T25" fmla="*/ 2147483647 h 2345"/>
              <a:gd name="T26" fmla="*/ 2147483647 w 2993"/>
              <a:gd name="T27" fmla="*/ 2147483647 h 2345"/>
              <a:gd name="T28" fmla="*/ 2147483647 w 2993"/>
              <a:gd name="T29" fmla="*/ 2147483647 h 2345"/>
              <a:gd name="T30" fmla="*/ 2147483647 w 2993"/>
              <a:gd name="T31" fmla="*/ 2147483647 h 2345"/>
              <a:gd name="T32" fmla="*/ 2147483647 w 2993"/>
              <a:gd name="T33" fmla="*/ 2147483647 h 2345"/>
              <a:gd name="T34" fmla="*/ 2147483647 w 2993"/>
              <a:gd name="T35" fmla="*/ 2147483647 h 2345"/>
              <a:gd name="T36" fmla="*/ 2147483647 w 2993"/>
              <a:gd name="T37" fmla="*/ 2147483647 h 2345"/>
              <a:gd name="T38" fmla="*/ 2147483647 w 2993"/>
              <a:gd name="T39" fmla="*/ 2147483647 h 2345"/>
              <a:gd name="T40" fmla="*/ 2147483647 w 2993"/>
              <a:gd name="T41" fmla="*/ 2147483647 h 2345"/>
              <a:gd name="T42" fmla="*/ 2147483647 w 2993"/>
              <a:gd name="T43" fmla="*/ 2147483647 h 2345"/>
              <a:gd name="T44" fmla="*/ 2147483647 w 2993"/>
              <a:gd name="T45" fmla="*/ 2147483647 h 2345"/>
              <a:gd name="T46" fmla="*/ 2147483647 w 2993"/>
              <a:gd name="T47" fmla="*/ 2147483647 h 2345"/>
              <a:gd name="T48" fmla="*/ 2147483647 w 2993"/>
              <a:gd name="T49" fmla="*/ 2147483647 h 2345"/>
              <a:gd name="T50" fmla="*/ 2147483647 w 2993"/>
              <a:gd name="T51" fmla="*/ 2147483647 h 2345"/>
              <a:gd name="T52" fmla="*/ 2147483647 w 2993"/>
              <a:gd name="T53" fmla="*/ 2147483647 h 2345"/>
              <a:gd name="T54" fmla="*/ 2147483647 w 2993"/>
              <a:gd name="T55" fmla="*/ 2147483647 h 2345"/>
              <a:gd name="T56" fmla="*/ 2147483647 w 2993"/>
              <a:gd name="T57" fmla="*/ 2147483647 h 2345"/>
              <a:gd name="T58" fmla="*/ 2147483647 w 2993"/>
              <a:gd name="T59" fmla="*/ 2147483647 h 2345"/>
              <a:gd name="T60" fmla="*/ 2147483647 w 2993"/>
              <a:gd name="T61" fmla="*/ 2147483647 h 2345"/>
              <a:gd name="T62" fmla="*/ 2147483647 w 2993"/>
              <a:gd name="T63" fmla="*/ 2147483647 h 2345"/>
              <a:gd name="T64" fmla="*/ 2147483647 w 2993"/>
              <a:gd name="T65" fmla="*/ 2147483647 h 2345"/>
              <a:gd name="T66" fmla="*/ 2147483647 w 2993"/>
              <a:gd name="T67" fmla="*/ 2147483647 h 2345"/>
              <a:gd name="T68" fmla="*/ 2147483647 w 2993"/>
              <a:gd name="T69" fmla="*/ 2147483647 h 2345"/>
              <a:gd name="T70" fmla="*/ 2147483647 w 2993"/>
              <a:gd name="T71" fmla="*/ 2147483647 h 2345"/>
              <a:gd name="T72" fmla="*/ 2147483647 w 2993"/>
              <a:gd name="T73" fmla="*/ 2147483647 h 2345"/>
              <a:gd name="T74" fmla="*/ 2147483647 w 2993"/>
              <a:gd name="T75" fmla="*/ 2147483647 h 2345"/>
              <a:gd name="T76" fmla="*/ 2147483647 w 2993"/>
              <a:gd name="T77" fmla="*/ 2147483647 h 2345"/>
              <a:gd name="T78" fmla="*/ 2147483647 w 2993"/>
              <a:gd name="T79" fmla="*/ 2147483647 h 2345"/>
              <a:gd name="T80" fmla="*/ 2147483647 w 2993"/>
              <a:gd name="T81" fmla="*/ 2147483647 h 2345"/>
              <a:gd name="T82" fmla="*/ 2147483647 w 2993"/>
              <a:gd name="T83" fmla="*/ 2147483647 h 2345"/>
              <a:gd name="T84" fmla="*/ 2147483647 w 2993"/>
              <a:gd name="T85" fmla="*/ 2147483647 h 2345"/>
              <a:gd name="T86" fmla="*/ 2147483647 w 2993"/>
              <a:gd name="T87" fmla="*/ 2147483647 h 2345"/>
              <a:gd name="T88" fmla="*/ 2147483647 w 2993"/>
              <a:gd name="T89" fmla="*/ 2147483647 h 2345"/>
              <a:gd name="T90" fmla="*/ 2147483647 w 2993"/>
              <a:gd name="T91" fmla="*/ 2147483647 h 2345"/>
              <a:gd name="T92" fmla="*/ 2147483647 w 2993"/>
              <a:gd name="T93" fmla="*/ 2147483647 h 2345"/>
              <a:gd name="T94" fmla="*/ 2147483647 w 2993"/>
              <a:gd name="T95" fmla="*/ 2147483647 h 2345"/>
              <a:gd name="T96" fmla="*/ 2147483647 w 2993"/>
              <a:gd name="T97" fmla="*/ 2147483647 h 2345"/>
              <a:gd name="T98" fmla="*/ 2147483647 w 2993"/>
              <a:gd name="T99" fmla="*/ 2147483647 h 2345"/>
              <a:gd name="T100" fmla="*/ 2147483647 w 2993"/>
              <a:gd name="T101" fmla="*/ 2147483647 h 2345"/>
              <a:gd name="T102" fmla="*/ 2147483647 w 2993"/>
              <a:gd name="T103" fmla="*/ 2147483647 h 2345"/>
              <a:gd name="T104" fmla="*/ 2147483647 w 2993"/>
              <a:gd name="T105" fmla="*/ 2147483647 h 2345"/>
              <a:gd name="T106" fmla="*/ 2147483647 w 2993"/>
              <a:gd name="T107" fmla="*/ 2147483647 h 2345"/>
              <a:gd name="T108" fmla="*/ 2147483647 w 2993"/>
              <a:gd name="T109" fmla="*/ 2147483647 h 2345"/>
              <a:gd name="T110" fmla="*/ 2147483647 w 2993"/>
              <a:gd name="T111" fmla="*/ 2147483647 h 2345"/>
              <a:gd name="T112" fmla="*/ 2147483647 w 2993"/>
              <a:gd name="T113" fmla="*/ 2147483647 h 234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93" h="2345">
                <a:moveTo>
                  <a:pt x="0" y="232"/>
                </a:moveTo>
                <a:lnTo>
                  <a:pt x="0" y="232"/>
                </a:lnTo>
                <a:lnTo>
                  <a:pt x="0" y="224"/>
                </a:lnTo>
                <a:lnTo>
                  <a:pt x="8" y="216"/>
                </a:lnTo>
                <a:lnTo>
                  <a:pt x="24" y="208"/>
                </a:lnTo>
                <a:lnTo>
                  <a:pt x="24" y="200"/>
                </a:lnTo>
                <a:lnTo>
                  <a:pt x="32" y="200"/>
                </a:lnTo>
                <a:lnTo>
                  <a:pt x="40" y="192"/>
                </a:lnTo>
                <a:lnTo>
                  <a:pt x="48" y="192"/>
                </a:lnTo>
                <a:lnTo>
                  <a:pt x="48" y="184"/>
                </a:lnTo>
                <a:lnTo>
                  <a:pt x="56" y="176"/>
                </a:lnTo>
                <a:lnTo>
                  <a:pt x="72" y="176"/>
                </a:lnTo>
                <a:lnTo>
                  <a:pt x="72" y="168"/>
                </a:lnTo>
                <a:lnTo>
                  <a:pt x="80" y="160"/>
                </a:lnTo>
                <a:lnTo>
                  <a:pt x="88" y="152"/>
                </a:lnTo>
                <a:lnTo>
                  <a:pt x="88" y="144"/>
                </a:lnTo>
                <a:lnTo>
                  <a:pt x="96" y="144"/>
                </a:lnTo>
                <a:lnTo>
                  <a:pt x="96" y="136"/>
                </a:lnTo>
                <a:lnTo>
                  <a:pt x="104" y="136"/>
                </a:lnTo>
                <a:lnTo>
                  <a:pt x="104" y="128"/>
                </a:lnTo>
                <a:lnTo>
                  <a:pt x="120" y="128"/>
                </a:lnTo>
                <a:lnTo>
                  <a:pt x="128" y="120"/>
                </a:lnTo>
                <a:lnTo>
                  <a:pt x="144" y="120"/>
                </a:lnTo>
                <a:lnTo>
                  <a:pt x="152" y="112"/>
                </a:lnTo>
                <a:lnTo>
                  <a:pt x="160" y="112"/>
                </a:lnTo>
                <a:lnTo>
                  <a:pt x="176" y="112"/>
                </a:lnTo>
                <a:lnTo>
                  <a:pt x="184" y="104"/>
                </a:lnTo>
                <a:lnTo>
                  <a:pt x="192" y="104"/>
                </a:lnTo>
                <a:lnTo>
                  <a:pt x="200" y="96"/>
                </a:lnTo>
                <a:lnTo>
                  <a:pt x="208" y="88"/>
                </a:lnTo>
                <a:lnTo>
                  <a:pt x="216" y="88"/>
                </a:lnTo>
                <a:lnTo>
                  <a:pt x="224" y="80"/>
                </a:lnTo>
                <a:lnTo>
                  <a:pt x="232" y="80"/>
                </a:lnTo>
                <a:lnTo>
                  <a:pt x="240" y="72"/>
                </a:lnTo>
                <a:lnTo>
                  <a:pt x="248" y="72"/>
                </a:lnTo>
                <a:lnTo>
                  <a:pt x="256" y="72"/>
                </a:lnTo>
                <a:lnTo>
                  <a:pt x="264" y="72"/>
                </a:lnTo>
                <a:lnTo>
                  <a:pt x="264" y="64"/>
                </a:lnTo>
                <a:lnTo>
                  <a:pt x="272" y="64"/>
                </a:lnTo>
                <a:lnTo>
                  <a:pt x="280" y="64"/>
                </a:lnTo>
                <a:lnTo>
                  <a:pt x="288" y="64"/>
                </a:lnTo>
                <a:lnTo>
                  <a:pt x="288" y="56"/>
                </a:lnTo>
                <a:lnTo>
                  <a:pt x="296" y="56"/>
                </a:lnTo>
                <a:lnTo>
                  <a:pt x="304" y="56"/>
                </a:lnTo>
                <a:lnTo>
                  <a:pt x="312" y="56"/>
                </a:lnTo>
                <a:lnTo>
                  <a:pt x="320" y="56"/>
                </a:lnTo>
                <a:lnTo>
                  <a:pt x="336" y="48"/>
                </a:lnTo>
                <a:lnTo>
                  <a:pt x="352" y="48"/>
                </a:lnTo>
                <a:lnTo>
                  <a:pt x="360" y="40"/>
                </a:lnTo>
                <a:lnTo>
                  <a:pt x="376" y="40"/>
                </a:lnTo>
                <a:lnTo>
                  <a:pt x="392" y="32"/>
                </a:lnTo>
                <a:lnTo>
                  <a:pt x="408" y="32"/>
                </a:lnTo>
                <a:lnTo>
                  <a:pt x="424" y="32"/>
                </a:lnTo>
                <a:lnTo>
                  <a:pt x="448" y="24"/>
                </a:lnTo>
                <a:lnTo>
                  <a:pt x="464" y="16"/>
                </a:lnTo>
                <a:lnTo>
                  <a:pt x="488" y="16"/>
                </a:lnTo>
                <a:lnTo>
                  <a:pt x="504" y="8"/>
                </a:lnTo>
                <a:lnTo>
                  <a:pt x="528" y="8"/>
                </a:lnTo>
                <a:lnTo>
                  <a:pt x="544" y="0"/>
                </a:lnTo>
                <a:lnTo>
                  <a:pt x="560" y="0"/>
                </a:lnTo>
                <a:lnTo>
                  <a:pt x="568" y="0"/>
                </a:lnTo>
                <a:lnTo>
                  <a:pt x="576" y="0"/>
                </a:lnTo>
                <a:lnTo>
                  <a:pt x="584" y="0"/>
                </a:lnTo>
                <a:lnTo>
                  <a:pt x="608" y="0"/>
                </a:lnTo>
                <a:lnTo>
                  <a:pt x="632" y="0"/>
                </a:lnTo>
                <a:lnTo>
                  <a:pt x="656" y="0"/>
                </a:lnTo>
                <a:lnTo>
                  <a:pt x="680" y="0"/>
                </a:lnTo>
                <a:lnTo>
                  <a:pt x="688" y="0"/>
                </a:lnTo>
                <a:lnTo>
                  <a:pt x="696" y="0"/>
                </a:lnTo>
                <a:lnTo>
                  <a:pt x="704" y="0"/>
                </a:lnTo>
                <a:lnTo>
                  <a:pt x="712" y="0"/>
                </a:lnTo>
                <a:lnTo>
                  <a:pt x="720" y="0"/>
                </a:lnTo>
                <a:lnTo>
                  <a:pt x="728" y="0"/>
                </a:lnTo>
                <a:lnTo>
                  <a:pt x="736" y="8"/>
                </a:lnTo>
                <a:lnTo>
                  <a:pt x="744" y="8"/>
                </a:lnTo>
                <a:lnTo>
                  <a:pt x="752" y="8"/>
                </a:lnTo>
                <a:lnTo>
                  <a:pt x="760" y="8"/>
                </a:lnTo>
                <a:lnTo>
                  <a:pt x="768" y="8"/>
                </a:lnTo>
                <a:lnTo>
                  <a:pt x="776" y="16"/>
                </a:lnTo>
                <a:lnTo>
                  <a:pt x="784" y="16"/>
                </a:lnTo>
                <a:lnTo>
                  <a:pt x="792" y="16"/>
                </a:lnTo>
                <a:lnTo>
                  <a:pt x="800" y="16"/>
                </a:lnTo>
                <a:lnTo>
                  <a:pt x="800" y="24"/>
                </a:lnTo>
                <a:lnTo>
                  <a:pt x="808" y="24"/>
                </a:lnTo>
                <a:lnTo>
                  <a:pt x="816" y="32"/>
                </a:lnTo>
                <a:lnTo>
                  <a:pt x="832" y="40"/>
                </a:lnTo>
                <a:lnTo>
                  <a:pt x="840" y="40"/>
                </a:lnTo>
                <a:lnTo>
                  <a:pt x="848" y="40"/>
                </a:lnTo>
                <a:lnTo>
                  <a:pt x="856" y="40"/>
                </a:lnTo>
                <a:lnTo>
                  <a:pt x="864" y="40"/>
                </a:lnTo>
                <a:lnTo>
                  <a:pt x="872" y="48"/>
                </a:lnTo>
                <a:lnTo>
                  <a:pt x="880" y="48"/>
                </a:lnTo>
                <a:lnTo>
                  <a:pt x="896" y="64"/>
                </a:lnTo>
                <a:lnTo>
                  <a:pt x="904" y="72"/>
                </a:lnTo>
                <a:lnTo>
                  <a:pt x="912" y="80"/>
                </a:lnTo>
                <a:lnTo>
                  <a:pt x="920" y="80"/>
                </a:lnTo>
                <a:lnTo>
                  <a:pt x="920" y="88"/>
                </a:lnTo>
                <a:lnTo>
                  <a:pt x="928" y="96"/>
                </a:lnTo>
                <a:lnTo>
                  <a:pt x="936" y="96"/>
                </a:lnTo>
                <a:lnTo>
                  <a:pt x="944" y="96"/>
                </a:lnTo>
                <a:lnTo>
                  <a:pt x="944" y="104"/>
                </a:lnTo>
                <a:lnTo>
                  <a:pt x="952" y="104"/>
                </a:lnTo>
                <a:lnTo>
                  <a:pt x="952" y="112"/>
                </a:lnTo>
                <a:lnTo>
                  <a:pt x="960" y="120"/>
                </a:lnTo>
                <a:lnTo>
                  <a:pt x="968" y="136"/>
                </a:lnTo>
                <a:lnTo>
                  <a:pt x="976" y="144"/>
                </a:lnTo>
                <a:lnTo>
                  <a:pt x="984" y="160"/>
                </a:lnTo>
                <a:lnTo>
                  <a:pt x="992" y="176"/>
                </a:lnTo>
                <a:lnTo>
                  <a:pt x="1000" y="176"/>
                </a:lnTo>
                <a:lnTo>
                  <a:pt x="1008" y="184"/>
                </a:lnTo>
                <a:lnTo>
                  <a:pt x="1016" y="200"/>
                </a:lnTo>
                <a:lnTo>
                  <a:pt x="1024" y="208"/>
                </a:lnTo>
                <a:lnTo>
                  <a:pt x="1032" y="216"/>
                </a:lnTo>
                <a:lnTo>
                  <a:pt x="1040" y="224"/>
                </a:lnTo>
                <a:lnTo>
                  <a:pt x="1048" y="240"/>
                </a:lnTo>
                <a:lnTo>
                  <a:pt x="1056" y="240"/>
                </a:lnTo>
                <a:lnTo>
                  <a:pt x="1056" y="248"/>
                </a:lnTo>
                <a:lnTo>
                  <a:pt x="1056" y="256"/>
                </a:lnTo>
                <a:lnTo>
                  <a:pt x="1056" y="264"/>
                </a:lnTo>
                <a:lnTo>
                  <a:pt x="1064" y="264"/>
                </a:lnTo>
                <a:lnTo>
                  <a:pt x="1064" y="272"/>
                </a:lnTo>
                <a:lnTo>
                  <a:pt x="1072" y="272"/>
                </a:lnTo>
                <a:lnTo>
                  <a:pt x="1072" y="280"/>
                </a:lnTo>
                <a:lnTo>
                  <a:pt x="1072" y="288"/>
                </a:lnTo>
                <a:lnTo>
                  <a:pt x="1080" y="296"/>
                </a:lnTo>
                <a:lnTo>
                  <a:pt x="1088" y="296"/>
                </a:lnTo>
                <a:lnTo>
                  <a:pt x="1088" y="304"/>
                </a:lnTo>
                <a:lnTo>
                  <a:pt x="1088" y="312"/>
                </a:lnTo>
                <a:lnTo>
                  <a:pt x="1088" y="320"/>
                </a:lnTo>
                <a:lnTo>
                  <a:pt x="1096" y="328"/>
                </a:lnTo>
                <a:lnTo>
                  <a:pt x="1096" y="336"/>
                </a:lnTo>
                <a:lnTo>
                  <a:pt x="1104" y="344"/>
                </a:lnTo>
                <a:lnTo>
                  <a:pt x="1104" y="352"/>
                </a:lnTo>
                <a:lnTo>
                  <a:pt x="1112" y="352"/>
                </a:lnTo>
                <a:lnTo>
                  <a:pt x="1112" y="360"/>
                </a:lnTo>
                <a:lnTo>
                  <a:pt x="1112" y="368"/>
                </a:lnTo>
                <a:lnTo>
                  <a:pt x="1112" y="376"/>
                </a:lnTo>
                <a:lnTo>
                  <a:pt x="1112" y="384"/>
                </a:lnTo>
                <a:lnTo>
                  <a:pt x="1120" y="384"/>
                </a:lnTo>
                <a:lnTo>
                  <a:pt x="1120" y="392"/>
                </a:lnTo>
                <a:lnTo>
                  <a:pt x="1120" y="400"/>
                </a:lnTo>
                <a:lnTo>
                  <a:pt x="1128" y="408"/>
                </a:lnTo>
                <a:lnTo>
                  <a:pt x="1128" y="416"/>
                </a:lnTo>
                <a:lnTo>
                  <a:pt x="1136" y="416"/>
                </a:lnTo>
                <a:lnTo>
                  <a:pt x="1136" y="424"/>
                </a:lnTo>
                <a:lnTo>
                  <a:pt x="1136" y="440"/>
                </a:lnTo>
                <a:lnTo>
                  <a:pt x="1144" y="440"/>
                </a:lnTo>
                <a:lnTo>
                  <a:pt x="1144" y="448"/>
                </a:lnTo>
                <a:lnTo>
                  <a:pt x="1144" y="456"/>
                </a:lnTo>
                <a:lnTo>
                  <a:pt x="1152" y="456"/>
                </a:lnTo>
                <a:lnTo>
                  <a:pt x="1152" y="464"/>
                </a:lnTo>
                <a:lnTo>
                  <a:pt x="1152" y="472"/>
                </a:lnTo>
                <a:lnTo>
                  <a:pt x="1160" y="472"/>
                </a:lnTo>
                <a:lnTo>
                  <a:pt x="1160" y="480"/>
                </a:lnTo>
                <a:lnTo>
                  <a:pt x="1168" y="480"/>
                </a:lnTo>
                <a:lnTo>
                  <a:pt x="1168" y="488"/>
                </a:lnTo>
                <a:lnTo>
                  <a:pt x="1168" y="496"/>
                </a:lnTo>
                <a:lnTo>
                  <a:pt x="1168" y="504"/>
                </a:lnTo>
                <a:lnTo>
                  <a:pt x="1168" y="512"/>
                </a:lnTo>
                <a:lnTo>
                  <a:pt x="1176" y="528"/>
                </a:lnTo>
                <a:lnTo>
                  <a:pt x="1184" y="544"/>
                </a:lnTo>
                <a:lnTo>
                  <a:pt x="1184" y="552"/>
                </a:lnTo>
                <a:lnTo>
                  <a:pt x="1200" y="568"/>
                </a:lnTo>
                <a:lnTo>
                  <a:pt x="1200" y="576"/>
                </a:lnTo>
                <a:lnTo>
                  <a:pt x="1216" y="592"/>
                </a:lnTo>
                <a:lnTo>
                  <a:pt x="1216" y="600"/>
                </a:lnTo>
                <a:lnTo>
                  <a:pt x="1224" y="600"/>
                </a:lnTo>
                <a:lnTo>
                  <a:pt x="1224" y="608"/>
                </a:lnTo>
                <a:lnTo>
                  <a:pt x="1224" y="616"/>
                </a:lnTo>
                <a:lnTo>
                  <a:pt x="1232" y="624"/>
                </a:lnTo>
                <a:lnTo>
                  <a:pt x="1240" y="632"/>
                </a:lnTo>
                <a:lnTo>
                  <a:pt x="1240" y="640"/>
                </a:lnTo>
                <a:lnTo>
                  <a:pt x="1240" y="648"/>
                </a:lnTo>
                <a:lnTo>
                  <a:pt x="1248" y="648"/>
                </a:lnTo>
                <a:lnTo>
                  <a:pt x="1248" y="656"/>
                </a:lnTo>
                <a:lnTo>
                  <a:pt x="1256" y="664"/>
                </a:lnTo>
                <a:lnTo>
                  <a:pt x="1256" y="672"/>
                </a:lnTo>
                <a:lnTo>
                  <a:pt x="1264" y="680"/>
                </a:lnTo>
                <a:lnTo>
                  <a:pt x="1272" y="688"/>
                </a:lnTo>
                <a:lnTo>
                  <a:pt x="1280" y="688"/>
                </a:lnTo>
                <a:lnTo>
                  <a:pt x="1280" y="696"/>
                </a:lnTo>
                <a:lnTo>
                  <a:pt x="1288" y="696"/>
                </a:lnTo>
                <a:lnTo>
                  <a:pt x="1288" y="704"/>
                </a:lnTo>
                <a:lnTo>
                  <a:pt x="1288" y="712"/>
                </a:lnTo>
                <a:lnTo>
                  <a:pt x="1296" y="712"/>
                </a:lnTo>
                <a:lnTo>
                  <a:pt x="1296" y="720"/>
                </a:lnTo>
                <a:lnTo>
                  <a:pt x="1296" y="728"/>
                </a:lnTo>
                <a:lnTo>
                  <a:pt x="1296" y="736"/>
                </a:lnTo>
                <a:lnTo>
                  <a:pt x="1304" y="736"/>
                </a:lnTo>
                <a:lnTo>
                  <a:pt x="1304" y="744"/>
                </a:lnTo>
                <a:lnTo>
                  <a:pt x="1312" y="744"/>
                </a:lnTo>
                <a:lnTo>
                  <a:pt x="1312" y="752"/>
                </a:lnTo>
                <a:lnTo>
                  <a:pt x="1312" y="760"/>
                </a:lnTo>
                <a:lnTo>
                  <a:pt x="1312" y="768"/>
                </a:lnTo>
                <a:lnTo>
                  <a:pt x="1312" y="776"/>
                </a:lnTo>
                <a:lnTo>
                  <a:pt x="1312" y="784"/>
                </a:lnTo>
                <a:lnTo>
                  <a:pt x="1312" y="792"/>
                </a:lnTo>
                <a:lnTo>
                  <a:pt x="1312" y="800"/>
                </a:lnTo>
                <a:lnTo>
                  <a:pt x="1320" y="808"/>
                </a:lnTo>
                <a:lnTo>
                  <a:pt x="1320" y="816"/>
                </a:lnTo>
                <a:lnTo>
                  <a:pt x="1320" y="824"/>
                </a:lnTo>
                <a:lnTo>
                  <a:pt x="1320" y="832"/>
                </a:lnTo>
                <a:lnTo>
                  <a:pt x="1320" y="840"/>
                </a:lnTo>
                <a:lnTo>
                  <a:pt x="1320" y="848"/>
                </a:lnTo>
                <a:lnTo>
                  <a:pt x="1320" y="856"/>
                </a:lnTo>
                <a:lnTo>
                  <a:pt x="1320" y="864"/>
                </a:lnTo>
                <a:lnTo>
                  <a:pt x="1328" y="872"/>
                </a:lnTo>
                <a:lnTo>
                  <a:pt x="1328" y="880"/>
                </a:lnTo>
                <a:lnTo>
                  <a:pt x="1328" y="888"/>
                </a:lnTo>
                <a:lnTo>
                  <a:pt x="1328" y="896"/>
                </a:lnTo>
                <a:lnTo>
                  <a:pt x="1336" y="896"/>
                </a:lnTo>
                <a:lnTo>
                  <a:pt x="1336" y="904"/>
                </a:lnTo>
                <a:lnTo>
                  <a:pt x="1336" y="912"/>
                </a:lnTo>
                <a:lnTo>
                  <a:pt x="1344" y="912"/>
                </a:lnTo>
                <a:lnTo>
                  <a:pt x="1344" y="920"/>
                </a:lnTo>
                <a:lnTo>
                  <a:pt x="1344" y="928"/>
                </a:lnTo>
                <a:lnTo>
                  <a:pt x="1352" y="928"/>
                </a:lnTo>
                <a:lnTo>
                  <a:pt x="1352" y="936"/>
                </a:lnTo>
                <a:lnTo>
                  <a:pt x="1360" y="944"/>
                </a:lnTo>
                <a:lnTo>
                  <a:pt x="1368" y="944"/>
                </a:lnTo>
                <a:lnTo>
                  <a:pt x="1368" y="952"/>
                </a:lnTo>
                <a:lnTo>
                  <a:pt x="1376" y="968"/>
                </a:lnTo>
                <a:lnTo>
                  <a:pt x="1384" y="968"/>
                </a:lnTo>
                <a:lnTo>
                  <a:pt x="1392" y="992"/>
                </a:lnTo>
                <a:lnTo>
                  <a:pt x="1408" y="1000"/>
                </a:lnTo>
                <a:lnTo>
                  <a:pt x="1416" y="1016"/>
                </a:lnTo>
                <a:lnTo>
                  <a:pt x="1416" y="1024"/>
                </a:lnTo>
                <a:lnTo>
                  <a:pt x="1416" y="1040"/>
                </a:lnTo>
                <a:lnTo>
                  <a:pt x="1424" y="1040"/>
                </a:lnTo>
                <a:lnTo>
                  <a:pt x="1424" y="1048"/>
                </a:lnTo>
                <a:lnTo>
                  <a:pt x="1424" y="1056"/>
                </a:lnTo>
                <a:lnTo>
                  <a:pt x="1424" y="1072"/>
                </a:lnTo>
                <a:lnTo>
                  <a:pt x="1432" y="1072"/>
                </a:lnTo>
                <a:lnTo>
                  <a:pt x="1432" y="1080"/>
                </a:lnTo>
                <a:lnTo>
                  <a:pt x="1440" y="1096"/>
                </a:lnTo>
                <a:lnTo>
                  <a:pt x="1448" y="1104"/>
                </a:lnTo>
                <a:lnTo>
                  <a:pt x="1448" y="1120"/>
                </a:lnTo>
                <a:lnTo>
                  <a:pt x="1464" y="1128"/>
                </a:lnTo>
                <a:lnTo>
                  <a:pt x="1472" y="1136"/>
                </a:lnTo>
                <a:lnTo>
                  <a:pt x="1472" y="1152"/>
                </a:lnTo>
                <a:lnTo>
                  <a:pt x="1480" y="1160"/>
                </a:lnTo>
                <a:lnTo>
                  <a:pt x="1480" y="1168"/>
                </a:lnTo>
                <a:lnTo>
                  <a:pt x="1480" y="1176"/>
                </a:lnTo>
                <a:lnTo>
                  <a:pt x="1480" y="1184"/>
                </a:lnTo>
                <a:lnTo>
                  <a:pt x="1480" y="1192"/>
                </a:lnTo>
                <a:lnTo>
                  <a:pt x="1480" y="1200"/>
                </a:lnTo>
                <a:lnTo>
                  <a:pt x="1480" y="1208"/>
                </a:lnTo>
                <a:lnTo>
                  <a:pt x="1480" y="1216"/>
                </a:lnTo>
                <a:lnTo>
                  <a:pt x="1480" y="1224"/>
                </a:lnTo>
                <a:lnTo>
                  <a:pt x="1480" y="1232"/>
                </a:lnTo>
                <a:lnTo>
                  <a:pt x="1480" y="1240"/>
                </a:lnTo>
                <a:lnTo>
                  <a:pt x="1488" y="1248"/>
                </a:lnTo>
                <a:lnTo>
                  <a:pt x="1488" y="1256"/>
                </a:lnTo>
                <a:lnTo>
                  <a:pt x="1496" y="1264"/>
                </a:lnTo>
                <a:lnTo>
                  <a:pt x="1496" y="1272"/>
                </a:lnTo>
                <a:lnTo>
                  <a:pt x="1512" y="1280"/>
                </a:lnTo>
                <a:lnTo>
                  <a:pt x="1520" y="1296"/>
                </a:lnTo>
                <a:lnTo>
                  <a:pt x="1528" y="1312"/>
                </a:lnTo>
                <a:lnTo>
                  <a:pt x="1536" y="1320"/>
                </a:lnTo>
                <a:lnTo>
                  <a:pt x="1552" y="1328"/>
                </a:lnTo>
                <a:lnTo>
                  <a:pt x="1552" y="1344"/>
                </a:lnTo>
                <a:lnTo>
                  <a:pt x="1568" y="1352"/>
                </a:lnTo>
                <a:lnTo>
                  <a:pt x="1568" y="1360"/>
                </a:lnTo>
                <a:lnTo>
                  <a:pt x="1576" y="1368"/>
                </a:lnTo>
                <a:lnTo>
                  <a:pt x="1576" y="1376"/>
                </a:lnTo>
                <a:lnTo>
                  <a:pt x="1584" y="1384"/>
                </a:lnTo>
                <a:lnTo>
                  <a:pt x="1592" y="1392"/>
                </a:lnTo>
                <a:lnTo>
                  <a:pt x="1592" y="1400"/>
                </a:lnTo>
                <a:lnTo>
                  <a:pt x="1600" y="1400"/>
                </a:lnTo>
                <a:lnTo>
                  <a:pt x="1608" y="1400"/>
                </a:lnTo>
                <a:lnTo>
                  <a:pt x="1608" y="1408"/>
                </a:lnTo>
                <a:lnTo>
                  <a:pt x="1616" y="1408"/>
                </a:lnTo>
                <a:lnTo>
                  <a:pt x="1632" y="1408"/>
                </a:lnTo>
                <a:lnTo>
                  <a:pt x="1640" y="1416"/>
                </a:lnTo>
                <a:lnTo>
                  <a:pt x="1648" y="1424"/>
                </a:lnTo>
                <a:lnTo>
                  <a:pt x="1656" y="1424"/>
                </a:lnTo>
                <a:lnTo>
                  <a:pt x="1664" y="1432"/>
                </a:lnTo>
                <a:lnTo>
                  <a:pt x="1672" y="1440"/>
                </a:lnTo>
                <a:lnTo>
                  <a:pt x="1688" y="1448"/>
                </a:lnTo>
                <a:lnTo>
                  <a:pt x="1688" y="1456"/>
                </a:lnTo>
                <a:lnTo>
                  <a:pt x="1704" y="1456"/>
                </a:lnTo>
                <a:lnTo>
                  <a:pt x="1704" y="1464"/>
                </a:lnTo>
                <a:lnTo>
                  <a:pt x="1712" y="1464"/>
                </a:lnTo>
                <a:lnTo>
                  <a:pt x="1728" y="1472"/>
                </a:lnTo>
                <a:lnTo>
                  <a:pt x="1736" y="1488"/>
                </a:lnTo>
                <a:lnTo>
                  <a:pt x="1752" y="1496"/>
                </a:lnTo>
                <a:lnTo>
                  <a:pt x="1768" y="1512"/>
                </a:lnTo>
                <a:lnTo>
                  <a:pt x="1776" y="1520"/>
                </a:lnTo>
                <a:lnTo>
                  <a:pt x="1792" y="1528"/>
                </a:lnTo>
                <a:lnTo>
                  <a:pt x="1800" y="1536"/>
                </a:lnTo>
                <a:lnTo>
                  <a:pt x="1808" y="1552"/>
                </a:lnTo>
                <a:lnTo>
                  <a:pt x="1808" y="1560"/>
                </a:lnTo>
                <a:lnTo>
                  <a:pt x="1808" y="1568"/>
                </a:lnTo>
                <a:lnTo>
                  <a:pt x="1816" y="1568"/>
                </a:lnTo>
                <a:lnTo>
                  <a:pt x="1824" y="1568"/>
                </a:lnTo>
                <a:lnTo>
                  <a:pt x="1832" y="1568"/>
                </a:lnTo>
                <a:lnTo>
                  <a:pt x="1840" y="1568"/>
                </a:lnTo>
                <a:lnTo>
                  <a:pt x="1848" y="1568"/>
                </a:lnTo>
                <a:lnTo>
                  <a:pt x="1856" y="1568"/>
                </a:lnTo>
                <a:lnTo>
                  <a:pt x="1856" y="1576"/>
                </a:lnTo>
                <a:lnTo>
                  <a:pt x="1872" y="1576"/>
                </a:lnTo>
                <a:lnTo>
                  <a:pt x="1880" y="1584"/>
                </a:lnTo>
                <a:lnTo>
                  <a:pt x="1888" y="1592"/>
                </a:lnTo>
                <a:lnTo>
                  <a:pt x="1904" y="1608"/>
                </a:lnTo>
                <a:lnTo>
                  <a:pt x="1912" y="1616"/>
                </a:lnTo>
                <a:lnTo>
                  <a:pt x="1920" y="1616"/>
                </a:lnTo>
                <a:lnTo>
                  <a:pt x="1928" y="1632"/>
                </a:lnTo>
                <a:lnTo>
                  <a:pt x="1944" y="1632"/>
                </a:lnTo>
                <a:lnTo>
                  <a:pt x="1944" y="1640"/>
                </a:lnTo>
                <a:lnTo>
                  <a:pt x="1952" y="1640"/>
                </a:lnTo>
                <a:lnTo>
                  <a:pt x="1952" y="1656"/>
                </a:lnTo>
                <a:lnTo>
                  <a:pt x="1960" y="1656"/>
                </a:lnTo>
                <a:lnTo>
                  <a:pt x="1968" y="1664"/>
                </a:lnTo>
                <a:lnTo>
                  <a:pt x="1976" y="1664"/>
                </a:lnTo>
                <a:lnTo>
                  <a:pt x="1976" y="1672"/>
                </a:lnTo>
                <a:lnTo>
                  <a:pt x="1984" y="1672"/>
                </a:lnTo>
                <a:lnTo>
                  <a:pt x="1992" y="1672"/>
                </a:lnTo>
                <a:lnTo>
                  <a:pt x="1992" y="1680"/>
                </a:lnTo>
                <a:lnTo>
                  <a:pt x="2000" y="1680"/>
                </a:lnTo>
                <a:lnTo>
                  <a:pt x="2008" y="1688"/>
                </a:lnTo>
                <a:lnTo>
                  <a:pt x="2016" y="1688"/>
                </a:lnTo>
                <a:lnTo>
                  <a:pt x="2024" y="1688"/>
                </a:lnTo>
                <a:lnTo>
                  <a:pt x="2032" y="1696"/>
                </a:lnTo>
                <a:lnTo>
                  <a:pt x="2040" y="1696"/>
                </a:lnTo>
                <a:lnTo>
                  <a:pt x="2048" y="1696"/>
                </a:lnTo>
                <a:lnTo>
                  <a:pt x="2064" y="1704"/>
                </a:lnTo>
                <a:lnTo>
                  <a:pt x="2080" y="1704"/>
                </a:lnTo>
                <a:lnTo>
                  <a:pt x="2088" y="1704"/>
                </a:lnTo>
                <a:lnTo>
                  <a:pt x="2096" y="1712"/>
                </a:lnTo>
                <a:lnTo>
                  <a:pt x="2112" y="1712"/>
                </a:lnTo>
                <a:lnTo>
                  <a:pt x="2120" y="1720"/>
                </a:lnTo>
                <a:lnTo>
                  <a:pt x="2128" y="1720"/>
                </a:lnTo>
                <a:lnTo>
                  <a:pt x="2136" y="1720"/>
                </a:lnTo>
                <a:lnTo>
                  <a:pt x="2144" y="1720"/>
                </a:lnTo>
                <a:lnTo>
                  <a:pt x="2152" y="1720"/>
                </a:lnTo>
                <a:lnTo>
                  <a:pt x="2160" y="1720"/>
                </a:lnTo>
                <a:lnTo>
                  <a:pt x="2168" y="1728"/>
                </a:lnTo>
                <a:lnTo>
                  <a:pt x="2176" y="1728"/>
                </a:lnTo>
                <a:lnTo>
                  <a:pt x="2184" y="1728"/>
                </a:lnTo>
                <a:lnTo>
                  <a:pt x="2192" y="1728"/>
                </a:lnTo>
                <a:lnTo>
                  <a:pt x="2192" y="1736"/>
                </a:lnTo>
                <a:lnTo>
                  <a:pt x="2200" y="1752"/>
                </a:lnTo>
                <a:lnTo>
                  <a:pt x="2208" y="1760"/>
                </a:lnTo>
                <a:lnTo>
                  <a:pt x="2208" y="1768"/>
                </a:lnTo>
                <a:lnTo>
                  <a:pt x="2216" y="1776"/>
                </a:lnTo>
                <a:lnTo>
                  <a:pt x="2224" y="1784"/>
                </a:lnTo>
                <a:lnTo>
                  <a:pt x="2232" y="1784"/>
                </a:lnTo>
                <a:lnTo>
                  <a:pt x="2232" y="1800"/>
                </a:lnTo>
                <a:lnTo>
                  <a:pt x="2240" y="1800"/>
                </a:lnTo>
                <a:lnTo>
                  <a:pt x="2240" y="1808"/>
                </a:lnTo>
                <a:lnTo>
                  <a:pt x="2240" y="1816"/>
                </a:lnTo>
                <a:lnTo>
                  <a:pt x="2248" y="1816"/>
                </a:lnTo>
                <a:lnTo>
                  <a:pt x="2248" y="1824"/>
                </a:lnTo>
                <a:lnTo>
                  <a:pt x="2256" y="1824"/>
                </a:lnTo>
                <a:lnTo>
                  <a:pt x="2264" y="1824"/>
                </a:lnTo>
                <a:lnTo>
                  <a:pt x="2264" y="1832"/>
                </a:lnTo>
                <a:lnTo>
                  <a:pt x="2272" y="1832"/>
                </a:lnTo>
                <a:lnTo>
                  <a:pt x="2272" y="1840"/>
                </a:lnTo>
                <a:lnTo>
                  <a:pt x="2280" y="1840"/>
                </a:lnTo>
                <a:lnTo>
                  <a:pt x="2288" y="1840"/>
                </a:lnTo>
                <a:lnTo>
                  <a:pt x="2296" y="1848"/>
                </a:lnTo>
                <a:lnTo>
                  <a:pt x="2304" y="1856"/>
                </a:lnTo>
                <a:lnTo>
                  <a:pt x="2320" y="1864"/>
                </a:lnTo>
                <a:lnTo>
                  <a:pt x="2328" y="1864"/>
                </a:lnTo>
                <a:lnTo>
                  <a:pt x="2336" y="1872"/>
                </a:lnTo>
                <a:lnTo>
                  <a:pt x="2344" y="1872"/>
                </a:lnTo>
                <a:lnTo>
                  <a:pt x="2352" y="1872"/>
                </a:lnTo>
                <a:lnTo>
                  <a:pt x="2360" y="1872"/>
                </a:lnTo>
                <a:lnTo>
                  <a:pt x="2368" y="1880"/>
                </a:lnTo>
                <a:lnTo>
                  <a:pt x="2376" y="1880"/>
                </a:lnTo>
                <a:lnTo>
                  <a:pt x="2392" y="1888"/>
                </a:lnTo>
                <a:lnTo>
                  <a:pt x="2408" y="1896"/>
                </a:lnTo>
                <a:lnTo>
                  <a:pt x="2416" y="1896"/>
                </a:lnTo>
                <a:lnTo>
                  <a:pt x="2424" y="1896"/>
                </a:lnTo>
                <a:lnTo>
                  <a:pt x="2432" y="1904"/>
                </a:lnTo>
                <a:lnTo>
                  <a:pt x="2440" y="1912"/>
                </a:lnTo>
                <a:lnTo>
                  <a:pt x="2448" y="1912"/>
                </a:lnTo>
                <a:lnTo>
                  <a:pt x="2456" y="1912"/>
                </a:lnTo>
                <a:lnTo>
                  <a:pt x="2456" y="1920"/>
                </a:lnTo>
                <a:lnTo>
                  <a:pt x="2464" y="1920"/>
                </a:lnTo>
                <a:lnTo>
                  <a:pt x="2464" y="1928"/>
                </a:lnTo>
                <a:lnTo>
                  <a:pt x="2472" y="1928"/>
                </a:lnTo>
                <a:lnTo>
                  <a:pt x="2480" y="1944"/>
                </a:lnTo>
                <a:lnTo>
                  <a:pt x="2496" y="1952"/>
                </a:lnTo>
                <a:lnTo>
                  <a:pt x="2504" y="1960"/>
                </a:lnTo>
                <a:lnTo>
                  <a:pt x="2512" y="1960"/>
                </a:lnTo>
                <a:lnTo>
                  <a:pt x="2520" y="1968"/>
                </a:lnTo>
                <a:lnTo>
                  <a:pt x="2528" y="1968"/>
                </a:lnTo>
                <a:lnTo>
                  <a:pt x="2536" y="1976"/>
                </a:lnTo>
                <a:lnTo>
                  <a:pt x="2544" y="1976"/>
                </a:lnTo>
                <a:lnTo>
                  <a:pt x="2552" y="1984"/>
                </a:lnTo>
                <a:lnTo>
                  <a:pt x="2560" y="1992"/>
                </a:lnTo>
                <a:lnTo>
                  <a:pt x="2560" y="2000"/>
                </a:lnTo>
                <a:lnTo>
                  <a:pt x="2568" y="2008"/>
                </a:lnTo>
                <a:lnTo>
                  <a:pt x="2576" y="2008"/>
                </a:lnTo>
                <a:lnTo>
                  <a:pt x="2584" y="2016"/>
                </a:lnTo>
                <a:lnTo>
                  <a:pt x="2592" y="2016"/>
                </a:lnTo>
                <a:lnTo>
                  <a:pt x="2600" y="2024"/>
                </a:lnTo>
                <a:lnTo>
                  <a:pt x="2608" y="2024"/>
                </a:lnTo>
                <a:lnTo>
                  <a:pt x="2608" y="2032"/>
                </a:lnTo>
                <a:lnTo>
                  <a:pt x="2624" y="2040"/>
                </a:lnTo>
                <a:lnTo>
                  <a:pt x="2624" y="2048"/>
                </a:lnTo>
                <a:lnTo>
                  <a:pt x="2640" y="2048"/>
                </a:lnTo>
                <a:lnTo>
                  <a:pt x="2656" y="2056"/>
                </a:lnTo>
                <a:lnTo>
                  <a:pt x="2656" y="2064"/>
                </a:lnTo>
                <a:lnTo>
                  <a:pt x="2680" y="2072"/>
                </a:lnTo>
                <a:lnTo>
                  <a:pt x="2680" y="2088"/>
                </a:lnTo>
                <a:lnTo>
                  <a:pt x="2696" y="2088"/>
                </a:lnTo>
                <a:lnTo>
                  <a:pt x="2704" y="2088"/>
                </a:lnTo>
                <a:lnTo>
                  <a:pt x="2712" y="2088"/>
                </a:lnTo>
                <a:lnTo>
                  <a:pt x="2720" y="2088"/>
                </a:lnTo>
                <a:lnTo>
                  <a:pt x="2728" y="2088"/>
                </a:lnTo>
                <a:lnTo>
                  <a:pt x="2752" y="2096"/>
                </a:lnTo>
                <a:lnTo>
                  <a:pt x="2760" y="2104"/>
                </a:lnTo>
                <a:lnTo>
                  <a:pt x="2784" y="2104"/>
                </a:lnTo>
                <a:lnTo>
                  <a:pt x="2800" y="2120"/>
                </a:lnTo>
                <a:lnTo>
                  <a:pt x="2816" y="2128"/>
                </a:lnTo>
                <a:lnTo>
                  <a:pt x="2832" y="2128"/>
                </a:lnTo>
                <a:lnTo>
                  <a:pt x="2840" y="2128"/>
                </a:lnTo>
                <a:lnTo>
                  <a:pt x="2848" y="2128"/>
                </a:lnTo>
                <a:lnTo>
                  <a:pt x="2856" y="2128"/>
                </a:lnTo>
                <a:lnTo>
                  <a:pt x="2856" y="2136"/>
                </a:lnTo>
                <a:lnTo>
                  <a:pt x="2856" y="2144"/>
                </a:lnTo>
                <a:lnTo>
                  <a:pt x="2864" y="2144"/>
                </a:lnTo>
                <a:lnTo>
                  <a:pt x="2864" y="2152"/>
                </a:lnTo>
                <a:lnTo>
                  <a:pt x="2864" y="2160"/>
                </a:lnTo>
                <a:lnTo>
                  <a:pt x="2864" y="2168"/>
                </a:lnTo>
                <a:lnTo>
                  <a:pt x="2864" y="2176"/>
                </a:lnTo>
                <a:lnTo>
                  <a:pt x="2864" y="2184"/>
                </a:lnTo>
                <a:lnTo>
                  <a:pt x="2872" y="2184"/>
                </a:lnTo>
                <a:lnTo>
                  <a:pt x="2880" y="2192"/>
                </a:lnTo>
                <a:lnTo>
                  <a:pt x="2888" y="2200"/>
                </a:lnTo>
                <a:lnTo>
                  <a:pt x="2896" y="2208"/>
                </a:lnTo>
                <a:lnTo>
                  <a:pt x="2904" y="2216"/>
                </a:lnTo>
                <a:lnTo>
                  <a:pt x="2904" y="2224"/>
                </a:lnTo>
                <a:lnTo>
                  <a:pt x="2912" y="2224"/>
                </a:lnTo>
                <a:lnTo>
                  <a:pt x="2920" y="2224"/>
                </a:lnTo>
                <a:lnTo>
                  <a:pt x="2920" y="2232"/>
                </a:lnTo>
                <a:lnTo>
                  <a:pt x="2928" y="2232"/>
                </a:lnTo>
                <a:lnTo>
                  <a:pt x="2928" y="2240"/>
                </a:lnTo>
                <a:lnTo>
                  <a:pt x="2936" y="2240"/>
                </a:lnTo>
                <a:lnTo>
                  <a:pt x="2936" y="2248"/>
                </a:lnTo>
                <a:lnTo>
                  <a:pt x="2936" y="2256"/>
                </a:lnTo>
                <a:lnTo>
                  <a:pt x="2944" y="2256"/>
                </a:lnTo>
                <a:lnTo>
                  <a:pt x="2944" y="2264"/>
                </a:lnTo>
                <a:lnTo>
                  <a:pt x="2944" y="2272"/>
                </a:lnTo>
                <a:lnTo>
                  <a:pt x="2952" y="2272"/>
                </a:lnTo>
                <a:lnTo>
                  <a:pt x="2952" y="2280"/>
                </a:lnTo>
                <a:lnTo>
                  <a:pt x="2960" y="2288"/>
                </a:lnTo>
                <a:lnTo>
                  <a:pt x="2960" y="2296"/>
                </a:lnTo>
                <a:lnTo>
                  <a:pt x="2960" y="2304"/>
                </a:lnTo>
                <a:lnTo>
                  <a:pt x="2968" y="2304"/>
                </a:lnTo>
                <a:lnTo>
                  <a:pt x="2968" y="2312"/>
                </a:lnTo>
                <a:lnTo>
                  <a:pt x="2976" y="2320"/>
                </a:lnTo>
                <a:lnTo>
                  <a:pt x="2976" y="2328"/>
                </a:lnTo>
                <a:lnTo>
                  <a:pt x="2984" y="2336"/>
                </a:lnTo>
                <a:lnTo>
                  <a:pt x="2984" y="2344"/>
                </a:lnTo>
                <a:lnTo>
                  <a:pt x="2992" y="2344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6" name="Freeform 47"/>
          <p:cNvSpPr>
            <a:spLocks/>
          </p:cNvSpPr>
          <p:nvPr/>
        </p:nvSpPr>
        <p:spPr bwMode="auto">
          <a:xfrm>
            <a:off x="1984375" y="3502025"/>
            <a:ext cx="588963" cy="100013"/>
          </a:xfrm>
          <a:custGeom>
            <a:avLst/>
            <a:gdLst>
              <a:gd name="T0" fmla="*/ 2147483647 w 561"/>
              <a:gd name="T1" fmla="*/ 2147483647 h 97"/>
              <a:gd name="T2" fmla="*/ 2147483647 w 561"/>
              <a:gd name="T3" fmla="*/ 2147483647 h 97"/>
              <a:gd name="T4" fmla="*/ 0 w 561"/>
              <a:gd name="T5" fmla="*/ 2147483647 h 97"/>
              <a:gd name="T6" fmla="*/ 2147483647 w 561"/>
              <a:gd name="T7" fmla="*/ 2147483647 h 97"/>
              <a:gd name="T8" fmla="*/ 2147483647 w 561"/>
              <a:gd name="T9" fmla="*/ 0 h 97"/>
              <a:gd name="T10" fmla="*/ 0 w 561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1" h="97">
                <a:moveTo>
                  <a:pt x="560" y="64"/>
                </a:moveTo>
                <a:lnTo>
                  <a:pt x="560" y="64"/>
                </a:lnTo>
                <a:lnTo>
                  <a:pt x="0" y="48"/>
                </a:lnTo>
                <a:lnTo>
                  <a:pt x="112" y="96"/>
                </a:lnTo>
                <a:lnTo>
                  <a:pt x="120" y="0"/>
                </a:lnTo>
                <a:lnTo>
                  <a:pt x="0" y="48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7" name="Freeform 48"/>
          <p:cNvSpPr>
            <a:spLocks/>
          </p:cNvSpPr>
          <p:nvPr/>
        </p:nvSpPr>
        <p:spPr bwMode="auto">
          <a:xfrm>
            <a:off x="7019925" y="4125913"/>
            <a:ext cx="561975" cy="347662"/>
          </a:xfrm>
          <a:custGeom>
            <a:avLst/>
            <a:gdLst>
              <a:gd name="T0" fmla="*/ 0 w 537"/>
              <a:gd name="T1" fmla="*/ 0 h 337"/>
              <a:gd name="T2" fmla="*/ 0 w 537"/>
              <a:gd name="T3" fmla="*/ 0 h 337"/>
              <a:gd name="T4" fmla="*/ 2147483647 w 537"/>
              <a:gd name="T5" fmla="*/ 2147483647 h 337"/>
              <a:gd name="T6" fmla="*/ 2147483647 w 537"/>
              <a:gd name="T7" fmla="*/ 2147483647 h 337"/>
              <a:gd name="T8" fmla="*/ 2147483647 w 537"/>
              <a:gd name="T9" fmla="*/ 2147483647 h 337"/>
              <a:gd name="T10" fmla="*/ 2147483647 w 537"/>
              <a:gd name="T11" fmla="*/ 2147483647 h 3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7" h="337">
                <a:moveTo>
                  <a:pt x="0" y="0"/>
                </a:moveTo>
                <a:lnTo>
                  <a:pt x="0" y="0"/>
                </a:lnTo>
                <a:lnTo>
                  <a:pt x="536" y="336"/>
                </a:lnTo>
                <a:lnTo>
                  <a:pt x="464" y="232"/>
                </a:lnTo>
                <a:lnTo>
                  <a:pt x="416" y="312"/>
                </a:lnTo>
                <a:lnTo>
                  <a:pt x="536" y="336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8" name="Freeform 49"/>
          <p:cNvSpPr>
            <a:spLocks/>
          </p:cNvSpPr>
          <p:nvPr/>
        </p:nvSpPr>
        <p:spPr bwMode="auto">
          <a:xfrm>
            <a:off x="5829300" y="3357563"/>
            <a:ext cx="387350" cy="100012"/>
          </a:xfrm>
          <a:custGeom>
            <a:avLst/>
            <a:gdLst>
              <a:gd name="T0" fmla="*/ 0 w 369"/>
              <a:gd name="T1" fmla="*/ 2147483647 h 97"/>
              <a:gd name="T2" fmla="*/ 0 w 369"/>
              <a:gd name="T3" fmla="*/ 2147483647 h 97"/>
              <a:gd name="T4" fmla="*/ 2147483647 w 369"/>
              <a:gd name="T5" fmla="*/ 2147483647 h 97"/>
              <a:gd name="T6" fmla="*/ 2147483647 w 369"/>
              <a:gd name="T7" fmla="*/ 0 h 97"/>
              <a:gd name="T8" fmla="*/ 2147483647 w 369"/>
              <a:gd name="T9" fmla="*/ 2147483647 h 97"/>
              <a:gd name="T10" fmla="*/ 2147483647 w 369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9" h="97">
                <a:moveTo>
                  <a:pt x="0" y="48"/>
                </a:moveTo>
                <a:lnTo>
                  <a:pt x="0" y="48"/>
                </a:lnTo>
                <a:lnTo>
                  <a:pt x="368" y="48"/>
                </a:lnTo>
                <a:lnTo>
                  <a:pt x="256" y="0"/>
                </a:lnTo>
                <a:lnTo>
                  <a:pt x="256" y="96"/>
                </a:lnTo>
                <a:lnTo>
                  <a:pt x="368" y="48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49" name="Freeform 50"/>
          <p:cNvSpPr>
            <a:spLocks/>
          </p:cNvSpPr>
          <p:nvPr/>
        </p:nvSpPr>
        <p:spPr bwMode="auto">
          <a:xfrm>
            <a:off x="7426325" y="3500438"/>
            <a:ext cx="620713" cy="396875"/>
          </a:xfrm>
          <a:custGeom>
            <a:avLst/>
            <a:gdLst>
              <a:gd name="T0" fmla="*/ 2147483647 w 593"/>
              <a:gd name="T1" fmla="*/ 2147483647 h 385"/>
              <a:gd name="T2" fmla="*/ 2147483647 w 593"/>
              <a:gd name="T3" fmla="*/ 2147483647 h 385"/>
              <a:gd name="T4" fmla="*/ 0 w 593"/>
              <a:gd name="T5" fmla="*/ 0 h 385"/>
              <a:gd name="T6" fmla="*/ 2147483647 w 593"/>
              <a:gd name="T7" fmla="*/ 2147483647 h 385"/>
              <a:gd name="T8" fmla="*/ 2147483647 w 593"/>
              <a:gd name="T9" fmla="*/ 2147483647 h 385"/>
              <a:gd name="T10" fmla="*/ 0 w 593"/>
              <a:gd name="T11" fmla="*/ 0 h 3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3" h="385">
                <a:moveTo>
                  <a:pt x="592" y="384"/>
                </a:moveTo>
                <a:lnTo>
                  <a:pt x="592" y="384"/>
                </a:lnTo>
                <a:lnTo>
                  <a:pt x="0" y="0"/>
                </a:lnTo>
                <a:lnTo>
                  <a:pt x="72" y="104"/>
                </a:lnTo>
                <a:lnTo>
                  <a:pt x="120" y="24"/>
                </a:lnTo>
                <a:lnTo>
                  <a:pt x="0" y="0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0" name="Freeform 51"/>
          <p:cNvSpPr>
            <a:spLocks/>
          </p:cNvSpPr>
          <p:nvPr/>
        </p:nvSpPr>
        <p:spPr bwMode="auto">
          <a:xfrm>
            <a:off x="889000" y="3000375"/>
            <a:ext cx="496888" cy="182563"/>
          </a:xfrm>
          <a:custGeom>
            <a:avLst/>
            <a:gdLst>
              <a:gd name="T0" fmla="*/ 0 w 473"/>
              <a:gd name="T1" fmla="*/ 2147483647 h 177"/>
              <a:gd name="T2" fmla="*/ 0 w 473"/>
              <a:gd name="T3" fmla="*/ 2147483647 h 177"/>
              <a:gd name="T4" fmla="*/ 2147483647 w 473"/>
              <a:gd name="T5" fmla="*/ 2147483647 h 177"/>
              <a:gd name="T6" fmla="*/ 2147483647 w 473"/>
              <a:gd name="T7" fmla="*/ 0 h 177"/>
              <a:gd name="T8" fmla="*/ 2147483647 w 473"/>
              <a:gd name="T9" fmla="*/ 2147483647 h 177"/>
              <a:gd name="T10" fmla="*/ 2147483647 w 473"/>
              <a:gd name="T11" fmla="*/ 2147483647 h 1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3" h="177">
                <a:moveTo>
                  <a:pt x="0" y="176"/>
                </a:moveTo>
                <a:lnTo>
                  <a:pt x="0" y="176"/>
                </a:lnTo>
                <a:lnTo>
                  <a:pt x="472" y="8"/>
                </a:lnTo>
                <a:lnTo>
                  <a:pt x="352" y="0"/>
                </a:lnTo>
                <a:lnTo>
                  <a:pt x="384" y="88"/>
                </a:lnTo>
                <a:lnTo>
                  <a:pt x="472" y="8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1" name="Freeform 52"/>
          <p:cNvSpPr>
            <a:spLocks/>
          </p:cNvSpPr>
          <p:nvPr/>
        </p:nvSpPr>
        <p:spPr bwMode="auto">
          <a:xfrm>
            <a:off x="3233738" y="2216150"/>
            <a:ext cx="142875" cy="306388"/>
          </a:xfrm>
          <a:custGeom>
            <a:avLst/>
            <a:gdLst>
              <a:gd name="T0" fmla="*/ 0 w 137"/>
              <a:gd name="T1" fmla="*/ 0 h 297"/>
              <a:gd name="T2" fmla="*/ 0 w 137"/>
              <a:gd name="T3" fmla="*/ 0 h 297"/>
              <a:gd name="T4" fmla="*/ 2147483647 w 137"/>
              <a:gd name="T5" fmla="*/ 2147483647 h 297"/>
              <a:gd name="T6" fmla="*/ 2147483647 w 137"/>
              <a:gd name="T7" fmla="*/ 2147483647 h 297"/>
              <a:gd name="T8" fmla="*/ 2147483647 w 137"/>
              <a:gd name="T9" fmla="*/ 2147483647 h 297"/>
              <a:gd name="T10" fmla="*/ 2147483647 w 137"/>
              <a:gd name="T11" fmla="*/ 2147483647 h 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7" h="297">
                <a:moveTo>
                  <a:pt x="0" y="0"/>
                </a:moveTo>
                <a:lnTo>
                  <a:pt x="0" y="0"/>
                </a:lnTo>
                <a:lnTo>
                  <a:pt x="136" y="296"/>
                </a:lnTo>
                <a:lnTo>
                  <a:pt x="136" y="176"/>
                </a:lnTo>
                <a:lnTo>
                  <a:pt x="48" y="216"/>
                </a:lnTo>
                <a:lnTo>
                  <a:pt x="136" y="296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2" name="Freeform 53"/>
          <p:cNvSpPr>
            <a:spLocks/>
          </p:cNvSpPr>
          <p:nvPr/>
        </p:nvSpPr>
        <p:spPr bwMode="auto">
          <a:xfrm>
            <a:off x="4435475" y="2532063"/>
            <a:ext cx="101600" cy="338137"/>
          </a:xfrm>
          <a:custGeom>
            <a:avLst/>
            <a:gdLst>
              <a:gd name="T0" fmla="*/ 2147483647 w 97"/>
              <a:gd name="T1" fmla="*/ 0 h 329"/>
              <a:gd name="T2" fmla="*/ 2147483647 w 97"/>
              <a:gd name="T3" fmla="*/ 0 h 329"/>
              <a:gd name="T4" fmla="*/ 2147483647 w 97"/>
              <a:gd name="T5" fmla="*/ 2147483647 h 329"/>
              <a:gd name="T6" fmla="*/ 2147483647 w 97"/>
              <a:gd name="T7" fmla="*/ 2147483647 h 329"/>
              <a:gd name="T8" fmla="*/ 0 w 97"/>
              <a:gd name="T9" fmla="*/ 2147483647 h 329"/>
              <a:gd name="T10" fmla="*/ 2147483647 w 97"/>
              <a:gd name="T11" fmla="*/ 2147483647 h 3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7" h="329">
                <a:moveTo>
                  <a:pt x="24" y="0"/>
                </a:moveTo>
                <a:lnTo>
                  <a:pt x="24" y="0"/>
                </a:lnTo>
                <a:lnTo>
                  <a:pt x="64" y="328"/>
                </a:lnTo>
                <a:lnTo>
                  <a:pt x="96" y="208"/>
                </a:lnTo>
                <a:lnTo>
                  <a:pt x="0" y="224"/>
                </a:lnTo>
                <a:lnTo>
                  <a:pt x="64" y="328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3" name="Freeform 54"/>
          <p:cNvSpPr>
            <a:spLocks/>
          </p:cNvSpPr>
          <p:nvPr/>
        </p:nvSpPr>
        <p:spPr bwMode="auto">
          <a:xfrm>
            <a:off x="6573838" y="4471988"/>
            <a:ext cx="1374775" cy="306387"/>
          </a:xfrm>
          <a:custGeom>
            <a:avLst/>
            <a:gdLst>
              <a:gd name="T0" fmla="*/ 2147483647 w 1313"/>
              <a:gd name="T1" fmla="*/ 0 h 297"/>
              <a:gd name="T2" fmla="*/ 2147483647 w 1313"/>
              <a:gd name="T3" fmla="*/ 2147483647 h 297"/>
              <a:gd name="T4" fmla="*/ 2147483647 w 1313"/>
              <a:gd name="T5" fmla="*/ 2147483647 h 297"/>
              <a:gd name="T6" fmla="*/ 2147483647 w 1313"/>
              <a:gd name="T7" fmla="*/ 2147483647 h 297"/>
              <a:gd name="T8" fmla="*/ 2147483647 w 1313"/>
              <a:gd name="T9" fmla="*/ 2147483647 h 297"/>
              <a:gd name="T10" fmla="*/ 2147483647 w 1313"/>
              <a:gd name="T11" fmla="*/ 2147483647 h 297"/>
              <a:gd name="T12" fmla="*/ 2147483647 w 1313"/>
              <a:gd name="T13" fmla="*/ 2147483647 h 297"/>
              <a:gd name="T14" fmla="*/ 2147483647 w 1313"/>
              <a:gd name="T15" fmla="*/ 2147483647 h 297"/>
              <a:gd name="T16" fmla="*/ 2147483647 w 1313"/>
              <a:gd name="T17" fmla="*/ 2147483647 h 297"/>
              <a:gd name="T18" fmla="*/ 2147483647 w 1313"/>
              <a:gd name="T19" fmla="*/ 2147483647 h 297"/>
              <a:gd name="T20" fmla="*/ 2147483647 w 1313"/>
              <a:gd name="T21" fmla="*/ 2147483647 h 297"/>
              <a:gd name="T22" fmla="*/ 2147483647 w 1313"/>
              <a:gd name="T23" fmla="*/ 2147483647 h 297"/>
              <a:gd name="T24" fmla="*/ 2147483647 w 1313"/>
              <a:gd name="T25" fmla="*/ 2147483647 h 297"/>
              <a:gd name="T26" fmla="*/ 2147483647 w 1313"/>
              <a:gd name="T27" fmla="*/ 2147483647 h 297"/>
              <a:gd name="T28" fmla="*/ 2147483647 w 1313"/>
              <a:gd name="T29" fmla="*/ 2147483647 h 297"/>
              <a:gd name="T30" fmla="*/ 2147483647 w 1313"/>
              <a:gd name="T31" fmla="*/ 2147483647 h 297"/>
              <a:gd name="T32" fmla="*/ 2147483647 w 1313"/>
              <a:gd name="T33" fmla="*/ 2147483647 h 297"/>
              <a:gd name="T34" fmla="*/ 2147483647 w 1313"/>
              <a:gd name="T35" fmla="*/ 2147483647 h 297"/>
              <a:gd name="T36" fmla="*/ 2147483647 w 1313"/>
              <a:gd name="T37" fmla="*/ 2147483647 h 297"/>
              <a:gd name="T38" fmla="*/ 2147483647 w 1313"/>
              <a:gd name="T39" fmla="*/ 2147483647 h 297"/>
              <a:gd name="T40" fmla="*/ 2147483647 w 1313"/>
              <a:gd name="T41" fmla="*/ 2147483647 h 297"/>
              <a:gd name="T42" fmla="*/ 2147483647 w 1313"/>
              <a:gd name="T43" fmla="*/ 2147483647 h 297"/>
              <a:gd name="T44" fmla="*/ 2147483647 w 1313"/>
              <a:gd name="T45" fmla="*/ 2147483647 h 297"/>
              <a:gd name="T46" fmla="*/ 2147483647 w 1313"/>
              <a:gd name="T47" fmla="*/ 2147483647 h 297"/>
              <a:gd name="T48" fmla="*/ 2147483647 w 1313"/>
              <a:gd name="T49" fmla="*/ 2147483647 h 297"/>
              <a:gd name="T50" fmla="*/ 2147483647 w 1313"/>
              <a:gd name="T51" fmla="*/ 2147483647 h 297"/>
              <a:gd name="T52" fmla="*/ 2147483647 w 1313"/>
              <a:gd name="T53" fmla="*/ 2147483647 h 297"/>
              <a:gd name="T54" fmla="*/ 2147483647 w 1313"/>
              <a:gd name="T55" fmla="*/ 2147483647 h 297"/>
              <a:gd name="T56" fmla="*/ 2147483647 w 1313"/>
              <a:gd name="T57" fmla="*/ 2147483647 h 297"/>
              <a:gd name="T58" fmla="*/ 2147483647 w 1313"/>
              <a:gd name="T59" fmla="*/ 2147483647 h 297"/>
              <a:gd name="T60" fmla="*/ 2147483647 w 1313"/>
              <a:gd name="T61" fmla="*/ 2147483647 h 297"/>
              <a:gd name="T62" fmla="*/ 2147483647 w 1313"/>
              <a:gd name="T63" fmla="*/ 2147483647 h 297"/>
              <a:gd name="T64" fmla="*/ 2147483647 w 1313"/>
              <a:gd name="T65" fmla="*/ 2147483647 h 297"/>
              <a:gd name="T66" fmla="*/ 2147483647 w 1313"/>
              <a:gd name="T67" fmla="*/ 2147483647 h 297"/>
              <a:gd name="T68" fmla="*/ 2147483647 w 1313"/>
              <a:gd name="T69" fmla="*/ 2147483647 h 297"/>
              <a:gd name="T70" fmla="*/ 2147483647 w 1313"/>
              <a:gd name="T71" fmla="*/ 2147483647 h 297"/>
              <a:gd name="T72" fmla="*/ 2147483647 w 1313"/>
              <a:gd name="T73" fmla="*/ 2147483647 h 297"/>
              <a:gd name="T74" fmla="*/ 0 w 1313"/>
              <a:gd name="T75" fmla="*/ 2147483647 h 297"/>
              <a:gd name="T76" fmla="*/ 2147483647 w 1313"/>
              <a:gd name="T77" fmla="*/ 2147483647 h 297"/>
              <a:gd name="T78" fmla="*/ 2147483647 w 1313"/>
              <a:gd name="T79" fmla="*/ 2147483647 h 297"/>
              <a:gd name="T80" fmla="*/ 0 w 1313"/>
              <a:gd name="T81" fmla="*/ 2147483647 h 297"/>
              <a:gd name="T82" fmla="*/ 0 w 1313"/>
              <a:gd name="T83" fmla="*/ 2147483647 h 297"/>
              <a:gd name="T84" fmla="*/ 2147483647 w 1313"/>
              <a:gd name="T85" fmla="*/ 2147483647 h 297"/>
              <a:gd name="T86" fmla="*/ 2147483647 w 1313"/>
              <a:gd name="T87" fmla="*/ 2147483647 h 297"/>
              <a:gd name="T88" fmla="*/ 2147483647 w 1313"/>
              <a:gd name="T89" fmla="*/ 2147483647 h 297"/>
              <a:gd name="T90" fmla="*/ 2147483647 w 1313"/>
              <a:gd name="T91" fmla="*/ 2147483647 h 297"/>
              <a:gd name="T92" fmla="*/ 2147483647 w 1313"/>
              <a:gd name="T93" fmla="*/ 2147483647 h 297"/>
              <a:gd name="T94" fmla="*/ 2147483647 w 1313"/>
              <a:gd name="T95" fmla="*/ 2147483647 h 29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313" h="297">
                <a:moveTo>
                  <a:pt x="1304" y="0"/>
                </a:moveTo>
                <a:lnTo>
                  <a:pt x="1304" y="0"/>
                </a:lnTo>
                <a:lnTo>
                  <a:pt x="1312" y="0"/>
                </a:lnTo>
                <a:lnTo>
                  <a:pt x="1312" y="8"/>
                </a:lnTo>
                <a:lnTo>
                  <a:pt x="1312" y="16"/>
                </a:lnTo>
                <a:lnTo>
                  <a:pt x="1312" y="24"/>
                </a:lnTo>
                <a:lnTo>
                  <a:pt x="1312" y="32"/>
                </a:lnTo>
                <a:lnTo>
                  <a:pt x="1312" y="40"/>
                </a:lnTo>
                <a:lnTo>
                  <a:pt x="1312" y="48"/>
                </a:lnTo>
                <a:lnTo>
                  <a:pt x="1312" y="56"/>
                </a:lnTo>
                <a:lnTo>
                  <a:pt x="1312" y="64"/>
                </a:lnTo>
                <a:lnTo>
                  <a:pt x="1304" y="64"/>
                </a:lnTo>
                <a:lnTo>
                  <a:pt x="1304" y="72"/>
                </a:lnTo>
                <a:lnTo>
                  <a:pt x="1288" y="72"/>
                </a:lnTo>
                <a:lnTo>
                  <a:pt x="1280" y="72"/>
                </a:lnTo>
                <a:lnTo>
                  <a:pt x="1272" y="72"/>
                </a:lnTo>
                <a:lnTo>
                  <a:pt x="1264" y="72"/>
                </a:lnTo>
                <a:lnTo>
                  <a:pt x="1256" y="72"/>
                </a:lnTo>
                <a:lnTo>
                  <a:pt x="1248" y="72"/>
                </a:lnTo>
                <a:lnTo>
                  <a:pt x="1232" y="72"/>
                </a:lnTo>
                <a:lnTo>
                  <a:pt x="1224" y="72"/>
                </a:lnTo>
                <a:lnTo>
                  <a:pt x="1208" y="72"/>
                </a:lnTo>
                <a:lnTo>
                  <a:pt x="1200" y="72"/>
                </a:lnTo>
                <a:lnTo>
                  <a:pt x="1192" y="72"/>
                </a:lnTo>
                <a:lnTo>
                  <a:pt x="1184" y="72"/>
                </a:lnTo>
                <a:lnTo>
                  <a:pt x="1168" y="72"/>
                </a:lnTo>
                <a:lnTo>
                  <a:pt x="1160" y="72"/>
                </a:lnTo>
                <a:lnTo>
                  <a:pt x="1144" y="80"/>
                </a:lnTo>
                <a:lnTo>
                  <a:pt x="1136" y="80"/>
                </a:lnTo>
                <a:lnTo>
                  <a:pt x="1128" y="80"/>
                </a:lnTo>
                <a:lnTo>
                  <a:pt x="1120" y="80"/>
                </a:lnTo>
                <a:lnTo>
                  <a:pt x="1112" y="80"/>
                </a:lnTo>
                <a:lnTo>
                  <a:pt x="1104" y="80"/>
                </a:lnTo>
                <a:lnTo>
                  <a:pt x="1096" y="80"/>
                </a:lnTo>
                <a:lnTo>
                  <a:pt x="1088" y="80"/>
                </a:lnTo>
                <a:lnTo>
                  <a:pt x="1080" y="80"/>
                </a:lnTo>
                <a:lnTo>
                  <a:pt x="1064" y="88"/>
                </a:lnTo>
                <a:lnTo>
                  <a:pt x="1056" y="88"/>
                </a:lnTo>
                <a:lnTo>
                  <a:pt x="1056" y="96"/>
                </a:lnTo>
                <a:lnTo>
                  <a:pt x="1040" y="96"/>
                </a:lnTo>
                <a:lnTo>
                  <a:pt x="1032" y="96"/>
                </a:lnTo>
                <a:lnTo>
                  <a:pt x="1024" y="96"/>
                </a:lnTo>
                <a:lnTo>
                  <a:pt x="1016" y="96"/>
                </a:lnTo>
                <a:lnTo>
                  <a:pt x="1008" y="96"/>
                </a:lnTo>
                <a:lnTo>
                  <a:pt x="1000" y="96"/>
                </a:lnTo>
                <a:lnTo>
                  <a:pt x="992" y="96"/>
                </a:lnTo>
                <a:lnTo>
                  <a:pt x="984" y="96"/>
                </a:lnTo>
                <a:lnTo>
                  <a:pt x="968" y="104"/>
                </a:lnTo>
                <a:lnTo>
                  <a:pt x="952" y="104"/>
                </a:lnTo>
                <a:lnTo>
                  <a:pt x="944" y="104"/>
                </a:lnTo>
                <a:lnTo>
                  <a:pt x="936" y="104"/>
                </a:lnTo>
                <a:lnTo>
                  <a:pt x="920" y="104"/>
                </a:lnTo>
                <a:lnTo>
                  <a:pt x="912" y="104"/>
                </a:lnTo>
                <a:lnTo>
                  <a:pt x="896" y="104"/>
                </a:lnTo>
                <a:lnTo>
                  <a:pt x="880" y="104"/>
                </a:lnTo>
                <a:lnTo>
                  <a:pt x="872" y="104"/>
                </a:lnTo>
                <a:lnTo>
                  <a:pt x="864" y="104"/>
                </a:lnTo>
                <a:lnTo>
                  <a:pt x="856" y="104"/>
                </a:lnTo>
                <a:lnTo>
                  <a:pt x="840" y="104"/>
                </a:lnTo>
                <a:lnTo>
                  <a:pt x="824" y="104"/>
                </a:lnTo>
                <a:lnTo>
                  <a:pt x="816" y="104"/>
                </a:lnTo>
                <a:lnTo>
                  <a:pt x="800" y="104"/>
                </a:lnTo>
                <a:lnTo>
                  <a:pt x="792" y="104"/>
                </a:lnTo>
                <a:lnTo>
                  <a:pt x="784" y="104"/>
                </a:lnTo>
                <a:lnTo>
                  <a:pt x="776" y="104"/>
                </a:lnTo>
                <a:lnTo>
                  <a:pt x="768" y="104"/>
                </a:lnTo>
                <a:lnTo>
                  <a:pt x="752" y="104"/>
                </a:lnTo>
                <a:lnTo>
                  <a:pt x="744" y="112"/>
                </a:lnTo>
                <a:lnTo>
                  <a:pt x="728" y="112"/>
                </a:lnTo>
                <a:lnTo>
                  <a:pt x="720" y="112"/>
                </a:lnTo>
                <a:lnTo>
                  <a:pt x="720" y="120"/>
                </a:lnTo>
                <a:lnTo>
                  <a:pt x="712" y="120"/>
                </a:lnTo>
                <a:lnTo>
                  <a:pt x="704" y="120"/>
                </a:lnTo>
                <a:lnTo>
                  <a:pt x="696" y="128"/>
                </a:lnTo>
                <a:lnTo>
                  <a:pt x="688" y="136"/>
                </a:lnTo>
                <a:lnTo>
                  <a:pt x="680" y="136"/>
                </a:lnTo>
                <a:lnTo>
                  <a:pt x="672" y="136"/>
                </a:lnTo>
                <a:lnTo>
                  <a:pt x="664" y="136"/>
                </a:lnTo>
                <a:lnTo>
                  <a:pt x="656" y="136"/>
                </a:lnTo>
                <a:lnTo>
                  <a:pt x="648" y="136"/>
                </a:lnTo>
                <a:lnTo>
                  <a:pt x="640" y="136"/>
                </a:lnTo>
                <a:lnTo>
                  <a:pt x="632" y="136"/>
                </a:lnTo>
                <a:lnTo>
                  <a:pt x="624" y="136"/>
                </a:lnTo>
                <a:lnTo>
                  <a:pt x="616" y="136"/>
                </a:lnTo>
                <a:lnTo>
                  <a:pt x="600" y="128"/>
                </a:lnTo>
                <a:lnTo>
                  <a:pt x="584" y="120"/>
                </a:lnTo>
                <a:lnTo>
                  <a:pt x="568" y="120"/>
                </a:lnTo>
                <a:lnTo>
                  <a:pt x="560" y="120"/>
                </a:lnTo>
                <a:lnTo>
                  <a:pt x="552" y="112"/>
                </a:lnTo>
                <a:lnTo>
                  <a:pt x="536" y="112"/>
                </a:lnTo>
                <a:lnTo>
                  <a:pt x="528" y="112"/>
                </a:lnTo>
                <a:lnTo>
                  <a:pt x="520" y="104"/>
                </a:lnTo>
                <a:lnTo>
                  <a:pt x="512" y="104"/>
                </a:lnTo>
                <a:lnTo>
                  <a:pt x="504" y="104"/>
                </a:lnTo>
                <a:lnTo>
                  <a:pt x="496" y="96"/>
                </a:lnTo>
                <a:lnTo>
                  <a:pt x="488" y="96"/>
                </a:lnTo>
                <a:lnTo>
                  <a:pt x="472" y="96"/>
                </a:lnTo>
                <a:lnTo>
                  <a:pt x="456" y="88"/>
                </a:lnTo>
                <a:lnTo>
                  <a:pt x="440" y="88"/>
                </a:lnTo>
                <a:lnTo>
                  <a:pt x="424" y="88"/>
                </a:lnTo>
                <a:lnTo>
                  <a:pt x="408" y="80"/>
                </a:lnTo>
                <a:lnTo>
                  <a:pt x="400" y="80"/>
                </a:lnTo>
                <a:lnTo>
                  <a:pt x="384" y="72"/>
                </a:lnTo>
                <a:lnTo>
                  <a:pt x="368" y="72"/>
                </a:lnTo>
                <a:lnTo>
                  <a:pt x="360" y="72"/>
                </a:lnTo>
                <a:lnTo>
                  <a:pt x="352" y="72"/>
                </a:lnTo>
                <a:lnTo>
                  <a:pt x="344" y="72"/>
                </a:lnTo>
                <a:lnTo>
                  <a:pt x="336" y="72"/>
                </a:lnTo>
                <a:lnTo>
                  <a:pt x="328" y="72"/>
                </a:lnTo>
                <a:lnTo>
                  <a:pt x="320" y="72"/>
                </a:lnTo>
                <a:lnTo>
                  <a:pt x="312" y="72"/>
                </a:lnTo>
                <a:lnTo>
                  <a:pt x="304" y="72"/>
                </a:lnTo>
                <a:lnTo>
                  <a:pt x="296" y="72"/>
                </a:lnTo>
                <a:lnTo>
                  <a:pt x="288" y="80"/>
                </a:lnTo>
                <a:lnTo>
                  <a:pt x="272" y="80"/>
                </a:lnTo>
                <a:lnTo>
                  <a:pt x="272" y="88"/>
                </a:lnTo>
                <a:lnTo>
                  <a:pt x="264" y="88"/>
                </a:lnTo>
                <a:lnTo>
                  <a:pt x="256" y="96"/>
                </a:lnTo>
                <a:lnTo>
                  <a:pt x="248" y="96"/>
                </a:lnTo>
                <a:lnTo>
                  <a:pt x="240" y="96"/>
                </a:lnTo>
                <a:lnTo>
                  <a:pt x="232" y="96"/>
                </a:lnTo>
                <a:lnTo>
                  <a:pt x="224" y="96"/>
                </a:lnTo>
                <a:lnTo>
                  <a:pt x="216" y="96"/>
                </a:lnTo>
                <a:lnTo>
                  <a:pt x="208" y="96"/>
                </a:lnTo>
                <a:lnTo>
                  <a:pt x="200" y="96"/>
                </a:lnTo>
                <a:lnTo>
                  <a:pt x="192" y="96"/>
                </a:lnTo>
                <a:lnTo>
                  <a:pt x="184" y="96"/>
                </a:lnTo>
                <a:lnTo>
                  <a:pt x="176" y="96"/>
                </a:lnTo>
                <a:lnTo>
                  <a:pt x="168" y="96"/>
                </a:lnTo>
                <a:lnTo>
                  <a:pt x="152" y="96"/>
                </a:lnTo>
                <a:lnTo>
                  <a:pt x="144" y="96"/>
                </a:lnTo>
                <a:lnTo>
                  <a:pt x="136" y="104"/>
                </a:lnTo>
                <a:lnTo>
                  <a:pt x="128" y="104"/>
                </a:lnTo>
                <a:lnTo>
                  <a:pt x="120" y="104"/>
                </a:lnTo>
                <a:lnTo>
                  <a:pt x="112" y="104"/>
                </a:lnTo>
                <a:lnTo>
                  <a:pt x="96" y="104"/>
                </a:lnTo>
                <a:lnTo>
                  <a:pt x="80" y="104"/>
                </a:lnTo>
                <a:lnTo>
                  <a:pt x="72" y="104"/>
                </a:lnTo>
                <a:lnTo>
                  <a:pt x="64" y="104"/>
                </a:lnTo>
                <a:lnTo>
                  <a:pt x="64" y="112"/>
                </a:lnTo>
                <a:lnTo>
                  <a:pt x="56" y="112"/>
                </a:lnTo>
                <a:lnTo>
                  <a:pt x="48" y="120"/>
                </a:lnTo>
                <a:lnTo>
                  <a:pt x="40" y="128"/>
                </a:lnTo>
                <a:lnTo>
                  <a:pt x="32" y="136"/>
                </a:lnTo>
                <a:lnTo>
                  <a:pt x="32" y="144"/>
                </a:lnTo>
                <a:lnTo>
                  <a:pt x="24" y="144"/>
                </a:lnTo>
                <a:lnTo>
                  <a:pt x="16" y="144"/>
                </a:lnTo>
                <a:lnTo>
                  <a:pt x="8" y="144"/>
                </a:lnTo>
                <a:lnTo>
                  <a:pt x="8" y="152"/>
                </a:lnTo>
                <a:lnTo>
                  <a:pt x="0" y="152"/>
                </a:lnTo>
                <a:lnTo>
                  <a:pt x="0" y="144"/>
                </a:lnTo>
                <a:lnTo>
                  <a:pt x="8" y="144"/>
                </a:lnTo>
                <a:lnTo>
                  <a:pt x="8" y="136"/>
                </a:lnTo>
                <a:lnTo>
                  <a:pt x="16" y="136"/>
                </a:lnTo>
                <a:lnTo>
                  <a:pt x="16" y="128"/>
                </a:lnTo>
                <a:lnTo>
                  <a:pt x="24" y="128"/>
                </a:lnTo>
                <a:lnTo>
                  <a:pt x="24" y="120"/>
                </a:lnTo>
                <a:lnTo>
                  <a:pt x="16" y="120"/>
                </a:lnTo>
                <a:lnTo>
                  <a:pt x="8" y="120"/>
                </a:lnTo>
                <a:lnTo>
                  <a:pt x="0" y="120"/>
                </a:lnTo>
                <a:lnTo>
                  <a:pt x="0" y="128"/>
                </a:lnTo>
                <a:lnTo>
                  <a:pt x="0" y="136"/>
                </a:lnTo>
                <a:lnTo>
                  <a:pt x="0" y="144"/>
                </a:lnTo>
                <a:lnTo>
                  <a:pt x="0" y="152"/>
                </a:lnTo>
                <a:lnTo>
                  <a:pt x="0" y="160"/>
                </a:lnTo>
                <a:lnTo>
                  <a:pt x="0" y="168"/>
                </a:lnTo>
                <a:lnTo>
                  <a:pt x="0" y="176"/>
                </a:lnTo>
                <a:lnTo>
                  <a:pt x="0" y="184"/>
                </a:lnTo>
                <a:lnTo>
                  <a:pt x="8" y="192"/>
                </a:lnTo>
                <a:lnTo>
                  <a:pt x="8" y="200"/>
                </a:lnTo>
                <a:lnTo>
                  <a:pt x="8" y="208"/>
                </a:lnTo>
                <a:lnTo>
                  <a:pt x="16" y="216"/>
                </a:lnTo>
                <a:lnTo>
                  <a:pt x="16" y="224"/>
                </a:lnTo>
                <a:lnTo>
                  <a:pt x="24" y="224"/>
                </a:lnTo>
                <a:lnTo>
                  <a:pt x="24" y="232"/>
                </a:lnTo>
                <a:lnTo>
                  <a:pt x="24" y="240"/>
                </a:lnTo>
                <a:lnTo>
                  <a:pt x="32" y="248"/>
                </a:lnTo>
                <a:lnTo>
                  <a:pt x="32" y="256"/>
                </a:lnTo>
                <a:lnTo>
                  <a:pt x="40" y="264"/>
                </a:lnTo>
                <a:lnTo>
                  <a:pt x="48" y="264"/>
                </a:lnTo>
                <a:lnTo>
                  <a:pt x="56" y="264"/>
                </a:lnTo>
                <a:lnTo>
                  <a:pt x="64" y="264"/>
                </a:lnTo>
                <a:lnTo>
                  <a:pt x="72" y="264"/>
                </a:lnTo>
                <a:lnTo>
                  <a:pt x="80" y="264"/>
                </a:lnTo>
                <a:lnTo>
                  <a:pt x="80" y="272"/>
                </a:lnTo>
                <a:lnTo>
                  <a:pt x="88" y="272"/>
                </a:lnTo>
                <a:lnTo>
                  <a:pt x="96" y="272"/>
                </a:lnTo>
                <a:lnTo>
                  <a:pt x="104" y="272"/>
                </a:lnTo>
                <a:lnTo>
                  <a:pt x="104" y="280"/>
                </a:lnTo>
                <a:lnTo>
                  <a:pt x="104" y="288"/>
                </a:lnTo>
                <a:lnTo>
                  <a:pt x="104" y="296"/>
                </a:lnTo>
                <a:lnTo>
                  <a:pt x="112" y="296"/>
                </a:lnTo>
              </a:path>
            </a:pathLst>
          </a:custGeom>
          <a:noFill/>
          <a:ln w="508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4" name="Freeform 55"/>
          <p:cNvSpPr>
            <a:spLocks/>
          </p:cNvSpPr>
          <p:nvPr/>
        </p:nvSpPr>
        <p:spPr bwMode="auto">
          <a:xfrm>
            <a:off x="7550150" y="4365625"/>
            <a:ext cx="504825" cy="520700"/>
          </a:xfrm>
          <a:custGeom>
            <a:avLst/>
            <a:gdLst>
              <a:gd name="T0" fmla="*/ 2147483647 w 481"/>
              <a:gd name="T1" fmla="*/ 0 h 505"/>
              <a:gd name="T2" fmla="*/ 2147483647 w 481"/>
              <a:gd name="T3" fmla="*/ 2147483647 h 505"/>
              <a:gd name="T4" fmla="*/ 2147483647 w 481"/>
              <a:gd name="T5" fmla="*/ 2147483647 h 505"/>
              <a:gd name="T6" fmla="*/ 2147483647 w 481"/>
              <a:gd name="T7" fmla="*/ 2147483647 h 505"/>
              <a:gd name="T8" fmla="*/ 2147483647 w 481"/>
              <a:gd name="T9" fmla="*/ 2147483647 h 505"/>
              <a:gd name="T10" fmla="*/ 2147483647 w 481"/>
              <a:gd name="T11" fmla="*/ 2147483647 h 505"/>
              <a:gd name="T12" fmla="*/ 2147483647 w 481"/>
              <a:gd name="T13" fmla="*/ 2147483647 h 505"/>
              <a:gd name="T14" fmla="*/ 2147483647 w 481"/>
              <a:gd name="T15" fmla="*/ 2147483647 h 505"/>
              <a:gd name="T16" fmla="*/ 2147483647 w 481"/>
              <a:gd name="T17" fmla="*/ 2147483647 h 505"/>
              <a:gd name="T18" fmla="*/ 2147483647 w 481"/>
              <a:gd name="T19" fmla="*/ 2147483647 h 505"/>
              <a:gd name="T20" fmla="*/ 2147483647 w 481"/>
              <a:gd name="T21" fmla="*/ 2147483647 h 505"/>
              <a:gd name="T22" fmla="*/ 2147483647 w 481"/>
              <a:gd name="T23" fmla="*/ 2147483647 h 505"/>
              <a:gd name="T24" fmla="*/ 2147483647 w 481"/>
              <a:gd name="T25" fmla="*/ 2147483647 h 505"/>
              <a:gd name="T26" fmla="*/ 2147483647 w 481"/>
              <a:gd name="T27" fmla="*/ 2147483647 h 505"/>
              <a:gd name="T28" fmla="*/ 2147483647 w 481"/>
              <a:gd name="T29" fmla="*/ 2147483647 h 505"/>
              <a:gd name="T30" fmla="*/ 2147483647 w 481"/>
              <a:gd name="T31" fmla="*/ 2147483647 h 505"/>
              <a:gd name="T32" fmla="*/ 2147483647 w 481"/>
              <a:gd name="T33" fmla="*/ 2147483647 h 505"/>
              <a:gd name="T34" fmla="*/ 2147483647 w 481"/>
              <a:gd name="T35" fmla="*/ 2147483647 h 505"/>
              <a:gd name="T36" fmla="*/ 2147483647 w 481"/>
              <a:gd name="T37" fmla="*/ 2147483647 h 505"/>
              <a:gd name="T38" fmla="*/ 2147483647 w 481"/>
              <a:gd name="T39" fmla="*/ 2147483647 h 505"/>
              <a:gd name="T40" fmla="*/ 2147483647 w 481"/>
              <a:gd name="T41" fmla="*/ 2147483647 h 505"/>
              <a:gd name="T42" fmla="*/ 2147483647 w 481"/>
              <a:gd name="T43" fmla="*/ 2147483647 h 505"/>
              <a:gd name="T44" fmla="*/ 2147483647 w 481"/>
              <a:gd name="T45" fmla="*/ 2147483647 h 505"/>
              <a:gd name="T46" fmla="*/ 2147483647 w 481"/>
              <a:gd name="T47" fmla="*/ 2147483647 h 505"/>
              <a:gd name="T48" fmla="*/ 2147483647 w 481"/>
              <a:gd name="T49" fmla="*/ 2147483647 h 505"/>
              <a:gd name="T50" fmla="*/ 2147483647 w 481"/>
              <a:gd name="T51" fmla="*/ 2147483647 h 505"/>
              <a:gd name="T52" fmla="*/ 2147483647 w 481"/>
              <a:gd name="T53" fmla="*/ 2147483647 h 505"/>
              <a:gd name="T54" fmla="*/ 2147483647 w 481"/>
              <a:gd name="T55" fmla="*/ 2147483647 h 505"/>
              <a:gd name="T56" fmla="*/ 2147483647 w 481"/>
              <a:gd name="T57" fmla="*/ 2147483647 h 505"/>
              <a:gd name="T58" fmla="*/ 2147483647 w 481"/>
              <a:gd name="T59" fmla="*/ 2147483647 h 505"/>
              <a:gd name="T60" fmla="*/ 2147483647 w 481"/>
              <a:gd name="T61" fmla="*/ 2147483647 h 505"/>
              <a:gd name="T62" fmla="*/ 2147483647 w 481"/>
              <a:gd name="T63" fmla="*/ 2147483647 h 505"/>
              <a:gd name="T64" fmla="*/ 2147483647 w 481"/>
              <a:gd name="T65" fmla="*/ 2147483647 h 505"/>
              <a:gd name="T66" fmla="*/ 2147483647 w 481"/>
              <a:gd name="T67" fmla="*/ 2147483647 h 505"/>
              <a:gd name="T68" fmla="*/ 2147483647 w 481"/>
              <a:gd name="T69" fmla="*/ 2147483647 h 505"/>
              <a:gd name="T70" fmla="*/ 2147483647 w 481"/>
              <a:gd name="T71" fmla="*/ 2147483647 h 505"/>
              <a:gd name="T72" fmla="*/ 2147483647 w 481"/>
              <a:gd name="T73" fmla="*/ 2147483647 h 505"/>
              <a:gd name="T74" fmla="*/ 2147483647 w 481"/>
              <a:gd name="T75" fmla="*/ 2147483647 h 505"/>
              <a:gd name="T76" fmla="*/ 2147483647 w 481"/>
              <a:gd name="T77" fmla="*/ 2147483647 h 505"/>
              <a:gd name="T78" fmla="*/ 2147483647 w 481"/>
              <a:gd name="T79" fmla="*/ 2147483647 h 505"/>
              <a:gd name="T80" fmla="*/ 2147483647 w 481"/>
              <a:gd name="T81" fmla="*/ 2147483647 h 505"/>
              <a:gd name="T82" fmla="*/ 2147483647 w 481"/>
              <a:gd name="T83" fmla="*/ 2147483647 h 505"/>
              <a:gd name="T84" fmla="*/ 2147483647 w 481"/>
              <a:gd name="T85" fmla="*/ 2147483647 h 505"/>
              <a:gd name="T86" fmla="*/ 0 w 481"/>
              <a:gd name="T87" fmla="*/ 2147483647 h 505"/>
              <a:gd name="T88" fmla="*/ 2147483647 w 481"/>
              <a:gd name="T89" fmla="*/ 2147483647 h 50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81" h="505">
                <a:moveTo>
                  <a:pt x="424" y="0"/>
                </a:moveTo>
                <a:lnTo>
                  <a:pt x="424" y="0"/>
                </a:lnTo>
                <a:lnTo>
                  <a:pt x="424" y="16"/>
                </a:lnTo>
                <a:lnTo>
                  <a:pt x="424" y="32"/>
                </a:lnTo>
                <a:lnTo>
                  <a:pt x="432" y="48"/>
                </a:lnTo>
                <a:lnTo>
                  <a:pt x="432" y="72"/>
                </a:lnTo>
                <a:lnTo>
                  <a:pt x="440" y="88"/>
                </a:lnTo>
                <a:lnTo>
                  <a:pt x="440" y="112"/>
                </a:lnTo>
                <a:lnTo>
                  <a:pt x="440" y="128"/>
                </a:lnTo>
                <a:lnTo>
                  <a:pt x="456" y="152"/>
                </a:lnTo>
                <a:lnTo>
                  <a:pt x="464" y="168"/>
                </a:lnTo>
                <a:lnTo>
                  <a:pt x="464" y="184"/>
                </a:lnTo>
                <a:lnTo>
                  <a:pt x="472" y="192"/>
                </a:lnTo>
                <a:lnTo>
                  <a:pt x="480" y="208"/>
                </a:lnTo>
                <a:lnTo>
                  <a:pt x="480" y="216"/>
                </a:lnTo>
                <a:lnTo>
                  <a:pt x="480" y="224"/>
                </a:lnTo>
                <a:lnTo>
                  <a:pt x="480" y="232"/>
                </a:lnTo>
                <a:lnTo>
                  <a:pt x="480" y="240"/>
                </a:lnTo>
                <a:lnTo>
                  <a:pt x="480" y="248"/>
                </a:lnTo>
                <a:lnTo>
                  <a:pt x="480" y="264"/>
                </a:lnTo>
                <a:lnTo>
                  <a:pt x="472" y="264"/>
                </a:lnTo>
                <a:lnTo>
                  <a:pt x="472" y="272"/>
                </a:lnTo>
                <a:lnTo>
                  <a:pt x="472" y="280"/>
                </a:lnTo>
                <a:lnTo>
                  <a:pt x="456" y="288"/>
                </a:lnTo>
                <a:lnTo>
                  <a:pt x="456" y="296"/>
                </a:lnTo>
                <a:lnTo>
                  <a:pt x="448" y="304"/>
                </a:lnTo>
                <a:lnTo>
                  <a:pt x="440" y="304"/>
                </a:lnTo>
                <a:lnTo>
                  <a:pt x="432" y="312"/>
                </a:lnTo>
                <a:lnTo>
                  <a:pt x="424" y="312"/>
                </a:lnTo>
                <a:lnTo>
                  <a:pt x="408" y="320"/>
                </a:lnTo>
                <a:lnTo>
                  <a:pt x="408" y="328"/>
                </a:lnTo>
                <a:lnTo>
                  <a:pt x="392" y="336"/>
                </a:lnTo>
                <a:lnTo>
                  <a:pt x="384" y="344"/>
                </a:lnTo>
                <a:lnTo>
                  <a:pt x="368" y="344"/>
                </a:lnTo>
                <a:lnTo>
                  <a:pt x="360" y="352"/>
                </a:lnTo>
                <a:lnTo>
                  <a:pt x="344" y="352"/>
                </a:lnTo>
                <a:lnTo>
                  <a:pt x="336" y="352"/>
                </a:lnTo>
                <a:lnTo>
                  <a:pt x="320" y="360"/>
                </a:lnTo>
                <a:lnTo>
                  <a:pt x="312" y="360"/>
                </a:lnTo>
                <a:lnTo>
                  <a:pt x="312" y="368"/>
                </a:lnTo>
                <a:lnTo>
                  <a:pt x="304" y="368"/>
                </a:lnTo>
                <a:lnTo>
                  <a:pt x="296" y="368"/>
                </a:lnTo>
                <a:lnTo>
                  <a:pt x="288" y="376"/>
                </a:lnTo>
                <a:lnTo>
                  <a:pt x="280" y="376"/>
                </a:lnTo>
                <a:lnTo>
                  <a:pt x="272" y="384"/>
                </a:lnTo>
                <a:lnTo>
                  <a:pt x="264" y="392"/>
                </a:lnTo>
                <a:lnTo>
                  <a:pt x="256" y="392"/>
                </a:lnTo>
                <a:lnTo>
                  <a:pt x="256" y="400"/>
                </a:lnTo>
                <a:lnTo>
                  <a:pt x="248" y="400"/>
                </a:lnTo>
                <a:lnTo>
                  <a:pt x="248" y="408"/>
                </a:lnTo>
                <a:lnTo>
                  <a:pt x="240" y="408"/>
                </a:lnTo>
                <a:lnTo>
                  <a:pt x="232" y="408"/>
                </a:lnTo>
                <a:lnTo>
                  <a:pt x="232" y="416"/>
                </a:lnTo>
                <a:lnTo>
                  <a:pt x="224" y="424"/>
                </a:lnTo>
                <a:lnTo>
                  <a:pt x="224" y="432"/>
                </a:lnTo>
                <a:lnTo>
                  <a:pt x="216" y="432"/>
                </a:lnTo>
                <a:lnTo>
                  <a:pt x="208" y="432"/>
                </a:lnTo>
                <a:lnTo>
                  <a:pt x="200" y="432"/>
                </a:lnTo>
                <a:lnTo>
                  <a:pt x="192" y="432"/>
                </a:lnTo>
                <a:lnTo>
                  <a:pt x="184" y="432"/>
                </a:lnTo>
                <a:lnTo>
                  <a:pt x="176" y="432"/>
                </a:lnTo>
                <a:lnTo>
                  <a:pt x="168" y="432"/>
                </a:lnTo>
                <a:lnTo>
                  <a:pt x="160" y="432"/>
                </a:lnTo>
                <a:lnTo>
                  <a:pt x="152" y="432"/>
                </a:lnTo>
                <a:lnTo>
                  <a:pt x="144" y="432"/>
                </a:lnTo>
                <a:lnTo>
                  <a:pt x="136" y="432"/>
                </a:lnTo>
                <a:lnTo>
                  <a:pt x="128" y="432"/>
                </a:lnTo>
                <a:lnTo>
                  <a:pt x="128" y="440"/>
                </a:lnTo>
                <a:lnTo>
                  <a:pt x="120" y="440"/>
                </a:lnTo>
                <a:lnTo>
                  <a:pt x="112" y="440"/>
                </a:lnTo>
                <a:lnTo>
                  <a:pt x="104" y="440"/>
                </a:lnTo>
                <a:lnTo>
                  <a:pt x="96" y="440"/>
                </a:lnTo>
                <a:lnTo>
                  <a:pt x="88" y="448"/>
                </a:lnTo>
                <a:lnTo>
                  <a:pt x="80" y="448"/>
                </a:lnTo>
                <a:lnTo>
                  <a:pt x="72" y="456"/>
                </a:lnTo>
                <a:lnTo>
                  <a:pt x="64" y="456"/>
                </a:lnTo>
                <a:lnTo>
                  <a:pt x="64" y="464"/>
                </a:lnTo>
                <a:lnTo>
                  <a:pt x="56" y="464"/>
                </a:lnTo>
                <a:lnTo>
                  <a:pt x="48" y="472"/>
                </a:lnTo>
                <a:lnTo>
                  <a:pt x="32" y="472"/>
                </a:lnTo>
                <a:lnTo>
                  <a:pt x="24" y="480"/>
                </a:lnTo>
                <a:lnTo>
                  <a:pt x="16" y="480"/>
                </a:lnTo>
                <a:lnTo>
                  <a:pt x="16" y="488"/>
                </a:lnTo>
                <a:lnTo>
                  <a:pt x="8" y="488"/>
                </a:lnTo>
                <a:lnTo>
                  <a:pt x="8" y="496"/>
                </a:lnTo>
                <a:lnTo>
                  <a:pt x="0" y="496"/>
                </a:lnTo>
                <a:lnTo>
                  <a:pt x="0" y="504"/>
                </a:lnTo>
                <a:lnTo>
                  <a:pt x="8" y="504"/>
                </a:lnTo>
              </a:path>
            </a:pathLst>
          </a:custGeom>
          <a:noFill/>
          <a:ln w="508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5" name="Freeform 56"/>
          <p:cNvSpPr>
            <a:spLocks/>
          </p:cNvSpPr>
          <p:nvPr/>
        </p:nvSpPr>
        <p:spPr bwMode="auto">
          <a:xfrm>
            <a:off x="6770688" y="5141913"/>
            <a:ext cx="436562" cy="958850"/>
          </a:xfrm>
          <a:custGeom>
            <a:avLst/>
            <a:gdLst>
              <a:gd name="T0" fmla="*/ 2147483647 w 417"/>
              <a:gd name="T1" fmla="*/ 0 h 929"/>
              <a:gd name="T2" fmla="*/ 2147483647 w 417"/>
              <a:gd name="T3" fmla="*/ 0 h 929"/>
              <a:gd name="T4" fmla="*/ 0 w 417"/>
              <a:gd name="T5" fmla="*/ 2147483647 h 929"/>
              <a:gd name="T6" fmla="*/ 2147483647 w 417"/>
              <a:gd name="T7" fmla="*/ 2147483647 h 929"/>
              <a:gd name="T8" fmla="*/ 0 w 417"/>
              <a:gd name="T9" fmla="*/ 2147483647 h 929"/>
              <a:gd name="T10" fmla="*/ 0 w 417"/>
              <a:gd name="T11" fmla="*/ 2147483647 h 9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7" h="929">
                <a:moveTo>
                  <a:pt x="416" y="0"/>
                </a:moveTo>
                <a:lnTo>
                  <a:pt x="416" y="0"/>
                </a:lnTo>
                <a:lnTo>
                  <a:pt x="0" y="928"/>
                </a:lnTo>
                <a:lnTo>
                  <a:pt x="88" y="840"/>
                </a:lnTo>
                <a:lnTo>
                  <a:pt x="0" y="808"/>
                </a:lnTo>
                <a:lnTo>
                  <a:pt x="0" y="928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6" name="Freeform 57"/>
          <p:cNvSpPr>
            <a:spLocks/>
          </p:cNvSpPr>
          <p:nvPr/>
        </p:nvSpPr>
        <p:spPr bwMode="auto">
          <a:xfrm>
            <a:off x="5942013" y="4724400"/>
            <a:ext cx="646112" cy="461963"/>
          </a:xfrm>
          <a:custGeom>
            <a:avLst/>
            <a:gdLst>
              <a:gd name="T0" fmla="*/ 2147483647 w 617"/>
              <a:gd name="T1" fmla="*/ 0 h 449"/>
              <a:gd name="T2" fmla="*/ 2147483647 w 617"/>
              <a:gd name="T3" fmla="*/ 0 h 449"/>
              <a:gd name="T4" fmla="*/ 0 w 617"/>
              <a:gd name="T5" fmla="*/ 2147483647 h 449"/>
              <a:gd name="T6" fmla="*/ 2147483647 w 617"/>
              <a:gd name="T7" fmla="*/ 2147483647 h 449"/>
              <a:gd name="T8" fmla="*/ 2147483647 w 617"/>
              <a:gd name="T9" fmla="*/ 2147483647 h 449"/>
              <a:gd name="T10" fmla="*/ 0 w 617"/>
              <a:gd name="T11" fmla="*/ 2147483647 h 4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449">
                <a:moveTo>
                  <a:pt x="616" y="0"/>
                </a:moveTo>
                <a:lnTo>
                  <a:pt x="616" y="0"/>
                </a:lnTo>
                <a:lnTo>
                  <a:pt x="0" y="448"/>
                </a:lnTo>
                <a:lnTo>
                  <a:pt x="120" y="416"/>
                </a:lnTo>
                <a:lnTo>
                  <a:pt x="64" y="344"/>
                </a:lnTo>
                <a:lnTo>
                  <a:pt x="0" y="448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7" name="Freeform 58"/>
          <p:cNvSpPr>
            <a:spLocks/>
          </p:cNvSpPr>
          <p:nvPr/>
        </p:nvSpPr>
        <p:spPr bwMode="auto">
          <a:xfrm>
            <a:off x="8005763" y="5089525"/>
            <a:ext cx="228600" cy="100013"/>
          </a:xfrm>
          <a:custGeom>
            <a:avLst/>
            <a:gdLst>
              <a:gd name="T0" fmla="*/ 0 w 217"/>
              <a:gd name="T1" fmla="*/ 0 h 97"/>
              <a:gd name="T2" fmla="*/ 0 w 217"/>
              <a:gd name="T3" fmla="*/ 0 h 97"/>
              <a:gd name="T4" fmla="*/ 2147483647 w 217"/>
              <a:gd name="T5" fmla="*/ 2147483647 h 97"/>
              <a:gd name="T6" fmla="*/ 2147483647 w 217"/>
              <a:gd name="T7" fmla="*/ 2147483647 h 97"/>
              <a:gd name="T8" fmla="*/ 2147483647 w 217"/>
              <a:gd name="T9" fmla="*/ 2147483647 h 97"/>
              <a:gd name="T10" fmla="*/ 2147483647 w 217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7" h="97">
                <a:moveTo>
                  <a:pt x="0" y="0"/>
                </a:moveTo>
                <a:lnTo>
                  <a:pt x="0" y="0"/>
                </a:lnTo>
                <a:lnTo>
                  <a:pt x="216" y="96"/>
                </a:lnTo>
                <a:lnTo>
                  <a:pt x="136" y="8"/>
                </a:lnTo>
                <a:lnTo>
                  <a:pt x="96" y="96"/>
                </a:lnTo>
                <a:lnTo>
                  <a:pt x="216" y="96"/>
                </a:lnTo>
              </a:path>
            </a:pathLst>
          </a:custGeom>
          <a:noFill/>
          <a:ln w="5080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58" name="Rectangle 59"/>
          <p:cNvSpPr>
            <a:spLocks noGrp="1"/>
          </p:cNvSpPr>
          <p:nvPr>
            <p:ph type="title" idx="4294967295"/>
          </p:nvPr>
        </p:nvSpPr>
        <p:spPr>
          <a:xfrm>
            <a:off x="142875" y="71438"/>
            <a:ext cx="6073775" cy="642937"/>
          </a:xfrm>
        </p:spPr>
        <p:txBody>
          <a:bodyPr>
            <a:normAutofit fontScale="90000"/>
          </a:bodyPr>
          <a:lstStyle/>
          <a:p>
            <a:r>
              <a:rPr lang="nl-NL" smtClean="0"/>
              <a:t>B4. Het centrale zenuwstelsel</a:t>
            </a:r>
          </a:p>
        </p:txBody>
      </p:sp>
      <p:sp>
        <p:nvSpPr>
          <p:cNvPr id="21559" name="Text Box 65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85800" y="5338763"/>
            <a:ext cx="1887538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Reflexen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21560" name="Picture 36" descr="home_icoon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1" name="Picture 26" descr="im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324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22532" name="Picture 6" descr="http://www.natuurinformatie.nl/sites/nnm.dossiers/contents/i004329/11%20rugmergrefle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60463"/>
            <a:ext cx="6911975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kstvak 4"/>
          <p:cNvSpPr txBox="1">
            <a:spLocks noChangeArrowheads="1"/>
          </p:cNvSpPr>
          <p:nvPr/>
        </p:nvSpPr>
        <p:spPr bwMode="auto">
          <a:xfrm>
            <a:off x="719138" y="1592263"/>
            <a:ext cx="2573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De kniepeesrefex</a:t>
            </a:r>
          </a:p>
        </p:txBody>
      </p:sp>
      <p:sp>
        <p:nvSpPr>
          <p:cNvPr id="22534" name="Text Box 63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443663" y="6021388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Kniepeesrefelx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22535" name="Picture 26" descr="im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594360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0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23556" name="Picture 2" descr="http://www.helder-zien.nl/images/sterops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087438"/>
            <a:ext cx="4629150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kstvak 4"/>
          <p:cNvSpPr txBox="1">
            <a:spLocks noChangeArrowheads="1"/>
          </p:cNvSpPr>
          <p:nvPr/>
        </p:nvSpPr>
        <p:spPr bwMode="auto">
          <a:xfrm>
            <a:off x="5807075" y="1304925"/>
            <a:ext cx="1489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000"/>
              <a:t>Diepte zien</a:t>
            </a:r>
          </a:p>
        </p:txBody>
      </p:sp>
      <p:pic>
        <p:nvPicPr>
          <p:cNvPr id="23558" name="Picture 4" descr="http://www.fontys.nl/lerarenopleiding/tilburg/biologie/cd%20amsterdam/cdw/almanak/5prcurs/fysiol/brein/zintuigen/dieptezi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3176588"/>
            <a:ext cx="42862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7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www.natuurinformatie.nl/sites/nnm.dossiers/contents/i003342/bovenaanz%20zenuwtekst%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2338"/>
            <a:ext cx="87503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487363" y="630872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Het ruggenmerg</a:t>
            </a:r>
          </a:p>
        </p:txBody>
      </p:sp>
      <p:pic>
        <p:nvPicPr>
          <p:cNvPr id="24582" name="Picture 24" descr="FlashLogo_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28650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kstvak 1"/>
          <p:cNvSpPr txBox="1">
            <a:spLocks noChangeArrowheads="1"/>
          </p:cNvSpPr>
          <p:nvPr/>
        </p:nvSpPr>
        <p:spPr bwMode="auto">
          <a:xfrm>
            <a:off x="3179763" y="939800"/>
            <a:ext cx="240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Het ruggenmerg</a:t>
            </a:r>
          </a:p>
        </p:txBody>
      </p:sp>
    </p:spTree>
    <p:extLst>
      <p:ext uri="{BB962C8B-B14F-4D97-AF65-F5344CB8AC3E}">
        <p14:creationId xmlns:p14="http://schemas.microsoft.com/office/powerpoint/2010/main" val="39187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neuron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axon</a:t>
            </a:r>
          </a:p>
          <a:p>
            <a:pPr marL="0" indent="0">
              <a:buNone/>
            </a:pPr>
            <a:r>
              <a:rPr lang="nl-NL" dirty="0" smtClean="0"/>
              <a:t>Uitloper van het cellichaam af</a:t>
            </a:r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Dendriet</a:t>
            </a:r>
          </a:p>
          <a:p>
            <a:pPr marL="0" indent="0">
              <a:buNone/>
            </a:pPr>
            <a:r>
              <a:rPr lang="nl-NL" dirty="0" smtClean="0"/>
              <a:t>Naar het cellichaam toe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Cellen van </a:t>
            </a:r>
            <a:r>
              <a:rPr lang="nl-NL" dirty="0" err="1" smtClean="0"/>
              <a:t>schwann</a:t>
            </a:r>
            <a:r>
              <a:rPr lang="nl-NL" dirty="0" smtClean="0"/>
              <a:t>: </a:t>
            </a:r>
            <a:r>
              <a:rPr lang="nl-NL" dirty="0" err="1" smtClean="0"/>
              <a:t>neuroglia</a:t>
            </a:r>
            <a:r>
              <a:rPr lang="nl-NL" dirty="0" smtClean="0"/>
              <a:t>, begeleidende cellen .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28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25604" name="Tekstvak 1"/>
          <p:cNvSpPr txBox="1">
            <a:spLocks noChangeArrowheads="1"/>
          </p:cNvSpPr>
          <p:nvPr/>
        </p:nvSpPr>
        <p:spPr bwMode="auto">
          <a:xfrm>
            <a:off x="3179763" y="939800"/>
            <a:ext cx="240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Het ruggenmerg</a:t>
            </a:r>
          </a:p>
        </p:txBody>
      </p:sp>
      <p:pic>
        <p:nvPicPr>
          <p:cNvPr id="25605" name="Picture 2" descr="http://www1.nin.knaw.nl/NEST/images/schema_ruggenme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6850"/>
            <a:ext cx="8461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8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26628" name="Tekstvak 1"/>
          <p:cNvSpPr txBox="1">
            <a:spLocks noChangeArrowheads="1"/>
          </p:cNvSpPr>
          <p:nvPr/>
        </p:nvSpPr>
        <p:spPr bwMode="auto">
          <a:xfrm>
            <a:off x="3179763" y="939800"/>
            <a:ext cx="240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Het ruggenmerg</a:t>
            </a:r>
          </a:p>
        </p:txBody>
      </p:sp>
      <p:pic>
        <p:nvPicPr>
          <p:cNvPr id="26629" name="Picture 2" descr="http://2.bp.blogspot.com/_3RXhwYXmgVQ/S9MuymDGP-I/AAAAAAAABvQ/-6--_naqPf8/s400/ruggenmerg%2520met%2520uitv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01763"/>
            <a:ext cx="3984625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http://users.telenet.be/zeldzame.ziekten/List.a/Acm-syr(4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6725"/>
            <a:ext cx="42989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79375" y="990600"/>
            <a:ext cx="5402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u="sng">
                <a:latin typeface="Arial" charset="0"/>
              </a:rPr>
              <a:t>BINAS TABEL 88A Indelingen zenuwstelsel</a:t>
            </a:r>
            <a:endParaRPr lang="nl-NL" sz="2000" b="1" u="sng">
              <a:latin typeface="Arial" charset="0"/>
            </a:endParaRPr>
          </a:p>
        </p:txBody>
      </p:sp>
      <p:pic>
        <p:nvPicPr>
          <p:cNvPr id="27653" name="Picture 3" descr="indeling zenuwstels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9151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262563" y="98425"/>
            <a:ext cx="2590800" cy="2584450"/>
          </a:xfrm>
          <a:prstGeom prst="wedgeRoundRectCallout">
            <a:avLst>
              <a:gd name="adj1" fmla="val -12991"/>
              <a:gd name="adj2" fmla="val 73588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“vervoert” prikkels die door zintuigen (uitwendig en inwendig) worden opgevangen naar het centrale zenuwstelsel</a:t>
            </a:r>
          </a:p>
          <a:p>
            <a:pPr algn="ctr"/>
            <a:endParaRPr lang="nl-NL" sz="200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6443663" y="260350"/>
            <a:ext cx="2590800" cy="2438400"/>
          </a:xfrm>
          <a:prstGeom prst="wedgeRoundRectCallout">
            <a:avLst>
              <a:gd name="adj1" fmla="val -18014"/>
              <a:gd name="adj2" fmla="val 7455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zorgt ervoor dat er een impuls van het CZ naar andere delen van het lichaam worden vervoert, bijv. spieren</a:t>
            </a:r>
            <a:endParaRPr lang="nl-NL" sz="200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457200" y="3124200"/>
            <a:ext cx="2286000" cy="1925638"/>
          </a:xfrm>
          <a:prstGeom prst="wedgeRectCallout">
            <a:avLst>
              <a:gd name="adj1" fmla="val 72083"/>
              <a:gd name="adj2" fmla="val 44926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FF3300"/>
                </a:solidFill>
              </a:rPr>
              <a:t>- NIET</a:t>
            </a:r>
            <a:r>
              <a:rPr lang="en-US" sz="2000"/>
              <a:t> door onszelf te sturen!</a:t>
            </a:r>
          </a:p>
          <a:p>
            <a:r>
              <a:rPr lang="en-US" sz="2000"/>
              <a:t>- We kunnen er geen invloed op uitoefenen</a:t>
            </a:r>
          </a:p>
          <a:p>
            <a:r>
              <a:rPr lang="en-US" sz="2000" b="1"/>
              <a:t>- ONBEWUST</a:t>
            </a:r>
            <a:endParaRPr lang="nl-NL" sz="2000" b="1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6838950" y="2019300"/>
            <a:ext cx="2286000" cy="2209800"/>
          </a:xfrm>
          <a:prstGeom prst="wedgeRectCallout">
            <a:avLst>
              <a:gd name="adj1" fmla="val -41597"/>
              <a:gd name="adj2" fmla="val 72269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8000"/>
                </a:solidFill>
              </a:rPr>
              <a:t>- WEL</a:t>
            </a:r>
            <a:r>
              <a:rPr lang="en-US" sz="2000"/>
              <a:t> door onszelf te sturen!</a:t>
            </a:r>
          </a:p>
          <a:p>
            <a:r>
              <a:rPr lang="en-US" sz="2000"/>
              <a:t>- Door onszelf te beïnvloeden.</a:t>
            </a:r>
          </a:p>
          <a:p>
            <a:pPr>
              <a:buFontTx/>
              <a:buChar char="-"/>
            </a:pPr>
            <a:r>
              <a:rPr lang="en-US" sz="2000" b="1"/>
              <a:t>BEWUST</a:t>
            </a:r>
          </a:p>
          <a:p>
            <a:pPr>
              <a:buFontTx/>
              <a:buChar char="-"/>
            </a:pPr>
            <a:r>
              <a:rPr lang="nl-NL" sz="2000"/>
              <a:t> In de grote hersenen!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5262563" y="5067300"/>
            <a:ext cx="3505200" cy="1638300"/>
          </a:xfrm>
          <a:prstGeom prst="cloudCallout">
            <a:avLst>
              <a:gd name="adj1" fmla="val -63912"/>
              <a:gd name="adj2" fmla="val -24694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Zorgt ervoor dat het lichaam tot rust komt</a:t>
            </a:r>
          </a:p>
          <a:p>
            <a:pPr algn="ctr"/>
            <a:r>
              <a:rPr lang="en-US" sz="2000" b="1"/>
              <a:t>ASSIMILATIE</a:t>
            </a:r>
            <a:endParaRPr lang="nl-NL" sz="2000" b="1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92075" y="5543550"/>
            <a:ext cx="4300538" cy="1219200"/>
          </a:xfrm>
          <a:prstGeom prst="cloudCallout">
            <a:avLst>
              <a:gd name="adj1" fmla="val 10917"/>
              <a:gd name="adj2" fmla="val -57356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Zorgt ervoor dat het lichaam actief wordt</a:t>
            </a:r>
          </a:p>
          <a:p>
            <a:pPr algn="ctr"/>
            <a:r>
              <a:rPr lang="en-US" sz="2000" b="1"/>
              <a:t>DISSIMILATIE</a:t>
            </a:r>
            <a:endParaRPr lang="nl-NL" sz="2000" b="1"/>
          </a:p>
        </p:txBody>
      </p:sp>
    </p:spTree>
    <p:extLst>
      <p:ext uri="{BB962C8B-B14F-4D97-AF65-F5344CB8AC3E}">
        <p14:creationId xmlns:p14="http://schemas.microsoft.com/office/powerpoint/2010/main" val="35795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28676" name="Picture 3" descr="hersenen binas tabel 88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1343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989638" y="5800725"/>
            <a:ext cx="2971800" cy="976313"/>
          </a:xfrm>
          <a:prstGeom prst="wedgeRoundRectCallout">
            <a:avLst>
              <a:gd name="adj1" fmla="val 19986"/>
              <a:gd name="adj2" fmla="val -130074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Beschermen van de hersenen tegen infecties.</a:t>
            </a:r>
            <a:endParaRPr lang="nl-NL" sz="200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81000" y="5372100"/>
            <a:ext cx="2971800" cy="1295400"/>
          </a:xfrm>
          <a:prstGeom prst="wedgeRoundRectCallout">
            <a:avLst>
              <a:gd name="adj1" fmla="val -18509"/>
              <a:gd name="adj2" fmla="val -84255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Coördinatie van onbewuste processen als ademhaling, hartslag, enz.</a:t>
            </a:r>
            <a:endParaRPr lang="nl-NL" sz="200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715000" y="5229225"/>
            <a:ext cx="3352800" cy="685800"/>
          </a:xfrm>
          <a:prstGeom prst="wedgeRoundRectCallout">
            <a:avLst>
              <a:gd name="adj1" fmla="val 21069"/>
              <a:gd name="adj2" fmla="val -21805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Produceren van hormonen (o.a. groeihormonen)</a:t>
            </a:r>
            <a:endParaRPr lang="nl-NL" sz="2000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2762250" y="5486400"/>
            <a:ext cx="2971800" cy="1371600"/>
          </a:xfrm>
          <a:prstGeom prst="wedgeRoundRectCallout">
            <a:avLst>
              <a:gd name="adj1" fmla="val -10519"/>
              <a:gd name="adj2" fmla="val -5917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Coördinatie van grove motorische bewegingen.</a:t>
            </a:r>
          </a:p>
          <a:p>
            <a:pPr algn="ctr"/>
            <a:r>
              <a:rPr lang="en-US" sz="2000"/>
              <a:t>(o.a. lopen en fietsen)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286000" y="1524000"/>
            <a:ext cx="4191000" cy="1409700"/>
          </a:xfrm>
          <a:prstGeom prst="wedgeRoundRectCallout">
            <a:avLst>
              <a:gd name="adj1" fmla="val 83218"/>
              <a:gd name="adj2" fmla="val -5803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Rechter en linker helft, verwerking sensorische signalen en opwekken van motorische impulsen.</a:t>
            </a:r>
            <a:endParaRPr lang="nl-NL" sz="2000"/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228600" y="1143000"/>
            <a:ext cx="8458200" cy="4322763"/>
            <a:chOff x="48" y="624"/>
            <a:chExt cx="5328" cy="2723"/>
          </a:xfrm>
        </p:grpSpPr>
        <p:grpSp>
          <p:nvGrpSpPr>
            <p:cNvPr id="28688" name="Group 12"/>
            <p:cNvGrpSpPr>
              <a:grpSpLocks/>
            </p:cNvGrpSpPr>
            <p:nvPr/>
          </p:nvGrpSpPr>
          <p:grpSpPr bwMode="auto">
            <a:xfrm>
              <a:off x="384" y="624"/>
              <a:ext cx="4992" cy="2723"/>
              <a:chOff x="384" y="624"/>
              <a:chExt cx="4992" cy="2723"/>
            </a:xfrm>
          </p:grpSpPr>
          <p:sp>
            <p:nvSpPr>
              <p:cNvPr id="28690" name="Oval 13"/>
              <p:cNvSpPr>
                <a:spLocks noChangeArrowheads="1"/>
              </p:cNvSpPr>
              <p:nvPr/>
            </p:nvSpPr>
            <p:spPr bwMode="auto">
              <a:xfrm>
                <a:off x="4560" y="624"/>
                <a:ext cx="816" cy="28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8691" name="Oval 14"/>
              <p:cNvSpPr>
                <a:spLocks noChangeArrowheads="1"/>
              </p:cNvSpPr>
              <p:nvPr/>
            </p:nvSpPr>
            <p:spPr bwMode="auto">
              <a:xfrm>
                <a:off x="1922" y="2994"/>
                <a:ext cx="892" cy="35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8692" name="Oval 15"/>
              <p:cNvSpPr>
                <a:spLocks noChangeArrowheads="1"/>
              </p:cNvSpPr>
              <p:nvPr/>
            </p:nvSpPr>
            <p:spPr bwMode="auto">
              <a:xfrm>
                <a:off x="384" y="2784"/>
                <a:ext cx="816" cy="28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</p:grpSp>
        <p:sp>
          <p:nvSpPr>
            <p:cNvPr id="28689" name="Text Box 11"/>
            <p:cNvSpPr txBox="1">
              <a:spLocks noChangeArrowheads="1"/>
            </p:cNvSpPr>
            <p:nvPr/>
          </p:nvSpPr>
          <p:spPr bwMode="auto">
            <a:xfrm>
              <a:off x="48" y="713"/>
              <a:ext cx="275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rebuchet MS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charset="0"/>
                </a:rPr>
                <a:t>Hersenen (3 delen):</a:t>
              </a:r>
              <a:br>
                <a:rPr lang="en-US" sz="2000">
                  <a:latin typeface="Arial" charset="0"/>
                </a:rPr>
              </a:br>
              <a:r>
                <a:rPr lang="en-US" sz="2000">
                  <a:latin typeface="Arial" charset="0"/>
                </a:rPr>
                <a:t>- Grote hersenen</a:t>
              </a:r>
              <a:br>
                <a:rPr lang="en-US" sz="2000">
                  <a:latin typeface="Arial" charset="0"/>
                </a:rPr>
              </a:br>
              <a:r>
                <a:rPr lang="en-US" sz="2000">
                  <a:latin typeface="Arial" charset="0"/>
                </a:rPr>
                <a:t>- Kleine hersenen</a:t>
              </a:r>
              <a:br>
                <a:rPr lang="en-US" sz="2000">
                  <a:latin typeface="Arial" charset="0"/>
                </a:rPr>
              </a:br>
              <a:r>
                <a:rPr lang="en-US" sz="2000">
                  <a:latin typeface="Arial" charset="0"/>
                </a:rPr>
                <a:t>- Hersenstam</a:t>
              </a:r>
              <a:endParaRPr lang="nl-NL" sz="2000">
                <a:latin typeface="Arial" charset="0"/>
              </a:endParaRPr>
            </a:p>
          </p:txBody>
        </p:sp>
      </p:grp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381000" y="1808163"/>
            <a:ext cx="3733800" cy="1684337"/>
          </a:xfrm>
          <a:prstGeom prst="wedgeRoundRectCallout">
            <a:avLst>
              <a:gd name="adj1" fmla="val -13306"/>
              <a:gd name="adj2" fmla="val 7328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Regelen de secretie van de hypofysehormonen.</a:t>
            </a:r>
          </a:p>
          <a:p>
            <a:pPr algn="ctr"/>
            <a:r>
              <a:rPr lang="en-US" sz="2000" b="1"/>
              <a:t>Homeostase:</a:t>
            </a:r>
            <a:r>
              <a:rPr lang="en-US" sz="2000"/>
              <a:t> </a:t>
            </a:r>
          </a:p>
          <a:p>
            <a:pPr algn="ctr"/>
            <a:r>
              <a:rPr lang="en-US" sz="2000"/>
              <a:t>bijv. Warmte en koudezintuigen.</a:t>
            </a:r>
            <a:endParaRPr lang="nl-NL" sz="2000"/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>
            <a:off x="5799138" y="1397000"/>
            <a:ext cx="3352800" cy="990600"/>
          </a:xfrm>
          <a:prstGeom prst="wedgeRoundRectCallout">
            <a:avLst>
              <a:gd name="adj1" fmla="val 22491"/>
              <a:gd name="adj2" fmla="val 13653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Sensorische info naar grote hersenen, motorische info naar het lichaam.</a:t>
            </a:r>
            <a:endParaRPr lang="nl-NL" sz="2000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5076825" y="2024063"/>
            <a:ext cx="4419600" cy="1447800"/>
          </a:xfrm>
          <a:prstGeom prst="wedgeRoundRectCallout">
            <a:avLst>
              <a:gd name="adj1" fmla="val -64222"/>
              <a:gd name="adj2" fmla="val 167324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Verlengde merg:</a:t>
            </a:r>
            <a:br>
              <a:rPr lang="en-US" sz="2000"/>
            </a:br>
            <a:r>
              <a:rPr lang="en-US" sz="2000"/>
              <a:t>kruising impulsbanen rechts/links.</a:t>
            </a:r>
            <a:br>
              <a:rPr lang="en-US" sz="2000"/>
            </a:br>
            <a:r>
              <a:rPr lang="en-US" sz="2000"/>
              <a:t>Ligging: Cardiovasculair centrum en ademcentrum</a:t>
            </a: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273050" y="3581400"/>
            <a:ext cx="4419600" cy="387350"/>
          </a:xfrm>
          <a:prstGeom prst="wedgeRoundRectCallout">
            <a:avLst>
              <a:gd name="adj1" fmla="val 8528"/>
              <a:gd name="adj2" fmla="val 163255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Reflexbogen van hoofd en hals</a:t>
            </a:r>
          </a:p>
        </p:txBody>
      </p:sp>
      <p:sp>
        <p:nvSpPr>
          <p:cNvPr id="28687" name="Rectangle 2"/>
          <p:cNvSpPr>
            <a:spLocks noChangeArrowheads="1"/>
          </p:cNvSpPr>
          <p:nvPr/>
        </p:nvSpPr>
        <p:spPr bwMode="auto">
          <a:xfrm>
            <a:off x="85725" y="881063"/>
            <a:ext cx="877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BINAS TABEL 88B1 Anatomie van de hersenen (mediane doorsnede)</a:t>
            </a:r>
            <a:endParaRPr lang="nl-NL" sz="2000" b="1" u="sng"/>
          </a:p>
        </p:txBody>
      </p:sp>
    </p:spTree>
    <p:extLst>
      <p:ext uri="{BB962C8B-B14F-4D97-AF65-F5344CB8AC3E}">
        <p14:creationId xmlns:p14="http://schemas.microsoft.com/office/powerpoint/2010/main" val="189337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29700" name="Picture 4" descr="48_28MotorSensoryCortices_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81063"/>
            <a:ext cx="7086600" cy="5745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1371600" y="1444625"/>
            <a:ext cx="219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Motorisch ZS</a:t>
            </a:r>
            <a:endParaRPr lang="nl-NL" sz="2000">
              <a:latin typeface="Arial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6096000" y="1520825"/>
            <a:ext cx="218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Sensorisch ZS</a:t>
            </a:r>
            <a:endParaRPr lang="nl-NL" sz="2000">
              <a:latin typeface="Arial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0" y="2511425"/>
            <a:ext cx="3657600" cy="1385888"/>
          </a:xfrm>
          <a:prstGeom prst="wedgeRoundRectCallout">
            <a:avLst>
              <a:gd name="adj1" fmla="val -5167"/>
              <a:gd name="adj2" fmla="val 10477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2000"/>
              <a:t>Schors:</a:t>
            </a:r>
          </a:p>
          <a:p>
            <a:pPr algn="ctr"/>
            <a:r>
              <a:rPr lang="nl-NL" sz="2000"/>
              <a:t>Bestaat uit grijze massa, de cellichamen van neuronen liggen hier.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267200" y="2279650"/>
            <a:ext cx="3657600" cy="1257300"/>
          </a:xfrm>
          <a:prstGeom prst="wedgeRoundRectCallout">
            <a:avLst>
              <a:gd name="adj1" fmla="val -113500"/>
              <a:gd name="adj2" fmla="val 18312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2400"/>
              <a:t>Merg:</a:t>
            </a:r>
          </a:p>
          <a:p>
            <a:pPr algn="ctr"/>
            <a:r>
              <a:rPr lang="nl-NL" sz="2400"/>
              <a:t>De uitlopers van Neuronen</a:t>
            </a:r>
          </a:p>
        </p:txBody>
      </p:sp>
      <p:sp>
        <p:nvSpPr>
          <p:cNvPr id="29705" name="Tekstvak 1"/>
          <p:cNvSpPr txBox="1">
            <a:spLocks noChangeArrowheads="1"/>
          </p:cNvSpPr>
          <p:nvPr/>
        </p:nvSpPr>
        <p:spPr bwMode="auto">
          <a:xfrm>
            <a:off x="131763" y="892175"/>
            <a:ext cx="2713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De grote hersenen</a:t>
            </a:r>
          </a:p>
        </p:txBody>
      </p:sp>
    </p:spTree>
    <p:extLst>
      <p:ext uri="{BB962C8B-B14F-4D97-AF65-F5344CB8AC3E}">
        <p14:creationId xmlns:p14="http://schemas.microsoft.com/office/powerpoint/2010/main" val="373489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ruggenm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858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139700" y="5684838"/>
            <a:ext cx="434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BINAS TABEL 88I Bouw ruggenmerg</a:t>
            </a:r>
            <a:endParaRPr lang="nl-NL" sz="2000" b="1" u="sng"/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304800" y="1714500"/>
            <a:ext cx="1905000" cy="1562100"/>
          </a:xfrm>
          <a:prstGeom prst="borderCallout1">
            <a:avLst>
              <a:gd name="adj1" fmla="val 7694"/>
              <a:gd name="adj2" fmla="val 104000"/>
              <a:gd name="adj3" fmla="val -7694"/>
              <a:gd name="adj4" fmla="val 11600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info van lichaam/orgaan naar ruggenmerg</a:t>
            </a:r>
          </a:p>
          <a:p>
            <a:pPr algn="ctr"/>
            <a:r>
              <a:rPr lang="en-US" sz="2000" b="1"/>
              <a:t>dendriet</a:t>
            </a:r>
            <a:endParaRPr lang="nl-NL" sz="2000" b="1"/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304800" y="533400"/>
            <a:ext cx="1905000" cy="1274763"/>
          </a:xfrm>
          <a:prstGeom prst="borderCallout1">
            <a:avLst>
              <a:gd name="adj1" fmla="val 9676"/>
              <a:gd name="adj2" fmla="val 104000"/>
              <a:gd name="adj3" fmla="val 31454"/>
              <a:gd name="adj4" fmla="val 12516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info van </a:t>
            </a:r>
          </a:p>
          <a:p>
            <a:pPr algn="ctr"/>
            <a:r>
              <a:rPr lang="en-US" sz="2000"/>
              <a:t>dendriet </a:t>
            </a:r>
            <a:r>
              <a:rPr lang="en-US" sz="2000">
                <a:sym typeface="Wingdings" pitchFamily="2" charset="2"/>
              </a:rPr>
              <a:t> </a:t>
            </a:r>
            <a:r>
              <a:rPr lang="en-US" sz="2000"/>
              <a:t>axon doorgeven</a:t>
            </a:r>
            <a:endParaRPr lang="nl-NL" sz="2000"/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6019800" y="152400"/>
            <a:ext cx="3276600" cy="1019175"/>
          </a:xfrm>
          <a:prstGeom prst="borderCallout1">
            <a:avLst>
              <a:gd name="adj1" fmla="val 12500"/>
              <a:gd name="adj2" fmla="val -2324"/>
              <a:gd name="adj3" fmla="val 73588"/>
              <a:gd name="adj4" fmla="val -41699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Geeft prikkel door aan motorische zenuw (bewegingszenuw)</a:t>
            </a:r>
            <a:endParaRPr lang="nl-NL" sz="2000"/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381000" y="3657600"/>
            <a:ext cx="2362200" cy="1679575"/>
          </a:xfrm>
          <a:prstGeom prst="borderCallout1">
            <a:avLst>
              <a:gd name="adj1" fmla="val 7894"/>
              <a:gd name="adj2" fmla="val 104000"/>
              <a:gd name="adj3" fmla="val -43773"/>
              <a:gd name="adj4" fmla="val 1152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Overdracht van de impuls van zenuw 1 naar zenuw 2 d.m.v. neurotransmittor</a:t>
            </a:r>
            <a:endParaRPr lang="nl-NL" sz="2000"/>
          </a:p>
        </p:txBody>
      </p:sp>
      <p:sp>
        <p:nvSpPr>
          <p:cNvPr id="11" name="AutoShape 13"/>
          <p:cNvSpPr>
            <a:spLocks/>
          </p:cNvSpPr>
          <p:nvPr/>
        </p:nvSpPr>
        <p:spPr bwMode="auto">
          <a:xfrm>
            <a:off x="3581400" y="3276600"/>
            <a:ext cx="3276600" cy="981075"/>
          </a:xfrm>
          <a:prstGeom prst="borderCallout1">
            <a:avLst>
              <a:gd name="adj1" fmla="val 12500"/>
              <a:gd name="adj2" fmla="val 102324"/>
              <a:gd name="adj3" fmla="val -92852"/>
              <a:gd name="adj4" fmla="val 124264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2000"/>
              <a:t>“Een zenuwknoop”</a:t>
            </a:r>
          </a:p>
          <a:p>
            <a:pPr algn="ctr"/>
            <a:r>
              <a:rPr lang="nl-NL" sz="2000"/>
              <a:t>Cellichamen van </a:t>
            </a:r>
          </a:p>
          <a:p>
            <a:pPr algn="ctr"/>
            <a:r>
              <a:rPr lang="nl-NL" sz="2000"/>
              <a:t>sensorische zenuwen</a:t>
            </a:r>
          </a:p>
        </p:txBody>
      </p:sp>
      <p:sp>
        <p:nvSpPr>
          <p:cNvPr id="12" name="AutoShape 14"/>
          <p:cNvSpPr>
            <a:spLocks/>
          </p:cNvSpPr>
          <p:nvPr/>
        </p:nvSpPr>
        <p:spPr bwMode="auto">
          <a:xfrm>
            <a:off x="2743200" y="685800"/>
            <a:ext cx="3276600" cy="381000"/>
          </a:xfrm>
          <a:prstGeom prst="borderCallout1">
            <a:avLst>
              <a:gd name="adj1" fmla="val 30000"/>
              <a:gd name="adj2" fmla="val 102324"/>
              <a:gd name="adj3" fmla="val 267500"/>
              <a:gd name="adj4" fmla="val 145833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Uitlopers van  zenuwen</a:t>
            </a:r>
            <a:endParaRPr lang="nl-NL" sz="2000"/>
          </a:p>
        </p:txBody>
      </p:sp>
      <p:sp>
        <p:nvSpPr>
          <p:cNvPr id="13" name="AutoShape 15"/>
          <p:cNvSpPr>
            <a:spLocks/>
          </p:cNvSpPr>
          <p:nvPr/>
        </p:nvSpPr>
        <p:spPr bwMode="auto">
          <a:xfrm>
            <a:off x="2895600" y="1447800"/>
            <a:ext cx="3276600" cy="1047750"/>
          </a:xfrm>
          <a:prstGeom prst="borderCallout1">
            <a:avLst>
              <a:gd name="adj1" fmla="val 12500"/>
              <a:gd name="adj2" fmla="val 102324"/>
              <a:gd name="adj3" fmla="val 46088"/>
              <a:gd name="adj4" fmla="val 137051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Hierin liggen vnl de cellichamen van de neuronen</a:t>
            </a:r>
            <a:endParaRPr lang="nl-NL" sz="2000"/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>
            <a:off x="3962400" y="5842000"/>
            <a:ext cx="3276600" cy="1016000"/>
          </a:xfrm>
          <a:prstGeom prst="borderCallout1">
            <a:avLst>
              <a:gd name="adj1" fmla="val 12500"/>
              <a:gd name="adj2" fmla="val 102324"/>
              <a:gd name="adj3" fmla="val -47991"/>
              <a:gd name="adj4" fmla="val 108801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Geeft prikkel door aan sensorische zenuw (gevoelszenuw)</a:t>
            </a:r>
            <a:endParaRPr lang="nl-NL" sz="2000"/>
          </a:p>
        </p:txBody>
      </p:sp>
      <p:sp>
        <p:nvSpPr>
          <p:cNvPr id="15" name="AutoShape 20"/>
          <p:cNvSpPr>
            <a:spLocks/>
          </p:cNvSpPr>
          <p:nvPr/>
        </p:nvSpPr>
        <p:spPr bwMode="auto">
          <a:xfrm>
            <a:off x="685800" y="5884863"/>
            <a:ext cx="3276600" cy="955675"/>
          </a:xfrm>
          <a:prstGeom prst="borderCallout1">
            <a:avLst>
              <a:gd name="adj1" fmla="val 12500"/>
              <a:gd name="adj2" fmla="val 102324"/>
              <a:gd name="adj3" fmla="val 10806"/>
              <a:gd name="adj4" fmla="val 130042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Geeft prikkel door aan motorische zenuw (bewegingszenuw</a:t>
            </a:r>
            <a:r>
              <a:rPr lang="en-US"/>
              <a:t>)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0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B4. Het centrale zenuwstelsel</a:t>
            </a:r>
          </a:p>
        </p:txBody>
      </p:sp>
      <p:pic>
        <p:nvPicPr>
          <p:cNvPr id="31748" name="Picture 2" descr="http://www.alzheimer.nl/plaatje.php?id=66&amp;ext=_gro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16000"/>
            <a:ext cx="9012237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2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pic>
        <p:nvPicPr>
          <p:cNvPr id="32772" name="Picture 4" descr="sp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3125"/>
            <a:ext cx="442595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5" descr="spier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3125"/>
            <a:ext cx="4471988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99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6975"/>
            <a:ext cx="8799512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5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34820" name="Rectangle 3"/>
          <p:cNvSpPr txBox="1">
            <a:spLocks noChangeArrowheads="1"/>
          </p:cNvSpPr>
          <p:nvPr/>
        </p:nvSpPr>
        <p:spPr bwMode="auto">
          <a:xfrm>
            <a:off x="142875" y="857250"/>
            <a:ext cx="8858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Glad spierweefsel</a:t>
            </a: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r>
              <a:rPr lang="nl-NL" sz="2400"/>
              <a:t>Geen strepen door verdeling van myosine/actine filamenten</a:t>
            </a: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r>
              <a:rPr lang="nl-NL" sz="2400"/>
              <a:t>Bij ONBEWUSTE PROCESSEN betrokken</a:t>
            </a: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r>
              <a:rPr lang="nl-NL" sz="2400"/>
              <a:t>Langzame contractie (samentrekking)</a:t>
            </a: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r>
              <a:rPr lang="nl-NL" sz="2400"/>
              <a:t>Komt o.a. voor in:</a:t>
            </a:r>
          </a:p>
          <a:p>
            <a:pPr lvl="2" algn="ctr">
              <a:spcBef>
                <a:spcPct val="20000"/>
              </a:spcBef>
              <a:buFont typeface="Arial" charset="0"/>
              <a:buNone/>
            </a:pPr>
            <a:r>
              <a:rPr lang="nl-NL" sz="2400"/>
              <a:t>Bloedvaten en maag-darmkanaal</a:t>
            </a:r>
          </a:p>
        </p:txBody>
      </p:sp>
      <p:pic>
        <p:nvPicPr>
          <p:cNvPr id="34821" name="Picture 6" descr="08_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4197350"/>
            <a:ext cx="5040312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0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6147" name="Text Box 10">
            <a:hlinkClick r:id="rId3"/>
          </p:cNvPr>
          <p:cNvSpPr txBox="1">
            <a:spLocks noChangeArrowheads="1"/>
          </p:cNvSpPr>
          <p:nvPr/>
        </p:nvSpPr>
        <p:spPr bwMode="auto">
          <a:xfrm>
            <a:off x="544513" y="6142038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Impulsgeleiding Biodoen 5 delen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6148" name="Picture 11" descr="internet-explorer-icon">
            <a:hlinkClick r:id="rId4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08700"/>
            <a:ext cx="1793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3" descr="werking%20zenuwc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949325"/>
            <a:ext cx="36988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Line 24"/>
          <p:cNvSpPr>
            <a:spLocks noChangeShapeType="1"/>
          </p:cNvSpPr>
          <p:nvPr/>
        </p:nvSpPr>
        <p:spPr bwMode="auto">
          <a:xfrm>
            <a:off x="3816350" y="5475288"/>
            <a:ext cx="1619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151" name="Picture 28" descr="ax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49325"/>
            <a:ext cx="46291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6" descr="home_icoon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23"/>
          <p:cNvSpPr txBox="1">
            <a:spLocks noChangeArrowheads="1"/>
          </p:cNvSpPr>
          <p:nvPr/>
        </p:nvSpPr>
        <p:spPr bwMode="auto">
          <a:xfrm>
            <a:off x="600075" y="5768975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natrium Kalium pomp  2</a:t>
            </a:r>
          </a:p>
        </p:txBody>
      </p:sp>
      <p:pic>
        <p:nvPicPr>
          <p:cNvPr id="6154" name="Picture 24" descr="FlashLogo_6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746750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 Box 23"/>
          <p:cNvSpPr txBox="1">
            <a:spLocks noChangeArrowheads="1"/>
          </p:cNvSpPr>
          <p:nvPr/>
        </p:nvSpPr>
        <p:spPr bwMode="auto">
          <a:xfrm>
            <a:off x="593725" y="5403850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natrium Kalium pomp 1</a:t>
            </a:r>
          </a:p>
        </p:txBody>
      </p:sp>
      <p:pic>
        <p:nvPicPr>
          <p:cNvPr id="6156" name="Picture 24" descr="FlashLogo_6">
            <a:hlinkClick r:id="rId12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381625"/>
            <a:ext cx="314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0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277813" y="1022350"/>
            <a:ext cx="72151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Hart spierweefsel</a:t>
            </a:r>
          </a:p>
        </p:txBody>
      </p:sp>
      <p:sp>
        <p:nvSpPr>
          <p:cNvPr id="35845" name="Rectangle 3"/>
          <p:cNvSpPr txBox="1">
            <a:spLocks noChangeArrowheads="1"/>
          </p:cNvSpPr>
          <p:nvPr/>
        </p:nvSpPr>
        <p:spPr bwMode="auto">
          <a:xfrm>
            <a:off x="277813" y="1808163"/>
            <a:ext cx="40068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- Gestreept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- ONBEWUST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- Geeft </a:t>
            </a:r>
            <a:r>
              <a:rPr lang="nl-NL" sz="2800" b="1">
                <a:solidFill>
                  <a:srgbClr val="37441C"/>
                </a:solidFill>
              </a:rPr>
              <a:t>impulsen</a:t>
            </a:r>
            <a:r>
              <a:rPr lang="nl-NL" sz="2800">
                <a:solidFill>
                  <a:srgbClr val="37441C"/>
                </a:solidFill>
              </a:rPr>
              <a:t> van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  de ene naar de andere </a:t>
            </a:r>
            <a:br>
              <a:rPr lang="nl-NL" sz="2800">
                <a:solidFill>
                  <a:srgbClr val="37441C"/>
                </a:solidFill>
              </a:rPr>
            </a:br>
            <a:r>
              <a:rPr lang="nl-NL" sz="2800">
                <a:solidFill>
                  <a:srgbClr val="37441C"/>
                </a:solidFill>
              </a:rPr>
              <a:t>  cel aan elkaar door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- Gecoördineerd door    </a:t>
            </a:r>
            <a:br>
              <a:rPr lang="nl-NL" sz="2800">
                <a:solidFill>
                  <a:srgbClr val="37441C"/>
                </a:solidFill>
              </a:rPr>
            </a:br>
            <a:r>
              <a:rPr lang="nl-NL" sz="2800">
                <a:solidFill>
                  <a:srgbClr val="37441C"/>
                </a:solidFill>
              </a:rPr>
              <a:t>  De sinusknoop</a:t>
            </a:r>
          </a:p>
        </p:txBody>
      </p:sp>
      <p:pic>
        <p:nvPicPr>
          <p:cNvPr id="35846" name="Picture 2" descr="http://biologiepagina.nl/Brugklasnieuw/Bewegen/ToetsbewegenB2B3/hartspierweefs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349375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6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36868" name="Rectangle 2"/>
          <p:cNvSpPr txBox="1">
            <a:spLocks noChangeArrowheads="1"/>
          </p:cNvSpPr>
          <p:nvPr/>
        </p:nvSpPr>
        <p:spPr bwMode="auto">
          <a:xfrm>
            <a:off x="152400" y="890588"/>
            <a:ext cx="721518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Dwarsgestreept spierweefsel</a:t>
            </a:r>
          </a:p>
        </p:txBody>
      </p:sp>
      <p:sp>
        <p:nvSpPr>
          <p:cNvPr id="36869" name="Rectangle 3"/>
          <p:cNvSpPr txBox="1">
            <a:spLocks noChangeArrowheads="1"/>
          </p:cNvSpPr>
          <p:nvPr/>
        </p:nvSpPr>
        <p:spPr bwMode="auto">
          <a:xfrm>
            <a:off x="152400" y="1676400"/>
            <a:ext cx="40243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Kenmerk: </a:t>
            </a:r>
            <a:br>
              <a:rPr lang="nl-NL" sz="2800">
                <a:solidFill>
                  <a:srgbClr val="37441C"/>
                </a:solidFill>
              </a:rPr>
            </a:br>
            <a:r>
              <a:rPr lang="nl-NL" sz="2800">
                <a:solidFill>
                  <a:srgbClr val="37441C"/>
                </a:solidFill>
              </a:rPr>
              <a:t>- gestreept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- BEWUSTE PROCESSEN</a:t>
            </a:r>
            <a:br>
              <a:rPr lang="nl-NL" sz="2800">
                <a:solidFill>
                  <a:srgbClr val="37441C"/>
                </a:solidFill>
              </a:rPr>
            </a:br>
            <a:r>
              <a:rPr lang="nl-NL" sz="2800">
                <a:solidFill>
                  <a:srgbClr val="37441C"/>
                </a:solidFill>
              </a:rPr>
              <a:t>- </a:t>
            </a:r>
            <a:r>
              <a:rPr lang="nl-NL" sz="2800"/>
              <a:t>Zelf te coördineren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endParaRPr lang="nl-NL" sz="2400">
              <a:solidFill>
                <a:srgbClr val="898989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</p:txBody>
      </p:sp>
      <p:pic>
        <p:nvPicPr>
          <p:cNvPr id="36870" name="Picture 2" descr="http://upload.wikimedia.org/wikipedia/commons/f/fc/Dwarsgestreept_spierweefs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603375"/>
            <a:ext cx="48768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22"/>
          <p:cNvSpPr txBox="1">
            <a:spLocks noChangeArrowheads="1"/>
          </p:cNvSpPr>
          <p:nvPr/>
        </p:nvSpPr>
        <p:spPr bwMode="auto">
          <a:xfrm>
            <a:off x="971550" y="4041775"/>
            <a:ext cx="189388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Bouw dwarsgestreept spierweefsel</a:t>
            </a:r>
          </a:p>
        </p:txBody>
      </p:sp>
      <p:pic>
        <p:nvPicPr>
          <p:cNvPr id="36872" name="Picture 26" descr="im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959225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2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097088"/>
            <a:ext cx="872013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37893" name="Rectangle 2"/>
          <p:cNvSpPr txBox="1">
            <a:spLocks noChangeArrowheads="1"/>
          </p:cNvSpPr>
          <p:nvPr/>
        </p:nvSpPr>
        <p:spPr bwMode="auto">
          <a:xfrm>
            <a:off x="288925" y="927100"/>
            <a:ext cx="72151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Dwarsgestreept spierweefsel</a:t>
            </a:r>
          </a:p>
        </p:txBody>
      </p:sp>
      <p:sp>
        <p:nvSpPr>
          <p:cNvPr id="37894" name="Rectangle 3"/>
          <p:cNvSpPr txBox="1">
            <a:spLocks noChangeArrowheads="1"/>
          </p:cNvSpPr>
          <p:nvPr/>
        </p:nvSpPr>
        <p:spPr bwMode="auto">
          <a:xfrm>
            <a:off x="288925" y="2185988"/>
            <a:ext cx="88582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endParaRPr lang="nl-NL" sz="2400">
              <a:solidFill>
                <a:srgbClr val="898989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</p:txBody>
      </p:sp>
      <p:sp>
        <p:nvSpPr>
          <p:cNvPr id="37895" name="Oval 6"/>
          <p:cNvSpPr>
            <a:spLocks noChangeArrowheads="1"/>
          </p:cNvSpPr>
          <p:nvPr/>
        </p:nvSpPr>
        <p:spPr bwMode="auto">
          <a:xfrm>
            <a:off x="2127250" y="2760663"/>
            <a:ext cx="15240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4413250" y="927100"/>
            <a:ext cx="4495800" cy="1600200"/>
          </a:xfrm>
          <a:prstGeom prst="wedgeRectCallout">
            <a:avLst>
              <a:gd name="adj1" fmla="val -43125"/>
              <a:gd name="adj2" fmla="val 63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l-NL" sz="2000" b="1">
                <a:solidFill>
                  <a:schemeClr val="bg1"/>
                </a:solidFill>
              </a:rPr>
              <a:t>1 spier</a:t>
            </a:r>
            <a:r>
              <a:rPr lang="nl-NL" sz="2000">
                <a:solidFill>
                  <a:schemeClr val="bg1"/>
                </a:solidFill>
              </a:rPr>
              <a:t> – bundel spiervezels</a:t>
            </a:r>
          </a:p>
          <a:p>
            <a:endParaRPr lang="nl-NL" sz="2000">
              <a:solidFill>
                <a:schemeClr val="bg1"/>
              </a:solidFill>
            </a:endParaRPr>
          </a:p>
          <a:p>
            <a:r>
              <a:rPr lang="nl-NL" sz="2000" b="1">
                <a:solidFill>
                  <a:schemeClr val="bg1"/>
                </a:solidFill>
              </a:rPr>
              <a:t>Spiervezel</a:t>
            </a:r>
            <a:r>
              <a:rPr lang="nl-NL" sz="2000">
                <a:solidFill>
                  <a:schemeClr val="bg1"/>
                </a:solidFill>
              </a:rPr>
              <a:t> bestaat uit myofibrillen (kleinere eenheden)</a:t>
            </a:r>
          </a:p>
          <a:p>
            <a:r>
              <a:rPr lang="nl-NL" sz="2000" b="1">
                <a:solidFill>
                  <a:schemeClr val="bg1"/>
                </a:solidFill>
              </a:rPr>
              <a:t>Vezel</a:t>
            </a:r>
            <a:r>
              <a:rPr lang="nl-NL" sz="2000">
                <a:solidFill>
                  <a:schemeClr val="bg1"/>
                </a:solidFill>
              </a:rPr>
              <a:t>: 1 cel met meerdere kernen</a:t>
            </a:r>
          </a:p>
        </p:txBody>
      </p:sp>
      <p:sp>
        <p:nvSpPr>
          <p:cNvPr id="37897" name="Text Box 22"/>
          <p:cNvSpPr txBox="1">
            <a:spLocks noChangeArrowheads="1"/>
          </p:cNvSpPr>
          <p:nvPr/>
        </p:nvSpPr>
        <p:spPr bwMode="auto">
          <a:xfrm>
            <a:off x="650875" y="6162675"/>
            <a:ext cx="189388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Schema werking spier </a:t>
            </a:r>
          </a:p>
        </p:txBody>
      </p:sp>
      <p:pic>
        <p:nvPicPr>
          <p:cNvPr id="37898" name="Picture 26" descr="im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080125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21"/>
          <p:cNvSpPr txBox="1">
            <a:spLocks noChangeArrowheads="1"/>
          </p:cNvSpPr>
          <p:nvPr/>
        </p:nvSpPr>
        <p:spPr bwMode="auto">
          <a:xfrm>
            <a:off x="492125" y="5842000"/>
            <a:ext cx="1366838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De werking en bouw van spieren (engels)</a:t>
            </a:r>
          </a:p>
        </p:txBody>
      </p:sp>
      <p:pic>
        <p:nvPicPr>
          <p:cNvPr id="37900" name="Picture 25" descr="youtube-logo(2)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5768975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 Box 21"/>
          <p:cNvSpPr txBox="1">
            <a:spLocks noChangeArrowheads="1"/>
          </p:cNvSpPr>
          <p:nvPr/>
        </p:nvSpPr>
        <p:spPr bwMode="auto">
          <a:xfrm>
            <a:off x="506413" y="5567363"/>
            <a:ext cx="1366837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Structuur en funktie spier (engels)</a:t>
            </a:r>
          </a:p>
        </p:txBody>
      </p:sp>
      <p:pic>
        <p:nvPicPr>
          <p:cNvPr id="37902" name="Picture 25" descr="youtube-logo(2)">
            <a:hlinkClick r:id="rId9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5494338"/>
            <a:ext cx="384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8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371475" y="2603500"/>
            <a:ext cx="21431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Sacromeer</a:t>
            </a:r>
          </a:p>
        </p:txBody>
      </p:sp>
      <p:sp>
        <p:nvSpPr>
          <p:cNvPr id="38917" name="Rectangle 6"/>
          <p:cNvSpPr txBox="1">
            <a:spLocks noChangeArrowheads="1"/>
          </p:cNvSpPr>
          <p:nvPr/>
        </p:nvSpPr>
        <p:spPr bwMode="auto">
          <a:xfrm>
            <a:off x="295275" y="1009650"/>
            <a:ext cx="8858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Hier gebeurt de eigenlijke beweging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Myosine filament bevat “kopjes” om vast te hechten aan actine filamenten.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0938"/>
            <a:ext cx="859155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1676400" y="6400800"/>
            <a:ext cx="5334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2438400" y="6400800"/>
            <a:ext cx="609600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2438400" y="3581400"/>
            <a:ext cx="4038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52400" y="1143000"/>
            <a:ext cx="4724400" cy="1143000"/>
          </a:xfrm>
          <a:prstGeom prst="wedgeRoundRectCallout">
            <a:avLst>
              <a:gd name="adj1" fmla="val 34565"/>
              <a:gd name="adj2" fmla="val 128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A – band:</a:t>
            </a:r>
          </a:p>
          <a:p>
            <a:pPr algn="ctr"/>
            <a:r>
              <a:rPr lang="nl-NL" sz="2000">
                <a:solidFill>
                  <a:schemeClr val="bg1"/>
                </a:solidFill>
              </a:rPr>
              <a:t>Geeft de lengte van de myosine filamenten weer.</a:t>
            </a:r>
          </a:p>
          <a:p>
            <a:pPr algn="ctr"/>
            <a:endParaRPr lang="nl-NL" sz="2000">
              <a:solidFill>
                <a:schemeClr val="bg1"/>
              </a:solidFill>
            </a:endParaRPr>
          </a:p>
        </p:txBody>
      </p:sp>
      <p:sp>
        <p:nvSpPr>
          <p:cNvPr id="38923" name="Text Box 12"/>
          <p:cNvSpPr txBox="1">
            <a:spLocks noChangeArrowheads="1"/>
          </p:cNvSpPr>
          <p:nvPr/>
        </p:nvSpPr>
        <p:spPr bwMode="auto">
          <a:xfrm>
            <a:off x="7696200" y="3352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/>
              <a:t>I band</a:t>
            </a:r>
          </a:p>
        </p:txBody>
      </p:sp>
      <p:sp>
        <p:nvSpPr>
          <p:cNvPr id="38924" name="Line 14"/>
          <p:cNvSpPr>
            <a:spLocks noChangeShapeType="1"/>
          </p:cNvSpPr>
          <p:nvPr/>
        </p:nvSpPr>
        <p:spPr bwMode="auto">
          <a:xfrm flipV="1">
            <a:off x="7086600" y="35814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5" name="Rectangle 15"/>
          <p:cNvSpPr>
            <a:spLocks noChangeArrowheads="1"/>
          </p:cNvSpPr>
          <p:nvPr/>
        </p:nvSpPr>
        <p:spPr bwMode="auto">
          <a:xfrm>
            <a:off x="3886200" y="320040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/>
              <a:t>A band</a:t>
            </a: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4419600" y="609600"/>
            <a:ext cx="4724400" cy="1143000"/>
          </a:xfrm>
          <a:prstGeom prst="wedgeRoundRectCallout">
            <a:avLst>
              <a:gd name="adj1" fmla="val 23620"/>
              <a:gd name="adj2" fmla="val 18802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I – band:</a:t>
            </a:r>
          </a:p>
          <a:p>
            <a:pPr algn="ctr"/>
            <a:r>
              <a:rPr lang="nl-NL" sz="2000">
                <a:solidFill>
                  <a:schemeClr val="bg1"/>
                </a:solidFill>
              </a:rPr>
              <a:t>Gedeelte waarbij myosine en actine elkaar niet overlappen.</a:t>
            </a:r>
          </a:p>
          <a:p>
            <a:pPr algn="ctr"/>
            <a:endParaRPr lang="nl-NL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295275" y="981075"/>
            <a:ext cx="48164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Samentrekking Sacromeer</a:t>
            </a:r>
          </a:p>
        </p:txBody>
      </p:sp>
      <p:sp>
        <p:nvSpPr>
          <p:cNvPr id="39941" name="Rectangle 3"/>
          <p:cNvSpPr txBox="1">
            <a:spLocks noChangeArrowheads="1"/>
          </p:cNvSpPr>
          <p:nvPr/>
        </p:nvSpPr>
        <p:spPr bwMode="auto">
          <a:xfrm>
            <a:off x="295275" y="1647825"/>
            <a:ext cx="37338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800">
                <a:solidFill>
                  <a:srgbClr val="37441C"/>
                </a:solidFill>
              </a:rPr>
              <a:t>Met behulp van Ca</a:t>
            </a:r>
            <a:r>
              <a:rPr lang="nl-NL" sz="2800" baseline="30000">
                <a:solidFill>
                  <a:srgbClr val="37441C"/>
                </a:solidFill>
              </a:rPr>
              <a:t>2+</a:t>
            </a:r>
            <a:r>
              <a:rPr lang="nl-NL" sz="2800">
                <a:solidFill>
                  <a:srgbClr val="37441C"/>
                </a:solidFill>
              </a:rPr>
              <a:t>.</a:t>
            </a:r>
          </a:p>
          <a:p>
            <a:pPr lvl="1" algn="ctr">
              <a:spcBef>
                <a:spcPct val="20000"/>
              </a:spcBef>
              <a:buFont typeface="Arial" charset="0"/>
              <a:buNone/>
            </a:pPr>
            <a:r>
              <a:rPr lang="nl-NL" sz="2400">
                <a:solidFill>
                  <a:srgbClr val="898989"/>
                </a:solidFill>
              </a:rPr>
              <a:t>Actiepotentiaal zorgt ervoor dat Ca</a:t>
            </a:r>
            <a:r>
              <a:rPr lang="nl-NL" sz="2400" baseline="30000">
                <a:solidFill>
                  <a:srgbClr val="898989"/>
                </a:solidFill>
              </a:rPr>
              <a:t>2+ </a:t>
            </a:r>
            <a:r>
              <a:rPr lang="nl-NL" sz="2400">
                <a:solidFill>
                  <a:srgbClr val="898989"/>
                </a:solidFill>
              </a:rPr>
              <a:t>de cel binnen komt.</a:t>
            </a:r>
            <a:endParaRPr lang="nl-NL" sz="2400" baseline="30000">
              <a:solidFill>
                <a:srgbClr val="898989"/>
              </a:solidFill>
            </a:endParaRPr>
          </a:p>
        </p:txBody>
      </p:sp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1624013"/>
            <a:ext cx="5113338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sp>
        <p:nvSpPr>
          <p:cNvPr id="40964" name="Rectangle 2"/>
          <p:cNvSpPr txBox="1">
            <a:spLocks noChangeArrowheads="1"/>
          </p:cNvSpPr>
          <p:nvPr/>
        </p:nvSpPr>
        <p:spPr bwMode="auto">
          <a:xfrm>
            <a:off x="395288" y="1268413"/>
            <a:ext cx="5213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Samengetrokken sacromeer</a:t>
            </a:r>
          </a:p>
        </p:txBody>
      </p:sp>
      <p:sp>
        <p:nvSpPr>
          <p:cNvPr id="40965" name="Rectangle 3"/>
          <p:cNvSpPr txBox="1">
            <a:spLocks noChangeArrowheads="1"/>
          </p:cNvSpPr>
          <p:nvPr/>
        </p:nvSpPr>
        <p:spPr bwMode="auto">
          <a:xfrm>
            <a:off x="295275" y="1009650"/>
            <a:ext cx="88582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nl-NL" sz="2800">
              <a:solidFill>
                <a:srgbClr val="37441C"/>
              </a:solidFill>
            </a:endParaRPr>
          </a:p>
        </p:txBody>
      </p:sp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52663"/>
            <a:ext cx="883920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Text Box 65">
            <a:hlinkClick r:id="rId5"/>
          </p:cNvPr>
          <p:cNvSpPr txBox="1">
            <a:spLocks noChangeArrowheads="1"/>
          </p:cNvSpPr>
          <p:nvPr/>
        </p:nvSpPr>
        <p:spPr bwMode="auto">
          <a:xfrm>
            <a:off x="6491288" y="5942013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Reflexen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40968" name="Picture 26" descr="im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835650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1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B5. Spieren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917575"/>
            <a:ext cx="55245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2212975"/>
            <a:ext cx="62293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3203575"/>
            <a:ext cx="708660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89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http://3.bp.blogspot.com/_v9VLu1JRpP8/TM2us0eclOI/AAAAAAAABYg/LkrzD19FXcw/s1600/Werkplek+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0032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EB 6. leren onderzoek</a:t>
            </a:r>
          </a:p>
        </p:txBody>
      </p:sp>
      <p:sp>
        <p:nvSpPr>
          <p:cNvPr id="43013" name="Tekstvak 1"/>
          <p:cNvSpPr txBox="1">
            <a:spLocks noChangeArrowheads="1"/>
          </p:cNvSpPr>
          <p:nvPr/>
        </p:nvSpPr>
        <p:spPr bwMode="auto">
          <a:xfrm>
            <a:off x="250825" y="1125538"/>
            <a:ext cx="372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000"/>
              <a:t>Licht en geluid op de werkplek</a:t>
            </a:r>
          </a:p>
        </p:txBody>
      </p:sp>
      <p:pic>
        <p:nvPicPr>
          <p:cNvPr id="43014" name="Picture 5" descr="http://www.milieucentraal.nl/Domeinen/Algemeen/Images/Onderwerp/Geluidsoverla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525588"/>
            <a:ext cx="38655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6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http://www.keuning.info/pics/her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84313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EB7. Neuroloog</a:t>
            </a:r>
          </a:p>
        </p:txBody>
      </p:sp>
      <p:pic>
        <p:nvPicPr>
          <p:cNvPr id="44037" name="Picture 5" descr="http://www.utnieuws.utwente.nl/new/fotodb/2008/46/normaal_Neuroloog-0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5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V1. Alcohol en drugs.</a:t>
            </a:r>
          </a:p>
        </p:txBody>
      </p:sp>
      <p:pic>
        <p:nvPicPr>
          <p:cNvPr id="45060" name="Picture 14" descr="alcohol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49388"/>
            <a:ext cx="30972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6" descr="alcohol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695825"/>
            <a:ext cx="5153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17">
            <a:hlinkClick r:id="rId6"/>
          </p:cNvPr>
          <p:cNvSpPr txBox="1">
            <a:spLocks noChangeArrowheads="1"/>
          </p:cNvSpPr>
          <p:nvPr/>
        </p:nvSpPr>
        <p:spPr bwMode="auto">
          <a:xfrm>
            <a:off x="544513" y="6249988"/>
            <a:ext cx="188753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3300"/>
                </a:solidFill>
                <a:latin typeface="Arial Unicode MS" pitchFamily="34" charset="-128"/>
              </a:rPr>
              <a:t>Alcohol en het puberbrein animatie</a:t>
            </a:r>
            <a:endParaRPr lang="nl-NL">
              <a:solidFill>
                <a:srgbClr val="003300"/>
              </a:solidFill>
              <a:latin typeface="Arial Unicode MS" pitchFamily="34" charset="-128"/>
            </a:endParaRPr>
          </a:p>
        </p:txBody>
      </p:sp>
      <p:pic>
        <p:nvPicPr>
          <p:cNvPr id="45063" name="Picture 18" descr="internet-explorer-icon">
            <a:hlinkClick r:id="rId7"/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16650"/>
            <a:ext cx="1793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0" descr="large_48329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981075"/>
            <a:ext cx="5329238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36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918200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6" name="Rectangle 37"/>
          <p:cNvSpPr>
            <a:spLocks noChangeArrowheads="1"/>
          </p:cNvSpPr>
          <p:nvPr/>
        </p:nvSpPr>
        <p:spPr bwMode="auto">
          <a:xfrm>
            <a:off x="723900" y="5913438"/>
            <a:ext cx="20875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Wat doet alcohol in je lichaam?</a:t>
            </a:r>
          </a:p>
        </p:txBody>
      </p:sp>
    </p:spTree>
    <p:extLst>
      <p:ext uri="{BB962C8B-B14F-4D97-AF65-F5344CB8AC3E}">
        <p14:creationId xmlns:p14="http://schemas.microsoft.com/office/powerpoint/2010/main" val="15723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6500813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5750" y="1643063"/>
            <a:ext cx="714375" cy="78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6523038" y="1785938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dirty="0">
                <a:solidFill>
                  <a:srgbClr val="FF0000"/>
                </a:solidFill>
                <a:latin typeface="Calibri" pitchFamily="34" charset="0"/>
              </a:rPr>
              <a:t>Weinig K+</a:t>
            </a:r>
          </a:p>
          <a:p>
            <a:pPr eaLnBrk="1" hangingPunct="1"/>
            <a:r>
              <a:rPr lang="nl-NL" dirty="0">
                <a:solidFill>
                  <a:srgbClr val="00B050"/>
                </a:solidFill>
                <a:latin typeface="Calibri" pitchFamily="34" charset="0"/>
              </a:rPr>
              <a:t>Veel Na</a:t>
            </a:r>
            <a:r>
              <a:rPr lang="nl-NL" dirty="0" smtClean="0">
                <a:solidFill>
                  <a:srgbClr val="00B050"/>
                </a:solidFill>
                <a:latin typeface="Calibri" pitchFamily="34" charset="0"/>
              </a:rPr>
              <a:t>+</a:t>
            </a:r>
            <a:endParaRPr lang="nl-NL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6594475" y="4286250"/>
            <a:ext cx="2143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dirty="0">
                <a:solidFill>
                  <a:srgbClr val="00B050"/>
                </a:solidFill>
                <a:latin typeface="Calibri" pitchFamily="34" charset="0"/>
              </a:rPr>
              <a:t>Veel K+</a:t>
            </a:r>
          </a:p>
          <a:p>
            <a:pPr eaLnBrk="1" hangingPunct="1"/>
            <a:r>
              <a:rPr lang="nl-NL" dirty="0">
                <a:solidFill>
                  <a:srgbClr val="FF0000"/>
                </a:solidFill>
                <a:latin typeface="Calibri" pitchFamily="34" charset="0"/>
              </a:rPr>
              <a:t>Weinig Na</a:t>
            </a:r>
            <a:r>
              <a:rPr lang="nl-NL" dirty="0" smtClean="0">
                <a:solidFill>
                  <a:srgbClr val="FF0000"/>
                </a:solidFill>
                <a:latin typeface="Calibri" pitchFamily="34" charset="0"/>
              </a:rPr>
              <a:t>+</a:t>
            </a:r>
            <a:endParaRPr lang="nl-NL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Bent-Up Arrow 8"/>
          <p:cNvSpPr/>
          <p:nvPr/>
        </p:nvSpPr>
        <p:spPr>
          <a:xfrm>
            <a:off x="7523163" y="2357438"/>
            <a:ext cx="214312" cy="21431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08913" y="3071813"/>
            <a:ext cx="1335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latin typeface="Calibri" pitchFamily="34" charset="0"/>
              </a:rPr>
              <a:t>K+ “lekt” </a:t>
            </a:r>
          </a:p>
          <a:p>
            <a:pPr eaLnBrk="1" hangingPunct="1"/>
            <a:r>
              <a:rPr lang="nl-NL">
                <a:latin typeface="Calibri" pitchFamily="34" charset="0"/>
              </a:rPr>
              <a:t>terug“ door </a:t>
            </a:r>
          </a:p>
          <a:p>
            <a:pPr eaLnBrk="1" hangingPunct="1"/>
            <a:r>
              <a:rPr lang="nl-NL">
                <a:latin typeface="Calibri" pitchFamily="34" charset="0"/>
              </a:rPr>
              <a:t>diffusie</a:t>
            </a:r>
          </a:p>
        </p:txBody>
      </p:sp>
      <p:sp>
        <p:nvSpPr>
          <p:cNvPr id="11" name="Cross 10"/>
          <p:cNvSpPr/>
          <p:nvPr/>
        </p:nvSpPr>
        <p:spPr>
          <a:xfrm>
            <a:off x="5143500" y="2643188"/>
            <a:ext cx="428625" cy="428625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3500" y="4214813"/>
            <a:ext cx="4286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graphicFrame>
        <p:nvGraphicFramePr>
          <p:cNvPr id="46084" name="Object 8"/>
          <p:cNvGraphicFramePr>
            <a:graphicFrameLocks noChangeAspect="1"/>
          </p:cNvGraphicFramePr>
          <p:nvPr/>
        </p:nvGraphicFramePr>
        <p:xfrm>
          <a:off x="152400" y="1620838"/>
          <a:ext cx="8763000" cy="339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5" imgW="5345750" imgH="2072118" progId="">
                  <p:embed/>
                </p:oleObj>
              </mc:Choice>
              <mc:Fallback>
                <p:oleObj r:id="rId5" imgW="5345750" imgH="20721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20838"/>
                        <a:ext cx="8763000" cy="339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38100" y="4076700"/>
            <a:ext cx="3962400" cy="533400"/>
          </a:xfrm>
          <a:prstGeom prst="wedgeRoundRectCallout">
            <a:avLst>
              <a:gd name="adj1" fmla="val 1361"/>
              <a:gd name="adj2" fmla="val -21279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Opvangen geluid</a:t>
            </a: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130175" y="4760913"/>
            <a:ext cx="4038600" cy="1108075"/>
          </a:xfrm>
          <a:prstGeom prst="wedgeRoundRectCallout">
            <a:avLst>
              <a:gd name="adj1" fmla="val -745"/>
              <a:gd name="adj2" fmla="val -14211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Bevatten oorsmeerkliertjes om het oor te smeren. Soepel houden van het trommelvlies</a:t>
            </a:r>
            <a:r>
              <a:rPr lang="nl-NL"/>
              <a:t>.</a:t>
            </a:r>
          </a:p>
        </p:txBody>
      </p:sp>
      <p:sp>
        <p:nvSpPr>
          <p:cNvPr id="46087" name="Text Box 13"/>
          <p:cNvSpPr txBox="1">
            <a:spLocks noChangeArrowheads="1"/>
          </p:cNvSpPr>
          <p:nvPr/>
        </p:nvSpPr>
        <p:spPr bwMode="auto">
          <a:xfrm>
            <a:off x="6553200" y="4343400"/>
            <a:ext cx="2362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2000"/>
              <a:t>Regelt luchtdruk van het oor.</a:t>
            </a:r>
          </a:p>
        </p:txBody>
      </p:sp>
      <p:sp>
        <p:nvSpPr>
          <p:cNvPr id="46088" name="Text Box 22"/>
          <p:cNvSpPr txBox="1">
            <a:spLocks noChangeArrowheads="1"/>
          </p:cNvSpPr>
          <p:nvPr/>
        </p:nvSpPr>
        <p:spPr bwMode="auto">
          <a:xfrm>
            <a:off x="5710238" y="5559425"/>
            <a:ext cx="1366837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solidFill>
                  <a:srgbClr val="003300"/>
                </a:solidFill>
              </a:rPr>
              <a:t>Bouw van het oor uitgebreid</a:t>
            </a:r>
          </a:p>
        </p:txBody>
      </p:sp>
      <p:pic>
        <p:nvPicPr>
          <p:cNvPr id="46089" name="Picture 26" descr="im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5476875"/>
            <a:ext cx="412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39" descr="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5954713"/>
            <a:ext cx="468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Rectangle 40"/>
          <p:cNvSpPr>
            <a:spLocks noChangeArrowheads="1"/>
          </p:cNvSpPr>
          <p:nvPr/>
        </p:nvSpPr>
        <p:spPr bwMode="auto">
          <a:xfrm>
            <a:off x="5676900" y="5954713"/>
            <a:ext cx="20875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Bouw van het oor eenvoudig</a:t>
            </a:r>
          </a:p>
        </p:txBody>
      </p:sp>
    </p:spTree>
    <p:extLst>
      <p:ext uri="{BB962C8B-B14F-4D97-AF65-F5344CB8AC3E}">
        <p14:creationId xmlns:p14="http://schemas.microsoft.com/office/powerpoint/2010/main" val="21474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sp>
        <p:nvSpPr>
          <p:cNvPr id="47108" name="Tekstvak 1"/>
          <p:cNvSpPr txBox="1">
            <a:spLocks noChangeArrowheads="1"/>
          </p:cNvSpPr>
          <p:nvPr/>
        </p:nvSpPr>
        <p:spPr bwMode="auto">
          <a:xfrm>
            <a:off x="190500" y="981075"/>
            <a:ext cx="256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Binnen in het oor</a:t>
            </a:r>
          </a:p>
        </p:txBody>
      </p:sp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473200"/>
            <a:ext cx="8640762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39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6118225"/>
            <a:ext cx="4683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40"/>
          <p:cNvSpPr>
            <a:spLocks noChangeArrowheads="1"/>
          </p:cNvSpPr>
          <p:nvPr/>
        </p:nvSpPr>
        <p:spPr bwMode="auto">
          <a:xfrm>
            <a:off x="627063" y="6118225"/>
            <a:ext cx="20875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Matchpuzzel oor</a:t>
            </a:r>
          </a:p>
        </p:txBody>
      </p:sp>
    </p:spTree>
    <p:extLst>
      <p:ext uri="{BB962C8B-B14F-4D97-AF65-F5344CB8AC3E}">
        <p14:creationId xmlns:p14="http://schemas.microsoft.com/office/powerpoint/2010/main" val="29570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sp>
        <p:nvSpPr>
          <p:cNvPr id="48132" name="Rectangle 5"/>
          <p:cNvSpPr txBox="1">
            <a:spLocks noChangeArrowheads="1"/>
          </p:cNvSpPr>
          <p:nvPr/>
        </p:nvSpPr>
        <p:spPr bwMode="auto">
          <a:xfrm>
            <a:off x="142875" y="731838"/>
            <a:ext cx="2628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Slakkenhuis</a:t>
            </a:r>
          </a:p>
        </p:txBody>
      </p:sp>
      <p:sp>
        <p:nvSpPr>
          <p:cNvPr id="48133" name="Rectangle 7"/>
          <p:cNvSpPr txBox="1">
            <a:spLocks noChangeArrowheads="1"/>
          </p:cNvSpPr>
          <p:nvPr/>
        </p:nvSpPr>
        <p:spPr bwMode="auto">
          <a:xfrm>
            <a:off x="142875" y="1557338"/>
            <a:ext cx="31337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2400">
                <a:solidFill>
                  <a:srgbClr val="37441C"/>
                </a:solidFill>
              </a:rPr>
              <a:t>Geluid omzetten in impulsen.</a:t>
            </a:r>
          </a:p>
        </p:txBody>
      </p:sp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3" y="1398588"/>
            <a:ext cx="5653087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981075"/>
            <a:ext cx="4483100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6" name="Picture 9" descr="http://www.audiologieboek.nl/niveau2/hfd1/beelden/1-1-3-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178175"/>
            <a:ext cx="825817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JL-OMLAAG 1"/>
          <p:cNvSpPr/>
          <p:nvPr/>
        </p:nvSpPr>
        <p:spPr>
          <a:xfrm>
            <a:off x="4548188" y="2168525"/>
            <a:ext cx="168275" cy="1009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48138" name="Picture 3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6097588"/>
            <a:ext cx="4318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9" name="Rectangle 37"/>
          <p:cNvSpPr>
            <a:spLocks noChangeArrowheads="1"/>
          </p:cNvSpPr>
          <p:nvPr/>
        </p:nvSpPr>
        <p:spPr bwMode="auto">
          <a:xfrm>
            <a:off x="6589713" y="6092825"/>
            <a:ext cx="20875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/>
              <a:t>Gehoorbeschadiging</a:t>
            </a:r>
          </a:p>
        </p:txBody>
      </p:sp>
    </p:spTree>
    <p:extLst>
      <p:ext uri="{BB962C8B-B14F-4D97-AF65-F5344CB8AC3E}">
        <p14:creationId xmlns:p14="http://schemas.microsoft.com/office/powerpoint/2010/main" val="6197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sp>
        <p:nvSpPr>
          <p:cNvPr id="49156" name="Rectangle 5"/>
          <p:cNvSpPr txBox="1">
            <a:spLocks noChangeArrowheads="1"/>
          </p:cNvSpPr>
          <p:nvPr/>
        </p:nvSpPr>
        <p:spPr bwMode="auto">
          <a:xfrm>
            <a:off x="142875" y="731838"/>
            <a:ext cx="2628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Slakkenhuis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3" y="1398588"/>
            <a:ext cx="5653087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2" descr="http://i137.photobucket.com/albums/q208/Bertina_photo/an_cort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81463"/>
            <a:ext cx="581501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4" descr="http://i137.photobucket.com/albums/q208/Bertina_photo/seq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1425575"/>
            <a:ext cx="23241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hthoek 1"/>
          <p:cNvSpPr>
            <a:spLocks noChangeArrowheads="1"/>
          </p:cNvSpPr>
          <p:nvPr/>
        </p:nvSpPr>
        <p:spPr bwMode="auto">
          <a:xfrm>
            <a:off x="1800225" y="152082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sz="2000"/>
              <a:t>‘echt’ filmpje: bewegende beelden van een biologische slakkenhuis die geluiden weergeven krijgt.</a:t>
            </a:r>
          </a:p>
        </p:txBody>
      </p:sp>
      <p:sp>
        <p:nvSpPr>
          <p:cNvPr id="49161" name="Rechthoek 2"/>
          <p:cNvSpPr>
            <a:spLocks noChangeArrowheads="1"/>
          </p:cNvSpPr>
          <p:nvPr/>
        </p:nvSpPr>
        <p:spPr bwMode="auto">
          <a:xfrm>
            <a:off x="1014413" y="3478213"/>
            <a:ext cx="351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sz="2000"/>
              <a:t>animatie van het slakkenhuis</a:t>
            </a:r>
          </a:p>
        </p:txBody>
      </p:sp>
    </p:spTree>
    <p:extLst>
      <p:ext uri="{BB962C8B-B14F-4D97-AF65-F5344CB8AC3E}">
        <p14:creationId xmlns:p14="http://schemas.microsoft.com/office/powerpoint/2010/main" val="14946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http://www.chiropractie-blaauw.nl/data/3_KLACHTEN/images/evenwicht350!updatervar10!0!0!F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665288"/>
            <a:ext cx="85693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sp>
        <p:nvSpPr>
          <p:cNvPr id="50181" name="Tekstvak 1"/>
          <p:cNvSpPr txBox="1">
            <a:spLocks noChangeArrowheads="1"/>
          </p:cNvSpPr>
          <p:nvPr/>
        </p:nvSpPr>
        <p:spPr bwMode="auto">
          <a:xfrm>
            <a:off x="6216650" y="1052513"/>
            <a:ext cx="282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Evenwichtsorganen</a:t>
            </a:r>
          </a:p>
        </p:txBody>
      </p:sp>
    </p:spTree>
    <p:extLst>
      <p:ext uri="{BB962C8B-B14F-4D97-AF65-F5344CB8AC3E}">
        <p14:creationId xmlns:p14="http://schemas.microsoft.com/office/powerpoint/2010/main" val="40915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http://www.kennislink.nl/upload/104897_962_1069005419401-afb2_vestibulai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69937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sp>
        <p:nvSpPr>
          <p:cNvPr id="51205" name="Tekstvak 1"/>
          <p:cNvSpPr txBox="1">
            <a:spLocks noChangeArrowheads="1"/>
          </p:cNvSpPr>
          <p:nvPr/>
        </p:nvSpPr>
        <p:spPr bwMode="auto">
          <a:xfrm>
            <a:off x="6216650" y="1052513"/>
            <a:ext cx="282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Evenwichtsorganen</a:t>
            </a:r>
          </a:p>
        </p:txBody>
      </p:sp>
    </p:spTree>
    <p:extLst>
      <p:ext uri="{BB962C8B-B14F-4D97-AF65-F5344CB8AC3E}">
        <p14:creationId xmlns:p14="http://schemas.microsoft.com/office/powerpoint/2010/main" val="2846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6" descr="home_icoon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59"/>
          <p:cNvSpPr txBox="1">
            <a:spLocks/>
          </p:cNvSpPr>
          <p:nvPr/>
        </p:nvSpPr>
        <p:spPr bwMode="auto">
          <a:xfrm>
            <a:off x="142875" y="71438"/>
            <a:ext cx="6073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r>
              <a:rPr lang="nl-NL" sz="2800" b="1">
                <a:solidFill>
                  <a:srgbClr val="003300"/>
                </a:solidFill>
              </a:rPr>
              <a:t>V2. De gehoorzintuigen</a:t>
            </a:r>
          </a:p>
        </p:txBody>
      </p:sp>
      <p:pic>
        <p:nvPicPr>
          <p:cNvPr id="52228" name="Picture 2" descr="http://photos5.flickr.com/5873596_b3371453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418941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kstvak 1"/>
          <p:cNvSpPr txBox="1">
            <a:spLocks noChangeArrowheads="1"/>
          </p:cNvSpPr>
          <p:nvPr/>
        </p:nvSpPr>
        <p:spPr bwMode="auto">
          <a:xfrm>
            <a:off x="904875" y="627380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/>
              <a:t>Evenwichtsorgaan</a:t>
            </a:r>
          </a:p>
        </p:txBody>
      </p:sp>
      <p:pic>
        <p:nvPicPr>
          <p:cNvPr id="52230" name="Picture 4" descr="http://www.hdci.nl/hierhilversum/wp-content/uploads/2009/10/zeeziek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6287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0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/>
          </p:cNvSpPr>
          <p:nvPr>
            <p:ph type="title" idx="4294967295"/>
          </p:nvPr>
        </p:nvSpPr>
        <p:spPr>
          <a:xfrm>
            <a:off x="142875" y="85725"/>
            <a:ext cx="3781425" cy="64293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7441C"/>
                </a:solidFill>
              </a:rPr>
              <a:t>V3. Leren en werken</a:t>
            </a:r>
            <a:endParaRPr lang="nl-NL" smtClean="0">
              <a:solidFill>
                <a:srgbClr val="37441C"/>
              </a:solidFill>
            </a:endParaRPr>
          </a:p>
        </p:txBody>
      </p:sp>
      <p:pic>
        <p:nvPicPr>
          <p:cNvPr id="53251" name="Picture 4" descr="fokke-sukke-le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16000"/>
            <a:ext cx="87503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6" descr="home_icoon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1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V4. Ideeën voor onderzoek</a:t>
            </a:r>
          </a:p>
        </p:txBody>
      </p:sp>
      <p:pic>
        <p:nvPicPr>
          <p:cNvPr id="54275" name="Picture 4" descr="10ide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52513"/>
            <a:ext cx="3476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Logo_Id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460750"/>
            <a:ext cx="49022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6" descr="home_icoon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37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142875" y="71438"/>
            <a:ext cx="6013450" cy="642937"/>
          </a:xfrm>
        </p:spPr>
        <p:txBody>
          <a:bodyPr/>
          <a:lstStyle/>
          <a:p>
            <a:pPr eaLnBrk="1" hangingPunct="1"/>
            <a:r>
              <a:rPr lang="nl-NL" smtClean="0"/>
              <a:t>V5. Werken met de computer</a:t>
            </a:r>
          </a:p>
        </p:txBody>
      </p:sp>
      <p:pic>
        <p:nvPicPr>
          <p:cNvPr id="55299" name="Picture 12" descr="compu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908050"/>
            <a:ext cx="39084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4" descr="694,7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2419350"/>
            <a:ext cx="3770312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6" descr="home_icoon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76250"/>
            <a:ext cx="2524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nl-NL" smtClean="0">
              <a:solidFill>
                <a:srgbClr val="898989"/>
              </a:solidFill>
            </a:endParaRPr>
          </a:p>
        </p:txBody>
      </p:sp>
      <p:pic>
        <p:nvPicPr>
          <p:cNvPr id="5123" name="Picture 2" descr="http://www.10voorbiologie.nl/afbfczw/9.24_actiepotenti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828675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438" y="71438"/>
            <a:ext cx="3429000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2063" y="142875"/>
            <a:ext cx="3429000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2063" y="4572000"/>
            <a:ext cx="3429000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3063" y="2071688"/>
            <a:ext cx="419100" cy="2490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2250" y="1928813"/>
            <a:ext cx="419100" cy="2490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0438" y="285750"/>
            <a:ext cx="1500187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1875" y="4857750"/>
            <a:ext cx="1428750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3214688" y="492918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latin typeface="Calibri" pitchFamily="34" charset="0"/>
              </a:rPr>
              <a:t>+</a:t>
            </a:r>
          </a:p>
        </p:txBody>
      </p:sp>
      <p:sp>
        <p:nvSpPr>
          <p:cNvPr id="5132" name="TextBox 12"/>
          <p:cNvSpPr txBox="1">
            <a:spLocks noChangeArrowheads="1"/>
          </p:cNvSpPr>
          <p:nvPr/>
        </p:nvSpPr>
        <p:spPr bwMode="auto">
          <a:xfrm>
            <a:off x="3214688" y="550068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>
                <a:latin typeface="Calibri" pitchFamily="34" charset="0"/>
              </a:rPr>
              <a:t>-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7188" y="3071813"/>
            <a:ext cx="168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latin typeface="Calibri" pitchFamily="34" charset="0"/>
              </a:rPr>
              <a:t>Overschrijden</a:t>
            </a:r>
          </a:p>
          <a:p>
            <a:pPr eaLnBrk="1" hangingPunct="1"/>
            <a:r>
              <a:rPr lang="nl-NL" sz="1400">
                <a:latin typeface="Calibri" pitchFamily="34" charset="0"/>
              </a:rPr>
              <a:t>Drempelwaarde Na+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500438" y="142875"/>
            <a:ext cx="2357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latin typeface="Calibri" pitchFamily="34" charset="0"/>
              </a:rPr>
              <a:t>Door depolarisatie </a:t>
            </a:r>
            <a:r>
              <a:rPr lang="nl-NL" sz="1400">
                <a:latin typeface="Calibri" pitchFamily="34" charset="0"/>
                <a:sym typeface="Wingdings" pitchFamily="2" charset="2"/>
              </a:rPr>
              <a:t> Ca2+-poort open  transmitterstof naar zenuwcel</a:t>
            </a:r>
            <a:endParaRPr lang="nl-NL" sz="1400"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72250" y="6215063"/>
            <a:ext cx="200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1400">
                <a:latin typeface="Calibri" pitchFamily="34" charset="0"/>
              </a:rPr>
              <a:t>= hyperpolarisatie</a:t>
            </a:r>
          </a:p>
        </p:txBody>
      </p:sp>
    </p:spTree>
    <p:extLst>
      <p:ext uri="{BB962C8B-B14F-4D97-AF65-F5344CB8AC3E}">
        <p14:creationId xmlns:p14="http://schemas.microsoft.com/office/powerpoint/2010/main" val="28785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5" grpId="1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/>
            </a:r>
            <a:br>
              <a:rPr lang="nl-NL"/>
            </a:br>
            <a:endParaRPr lang="nl-N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 smtClean="0"/>
              <a:t>Bst</a:t>
            </a:r>
            <a:r>
              <a:rPr lang="nl-NL" dirty="0" smtClean="0"/>
              <a:t> 5 Spieren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29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1748" name="Picture 4" descr="spi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609600"/>
            <a:ext cx="4425950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 descr="spier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471988" cy="60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57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Verschillende typen spierweefsel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6" name="Picture 4" descr="spier 005"/>
          <p:cNvPicPr>
            <a:picLocks noChangeAspect="1" noChangeArrowheads="1"/>
          </p:cNvPicPr>
          <p:nvPr/>
        </p:nvPicPr>
        <p:blipFill>
          <a:blip r:embed="rId2">
            <a:lum bright="-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4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Glad spierweefsel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Glad spierweefsel</a:t>
            </a:r>
          </a:p>
          <a:p>
            <a:pPr lvl="1"/>
            <a:r>
              <a:rPr lang="nl-NL"/>
              <a:t>Geen strepen door verdeling van myosine/actine filamenten</a:t>
            </a:r>
          </a:p>
          <a:p>
            <a:pPr lvl="1"/>
            <a:r>
              <a:rPr lang="nl-NL"/>
              <a:t>Bij ONBEWUSTE PROCESSEN betrokken</a:t>
            </a:r>
          </a:p>
          <a:p>
            <a:pPr lvl="1"/>
            <a:r>
              <a:rPr lang="nl-NL"/>
              <a:t>Langzame contractie (samentrekking)</a:t>
            </a:r>
          </a:p>
          <a:p>
            <a:pPr lvl="1"/>
            <a:r>
              <a:rPr lang="nl-NL"/>
              <a:t>Komt o.a. voor in:</a:t>
            </a:r>
          </a:p>
          <a:p>
            <a:pPr lvl="2"/>
            <a:r>
              <a:rPr lang="nl-NL"/>
              <a:t>Bloedvaten en maag-darmkanaal</a:t>
            </a:r>
          </a:p>
        </p:txBody>
      </p:sp>
      <p:pic>
        <p:nvPicPr>
          <p:cNvPr id="32774" name="Picture 6" descr="08_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4191000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96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Hart spierweefsel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Gestreept</a:t>
            </a:r>
          </a:p>
          <a:p>
            <a:r>
              <a:rPr lang="nl-NL"/>
              <a:t>ONBEWUST</a:t>
            </a:r>
          </a:p>
          <a:p>
            <a:r>
              <a:rPr lang="nl-NL"/>
              <a:t>Geeft </a:t>
            </a:r>
            <a:r>
              <a:rPr lang="nl-NL" b="1"/>
              <a:t>impulsen</a:t>
            </a:r>
            <a:r>
              <a:rPr lang="nl-NL"/>
              <a:t> van de ene naar de andere cel aan elkaar door</a:t>
            </a:r>
          </a:p>
          <a:p>
            <a:r>
              <a:rPr lang="nl-NL"/>
              <a:t>Gecoördineerd door de sinusknoop</a:t>
            </a:r>
          </a:p>
        </p:txBody>
      </p:sp>
    </p:spTree>
    <p:extLst>
      <p:ext uri="{BB962C8B-B14F-4D97-AF65-F5344CB8AC3E}">
        <p14:creationId xmlns:p14="http://schemas.microsoft.com/office/powerpoint/2010/main" val="25199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Dwarsgestreept spierweefsel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Kenmerk: gestreept</a:t>
            </a:r>
          </a:p>
          <a:p>
            <a:r>
              <a:rPr lang="nl-NL"/>
              <a:t>BEWUSTE PROCESSEN</a:t>
            </a:r>
          </a:p>
          <a:p>
            <a:pPr lvl="1"/>
            <a:r>
              <a:rPr lang="nl-NL"/>
              <a:t>Zelf te coördineren</a:t>
            </a:r>
          </a:p>
          <a:p>
            <a:endParaRPr lang="nl-NL"/>
          </a:p>
          <a:p>
            <a:pPr lvl="1"/>
            <a:endParaRPr lang="nl-NL"/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1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Dwarsgestreept spierweefsel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pPr lvl="1"/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/>
          <a:stretch>
            <a:fillRect/>
          </a:stretch>
        </p:blipFill>
        <p:spPr bwMode="auto">
          <a:xfrm>
            <a:off x="304800" y="1219200"/>
            <a:ext cx="8458200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1981200" y="1905000"/>
            <a:ext cx="15240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267200" y="304800"/>
            <a:ext cx="4876800" cy="1447800"/>
          </a:xfrm>
          <a:prstGeom prst="wedgeRectCallout">
            <a:avLst>
              <a:gd name="adj1" fmla="val -45606"/>
              <a:gd name="adj2" fmla="val 69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l-NL" b="1"/>
              <a:t>1 spier</a:t>
            </a:r>
            <a:r>
              <a:rPr lang="nl-NL"/>
              <a:t> – bundel spiervezels</a:t>
            </a:r>
          </a:p>
          <a:p>
            <a:endParaRPr lang="nl-NL"/>
          </a:p>
          <a:p>
            <a:r>
              <a:rPr lang="nl-NL" b="1"/>
              <a:t>Spiervezel</a:t>
            </a:r>
            <a:r>
              <a:rPr lang="nl-NL"/>
              <a:t> bestaat uit myofibrillen (kleinere eenheden</a:t>
            </a:r>
          </a:p>
          <a:p>
            <a:r>
              <a:rPr lang="nl-NL" b="1"/>
              <a:t>Vezel</a:t>
            </a:r>
            <a:r>
              <a:rPr lang="nl-NL"/>
              <a:t>: 1 cel met meerdere kernen</a:t>
            </a:r>
          </a:p>
        </p:txBody>
      </p:sp>
    </p:spTree>
    <p:extLst>
      <p:ext uri="{BB962C8B-B14F-4D97-AF65-F5344CB8AC3E}">
        <p14:creationId xmlns:p14="http://schemas.microsoft.com/office/powerpoint/2010/main" val="14245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Sacromeer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Hier gebeurt de eigenlijke beweging</a:t>
            </a:r>
          </a:p>
          <a:p>
            <a:r>
              <a:rPr lang="nl-NL"/>
              <a:t>Myosine filament bevat “kopjes” om vast te hechten aan actine filamenten.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8591550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1524000" y="6248400"/>
            <a:ext cx="5334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2286000" y="6248400"/>
            <a:ext cx="609600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2286000" y="3429000"/>
            <a:ext cx="4038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0" y="990600"/>
            <a:ext cx="4724400" cy="1143000"/>
          </a:xfrm>
          <a:prstGeom prst="wedgeRoundRectCallout">
            <a:avLst>
              <a:gd name="adj1" fmla="val 37870"/>
              <a:gd name="adj2" fmla="val 13486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l-NL"/>
              <a:t>A – band:</a:t>
            </a:r>
          </a:p>
          <a:p>
            <a:pPr algn="ctr"/>
            <a:r>
              <a:rPr lang="nl-NL"/>
              <a:t>Geeft de lengte van de myosine filamenten weer.</a:t>
            </a:r>
          </a:p>
          <a:p>
            <a:pPr algn="ctr"/>
            <a:endParaRPr lang="nl-NL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7543800" y="3200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/>
              <a:t>I band</a:t>
            </a: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6934200" y="3429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733800" y="304800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/>
              <a:t>A band</a:t>
            </a:r>
          </a:p>
        </p:txBody>
      </p:sp>
      <p:sp>
        <p:nvSpPr>
          <p:cNvPr id="37905" name="AutoShape 17"/>
          <p:cNvSpPr>
            <a:spLocks noChangeArrowheads="1"/>
          </p:cNvSpPr>
          <p:nvPr/>
        </p:nvSpPr>
        <p:spPr bwMode="auto">
          <a:xfrm>
            <a:off x="4267200" y="457200"/>
            <a:ext cx="4724400" cy="1143000"/>
          </a:xfrm>
          <a:prstGeom prst="wedgeRoundRectCallout">
            <a:avLst>
              <a:gd name="adj1" fmla="val 23620"/>
              <a:gd name="adj2" fmla="val 19777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nl-NL"/>
              <a:t>I – band:</a:t>
            </a:r>
          </a:p>
          <a:p>
            <a:pPr algn="ctr"/>
            <a:r>
              <a:rPr lang="nl-NL"/>
              <a:t>Gedeelte waarbij myosine en actine elkaar niet overlappen.</a:t>
            </a:r>
          </a:p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89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 animBg="1"/>
      <p:bldP spid="37899" grpId="1" animBg="1"/>
      <p:bldP spid="37905" grpId="0" animBg="1"/>
      <p:bldP spid="37905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Samentrekking Sacromeer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nl-NL"/>
              <a:t>Met behulp van Ca</a:t>
            </a:r>
            <a:r>
              <a:rPr lang="nl-NL" baseline="30000"/>
              <a:t>2+</a:t>
            </a:r>
            <a:r>
              <a:rPr lang="nl-NL"/>
              <a:t>.</a:t>
            </a:r>
          </a:p>
          <a:p>
            <a:pPr lvl="1"/>
            <a:r>
              <a:rPr lang="nl-NL"/>
              <a:t>Actiepotentiaal zorgt ervoor dat Ca</a:t>
            </a:r>
            <a:r>
              <a:rPr lang="nl-NL" baseline="30000"/>
              <a:t>2+ </a:t>
            </a:r>
            <a:r>
              <a:rPr lang="nl-NL"/>
              <a:t>de cel binnen komt.</a:t>
            </a:r>
            <a:endParaRPr lang="nl-NL" baseline="3000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4724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4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Samengetrokken sacromeer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pPr lvl="1"/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0263"/>
            <a:ext cx="883920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AutoShape 5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152400" y="6172200"/>
            <a:ext cx="457200" cy="4572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1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6148" name="Picture 2" descr="http://www.biologielexicon.info/alfabetmap/A/afbeeldingen/refractaire%20perio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80988"/>
            <a:ext cx="878681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0188" y="5929313"/>
            <a:ext cx="62150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70C0"/>
                </a:solidFill>
                <a:latin typeface="+mn-lt"/>
                <a:cs typeface="+mn-cs"/>
              </a:rPr>
              <a:t>Drempelwaarde</a:t>
            </a:r>
            <a:r>
              <a:rPr lang="nl-NL" dirty="0">
                <a:latin typeface="+mn-lt"/>
                <a:cs typeface="+mn-cs"/>
              </a:rPr>
              <a:t> – </a:t>
            </a:r>
            <a:r>
              <a:rPr lang="nl-NL" dirty="0">
                <a:solidFill>
                  <a:srgbClr val="C00000"/>
                </a:solidFill>
                <a:latin typeface="+mn-lt"/>
                <a:cs typeface="+mn-cs"/>
              </a:rPr>
              <a:t>Actiepotentiaal</a:t>
            </a:r>
            <a:r>
              <a:rPr lang="nl-NL" dirty="0">
                <a:latin typeface="+mn-lt"/>
                <a:cs typeface="+mn-cs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Absoluut refractaire periode – </a:t>
            </a:r>
            <a:r>
              <a:rPr lang="nl-NL" dirty="0">
                <a:solidFill>
                  <a:srgbClr val="FFC000"/>
                </a:solidFill>
                <a:latin typeface="+mn-lt"/>
                <a:cs typeface="+mn-cs"/>
              </a:rPr>
              <a:t>Relatieve refractaire periode</a:t>
            </a:r>
          </a:p>
        </p:txBody>
      </p:sp>
      <p:sp>
        <p:nvSpPr>
          <p:cNvPr id="6" name="Up Arrow 5"/>
          <p:cNvSpPr/>
          <p:nvPr/>
        </p:nvSpPr>
        <p:spPr>
          <a:xfrm>
            <a:off x="3429000" y="2000250"/>
            <a:ext cx="142875" cy="257175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3143250" y="4071938"/>
            <a:ext cx="142875" cy="5000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Left-Right Arrow 7"/>
          <p:cNvSpPr/>
          <p:nvPr/>
        </p:nvSpPr>
        <p:spPr>
          <a:xfrm flipV="1">
            <a:off x="3286125" y="4572000"/>
            <a:ext cx="714375" cy="142875"/>
          </a:xfrm>
          <a:prstGeom prst="left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Left-Right Arrow 7"/>
          <p:cNvSpPr/>
          <p:nvPr/>
        </p:nvSpPr>
        <p:spPr>
          <a:xfrm flipV="1">
            <a:off x="4067175" y="4572000"/>
            <a:ext cx="1009650" cy="152400"/>
          </a:xfrm>
          <a:prstGeom prst="leftRightArrow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55245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2293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90800"/>
            <a:ext cx="708660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Rustpotentiaal  de binnenkant van de cel is negatief </a:t>
            </a:r>
            <a:r>
              <a:rPr lang="nl-NL" dirty="0" err="1" smtClean="0"/>
              <a:t>t.o.v</a:t>
            </a:r>
            <a:r>
              <a:rPr lang="nl-NL" dirty="0" smtClean="0"/>
              <a:t> de buitenkant</a:t>
            </a:r>
          </a:p>
          <a:p>
            <a:endParaRPr lang="nl-NL" dirty="0"/>
          </a:p>
          <a:p>
            <a:r>
              <a:rPr lang="nl-NL" dirty="0" smtClean="0"/>
              <a:t>Actiepotentiaal  afname van de rustpotentiaal (depolarisatie) tot een drempelwaarde.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53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1380</Words>
  <Application>Microsoft Office PowerPoint</Application>
  <PresentationFormat>Diavoorstelling (4:3)</PresentationFormat>
  <Paragraphs>352</Paragraphs>
  <Slides>80</Slides>
  <Notes>4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80</vt:i4>
      </vt:variant>
    </vt:vector>
  </HeadingPairs>
  <TitlesOfParts>
    <vt:vector size="81" baseType="lpstr">
      <vt:lpstr>Kantoorthema</vt:lpstr>
      <vt:lpstr>Thema 5. Impulsgeleiding</vt:lpstr>
      <vt:lpstr>Bst 1 Impulsen</vt:lpstr>
      <vt:lpstr>PowerPoint-presentatie</vt:lpstr>
      <vt:lpstr>neuron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neurotransmitter</vt:lpstr>
      <vt:lpstr>impulsoverdracht</vt:lpstr>
      <vt:lpstr>Beïnvloeding van synapsen</vt:lpstr>
      <vt:lpstr>PowerPoint-presentatie</vt:lpstr>
      <vt:lpstr>neurotransmitters</vt:lpstr>
      <vt:lpstr>neuromodulatie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lensformule</vt:lpstr>
      <vt:lpstr>PowerPoint-presentatie</vt:lpstr>
      <vt:lpstr>Accommoderen</vt:lpstr>
      <vt:lpstr>lichtbreking</vt:lpstr>
      <vt:lpstr>PowerPoint-presentatie</vt:lpstr>
      <vt:lpstr>PowerPoint-presentatie</vt:lpstr>
      <vt:lpstr>pupilreflex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B4. Het centrale zenuwstelsel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V3. Leren en werken</vt:lpstr>
      <vt:lpstr>V4. Ideeën voor onderzoek</vt:lpstr>
      <vt:lpstr>V5. Werken met de computer</vt:lpstr>
      <vt:lpstr> </vt:lpstr>
      <vt:lpstr>PowerPoint-presentatie</vt:lpstr>
      <vt:lpstr>Verschillende typen spierweefsel</vt:lpstr>
      <vt:lpstr>Glad spierweefsel</vt:lpstr>
      <vt:lpstr>Hart spierweefsel</vt:lpstr>
      <vt:lpstr>Dwarsgestreept spierweefsel</vt:lpstr>
      <vt:lpstr>Dwarsgestreept spierweefsel</vt:lpstr>
      <vt:lpstr>Sacromeer</vt:lpstr>
      <vt:lpstr>Samentrekking Sacromeer</vt:lpstr>
      <vt:lpstr>Samengetrokken sacromeer</vt:lpstr>
      <vt:lpstr>PowerPoint-presentatie</vt:lpstr>
    </vt:vector>
  </TitlesOfParts>
  <Company>Carmel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Suzanne Wensink</dc:creator>
  <cp:lastModifiedBy>Rob Tervoert</cp:lastModifiedBy>
  <cp:revision>12</cp:revision>
  <dcterms:created xsi:type="dcterms:W3CDTF">2012-12-11T12:59:37Z</dcterms:created>
  <dcterms:modified xsi:type="dcterms:W3CDTF">2014-01-13T11:28:53Z</dcterms:modified>
</cp:coreProperties>
</file>