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heme/themeOverride4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1"/>
  </p:notesMasterIdLst>
  <p:sldIdLst>
    <p:sldId id="284" r:id="rId2"/>
    <p:sldId id="287" r:id="rId3"/>
    <p:sldId id="271" r:id="rId4"/>
    <p:sldId id="285" r:id="rId5"/>
    <p:sldId id="269" r:id="rId6"/>
    <p:sldId id="273" r:id="rId7"/>
    <p:sldId id="272" r:id="rId8"/>
    <p:sldId id="282" r:id="rId9"/>
    <p:sldId id="286" r:id="rId10"/>
    <p:sldId id="288" r:id="rId11"/>
    <p:sldId id="289" r:id="rId12"/>
    <p:sldId id="294" r:id="rId13"/>
    <p:sldId id="292" r:id="rId14"/>
    <p:sldId id="290" r:id="rId15"/>
    <p:sldId id="291" r:id="rId16"/>
    <p:sldId id="295" r:id="rId17"/>
    <p:sldId id="296" r:id="rId18"/>
    <p:sldId id="298" r:id="rId19"/>
    <p:sldId id="312" r:id="rId20"/>
    <p:sldId id="311" r:id="rId21"/>
    <p:sldId id="274" r:id="rId22"/>
    <p:sldId id="305" r:id="rId23"/>
    <p:sldId id="303" r:id="rId24"/>
    <p:sldId id="306" r:id="rId25"/>
    <p:sldId id="307" r:id="rId26"/>
    <p:sldId id="299" r:id="rId27"/>
    <p:sldId id="313" r:id="rId28"/>
    <p:sldId id="315" r:id="rId29"/>
    <p:sldId id="310" r:id="rId30"/>
    <p:sldId id="309" r:id="rId31"/>
    <p:sldId id="314" r:id="rId32"/>
    <p:sldId id="308" r:id="rId33"/>
    <p:sldId id="300" r:id="rId34"/>
    <p:sldId id="324" r:id="rId35"/>
    <p:sldId id="320" r:id="rId36"/>
    <p:sldId id="301" r:id="rId37"/>
    <p:sldId id="317" r:id="rId38"/>
    <p:sldId id="318" r:id="rId39"/>
    <p:sldId id="319" r:id="rId40"/>
    <p:sldId id="321" r:id="rId41"/>
    <p:sldId id="322" r:id="rId42"/>
    <p:sldId id="323" r:id="rId43"/>
    <p:sldId id="333" r:id="rId44"/>
    <p:sldId id="328" r:id="rId45"/>
    <p:sldId id="326" r:id="rId46"/>
    <p:sldId id="331" r:id="rId47"/>
    <p:sldId id="330" r:id="rId48"/>
    <p:sldId id="332" r:id="rId49"/>
    <p:sldId id="327" r:id="rId50"/>
    <p:sldId id="325" r:id="rId51"/>
    <p:sldId id="334" r:id="rId52"/>
    <p:sldId id="337" r:id="rId53"/>
    <p:sldId id="342" r:id="rId54"/>
    <p:sldId id="338" r:id="rId55"/>
    <p:sldId id="339" r:id="rId56"/>
    <p:sldId id="336" r:id="rId57"/>
    <p:sldId id="340" r:id="rId58"/>
    <p:sldId id="341" r:id="rId59"/>
    <p:sldId id="335" r:id="rId60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853" autoAdjust="0"/>
    <p:restoredTop sz="94660"/>
  </p:normalViewPr>
  <p:slideViewPr>
    <p:cSldViewPr>
      <p:cViewPr>
        <p:scale>
          <a:sx n="100" d="100"/>
          <a:sy n="100" d="100"/>
        </p:scale>
        <p:origin x="-282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E0CF2A8-53B7-4D83-B0CD-3E1FE02EDFE7}" type="datetimeFigureOut">
              <a:rPr lang="nl-NL"/>
              <a:pPr>
                <a:defRPr/>
              </a:pPr>
              <a:t>10-4-2010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C1E5FEE-FF40-4683-B2ED-BE7061419CE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36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2603C4-641E-43E2-9EAA-0518C248389F}" type="slidenum">
              <a:rPr lang="nl-NL" smtClean="0">
                <a:cs typeface="Arial" charset="0"/>
              </a:rPr>
              <a:pPr/>
              <a:t>1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3795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FE52926-3539-4274-A8D9-6F9F3BB83E23}" type="slidenum">
              <a:rPr lang="nl-NL" smtClean="0">
                <a:cs typeface="Arial" charset="0"/>
              </a:rPr>
              <a:pPr/>
              <a:t>10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84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680683-D672-4A5A-B50A-1B82BA8E6FB0}" type="slidenum">
              <a:rPr lang="nl-NL" smtClean="0">
                <a:cs typeface="Arial" charset="0"/>
              </a:rPr>
              <a:pPr/>
              <a:t>11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1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3E749D7-D96C-4341-B020-CBFA171E24D6}" type="slidenum">
              <a:rPr lang="nl-NL" smtClean="0">
                <a:cs typeface="Arial" charset="0"/>
              </a:rPr>
              <a:pPr/>
              <a:t>12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9939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D9DA18-6D10-46F4-AA3E-96740F1BC887}" type="slidenum">
              <a:rPr lang="nl-NL" smtClean="0">
                <a:cs typeface="Arial" charset="0"/>
              </a:rPr>
              <a:pPr/>
              <a:t>13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987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57499CD-5CB8-426E-AB17-7A283619BD6D}" type="slidenum">
              <a:rPr lang="nl-NL" smtClean="0">
                <a:cs typeface="Arial" charset="0"/>
              </a:rPr>
              <a:pPr/>
              <a:t>14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4035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080A6B-88E2-4751-A79B-1A475AB963C5}" type="slidenum">
              <a:rPr lang="nl-NL" smtClean="0">
                <a:cs typeface="Arial" charset="0"/>
              </a:rPr>
              <a:pPr/>
              <a:t>15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F5919C1-5E8E-4CD9-A91E-B180E16B0049}" type="slidenum">
              <a:rPr lang="nl-NL" smtClean="0">
                <a:cs typeface="Arial" charset="0"/>
              </a:rPr>
              <a:pPr/>
              <a:t>16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8131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D7F6421-BE3A-4472-849A-1A1AACAC80A0}" type="slidenum">
              <a:rPr lang="nl-NL" smtClean="0">
                <a:cs typeface="Arial" charset="0"/>
              </a:rPr>
              <a:pPr/>
              <a:t>17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0179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E54C59-A96B-42F9-830F-6B77D66319E9}" type="slidenum">
              <a:rPr lang="nl-NL" smtClean="0">
                <a:cs typeface="Arial" charset="0"/>
              </a:rPr>
              <a:pPr/>
              <a:t>18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2227" name="Tijdelijke aanduiding voor dia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11425D2-71A4-4B59-B41F-902CFAFC86FA}" type="slidenum">
              <a:rPr lang="nl-NL" sz="1200"/>
              <a:pPr algn="r"/>
              <a:t>19</a:t>
            </a:fld>
            <a:endParaRPr lang="nl-NL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0C56ADD-6F75-485E-8EBA-7F0E0218C203}" type="slidenum">
              <a:rPr lang="nl-NL" smtClean="0">
                <a:cs typeface="Arial" charset="0"/>
              </a:rPr>
              <a:pPr/>
              <a:t>2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4275" name="Tijdelijke aanduiding voor dia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BB874F3-898E-4096-A7A5-0615E4886272}" type="slidenum">
              <a:rPr lang="nl-NL" sz="1200"/>
              <a:pPr algn="r"/>
              <a:t>20</a:t>
            </a:fld>
            <a:endParaRPr lang="nl-NL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632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5A906C-F437-40B4-B801-738D17F28424}" type="slidenum">
              <a:rPr lang="nl-NL" smtClean="0">
                <a:cs typeface="Arial" charset="0"/>
              </a:rPr>
              <a:pPr/>
              <a:t>21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8371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8CE20C-7EF4-4624-AACF-AB9BD3D1563B}" type="slidenum">
              <a:rPr lang="nl-NL" smtClean="0">
                <a:cs typeface="Arial" charset="0"/>
              </a:rPr>
              <a:pPr/>
              <a:t>22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19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3B7948-457E-42A8-9379-90BA419824D4}" type="slidenum">
              <a:rPr lang="nl-NL" smtClean="0">
                <a:cs typeface="Arial" charset="0"/>
              </a:rPr>
              <a:pPr/>
              <a:t>23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2467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D96D81-668F-40AC-A445-6C69B0224F03}" type="slidenum">
              <a:rPr lang="nl-NL" smtClean="0">
                <a:cs typeface="Arial" charset="0"/>
              </a:rPr>
              <a:pPr/>
              <a:t>24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5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B4D862-3953-4A0A-B162-C34127B26225}" type="slidenum">
              <a:rPr lang="nl-NL" smtClean="0">
                <a:cs typeface="Arial" charset="0"/>
              </a:rPr>
              <a:pPr/>
              <a:t>25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656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2272D2A-787D-4AD6-8D96-BC2E3B6071DF}" type="slidenum">
              <a:rPr lang="nl-NL" smtClean="0">
                <a:cs typeface="Arial" charset="0"/>
              </a:rPr>
              <a:pPr/>
              <a:t>26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8611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70C95FB-EDBE-43EC-BC81-FD7863CA2690}" type="slidenum">
              <a:rPr lang="nl-NL" smtClean="0">
                <a:cs typeface="Arial" charset="0"/>
              </a:rPr>
              <a:pPr/>
              <a:t>27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0659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5FB3FB0-E0DA-4C9A-9680-9827E91FA08F}" type="slidenum">
              <a:rPr lang="nl-NL" smtClean="0">
                <a:cs typeface="Arial" charset="0"/>
              </a:rPr>
              <a:pPr/>
              <a:t>28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2707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A68BD5-3938-4321-8484-AC8A751585C7}" type="slidenum">
              <a:rPr lang="nl-NL" smtClean="0">
                <a:cs typeface="Arial" charset="0"/>
              </a:rPr>
              <a:pPr/>
              <a:t>29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945E81-0E91-4C56-994B-B2895DD54035}" type="slidenum">
              <a:rPr lang="nl-NL" smtClean="0">
                <a:cs typeface="Arial" charset="0"/>
              </a:rPr>
              <a:pPr/>
              <a:t>3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4755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203D4E-6E15-4B9C-8FB0-8D8F6C8592E8}" type="slidenum">
              <a:rPr lang="nl-NL" smtClean="0">
                <a:cs typeface="Arial" charset="0"/>
              </a:rPr>
              <a:pPr/>
              <a:t>30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680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82F1936-83B4-4448-82CA-7175843F02D7}" type="slidenum">
              <a:rPr lang="nl-NL" smtClean="0">
                <a:cs typeface="Arial" charset="0"/>
              </a:rPr>
              <a:pPr/>
              <a:t>31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8851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CE1B5E1-562C-4A10-8BD7-A0BD758610E9}" type="slidenum">
              <a:rPr lang="nl-NL" smtClean="0">
                <a:cs typeface="Arial" charset="0"/>
              </a:rPr>
              <a:pPr/>
              <a:t>32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0899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95BBE6-4899-4043-B97B-474AB8C75B25}" type="slidenum">
              <a:rPr lang="nl-NL" smtClean="0">
                <a:cs typeface="Arial" charset="0"/>
              </a:rPr>
              <a:pPr/>
              <a:t>33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2947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1DBD23-391E-4FE6-845C-687C918E4EDE}" type="slidenum">
              <a:rPr lang="nl-NL" smtClean="0">
                <a:cs typeface="Arial" charset="0"/>
              </a:rPr>
              <a:pPr/>
              <a:t>34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4995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877BEC-7BE6-4736-AC19-3D5918E49BB6}" type="slidenum">
              <a:rPr lang="nl-NL" smtClean="0">
                <a:cs typeface="Arial" charset="0"/>
              </a:rPr>
              <a:pPr/>
              <a:t>35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704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051661E-C530-4FE7-A204-C821DA9BC6A0}" type="slidenum">
              <a:rPr lang="nl-NL" smtClean="0">
                <a:cs typeface="Arial" charset="0"/>
              </a:rPr>
              <a:pPr/>
              <a:t>36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9091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BEBC98-43EB-4677-94E3-F0F654DAEE4F}" type="slidenum">
              <a:rPr lang="nl-NL" smtClean="0">
                <a:cs typeface="Arial" charset="0"/>
              </a:rPr>
              <a:pPr/>
              <a:t>37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1139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369505-D4B4-41BF-922A-D9B3ECC913E2}" type="slidenum">
              <a:rPr lang="nl-NL" smtClean="0">
                <a:cs typeface="Arial" charset="0"/>
              </a:rPr>
              <a:pPr/>
              <a:t>38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3187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BCF18C-7484-47EE-91BF-E0D044D0A8BF}" type="slidenum">
              <a:rPr lang="nl-NL" smtClean="0">
                <a:cs typeface="Arial" charset="0"/>
              </a:rPr>
              <a:pPr/>
              <a:t>39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7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A9AFC9-3D8B-4317-9574-1D8233D2FADC}" type="slidenum">
              <a:rPr lang="nl-NL" smtClean="0">
                <a:cs typeface="Arial" charset="0"/>
              </a:rPr>
              <a:pPr/>
              <a:t>4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5235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F1B4ED-E2C0-4476-B6B0-EBC393542E58}" type="slidenum">
              <a:rPr lang="nl-NL" smtClean="0">
                <a:cs typeface="Arial" charset="0"/>
              </a:rPr>
              <a:pPr/>
              <a:t>40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728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B0D62A-25C5-48BE-97C1-5599B7542DB6}" type="slidenum">
              <a:rPr lang="nl-NL" smtClean="0">
                <a:cs typeface="Arial" charset="0"/>
              </a:rPr>
              <a:pPr/>
              <a:t>41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9331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340BE50-4611-446B-BFED-D51D4391E70A}" type="slidenum">
              <a:rPr lang="nl-NL" smtClean="0">
                <a:cs typeface="Arial" charset="0"/>
              </a:rPr>
              <a:pPr/>
              <a:t>42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1379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47F1A7C-1466-40FE-AA40-2D20787FC70B}" type="slidenum">
              <a:rPr lang="nl-NL" smtClean="0">
                <a:cs typeface="Arial" charset="0"/>
              </a:rPr>
              <a:pPr/>
              <a:t>43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3427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0E6A8F-DC76-4370-9792-8F0042DD97A2}" type="slidenum">
              <a:rPr lang="nl-NL" smtClean="0">
                <a:cs typeface="Arial" charset="0"/>
              </a:rPr>
              <a:pPr/>
              <a:t>44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5475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45CD40B-668D-46CA-8087-FA4E26479FCB}" type="slidenum">
              <a:rPr lang="nl-NL" smtClean="0">
                <a:cs typeface="Arial" charset="0"/>
              </a:rPr>
              <a:pPr/>
              <a:t>45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0595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D9211A6-4092-43EC-B74A-65335D50D16F}" type="slidenum">
              <a:rPr lang="nl-NL" smtClean="0">
                <a:cs typeface="Arial" charset="0"/>
              </a:rPr>
              <a:pPr/>
              <a:t>49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264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020554-E6F0-4F27-8023-B6B96A1D28D6}" type="slidenum">
              <a:rPr lang="nl-NL" smtClean="0">
                <a:cs typeface="Arial" charset="0"/>
              </a:rPr>
              <a:pPr/>
              <a:t>50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0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4691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9B2FE6-543E-4A14-9F7B-EAA327637B47}" type="slidenum">
              <a:rPr lang="nl-NL" smtClean="0">
                <a:cs typeface="Arial" charset="0"/>
              </a:rPr>
              <a:pPr/>
              <a:t>51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776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5752D4-56F8-42D2-B47D-F9838C0978DE}" type="slidenum">
              <a:rPr lang="nl-NL" smtClean="0">
                <a:cs typeface="Arial" charset="0"/>
              </a:rPr>
              <a:pPr/>
              <a:t>53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5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4784AA-80A1-44B1-AED6-F2FD851CC60B}" type="slidenum">
              <a:rPr lang="nl-NL" smtClean="0">
                <a:cs typeface="Arial" charset="0"/>
              </a:rPr>
              <a:pPr/>
              <a:t>5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9811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2F3E3E-EFB4-4272-8296-0A0B79536D4D}" type="slidenum">
              <a:rPr lang="nl-NL" smtClean="0">
                <a:cs typeface="Arial" charset="0"/>
              </a:rPr>
              <a:pPr/>
              <a:t>54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1859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C15486-0BAF-435B-B1F3-E4EB1662911D}" type="slidenum">
              <a:rPr lang="nl-NL" smtClean="0">
                <a:cs typeface="Arial" charset="0"/>
              </a:rPr>
              <a:pPr/>
              <a:t>55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3907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BDFD69-0E2D-468D-9DB3-5054C6870A90}" type="slidenum">
              <a:rPr lang="nl-NL" smtClean="0">
                <a:cs typeface="Arial" charset="0"/>
              </a:rPr>
              <a:pPr/>
              <a:t>56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4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5955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CC5A310-793C-4A0D-963E-843030DDD1A1}" type="slidenum">
              <a:rPr lang="nl-NL" smtClean="0">
                <a:cs typeface="Arial" charset="0"/>
              </a:rPr>
              <a:pPr/>
              <a:t>57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800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1A16C7B-C047-4F0D-A247-D932CA8520B6}" type="slidenum">
              <a:rPr lang="nl-NL" smtClean="0">
                <a:cs typeface="Arial" charset="0"/>
              </a:rPr>
              <a:pPr/>
              <a:t>58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0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0051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DB9255-A8BE-4FB4-B48B-C944171A4252}" type="slidenum">
              <a:rPr lang="nl-NL" smtClean="0">
                <a:cs typeface="Arial" charset="0"/>
              </a:rPr>
              <a:pPr/>
              <a:t>59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60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1024FC-0876-4FC2-B07B-E8EC0BBC52C7}" type="slidenum">
              <a:rPr lang="nl-NL" smtClean="0">
                <a:cs typeface="Arial" charset="0"/>
              </a:rPr>
              <a:pPr/>
              <a:t>6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651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E9D41D8-33E4-40F8-9FDB-DFE45FC42C31}" type="slidenum">
              <a:rPr lang="nl-NL" smtClean="0">
                <a:cs typeface="Arial" charset="0"/>
              </a:rPr>
              <a:pPr/>
              <a:t>7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699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50CA21-0757-4FDA-99E8-107C1ED1F51F}" type="slidenum">
              <a:rPr lang="nl-NL" smtClean="0">
                <a:cs typeface="Arial" charset="0"/>
              </a:rPr>
              <a:pPr/>
              <a:t>8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CEA2A3-C397-4330-9F61-FBAA35EAA21B}" type="slidenum">
              <a:rPr lang="nl-NL" smtClean="0">
                <a:cs typeface="Arial" charset="0"/>
              </a:rPr>
              <a:pPr/>
              <a:t>9</a:t>
            </a:fld>
            <a:endParaRPr lang="nl-NL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ige driehoek 9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grpSp>
        <p:nvGrpSpPr>
          <p:cNvPr id="5" name="Groep 1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Vrije vorm 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Vrije vorm 7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Vrije v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Rechte verbindingslijn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nl-NL" smtClean="0"/>
              <a:t>Klik om het opmaakprofiel van de modelondertitel te bewerken</a:t>
            </a:r>
            <a:endParaRPr lang="en-US"/>
          </a:p>
        </p:txBody>
      </p:sp>
      <p:sp>
        <p:nvSpPr>
          <p:cNvPr id="11" name="Tijdelijke aanduiding voo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18511B42-000F-4249-8581-3B2CC56C462C}" type="datetimeFigureOut">
              <a:rPr lang="nl-NL"/>
              <a:pPr>
                <a:defRPr/>
              </a:pPr>
              <a:t>10-4-2010</a:t>
            </a:fld>
            <a:endParaRPr lang="nl-NL"/>
          </a:p>
        </p:txBody>
      </p:sp>
      <p:sp>
        <p:nvSpPr>
          <p:cNvPr id="12" name="Tijdelijke aanduiding voor voettekst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13" name="Tijdelijke aanduiding voor dianumm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2F18B97D-2E7C-4255-8893-CF2C6A34CFC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B90C4-B02E-4D60-973D-089CB75157B6}" type="datetimeFigureOut">
              <a:rPr lang="nl-NL"/>
              <a:pPr>
                <a:defRPr/>
              </a:pPr>
              <a:t>10-4-2010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7EC64-C4F7-439F-911D-0CB85E877D2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A49BD-955D-4062-BB1D-B46F3D0FEC93}" type="datetimeFigureOut">
              <a:rPr lang="nl-NL"/>
              <a:pPr>
                <a:defRPr/>
              </a:pPr>
              <a:t>10-4-2010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370CA-012E-436B-9153-BCD72255D74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B98EB-D9FF-4B12-910F-E9D28C0E75C4}" type="datetimeFigureOut">
              <a:rPr lang="nl-NL"/>
              <a:pPr>
                <a:defRPr/>
              </a:pPr>
              <a:t>10-4-2010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DDCE2-5CCF-4109-9DF6-8EC7E2C2BE6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unthaak 6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Punthaak 7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9D6E3F1-C09F-4CF0-9513-D2479CD4FABE}" type="datetimeFigureOut">
              <a:rPr lang="nl-NL"/>
              <a:pPr>
                <a:defRPr/>
              </a:pPr>
              <a:t>10-4-2010</a:t>
            </a:fld>
            <a:endParaRPr lang="nl-NL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33B9968-F8EF-4262-AB81-D3BBBB5853C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67A52B9-17FA-44C0-B985-D8F86E0E71AA}" type="datetimeFigureOut">
              <a:rPr lang="nl-NL"/>
              <a:pPr>
                <a:defRPr/>
              </a:pPr>
              <a:t>10-4-2010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1A1DEF8-8507-4B87-A446-07C651CE52A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C17F496-F312-483B-8F9C-553371FAA863}" type="datetimeFigureOut">
              <a:rPr lang="nl-NL"/>
              <a:pPr>
                <a:defRPr/>
              </a:pPr>
              <a:t>10-4-2010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C8673FE-361E-42E9-BDDD-89671436D6A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B1D4F77-31FF-42B4-9685-79E0CF1208D3}" type="datetimeFigureOut">
              <a:rPr lang="nl-NL"/>
              <a:pPr>
                <a:defRPr/>
              </a:pPr>
              <a:t>10-4-2010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2EFE212-8B62-4D62-9657-3112A4DC1CE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97942-FA50-4C9C-B8CA-CEAD6FCCB5A8}" type="datetimeFigureOut">
              <a:rPr lang="nl-NL"/>
              <a:pPr>
                <a:defRPr/>
              </a:pPr>
              <a:t>10-4-2010</a:t>
            </a:fld>
            <a:endParaRPr lang="nl-NL"/>
          </a:p>
        </p:txBody>
      </p:sp>
      <p:sp>
        <p:nvSpPr>
          <p:cNvPr id="3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E9FF0-96A3-4AE4-BDBD-0B1546A192E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CA5F2E0-B9A3-49D1-AE1F-1FABBA27FE74}" type="datetimeFigureOut">
              <a:rPr lang="nl-NL"/>
              <a:pPr>
                <a:defRPr/>
              </a:pPr>
              <a:t>10-4-2010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489878A-2EDA-4656-940D-7AD7A3436B2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rije vorm 7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Vrije vorm 8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" name="Rechthoekige driehoe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8" name="Rechte verbindingslijn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unthaak 11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Punthaak 12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11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19478298-9BBE-41DC-8689-94FFC1B55072}" type="datetimeFigureOut">
              <a:rPr lang="nl-NL"/>
              <a:pPr>
                <a:defRPr/>
              </a:pPr>
              <a:t>10-4-2010</a:t>
            </a:fld>
            <a:endParaRPr lang="nl-NL"/>
          </a:p>
        </p:txBody>
      </p:sp>
      <p:sp>
        <p:nvSpPr>
          <p:cNvPr id="12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13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55A8902-E9BE-4D1C-9333-BB1D9F2EAC4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rije v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Vrije v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" name="Rechthoekige driehoe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15" name="Rechte verbindingslijn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titel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1033" name="Tijdelijke aanduiding voor tekst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smtClean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  <a:cs typeface="+mn-cs"/>
              </a:defRPr>
            </a:lvl1pPr>
            <a:extLst/>
          </a:lstStyle>
          <a:p>
            <a:pPr>
              <a:defRPr/>
            </a:pPr>
            <a:fld id="{57845262-1F11-4F0E-BC6E-AE897F4AA438}" type="datetimeFigureOut">
              <a:rPr lang="nl-NL"/>
              <a:pPr>
                <a:defRPr/>
              </a:pPr>
              <a:t>10-4-2010</a:t>
            </a:fld>
            <a:endParaRPr lang="nl-NL"/>
          </a:p>
        </p:txBody>
      </p:sp>
      <p:sp>
        <p:nvSpPr>
          <p:cNvPr id="22" name="Tijdelijke aanduiding voor voettekst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cs typeface="+mn-cs"/>
              </a:defRPr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  <a:cs typeface="+mn-cs"/>
              </a:defRPr>
            </a:lvl1pPr>
            <a:extLst/>
          </a:lstStyle>
          <a:p>
            <a:pPr>
              <a:defRPr/>
            </a:pPr>
            <a:fld id="{5BDC3C57-12A7-4FC2-824E-0EC72D5A1C3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2" r:id="rId2"/>
    <p:sldLayoutId id="2147483697" r:id="rId3"/>
    <p:sldLayoutId id="2147483698" r:id="rId4"/>
    <p:sldLayoutId id="2147483699" r:id="rId5"/>
    <p:sldLayoutId id="2147483700" r:id="rId6"/>
    <p:sldLayoutId id="2147483693" r:id="rId7"/>
    <p:sldLayoutId id="2147483701" r:id="rId8"/>
    <p:sldLayoutId id="2147483702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bioplek.org/animaties/cel/celstrekking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plek.org/animaties/fotosynthese/vaatbundel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chooltv.nl/beeldbank/clip/20060706_jaarringen0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hyperlink" Target="http://www.bioplek.org/animaties/fotosynthese/huidmondjes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plek.org/animaties/fotosynthese/vaatbundel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0/03/Sla-kiemend.jp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youtube.com/watch?v=cFX4JrsPaUs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32jqyIpoHg&amp;feature=related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At1BJJDcXhk&amp;feature=related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Ir9bm3fli90&amp;feature=player_embedded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ooltv.nl/beeldbank/clip/20030623_aardappelen02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plek.org/animaties/fotosynthese/vaatbundel.html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b/Leaf_anatomy_nl.svg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ooltv.nl/beeldbank/clippopup/20030623_asperges02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bioplek.org/animaties/planten_dieren/bloem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ooltv.nl/beeldbank/clip/2001127_cndpclipsb35boon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642938" y="214313"/>
            <a:ext cx="7772400" cy="1470025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sz="4400" dirty="0">
                <a:latin typeface="Comic Sans MS" pitchFamily="66" charset="0"/>
                <a:ea typeface="+mj-ea"/>
                <a:cs typeface="+mj-cs"/>
              </a:rPr>
              <a:t>Thema 4 Planten</a:t>
            </a:r>
            <a:br>
              <a:rPr lang="nl-NL" sz="4400" dirty="0">
                <a:latin typeface="Comic Sans MS" pitchFamily="66" charset="0"/>
                <a:ea typeface="+mj-ea"/>
                <a:cs typeface="+mj-cs"/>
              </a:rPr>
            </a:br>
            <a:r>
              <a:rPr lang="nl-NL" dirty="0">
                <a:latin typeface="Comic Sans MS" pitchFamily="66" charset="0"/>
                <a:ea typeface="+mj-ea"/>
                <a:cs typeface="+mj-cs"/>
              </a:rPr>
              <a:t>basisstof 1 Geslachtelijke voortplanting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1357313"/>
            <a:ext cx="3522662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928813"/>
            <a:ext cx="35909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88" y="3429000"/>
            <a:ext cx="3595687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4000500"/>
            <a:ext cx="3600450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428625" y="-71438"/>
            <a:ext cx="7772400" cy="1470026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sz="4400" dirty="0">
                <a:latin typeface="Comic Sans MS" pitchFamily="66" charset="0"/>
                <a:ea typeface="+mj-ea"/>
                <a:cs typeface="+mj-cs"/>
              </a:rPr>
              <a:t>Thema 4 Planten</a:t>
            </a:r>
            <a:br>
              <a:rPr lang="nl-NL" sz="4400" dirty="0">
                <a:latin typeface="Comic Sans MS" pitchFamily="66" charset="0"/>
                <a:ea typeface="+mj-ea"/>
                <a:cs typeface="+mj-cs"/>
              </a:rPr>
            </a:br>
            <a:r>
              <a:rPr lang="nl-NL" dirty="0">
                <a:latin typeface="Comic Sans MS" pitchFamily="66" charset="0"/>
                <a:cs typeface="+mn-cs"/>
              </a:rPr>
              <a:t> basisstof 2 Ontkieming, groei en ontwikkeling</a:t>
            </a:r>
            <a:endParaRPr lang="nl-NL" dirty="0"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928688"/>
            <a:ext cx="8461375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642938" y="0"/>
            <a:ext cx="7772400" cy="1470025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sz="4400" dirty="0">
                <a:latin typeface="Comic Sans MS" pitchFamily="66" charset="0"/>
                <a:ea typeface="+mj-ea"/>
                <a:cs typeface="+mj-cs"/>
              </a:rPr>
              <a:t>Thema 4 Planten</a:t>
            </a:r>
            <a:br>
              <a:rPr lang="nl-NL" sz="4400" dirty="0">
                <a:latin typeface="Comic Sans MS" pitchFamily="66" charset="0"/>
                <a:ea typeface="+mj-ea"/>
                <a:cs typeface="+mj-cs"/>
              </a:rPr>
            </a:br>
            <a:r>
              <a:rPr lang="nl-NL" dirty="0">
                <a:latin typeface="Comic Sans MS" pitchFamily="66" charset="0"/>
                <a:cs typeface="+mn-cs"/>
              </a:rPr>
              <a:t> basisstof 2 Ontkieming, groei en ontwikkeling</a:t>
            </a:r>
            <a:endParaRPr lang="nl-NL" dirty="0"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0" y="114300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hthoek 3"/>
          <p:cNvSpPr>
            <a:spLocks noChangeArrowheads="1"/>
          </p:cNvSpPr>
          <p:nvPr/>
        </p:nvSpPr>
        <p:spPr bwMode="auto">
          <a:xfrm>
            <a:off x="0" y="3786188"/>
            <a:ext cx="4572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200">
                <a:hlinkClick r:id="rId4"/>
              </a:rPr>
              <a:t>http://www.bioplek.org/animaties/cel/</a:t>
            </a:r>
          </a:p>
          <a:p>
            <a:r>
              <a:rPr lang="nl-NL" sz="1200">
                <a:hlinkClick r:id="rId4"/>
              </a:rPr>
              <a:t>celstrekking.html</a:t>
            </a:r>
            <a:endParaRPr lang="nl-NL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echte verbindingslijn met pijl 12"/>
          <p:cNvCxnSpPr/>
          <p:nvPr/>
        </p:nvCxnSpPr>
        <p:spPr>
          <a:xfrm rot="5400000">
            <a:off x="857250" y="2786063"/>
            <a:ext cx="1500188" cy="21431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al 19"/>
          <p:cNvSpPr/>
          <p:nvPr/>
        </p:nvSpPr>
        <p:spPr>
          <a:xfrm>
            <a:off x="3714750" y="3857625"/>
            <a:ext cx="1928813" cy="1571625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36867" name="Rechthoek 3"/>
          <p:cNvSpPr>
            <a:spLocks noChangeArrowheads="1"/>
          </p:cNvSpPr>
          <p:nvPr/>
        </p:nvSpPr>
        <p:spPr bwMode="auto">
          <a:xfrm>
            <a:off x="500063" y="285750"/>
            <a:ext cx="628650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basisstof 2 Ontkieming, groei en ontwikkeling</a:t>
            </a:r>
          </a:p>
        </p:txBody>
      </p:sp>
      <p:sp>
        <p:nvSpPr>
          <p:cNvPr id="36868" name="Rechthoek 4"/>
          <p:cNvSpPr>
            <a:spLocks noChangeArrowheads="1"/>
          </p:cNvSpPr>
          <p:nvPr/>
        </p:nvSpPr>
        <p:spPr bwMode="auto">
          <a:xfrm>
            <a:off x="2500313" y="6072188"/>
            <a:ext cx="6858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>
                <a:hlinkClick r:id="rId3"/>
              </a:rPr>
              <a:t>http://www.bioplek.org/animaties/fotosynthese/vaatbundel.html</a:t>
            </a:r>
            <a:endParaRPr lang="nl-NL"/>
          </a:p>
        </p:txBody>
      </p:sp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88" y="1285875"/>
            <a:ext cx="7781925" cy="472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hthoek 1"/>
          <p:cNvSpPr>
            <a:spLocks noChangeArrowheads="1"/>
          </p:cNvSpPr>
          <p:nvPr/>
        </p:nvSpPr>
        <p:spPr bwMode="auto">
          <a:xfrm>
            <a:off x="357188" y="285750"/>
            <a:ext cx="6357937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basisstof 2 Ontkieming, groei en ontwikkeling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650" y="1671638"/>
            <a:ext cx="71231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hthoek 1"/>
          <p:cNvSpPr>
            <a:spLocks noChangeArrowheads="1"/>
          </p:cNvSpPr>
          <p:nvPr/>
        </p:nvSpPr>
        <p:spPr bwMode="auto">
          <a:xfrm>
            <a:off x="357188" y="285750"/>
            <a:ext cx="6357937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basisstof 2 Ontkieming, groei en ontwikkeling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300" y="609600"/>
            <a:ext cx="38227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ijdelijke aanduiding voor inhoud 1"/>
          <p:cNvSpPr txBox="1">
            <a:spLocks/>
          </p:cNvSpPr>
          <p:nvPr/>
        </p:nvSpPr>
        <p:spPr bwMode="auto">
          <a:xfrm>
            <a:off x="457200" y="1481138"/>
            <a:ext cx="390048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22300" indent="-514350" eaLnBrk="0" hangingPunct="0">
              <a:spcBef>
                <a:spcPts val="400"/>
              </a:spcBef>
              <a:buSzPct val="100000"/>
              <a:buFont typeface="Lucida Sans Unicode" pitchFamily="34" charset="0"/>
              <a:buAutoNum type="arabicPeriod"/>
            </a:pPr>
            <a:r>
              <a:rPr lang="nl-NL"/>
              <a:t>Epidermis (opperhuid)</a:t>
            </a:r>
          </a:p>
          <a:p>
            <a:pPr marL="622300" indent="-514350" eaLnBrk="0" hangingPunct="0">
              <a:spcBef>
                <a:spcPts val="400"/>
              </a:spcBef>
              <a:buSzPct val="100000"/>
              <a:buFont typeface="Lucida Sans Unicode" pitchFamily="34" charset="0"/>
              <a:buAutoNum type="arabicPeriod"/>
            </a:pPr>
            <a:r>
              <a:rPr lang="nl-NL"/>
              <a:t>Schorsparenchym</a:t>
            </a:r>
          </a:p>
          <a:p>
            <a:pPr marL="622300" indent="-514350" eaLnBrk="0" hangingPunct="0">
              <a:spcBef>
                <a:spcPts val="400"/>
              </a:spcBef>
              <a:buSzPct val="100000"/>
              <a:buFont typeface="Lucida Sans Unicode" pitchFamily="34" charset="0"/>
              <a:buAutoNum type="arabicPeriod"/>
            </a:pPr>
            <a:r>
              <a:rPr lang="nl-NL"/>
              <a:t>Bastvaten</a:t>
            </a:r>
          </a:p>
          <a:p>
            <a:pPr marL="622300" indent="-514350" eaLnBrk="0" hangingPunct="0">
              <a:spcBef>
                <a:spcPts val="400"/>
              </a:spcBef>
              <a:buSzPct val="100000"/>
              <a:buFont typeface="Lucida Sans Unicode" pitchFamily="34" charset="0"/>
              <a:buAutoNum type="arabicPeriod"/>
            </a:pPr>
            <a:r>
              <a:rPr lang="nl-NL"/>
              <a:t>Houtvaten</a:t>
            </a:r>
          </a:p>
          <a:p>
            <a:pPr marL="622300" indent="-514350" eaLnBrk="0" hangingPunct="0">
              <a:spcBef>
                <a:spcPts val="400"/>
              </a:spcBef>
              <a:buSzPct val="100000"/>
              <a:buFont typeface="Lucida Sans Unicode" pitchFamily="34" charset="0"/>
              <a:buAutoNum type="arabicPeriod"/>
            </a:pPr>
            <a:r>
              <a:rPr lang="nl-NL"/>
              <a:t>Uitwaaierende mergstraal</a:t>
            </a:r>
          </a:p>
          <a:p>
            <a:pPr marL="622300" indent="-514350" eaLnBrk="0" hangingPunct="0">
              <a:spcBef>
                <a:spcPts val="400"/>
              </a:spcBef>
              <a:buSzPct val="100000"/>
              <a:buFont typeface="Lucida Sans Unicode" pitchFamily="34" charset="0"/>
              <a:buAutoNum type="arabicPeriod"/>
            </a:pPr>
            <a:r>
              <a:rPr lang="nl-NL"/>
              <a:t>Mergstraal</a:t>
            </a:r>
          </a:p>
          <a:p>
            <a:pPr marL="622300" indent="-514350" eaLnBrk="0" hangingPunct="0">
              <a:spcBef>
                <a:spcPts val="400"/>
              </a:spcBef>
              <a:buSzPct val="100000"/>
              <a:buFont typeface="Lucida Sans Unicode" pitchFamily="34" charset="0"/>
              <a:buAutoNum type="arabicPeriod"/>
            </a:pPr>
            <a:r>
              <a:rPr lang="nl-NL"/>
              <a:t>Cambium</a:t>
            </a:r>
          </a:p>
          <a:p>
            <a:pPr marL="622300" indent="-514350" eaLnBrk="0" hangingPunct="0">
              <a:spcBef>
                <a:spcPts val="400"/>
              </a:spcBef>
              <a:buSzPct val="100000"/>
              <a:buFont typeface="Lucida Sans Unicode" pitchFamily="34" charset="0"/>
              <a:buAutoNum type="arabicPeriod"/>
            </a:pPr>
            <a:r>
              <a:rPr lang="nl-NL"/>
              <a:t>Houtvaten voorjaar</a:t>
            </a:r>
          </a:p>
          <a:p>
            <a:pPr marL="622300" indent="-514350" eaLnBrk="0" hangingPunct="0">
              <a:spcBef>
                <a:spcPts val="400"/>
              </a:spcBef>
              <a:buSzPct val="100000"/>
              <a:buFont typeface="Lucida Sans Unicode" pitchFamily="34" charset="0"/>
              <a:buAutoNum type="arabicPeriod"/>
            </a:pPr>
            <a:r>
              <a:rPr lang="nl-NL"/>
              <a:t>Jaaring</a:t>
            </a:r>
          </a:p>
          <a:p>
            <a:pPr marL="622300" indent="-514350" eaLnBrk="0" hangingPunct="0">
              <a:spcBef>
                <a:spcPts val="400"/>
              </a:spcBef>
              <a:buSzPct val="100000"/>
              <a:buFont typeface="Lucida Sans Unicode" pitchFamily="34" charset="0"/>
              <a:buAutoNum type="arabicPeriod"/>
            </a:pPr>
            <a:r>
              <a:rPr lang="nl-NL"/>
              <a:t>?</a:t>
            </a:r>
          </a:p>
          <a:p>
            <a:pPr marL="622300" indent="-514350" eaLnBrk="0" hangingPunct="0">
              <a:spcBef>
                <a:spcPts val="400"/>
              </a:spcBef>
              <a:buSzPct val="100000"/>
              <a:buFont typeface="Lucida Sans Unicode" pitchFamily="34" charset="0"/>
              <a:buAutoNum type="arabicPeriod"/>
            </a:pPr>
            <a:r>
              <a:rPr lang="nl-NL"/>
              <a:t>?</a:t>
            </a:r>
          </a:p>
          <a:p>
            <a:pPr marL="622300" indent="-514350" eaLnBrk="0" hangingPunct="0">
              <a:spcBef>
                <a:spcPts val="400"/>
              </a:spcBef>
              <a:buSzPct val="100000"/>
              <a:buFont typeface="Lucida Sans Unicode" pitchFamily="34" charset="0"/>
              <a:buAutoNum type="arabicPeriod"/>
            </a:pPr>
            <a:r>
              <a:rPr lang="nl-NL"/>
              <a:t>?</a:t>
            </a:r>
          </a:p>
          <a:p>
            <a:pPr marL="622300" indent="-514350" eaLnBrk="0" hangingPunct="0">
              <a:spcBef>
                <a:spcPts val="400"/>
              </a:spcBef>
              <a:buSzPct val="100000"/>
              <a:buFont typeface="Lucida Sans Unicode" pitchFamily="34" charset="0"/>
              <a:buAutoNum type="arabicPeriod"/>
            </a:pPr>
            <a:r>
              <a:rPr lang="nl-NL"/>
              <a:t>Mergparenchym</a:t>
            </a:r>
          </a:p>
          <a:p>
            <a:pPr marL="622300" indent="-514350" eaLnBrk="0" hangingPunct="0">
              <a:spcBef>
                <a:spcPts val="400"/>
              </a:spcBef>
              <a:buSzPct val="100000"/>
              <a:buFont typeface="Lucida Sans Unicode" pitchFamily="34" charset="0"/>
              <a:buAutoNum type="arabicPeriod"/>
            </a:pPr>
            <a:endParaRPr lang="nl-NL"/>
          </a:p>
          <a:p>
            <a:pPr marL="622300" indent="-514350" eaLnBrk="0" hangingPunct="0">
              <a:spcBef>
                <a:spcPts val="400"/>
              </a:spcBef>
              <a:buSzPct val="100000"/>
              <a:buFont typeface="Lucida Sans Unicode" pitchFamily="34" charset="0"/>
              <a:buAutoNum type="arabicPeriod"/>
            </a:pPr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hthoek 1"/>
          <p:cNvSpPr>
            <a:spLocks noChangeArrowheads="1"/>
          </p:cNvSpPr>
          <p:nvPr/>
        </p:nvSpPr>
        <p:spPr bwMode="auto">
          <a:xfrm>
            <a:off x="357188" y="285750"/>
            <a:ext cx="6357937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basisstof 2 Ontkieming, groei en ontwikkeling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50" y="1285875"/>
            <a:ext cx="3932238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hthoek 4"/>
          <p:cNvSpPr>
            <a:spLocks noChangeArrowheads="1"/>
          </p:cNvSpPr>
          <p:nvPr/>
        </p:nvSpPr>
        <p:spPr bwMode="auto">
          <a:xfrm>
            <a:off x="2714625" y="5572125"/>
            <a:ext cx="6572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>
                <a:hlinkClick r:id="rId4"/>
              </a:rPr>
              <a:t>http://www.schooltv.nl/beeldbank/clip/20060706_jaarringen01</a:t>
            </a:r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hthoek 1"/>
          <p:cNvSpPr>
            <a:spLocks noChangeArrowheads="1"/>
          </p:cNvSpPr>
          <p:nvPr/>
        </p:nvSpPr>
        <p:spPr bwMode="auto">
          <a:xfrm>
            <a:off x="357188" y="285750"/>
            <a:ext cx="6357937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basisstof 2 Ontkieming, groei en ontwikkeling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13" y="1643063"/>
            <a:ext cx="4432300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kstvak 5"/>
          <p:cNvSpPr txBox="1">
            <a:spLocks noChangeArrowheads="1"/>
          </p:cNvSpPr>
          <p:nvPr/>
        </p:nvSpPr>
        <p:spPr bwMode="auto">
          <a:xfrm>
            <a:off x="7715250" y="4714875"/>
            <a:ext cx="1017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Auxinen</a:t>
            </a:r>
          </a:p>
        </p:txBody>
      </p:sp>
      <p:sp>
        <p:nvSpPr>
          <p:cNvPr id="45060" name="Tekstvak 6"/>
          <p:cNvSpPr txBox="1">
            <a:spLocks noChangeArrowheads="1"/>
          </p:cNvSpPr>
          <p:nvPr/>
        </p:nvSpPr>
        <p:spPr bwMode="auto">
          <a:xfrm>
            <a:off x="428625" y="1785938"/>
            <a:ext cx="19288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/>
              <a:t>Prof. F.A.F.C. Went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hthoek 1"/>
          <p:cNvSpPr>
            <a:spLocks noChangeArrowheads="1"/>
          </p:cNvSpPr>
          <p:nvPr/>
        </p:nvSpPr>
        <p:spPr bwMode="auto">
          <a:xfrm>
            <a:off x="357188" y="285750"/>
            <a:ext cx="6357937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basisstof 2 Ontkieming, groei en ontwikkeling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071563"/>
            <a:ext cx="7246937" cy="450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kstvak 5"/>
          <p:cNvSpPr txBox="1">
            <a:spLocks noChangeArrowheads="1"/>
          </p:cNvSpPr>
          <p:nvPr/>
        </p:nvSpPr>
        <p:spPr bwMode="auto">
          <a:xfrm>
            <a:off x="3929063" y="2071688"/>
            <a:ext cx="1387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>
                <a:latin typeface="Comic Sans MS" pitchFamily="66" charset="0"/>
              </a:rPr>
              <a:t>Fototropie!</a:t>
            </a:r>
          </a:p>
        </p:txBody>
      </p:sp>
      <p:sp>
        <p:nvSpPr>
          <p:cNvPr id="47108" name="Tekstvak 6"/>
          <p:cNvSpPr txBox="1">
            <a:spLocks noChangeArrowheads="1"/>
          </p:cNvSpPr>
          <p:nvPr/>
        </p:nvSpPr>
        <p:spPr bwMode="auto">
          <a:xfrm>
            <a:off x="4714875" y="6000750"/>
            <a:ext cx="1366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>
                <a:latin typeface="Comic Sans MS" pitchFamily="66" charset="0"/>
              </a:rPr>
              <a:t>Geotropie?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hthoek 1"/>
          <p:cNvSpPr>
            <a:spLocks noChangeArrowheads="1"/>
          </p:cNvSpPr>
          <p:nvPr/>
        </p:nvSpPr>
        <p:spPr bwMode="auto">
          <a:xfrm>
            <a:off x="357188" y="285750"/>
            <a:ext cx="7215187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basisstof 3 Opname, afgifte, transport en opslag van stoffen</a:t>
            </a:r>
          </a:p>
        </p:txBody>
      </p:sp>
      <p:pic>
        <p:nvPicPr>
          <p:cNvPr id="4915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1687513"/>
            <a:ext cx="6769100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4140200" y="5805488"/>
            <a:ext cx="4508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200">
                <a:hlinkClick r:id="rId4"/>
              </a:rPr>
              <a:t>http://www.bioplek.org/animaties/fotosynthese/huidmondjes.html</a:t>
            </a:r>
            <a:endParaRPr lang="nl-NL" sz="1200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85875"/>
            <a:ext cx="27051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hthoek 1"/>
          <p:cNvSpPr>
            <a:spLocks noChangeArrowheads="1"/>
          </p:cNvSpPr>
          <p:nvPr/>
        </p:nvSpPr>
        <p:spPr bwMode="auto">
          <a:xfrm>
            <a:off x="357188" y="285750"/>
            <a:ext cx="7000875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 basisstof 3 Opname, afgifte, transport en opslag van stoffen</a:t>
            </a:r>
          </a:p>
        </p:txBody>
      </p:sp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412875"/>
            <a:ext cx="2560638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0" y="3357563"/>
            <a:ext cx="5486400" cy="296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642938" y="142875"/>
            <a:ext cx="7772400" cy="1470025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sz="4400" dirty="0">
                <a:latin typeface="Comic Sans MS" pitchFamily="66" charset="0"/>
                <a:ea typeface="+mj-ea"/>
                <a:cs typeface="+mj-cs"/>
              </a:rPr>
              <a:t>Thema 4 Planten</a:t>
            </a:r>
            <a:br>
              <a:rPr lang="nl-NL" sz="4400" dirty="0">
                <a:latin typeface="Comic Sans MS" pitchFamily="66" charset="0"/>
                <a:ea typeface="+mj-ea"/>
                <a:cs typeface="+mj-cs"/>
              </a:rPr>
            </a:br>
            <a:r>
              <a:rPr lang="nl-NL" dirty="0">
                <a:latin typeface="Comic Sans MS" pitchFamily="66" charset="0"/>
                <a:ea typeface="+mj-ea"/>
                <a:cs typeface="+mj-cs"/>
              </a:rPr>
              <a:t>basisstof 1 Geslachtelijke voortplanting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1500188"/>
            <a:ext cx="4492625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3" y="4071938"/>
            <a:ext cx="4583112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hthoek 1"/>
          <p:cNvSpPr>
            <a:spLocks noChangeArrowheads="1"/>
          </p:cNvSpPr>
          <p:nvPr/>
        </p:nvSpPr>
        <p:spPr bwMode="auto">
          <a:xfrm>
            <a:off x="357188" y="285750"/>
            <a:ext cx="7000875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 basisstof 3 Opname, afgifte, transport en opslag van stoffen</a:t>
            </a:r>
          </a:p>
        </p:txBody>
      </p:sp>
      <p:sp>
        <p:nvSpPr>
          <p:cNvPr id="53250" name="Tekstvak 3"/>
          <p:cNvSpPr txBox="1">
            <a:spLocks noChangeArrowheads="1"/>
          </p:cNvSpPr>
          <p:nvPr/>
        </p:nvSpPr>
        <p:spPr bwMode="auto">
          <a:xfrm>
            <a:off x="827088" y="2276475"/>
            <a:ext cx="7345362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2000">
                <a:solidFill>
                  <a:srgbClr val="FF0000"/>
                </a:solidFill>
              </a:rPr>
              <a:t>Verband tussen assimilatie en dissimilatie</a:t>
            </a:r>
          </a:p>
          <a:p>
            <a:endParaRPr lang="nl-NL" sz="200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nl-NL"/>
              <a:t> Intensiteit van de fotosynthese  is snelheid glucosevorming.  </a:t>
            </a:r>
          </a:p>
          <a:p>
            <a:pPr>
              <a:buFontTx/>
              <a:buChar char="•"/>
            </a:pPr>
            <a:endParaRPr lang="nl-NL"/>
          </a:p>
          <a:p>
            <a:pPr>
              <a:buFontTx/>
              <a:buChar char="•"/>
            </a:pPr>
            <a:r>
              <a:rPr lang="nl-NL"/>
              <a:t> Beperkende factoren</a:t>
            </a:r>
          </a:p>
          <a:p>
            <a:pPr>
              <a:buFontTx/>
              <a:buChar char="•"/>
            </a:pPr>
            <a:endParaRPr lang="nl-NL"/>
          </a:p>
          <a:p>
            <a:pPr>
              <a:buFontTx/>
              <a:buChar char="•"/>
            </a:pPr>
            <a:r>
              <a:rPr lang="nl-NL"/>
              <a:t> Dissimilatie/milieu factoren</a:t>
            </a:r>
          </a:p>
          <a:p>
            <a:pPr>
              <a:buFontTx/>
              <a:buChar char="•"/>
            </a:pPr>
            <a:endParaRPr lang="nl-NL"/>
          </a:p>
          <a:p>
            <a:pPr>
              <a:buFontTx/>
              <a:buChar char="•"/>
            </a:pPr>
            <a:r>
              <a:rPr lang="nl-NL"/>
              <a:t> Meten van de intensiteit fotosynthese indirect O</a:t>
            </a:r>
            <a:r>
              <a:rPr lang="nl-NL" baseline="-25000"/>
              <a:t>2 </a:t>
            </a:r>
            <a:r>
              <a:rPr lang="nl-NL"/>
              <a:t>opname (donker)</a:t>
            </a:r>
          </a:p>
          <a:p>
            <a:r>
              <a:rPr lang="nl-NL"/>
              <a:t>   versus O</a:t>
            </a:r>
            <a:r>
              <a:rPr lang="nl-NL" baseline="-25000"/>
              <a:t>2 </a:t>
            </a:r>
            <a:r>
              <a:rPr lang="nl-NL"/>
              <a:t>afgifte (licht)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hthoek 1"/>
          <p:cNvSpPr>
            <a:spLocks noChangeArrowheads="1"/>
          </p:cNvSpPr>
          <p:nvPr/>
        </p:nvSpPr>
        <p:spPr bwMode="auto">
          <a:xfrm>
            <a:off x="357188" y="285750"/>
            <a:ext cx="7000875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 basisstof 3 Opname, afgifte, transport en opslag van stoffen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6825" y="1500188"/>
            <a:ext cx="7877175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kstvak 3"/>
          <p:cNvSpPr txBox="1">
            <a:spLocks noChangeArrowheads="1"/>
          </p:cNvSpPr>
          <p:nvPr/>
        </p:nvSpPr>
        <p:spPr bwMode="auto">
          <a:xfrm>
            <a:off x="142875" y="1487488"/>
            <a:ext cx="16668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/>
              <a:t>In kruidachtige </a:t>
            </a:r>
          </a:p>
          <a:p>
            <a:r>
              <a:rPr lang="nl-NL" sz="1400"/>
              <a:t>stengels is sprake </a:t>
            </a:r>
          </a:p>
          <a:p>
            <a:r>
              <a:rPr lang="nl-NL" sz="1400"/>
              <a:t>van vaatbundel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0125" y="1357313"/>
            <a:ext cx="65913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Rechthoek 1"/>
          <p:cNvSpPr>
            <a:spLocks noChangeArrowheads="1"/>
          </p:cNvSpPr>
          <p:nvPr/>
        </p:nvSpPr>
        <p:spPr bwMode="auto">
          <a:xfrm>
            <a:off x="357188" y="285750"/>
            <a:ext cx="7000875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 basisstof 3 Opname, afgifte, transport en opslag van stoffen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hthoek 1"/>
          <p:cNvSpPr>
            <a:spLocks noChangeArrowheads="1"/>
          </p:cNvSpPr>
          <p:nvPr/>
        </p:nvSpPr>
        <p:spPr bwMode="auto">
          <a:xfrm>
            <a:off x="357188" y="285750"/>
            <a:ext cx="7000875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 basisstof 3 Opname, afgifte, transport en opslag van stoffen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1428750"/>
            <a:ext cx="6519863" cy="466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hthoek 1"/>
          <p:cNvSpPr>
            <a:spLocks noChangeArrowheads="1"/>
          </p:cNvSpPr>
          <p:nvPr/>
        </p:nvSpPr>
        <p:spPr bwMode="auto">
          <a:xfrm>
            <a:off x="357188" y="285750"/>
            <a:ext cx="7000875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 basisstof 3 Opname, afgifte, transport en opslag van stoffen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63" y="1214438"/>
            <a:ext cx="6723062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hthoek 1"/>
          <p:cNvSpPr>
            <a:spLocks noChangeArrowheads="1"/>
          </p:cNvSpPr>
          <p:nvPr/>
        </p:nvSpPr>
        <p:spPr bwMode="auto">
          <a:xfrm>
            <a:off x="357188" y="285750"/>
            <a:ext cx="7000875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 basisstof 3 Opname, afgifte, transport en opslag van stoffen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0025" y="1357313"/>
            <a:ext cx="7202488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echte verbindingslijn met pijl 12"/>
          <p:cNvCxnSpPr/>
          <p:nvPr/>
        </p:nvCxnSpPr>
        <p:spPr>
          <a:xfrm rot="5400000">
            <a:off x="857250" y="2786063"/>
            <a:ext cx="1500188" cy="21431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al 19"/>
          <p:cNvSpPr/>
          <p:nvPr/>
        </p:nvSpPr>
        <p:spPr>
          <a:xfrm>
            <a:off x="3714750" y="3857625"/>
            <a:ext cx="1928813" cy="1571625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65539" name="Rechthoek 3"/>
          <p:cNvSpPr>
            <a:spLocks noChangeArrowheads="1"/>
          </p:cNvSpPr>
          <p:nvPr/>
        </p:nvSpPr>
        <p:spPr bwMode="auto">
          <a:xfrm>
            <a:off x="500063" y="285750"/>
            <a:ext cx="8215312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 basisstof 3 Opname, afgifte, transport en opslag van stoffen</a:t>
            </a:r>
          </a:p>
        </p:txBody>
      </p:sp>
      <p:sp>
        <p:nvSpPr>
          <p:cNvPr id="65540" name="Rechthoek 4"/>
          <p:cNvSpPr>
            <a:spLocks noChangeArrowheads="1"/>
          </p:cNvSpPr>
          <p:nvPr/>
        </p:nvSpPr>
        <p:spPr bwMode="auto">
          <a:xfrm>
            <a:off x="2286000" y="6021388"/>
            <a:ext cx="685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>
                <a:hlinkClick r:id="rId3"/>
              </a:rPr>
              <a:t>http://www.bioplek.org/animaties/fotosynthese/vaatbundel.html</a:t>
            </a:r>
            <a:endParaRPr lang="nl-NL"/>
          </a:p>
        </p:txBody>
      </p:sp>
      <p:pic>
        <p:nvPicPr>
          <p:cNvPr id="6554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88" y="1571625"/>
            <a:ext cx="394176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2" name="Text Box 7"/>
          <p:cNvSpPr txBox="1">
            <a:spLocks noChangeArrowheads="1"/>
          </p:cNvSpPr>
          <p:nvPr/>
        </p:nvSpPr>
        <p:spPr bwMode="auto">
          <a:xfrm>
            <a:off x="4859338" y="2997200"/>
            <a:ext cx="40195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>
                <a:solidFill>
                  <a:srgbClr val="0000FF"/>
                </a:solidFill>
              </a:rPr>
              <a:t>Bastvaten </a:t>
            </a:r>
            <a:r>
              <a:rPr lang="nl-NL"/>
              <a:t>→ organisch sapstroom </a:t>
            </a:r>
          </a:p>
          <a:p>
            <a:r>
              <a:rPr lang="nl-NL"/>
              <a:t>→ water en assimilatieproducten naar</a:t>
            </a:r>
          </a:p>
          <a:p>
            <a:r>
              <a:rPr lang="nl-NL"/>
              <a:t>alle delen van de plant.</a:t>
            </a:r>
          </a:p>
        </p:txBody>
      </p:sp>
      <p:sp>
        <p:nvSpPr>
          <p:cNvPr id="65543" name="Text Box 8"/>
          <p:cNvSpPr txBox="1">
            <a:spLocks noChangeArrowheads="1"/>
          </p:cNvSpPr>
          <p:nvPr/>
        </p:nvSpPr>
        <p:spPr bwMode="auto">
          <a:xfrm>
            <a:off x="4859338" y="1989138"/>
            <a:ext cx="40195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>
                <a:solidFill>
                  <a:srgbClr val="0000FF"/>
                </a:solidFill>
              </a:rPr>
              <a:t>Houtvaten </a:t>
            </a:r>
            <a:r>
              <a:rPr lang="nl-NL"/>
              <a:t>→ anorganisch sapstroom </a:t>
            </a:r>
          </a:p>
          <a:p>
            <a:r>
              <a:rPr lang="nl-NL"/>
              <a:t>→ water en zouten van de wortels </a:t>
            </a:r>
          </a:p>
          <a:p>
            <a:r>
              <a:rPr lang="nl-NL"/>
              <a:t>naar bladeren.</a:t>
            </a:r>
          </a:p>
        </p:txBody>
      </p:sp>
      <p:sp>
        <p:nvSpPr>
          <p:cNvPr id="65544" name="Text Box 9"/>
          <p:cNvSpPr txBox="1">
            <a:spLocks noChangeArrowheads="1"/>
          </p:cNvSpPr>
          <p:nvPr/>
        </p:nvSpPr>
        <p:spPr bwMode="auto">
          <a:xfrm>
            <a:off x="4932363" y="4365625"/>
            <a:ext cx="40830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Bastvaten opgebouwd uit leven cellen </a:t>
            </a:r>
          </a:p>
          <a:p>
            <a:r>
              <a:rPr lang="nl-NL"/>
              <a:t>zonder kern. Leven kort. Worden </a:t>
            </a:r>
          </a:p>
          <a:p>
            <a:r>
              <a:rPr lang="nl-NL"/>
              <a:t>Dichtgedrukt. Zeefplaat.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hthoek 1"/>
          <p:cNvSpPr>
            <a:spLocks noChangeArrowheads="1"/>
          </p:cNvSpPr>
          <p:nvPr/>
        </p:nvSpPr>
        <p:spPr bwMode="auto">
          <a:xfrm>
            <a:off x="357188" y="285750"/>
            <a:ext cx="7000875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 basisstof 3 Opname, afgifte, transport en opslag van stoffen</a:t>
            </a:r>
          </a:p>
        </p:txBody>
      </p:sp>
      <p:sp>
        <p:nvSpPr>
          <p:cNvPr id="4" name="Tijdelijke aanduiding voor inhoud 1"/>
          <p:cNvSpPr txBox="1">
            <a:spLocks/>
          </p:cNvSpPr>
          <p:nvPr/>
        </p:nvSpPr>
        <p:spPr>
          <a:xfrm>
            <a:off x="214313" y="1428750"/>
            <a:ext cx="8715375" cy="5429250"/>
          </a:xfrm>
          <a:prstGeom prst="rect">
            <a:avLst/>
          </a:prstGeom>
        </p:spPr>
        <p:txBody>
          <a:bodyPr/>
          <a:lstStyle/>
          <a:p>
            <a: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nl-NL" sz="2700" dirty="0">
                <a:latin typeface="+mn-lt"/>
                <a:cs typeface="+mn-cs"/>
              </a:rPr>
              <a:t>Transportweefsel</a:t>
            </a:r>
          </a:p>
          <a:p>
            <a: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nl-NL" sz="2000" dirty="0">
                <a:latin typeface="+mn-lt"/>
                <a:cs typeface="+mn-cs"/>
              </a:rPr>
              <a:t>1. </a:t>
            </a:r>
            <a:r>
              <a:rPr lang="nl-NL" sz="2000" dirty="0">
                <a:solidFill>
                  <a:srgbClr val="FF0000"/>
                </a:solidFill>
                <a:latin typeface="+mn-lt"/>
                <a:cs typeface="+mn-cs"/>
              </a:rPr>
              <a:t>bastvaten (zeefvaten):</a:t>
            </a:r>
          </a:p>
          <a:p>
            <a:pPr marL="365125" indent="-255588" eaLnBrk="0" hangingPunct="0">
              <a:spcBef>
                <a:spcPts val="400"/>
              </a:spcBef>
              <a:buSzPct val="68000"/>
              <a:buFont typeface="Wingdings" pitchFamily="2" charset="2"/>
              <a:buChar char="Ø"/>
              <a:defRPr/>
            </a:pPr>
            <a:r>
              <a:rPr lang="nl-NL" sz="2000" dirty="0">
                <a:latin typeface="+mn-lt"/>
                <a:cs typeface="+mn-cs"/>
              </a:rPr>
              <a:t>levend met cytoplasma; de vaten lopen niet door (zeefplaten)</a:t>
            </a:r>
          </a:p>
          <a:p>
            <a:pPr marL="365125" indent="-255588" eaLnBrk="0" hangingPunct="0">
              <a:spcBef>
                <a:spcPts val="400"/>
              </a:spcBef>
              <a:buSzPct val="68000"/>
              <a:buFont typeface="Wingdings" pitchFamily="2" charset="2"/>
              <a:buChar char="Ø"/>
              <a:defRPr/>
            </a:pPr>
            <a:r>
              <a:rPr lang="nl-NL" sz="2000" dirty="0">
                <a:latin typeface="+mn-lt"/>
                <a:cs typeface="+mn-cs"/>
              </a:rPr>
              <a:t>begeleidende cellen (</a:t>
            </a:r>
            <a:r>
              <a:rPr lang="nl-NL" sz="2000" dirty="0" err="1">
                <a:latin typeface="+mn-lt"/>
                <a:cs typeface="+mn-cs"/>
              </a:rPr>
              <a:t>parenchym</a:t>
            </a:r>
            <a:r>
              <a:rPr lang="nl-NL" sz="2000" dirty="0">
                <a:latin typeface="+mn-lt"/>
                <a:cs typeface="+mn-cs"/>
              </a:rPr>
              <a:t>) liggen tegen de bastvaten aan</a:t>
            </a:r>
          </a:p>
          <a:p>
            <a:pPr marL="365125" indent="-255588" eaLnBrk="0" hangingPunct="0">
              <a:spcBef>
                <a:spcPts val="400"/>
              </a:spcBef>
              <a:buSzPct val="68000"/>
              <a:buFont typeface="Wingdings" pitchFamily="2" charset="2"/>
              <a:buChar char="Ø"/>
              <a:defRPr/>
            </a:pPr>
            <a:r>
              <a:rPr lang="nl-NL" sz="2000" dirty="0">
                <a:latin typeface="+mn-lt"/>
                <a:cs typeface="+mn-cs"/>
              </a:rPr>
              <a:t>actief transport van assimilatieproducten (afkomstig van de fotosynthese zoals glucose en sacharose) van het blad naar alle delen van de plant (organische sapstroom) </a:t>
            </a:r>
          </a:p>
          <a:p>
            <a: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Char char="Ø"/>
              <a:defRPr/>
            </a:pPr>
            <a:endParaRPr lang="nl-NL" sz="2000" dirty="0">
              <a:latin typeface="+mn-lt"/>
              <a:cs typeface="+mn-cs"/>
            </a:endParaRPr>
          </a:p>
          <a:p>
            <a: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nl-NL" sz="2000" dirty="0">
                <a:solidFill>
                  <a:srgbClr val="FF0000"/>
                </a:solidFill>
                <a:latin typeface="+mn-lt"/>
                <a:cs typeface="+mn-cs"/>
              </a:rPr>
              <a:t>2. houtvaten:</a:t>
            </a:r>
          </a:p>
          <a:p>
            <a:pPr marL="365125" indent="-255588" eaLnBrk="0" hangingPunct="0">
              <a:spcBef>
                <a:spcPts val="400"/>
              </a:spcBef>
              <a:buSzPct val="68000"/>
              <a:buFont typeface="Wingdings" pitchFamily="2" charset="2"/>
              <a:buChar char="Ø"/>
              <a:defRPr/>
            </a:pPr>
            <a:r>
              <a:rPr lang="nl-NL" sz="2000" dirty="0">
                <a:latin typeface="+mn-lt"/>
                <a:cs typeface="+mn-cs"/>
              </a:rPr>
              <a:t>dood, doorlopende vaten (geen tussenwanden) </a:t>
            </a:r>
          </a:p>
          <a:p>
            <a:pPr marL="365125" indent="-255588" eaLnBrk="0" hangingPunct="0">
              <a:spcBef>
                <a:spcPts val="400"/>
              </a:spcBef>
              <a:buSzPct val="68000"/>
              <a:buFont typeface="Wingdings" pitchFamily="2" charset="2"/>
              <a:buChar char="Ø"/>
              <a:defRPr/>
            </a:pPr>
            <a:r>
              <a:rPr lang="nl-NL" sz="2000" dirty="0">
                <a:latin typeface="+mn-lt"/>
                <a:cs typeface="+mn-cs"/>
              </a:rPr>
              <a:t>transport van water en opgeloste mineralen (zouten) van wortel naar blad (anorganische sapstroom) </a:t>
            </a:r>
          </a:p>
          <a:p>
            <a:pPr marL="365125" indent="-255588" eaLnBrk="0" hangingPunct="0">
              <a:spcBef>
                <a:spcPts val="400"/>
              </a:spcBef>
              <a:buSzPct val="68000"/>
              <a:buFont typeface="Wingdings" pitchFamily="2" charset="2"/>
              <a:buChar char="Ø"/>
              <a:defRPr/>
            </a:pPr>
            <a:r>
              <a:rPr lang="nl-NL" sz="2000" dirty="0">
                <a:latin typeface="+mn-lt"/>
                <a:cs typeface="+mn-cs"/>
              </a:rPr>
              <a:t>(oude) houtvaten dienen ook voor de stevigheid</a:t>
            </a:r>
          </a:p>
          <a:p>
            <a: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/>
            </a:pPr>
            <a:endParaRPr lang="nl-NL" sz="27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hthoek 1"/>
          <p:cNvSpPr>
            <a:spLocks noChangeArrowheads="1"/>
          </p:cNvSpPr>
          <p:nvPr/>
        </p:nvSpPr>
        <p:spPr bwMode="auto">
          <a:xfrm>
            <a:off x="357188" y="142875"/>
            <a:ext cx="7000875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endParaRPr lang="nl-NL">
              <a:latin typeface="Comic Sans MS" pitchFamily="66" charset="0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25" y="857250"/>
            <a:ext cx="6715125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2700338" y="1700213"/>
            <a:ext cx="1366837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2700338" y="1484313"/>
            <a:ext cx="1366837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2700338" y="1916113"/>
            <a:ext cx="1366837" cy="144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2700338" y="2060575"/>
            <a:ext cx="1366837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2700338" y="2276475"/>
            <a:ext cx="1366837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2700338" y="2708275"/>
            <a:ext cx="1366837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2700338" y="2492375"/>
            <a:ext cx="1366837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5" name="Rectangle 13"/>
          <p:cNvSpPr>
            <a:spLocks noChangeArrowheads="1"/>
          </p:cNvSpPr>
          <p:nvPr/>
        </p:nvSpPr>
        <p:spPr bwMode="auto">
          <a:xfrm>
            <a:off x="2700338" y="2924175"/>
            <a:ext cx="1366837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6" name="Rectangle 14"/>
          <p:cNvSpPr>
            <a:spLocks noChangeArrowheads="1"/>
          </p:cNvSpPr>
          <p:nvPr/>
        </p:nvSpPr>
        <p:spPr bwMode="auto">
          <a:xfrm>
            <a:off x="2700338" y="3141663"/>
            <a:ext cx="1366837" cy="144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2700338" y="3284538"/>
            <a:ext cx="1366837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69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69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69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69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69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7" grpId="0" animBg="1"/>
      <p:bldP spid="69638" grpId="0" animBg="1"/>
      <p:bldP spid="69639" grpId="0" animBg="1"/>
      <p:bldP spid="69641" grpId="0" animBg="1"/>
      <p:bldP spid="69642" grpId="0" animBg="1"/>
      <p:bldP spid="69643" grpId="0" animBg="1"/>
      <p:bldP spid="69644" grpId="0" animBg="1"/>
      <p:bldP spid="69645" grpId="0" animBg="1"/>
      <p:bldP spid="69646" grpId="0" animBg="1"/>
      <p:bldP spid="6964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hthoek 1"/>
          <p:cNvSpPr>
            <a:spLocks noChangeArrowheads="1"/>
          </p:cNvSpPr>
          <p:nvPr/>
        </p:nvSpPr>
        <p:spPr bwMode="auto">
          <a:xfrm>
            <a:off x="357188" y="285750"/>
            <a:ext cx="7000875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 basisstof 3 Opname, afgifte, transport en opslag van stoffen</a:t>
            </a:r>
          </a:p>
        </p:txBody>
      </p:sp>
      <p:pic>
        <p:nvPicPr>
          <p:cNvPr id="71682" name="Picture 2" descr="Bestand:Sla-kiemen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63" y="1428750"/>
            <a:ext cx="7429500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642938" y="0"/>
            <a:ext cx="7772400" cy="1470025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sz="4400" dirty="0">
                <a:latin typeface="Comic Sans MS" pitchFamily="66" charset="0"/>
                <a:ea typeface="+mj-ea"/>
                <a:cs typeface="+mj-cs"/>
              </a:rPr>
              <a:t>Thema 4 Planten</a:t>
            </a:r>
            <a:br>
              <a:rPr lang="nl-NL" sz="4400" dirty="0">
                <a:latin typeface="Comic Sans MS" pitchFamily="66" charset="0"/>
                <a:ea typeface="+mj-ea"/>
                <a:cs typeface="+mj-cs"/>
              </a:rPr>
            </a:br>
            <a:r>
              <a:rPr lang="nl-NL" dirty="0">
                <a:latin typeface="Comic Sans MS" pitchFamily="66" charset="0"/>
                <a:ea typeface="+mj-ea"/>
                <a:cs typeface="+mj-cs"/>
              </a:rPr>
              <a:t>basisstof 1 Geslachtelijke voortplanting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1285875"/>
            <a:ext cx="51482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88" y="3857625"/>
            <a:ext cx="554037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hthoek 1"/>
          <p:cNvSpPr>
            <a:spLocks noChangeArrowheads="1"/>
          </p:cNvSpPr>
          <p:nvPr/>
        </p:nvSpPr>
        <p:spPr bwMode="auto">
          <a:xfrm>
            <a:off x="357188" y="285750"/>
            <a:ext cx="7000875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 basisstof 3 Opname, afgifte, transport en opslag van stoffen</a:t>
            </a:r>
          </a:p>
        </p:txBody>
      </p:sp>
      <p:pic>
        <p:nvPicPr>
          <p:cNvPr id="73730" name="Picture 2" descr="http://cnx.org/content/m20943/latest/graphics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1498600"/>
            <a:ext cx="5715000" cy="428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Tekstvak 3"/>
          <p:cNvSpPr txBox="1">
            <a:spLocks noChangeArrowheads="1"/>
          </p:cNvSpPr>
          <p:nvPr/>
        </p:nvSpPr>
        <p:spPr bwMode="auto">
          <a:xfrm>
            <a:off x="2714625" y="5572125"/>
            <a:ext cx="1227138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/>
              <a:t>Wortelmutsje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7325" y="0"/>
            <a:ext cx="3876675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8" name="Rechthoek 1"/>
          <p:cNvSpPr>
            <a:spLocks noChangeArrowheads="1"/>
          </p:cNvSpPr>
          <p:nvPr/>
        </p:nvSpPr>
        <p:spPr bwMode="auto">
          <a:xfrm>
            <a:off x="357188" y="285750"/>
            <a:ext cx="7215187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basisstof 3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hthoek 1"/>
          <p:cNvSpPr>
            <a:spLocks noChangeArrowheads="1"/>
          </p:cNvSpPr>
          <p:nvPr/>
        </p:nvSpPr>
        <p:spPr bwMode="auto">
          <a:xfrm>
            <a:off x="357188" y="285750"/>
            <a:ext cx="7000875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 basisstof 3 Opname, afgifte, transport en opslag van stoffen</a:t>
            </a:r>
          </a:p>
        </p:txBody>
      </p:sp>
      <p:sp>
        <p:nvSpPr>
          <p:cNvPr id="77826" name="Rechthoek 5"/>
          <p:cNvSpPr>
            <a:spLocks noChangeArrowheads="1"/>
          </p:cNvSpPr>
          <p:nvPr/>
        </p:nvSpPr>
        <p:spPr bwMode="auto">
          <a:xfrm>
            <a:off x="928688" y="1500188"/>
            <a:ext cx="7143750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nl-NL" sz="2400" b="1">
                <a:latin typeface="Comic Sans MS" pitchFamily="66" charset="0"/>
              </a:rPr>
              <a:t>Transport van water en daarin opgeloste zouten (ionen) door de houtvaten. Oorzaken van dit transport:</a:t>
            </a:r>
          </a:p>
          <a:p>
            <a:pPr>
              <a:spcAft>
                <a:spcPts val="1200"/>
              </a:spcAft>
            </a:pPr>
            <a:r>
              <a:rPr lang="nl-NL" sz="2000">
                <a:solidFill>
                  <a:srgbClr val="FF0000"/>
                </a:solidFill>
                <a:latin typeface="Comic Sans MS" pitchFamily="66" charset="0"/>
              </a:rPr>
              <a:t>Worteldruk</a:t>
            </a:r>
            <a:r>
              <a:rPr lang="nl-NL" sz="2000">
                <a:latin typeface="Comic Sans MS" pitchFamily="66" charset="0"/>
              </a:rPr>
              <a:t>: de endodermis perst het water omhoog (actief er is zuurstof voor nodig) </a:t>
            </a:r>
          </a:p>
          <a:p>
            <a:pPr>
              <a:spcAft>
                <a:spcPts val="1200"/>
              </a:spcAft>
            </a:pPr>
            <a:r>
              <a:rPr lang="nl-NL" sz="2000">
                <a:solidFill>
                  <a:srgbClr val="FF0000"/>
                </a:solidFill>
                <a:latin typeface="Comic Sans MS" pitchFamily="66" charset="0"/>
              </a:rPr>
              <a:t>Zuigkracht</a:t>
            </a:r>
            <a:r>
              <a:rPr lang="nl-NL" sz="2000">
                <a:latin typeface="Comic Sans MS" pitchFamily="66" charset="0"/>
              </a:rPr>
              <a:t> van de bladeren: er gaat water via de celwanden van de parenchymcellen en de intercellulaire ruimte, het blad uit (verdamping en diffusie); door de cappilaire werking van de celwanden wordt water uit de houtvaten omhoog gezogen.</a:t>
            </a:r>
          </a:p>
          <a:p>
            <a:pPr>
              <a:spcAft>
                <a:spcPts val="1200"/>
              </a:spcAft>
            </a:pPr>
            <a:r>
              <a:rPr lang="nl-NL" sz="2000">
                <a:solidFill>
                  <a:srgbClr val="FF0000"/>
                </a:solidFill>
                <a:latin typeface="Comic Sans MS" pitchFamily="66" charset="0"/>
              </a:rPr>
              <a:t>Capillaire werking</a:t>
            </a:r>
            <a:r>
              <a:rPr lang="nl-NL" sz="2000">
                <a:latin typeface="Comic Sans MS" pitchFamily="66" charset="0"/>
              </a:rPr>
              <a:t>: omdat de houtvaten nauw zijn, zuigen ze water omhoog; dit gaat vanzelf (passief)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echte verbindingslijn met pijl 12"/>
          <p:cNvCxnSpPr/>
          <p:nvPr/>
        </p:nvCxnSpPr>
        <p:spPr>
          <a:xfrm rot="5400000">
            <a:off x="857250" y="2786063"/>
            <a:ext cx="1500188" cy="21431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al 19"/>
          <p:cNvSpPr/>
          <p:nvPr/>
        </p:nvSpPr>
        <p:spPr>
          <a:xfrm>
            <a:off x="3714750" y="3857625"/>
            <a:ext cx="1928813" cy="1571625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79875" name="Rechthoek 3"/>
          <p:cNvSpPr>
            <a:spLocks noChangeArrowheads="1"/>
          </p:cNvSpPr>
          <p:nvPr/>
        </p:nvSpPr>
        <p:spPr bwMode="auto">
          <a:xfrm>
            <a:off x="500063" y="285750"/>
            <a:ext cx="8215312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 basisstof 3 Opname, afgifte, transport en opslag van stoffen</a:t>
            </a:r>
          </a:p>
        </p:txBody>
      </p:sp>
      <p:pic>
        <p:nvPicPr>
          <p:cNvPr id="79876" name="Afbeelding 7" descr="Scannen0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1285875"/>
            <a:ext cx="4643437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echte verbindingslijn met pijl 12"/>
          <p:cNvCxnSpPr/>
          <p:nvPr/>
        </p:nvCxnSpPr>
        <p:spPr>
          <a:xfrm rot="5400000">
            <a:off x="857250" y="2786063"/>
            <a:ext cx="1500188" cy="21431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22" name="Rechthoek 3"/>
          <p:cNvSpPr>
            <a:spLocks noChangeArrowheads="1"/>
          </p:cNvSpPr>
          <p:nvPr/>
        </p:nvSpPr>
        <p:spPr bwMode="auto">
          <a:xfrm>
            <a:off x="500063" y="285750"/>
            <a:ext cx="8215312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 basisstof 3 Opname, afgifte, transport en opslag van stoffen</a:t>
            </a:r>
          </a:p>
        </p:txBody>
      </p:sp>
      <p:sp>
        <p:nvSpPr>
          <p:cNvPr id="81923" name="Tekstvak 6"/>
          <p:cNvSpPr txBox="1">
            <a:spLocks noChangeArrowheads="1"/>
          </p:cNvSpPr>
          <p:nvPr/>
        </p:nvSpPr>
        <p:spPr bwMode="auto">
          <a:xfrm>
            <a:off x="642938" y="1571625"/>
            <a:ext cx="8434387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18.2</a:t>
            </a:r>
          </a:p>
          <a:p>
            <a:r>
              <a:rPr lang="nl-NL"/>
              <a:t>Bij verlichtingssterkte P is de zuurstofproductie in de twee typen </a:t>
            </a:r>
          </a:p>
          <a:p>
            <a:r>
              <a:rPr lang="nl-NL"/>
              <a:t>bladeren </a:t>
            </a:r>
            <a:r>
              <a:rPr lang="nl-NL" b="1"/>
              <a:t>niet</a:t>
            </a:r>
            <a:r>
              <a:rPr lang="nl-NL"/>
              <a:t> gelijk. De CO</a:t>
            </a:r>
            <a:r>
              <a:rPr lang="nl-NL" baseline="-25000"/>
              <a:t>2</a:t>
            </a:r>
            <a:r>
              <a:rPr lang="nl-NL"/>
              <a:t>-opname is wel gelijk, maar in het donker </a:t>
            </a:r>
          </a:p>
          <a:p>
            <a:r>
              <a:rPr lang="nl-NL"/>
              <a:t>geven de zonnebladeren meer CO</a:t>
            </a:r>
            <a:r>
              <a:rPr lang="nl-NL" baseline="-25000"/>
              <a:t>2</a:t>
            </a:r>
            <a:r>
              <a:rPr lang="nl-NL"/>
              <a:t> af door dissimilatie. </a:t>
            </a:r>
          </a:p>
          <a:p>
            <a:r>
              <a:rPr lang="nl-NL"/>
              <a:t>Meer dissimilatie bij P door de zonnebladeren betekent meer CO</a:t>
            </a:r>
            <a:r>
              <a:rPr lang="nl-NL" baseline="-25000"/>
              <a:t>2</a:t>
            </a:r>
            <a:r>
              <a:rPr lang="nl-NL"/>
              <a:t>-productie door</a:t>
            </a:r>
          </a:p>
          <a:p>
            <a:r>
              <a:rPr lang="nl-NL"/>
              <a:t>dissimilatie en dus ook meer CO</a:t>
            </a:r>
            <a:r>
              <a:rPr lang="nl-NL" baseline="-25000"/>
              <a:t>2 </a:t>
            </a:r>
            <a:r>
              <a:rPr lang="nl-NL"/>
              <a:t>opname voor fotosynthese  </a:t>
            </a:r>
          </a:p>
          <a:p>
            <a:r>
              <a:rPr lang="nl-NL"/>
              <a:t>(6H</a:t>
            </a:r>
            <a:r>
              <a:rPr lang="nl-NL" baseline="-25000"/>
              <a:t>2</a:t>
            </a:r>
            <a:r>
              <a:rPr lang="nl-NL"/>
              <a:t>O+6CO</a:t>
            </a:r>
            <a:r>
              <a:rPr lang="nl-NL" baseline="-25000"/>
              <a:t>2           </a:t>
            </a:r>
            <a:r>
              <a:rPr lang="nl-NL"/>
              <a:t>C</a:t>
            </a:r>
            <a:r>
              <a:rPr lang="nl-NL" baseline="-25000"/>
              <a:t>6</a:t>
            </a:r>
            <a:r>
              <a:rPr lang="nl-NL"/>
              <a:t>H</a:t>
            </a:r>
            <a:r>
              <a:rPr lang="nl-NL" baseline="-25000"/>
              <a:t>12</a:t>
            </a:r>
            <a:r>
              <a:rPr lang="nl-NL"/>
              <a:t>O</a:t>
            </a:r>
            <a:r>
              <a:rPr lang="nl-NL" baseline="-25000"/>
              <a:t>6</a:t>
            </a:r>
            <a:r>
              <a:rPr lang="nl-NL"/>
              <a:t>+6O</a:t>
            </a:r>
            <a:r>
              <a:rPr lang="nl-NL" baseline="-25000"/>
              <a:t>2</a:t>
            </a:r>
            <a:r>
              <a:rPr lang="nl-NL"/>
              <a:t>). Hierdoor is de intensiteit van de </a:t>
            </a:r>
          </a:p>
          <a:p>
            <a:r>
              <a:rPr lang="nl-NL"/>
              <a:t>fotosynthese in punt P bij de zonnebladeren groter dan bij schaduwbladeren. </a:t>
            </a:r>
          </a:p>
          <a:p>
            <a:endParaRPr lang="nl-NL"/>
          </a:p>
        </p:txBody>
      </p:sp>
      <p:cxnSp>
        <p:nvCxnSpPr>
          <p:cNvPr id="9" name="Rechte verbindingslijn met pijl 8"/>
          <p:cNvCxnSpPr/>
          <p:nvPr/>
        </p:nvCxnSpPr>
        <p:spPr>
          <a:xfrm>
            <a:off x="2071688" y="3427413"/>
            <a:ext cx="428625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hthoek 1"/>
          <p:cNvSpPr>
            <a:spLocks noChangeArrowheads="1"/>
          </p:cNvSpPr>
          <p:nvPr/>
        </p:nvSpPr>
        <p:spPr bwMode="auto">
          <a:xfrm>
            <a:off x="357188" y="285750"/>
            <a:ext cx="7215187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basisstof 3 Opname, afgifte, transport en opslag van stoffen</a:t>
            </a:r>
          </a:p>
        </p:txBody>
      </p:sp>
      <p:sp>
        <p:nvSpPr>
          <p:cNvPr id="83970" name="Rechthoek 5"/>
          <p:cNvSpPr>
            <a:spLocks noChangeArrowheads="1"/>
          </p:cNvSpPr>
          <p:nvPr/>
        </p:nvSpPr>
        <p:spPr bwMode="auto">
          <a:xfrm>
            <a:off x="2571750" y="6000750"/>
            <a:ext cx="5572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3971" name="Rechthoek 7"/>
          <p:cNvSpPr>
            <a:spLocks noChangeArrowheads="1"/>
          </p:cNvSpPr>
          <p:nvPr/>
        </p:nvSpPr>
        <p:spPr bwMode="auto">
          <a:xfrm>
            <a:off x="2428875" y="5653088"/>
            <a:ext cx="59293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200">
                <a:hlinkClick r:id="rId3" action="ppaction://hlinksldjump"/>
              </a:rPr>
              <a:t>http://www.youtube.com/watch?v=J1PqUB7Tu3Y&amp;feature=player_embedded#</a:t>
            </a:r>
            <a:endParaRPr lang="nl-NL" sz="1200"/>
          </a:p>
        </p:txBody>
      </p:sp>
      <p:pic>
        <p:nvPicPr>
          <p:cNvPr id="83972" name="Afbeelding 8"/>
          <p:cNvPicPr>
            <a:picLocks noChangeAspect="1" noChangeArrowheads="1"/>
          </p:cNvPicPr>
          <p:nvPr/>
        </p:nvPicPr>
        <p:blipFill>
          <a:blip r:embed="rId4" cstate="print"/>
          <a:srcRect l="11240" t="21487" r="37686" b="36571"/>
          <a:stretch>
            <a:fillRect/>
          </a:stretch>
        </p:blipFill>
        <p:spPr bwMode="auto">
          <a:xfrm>
            <a:off x="1428750" y="1357313"/>
            <a:ext cx="5643563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hthoek 1"/>
          <p:cNvSpPr>
            <a:spLocks noChangeArrowheads="1"/>
          </p:cNvSpPr>
          <p:nvPr/>
        </p:nvSpPr>
        <p:spPr bwMode="auto">
          <a:xfrm>
            <a:off x="357188" y="285750"/>
            <a:ext cx="7215187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basisstof 3 Opname, afgifte, transport en opslag van stoffen</a:t>
            </a:r>
          </a:p>
        </p:txBody>
      </p:sp>
      <p:pic>
        <p:nvPicPr>
          <p:cNvPr id="86018" name="Afbeelding 4"/>
          <p:cNvPicPr>
            <a:picLocks noChangeAspect="1" noChangeArrowheads="1"/>
          </p:cNvPicPr>
          <p:nvPr/>
        </p:nvPicPr>
        <p:blipFill>
          <a:blip r:embed="rId3" cstate="print"/>
          <a:srcRect l="10744" t="22107" r="37025" b="36365"/>
          <a:stretch>
            <a:fillRect/>
          </a:stretch>
        </p:blipFill>
        <p:spPr bwMode="auto">
          <a:xfrm>
            <a:off x="1500188" y="1500188"/>
            <a:ext cx="5786437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chthoek 5"/>
          <p:cNvSpPr>
            <a:spLocks noChangeArrowheads="1"/>
          </p:cNvSpPr>
          <p:nvPr/>
        </p:nvSpPr>
        <p:spPr bwMode="auto">
          <a:xfrm>
            <a:off x="2571750" y="6000750"/>
            <a:ext cx="5572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6020" name="Rechthoek 6"/>
          <p:cNvSpPr>
            <a:spLocks noChangeArrowheads="1"/>
          </p:cNvSpPr>
          <p:nvPr/>
        </p:nvSpPr>
        <p:spPr bwMode="auto">
          <a:xfrm>
            <a:off x="2928938" y="6211888"/>
            <a:ext cx="5429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>
                <a:hlinkClick r:id="rId4"/>
              </a:rPr>
              <a:t>http://www.youtube.com/watch?v=cFX4JrsPaUs</a:t>
            </a:r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hthoek 1"/>
          <p:cNvSpPr>
            <a:spLocks noChangeArrowheads="1"/>
          </p:cNvSpPr>
          <p:nvPr/>
        </p:nvSpPr>
        <p:spPr bwMode="auto">
          <a:xfrm>
            <a:off x="357188" y="285750"/>
            <a:ext cx="7215187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basisstof 3 Opname, afgifte, transport en opslag van stoffen</a:t>
            </a:r>
          </a:p>
        </p:txBody>
      </p:sp>
      <p:sp>
        <p:nvSpPr>
          <p:cNvPr id="88066" name="Rechthoek 5"/>
          <p:cNvSpPr>
            <a:spLocks noChangeArrowheads="1"/>
          </p:cNvSpPr>
          <p:nvPr/>
        </p:nvSpPr>
        <p:spPr bwMode="auto">
          <a:xfrm>
            <a:off x="2571750" y="6000750"/>
            <a:ext cx="55721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200">
                <a:hlinkClick r:id="rId3"/>
              </a:rPr>
              <a:t>http://www.youtube.com/watch?v=o32jqyIpoHg&amp;feature=related</a:t>
            </a:r>
            <a:endParaRPr lang="nl-NL"/>
          </a:p>
        </p:txBody>
      </p:sp>
      <p:pic>
        <p:nvPicPr>
          <p:cNvPr id="88067" name="Afbeelding 6"/>
          <p:cNvPicPr>
            <a:picLocks noChangeAspect="1" noChangeArrowheads="1"/>
          </p:cNvPicPr>
          <p:nvPr/>
        </p:nvPicPr>
        <p:blipFill>
          <a:blip r:embed="rId4" cstate="print"/>
          <a:srcRect l="11240" t="22934" r="37851" b="36365"/>
          <a:stretch>
            <a:fillRect/>
          </a:stretch>
        </p:blipFill>
        <p:spPr bwMode="auto">
          <a:xfrm>
            <a:off x="1071563" y="1857375"/>
            <a:ext cx="6500812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hthoek 1"/>
          <p:cNvSpPr>
            <a:spLocks noChangeArrowheads="1"/>
          </p:cNvSpPr>
          <p:nvPr/>
        </p:nvSpPr>
        <p:spPr bwMode="auto">
          <a:xfrm>
            <a:off x="357188" y="285750"/>
            <a:ext cx="7215187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basisstof 3 Opname, afgifte, transport en opslag van stoffen</a:t>
            </a:r>
          </a:p>
        </p:txBody>
      </p:sp>
      <p:sp>
        <p:nvSpPr>
          <p:cNvPr id="90114" name="Rechthoek 4"/>
          <p:cNvSpPr>
            <a:spLocks noChangeArrowheads="1"/>
          </p:cNvSpPr>
          <p:nvPr/>
        </p:nvSpPr>
        <p:spPr bwMode="auto">
          <a:xfrm>
            <a:off x="2714625" y="5929313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200">
                <a:hlinkClick r:id="rId3"/>
              </a:rPr>
              <a:t>http://www.youtube.com/watch?v=At1BJJDcXhk&amp;feature=related</a:t>
            </a:r>
            <a:endParaRPr lang="nl-NL" sz="1200"/>
          </a:p>
        </p:txBody>
      </p:sp>
      <p:pic>
        <p:nvPicPr>
          <p:cNvPr id="90115" name="Afbeelding 7"/>
          <p:cNvPicPr>
            <a:picLocks noChangeAspect="1" noChangeArrowheads="1"/>
          </p:cNvPicPr>
          <p:nvPr/>
        </p:nvPicPr>
        <p:blipFill>
          <a:blip r:embed="rId4" cstate="print"/>
          <a:srcRect l="10577" t="21487" r="37025" b="35744"/>
          <a:stretch>
            <a:fillRect/>
          </a:stretch>
        </p:blipFill>
        <p:spPr bwMode="auto">
          <a:xfrm>
            <a:off x="1214438" y="1357313"/>
            <a:ext cx="6215062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hthoek 1"/>
          <p:cNvSpPr>
            <a:spLocks noChangeArrowheads="1"/>
          </p:cNvSpPr>
          <p:nvPr/>
        </p:nvSpPr>
        <p:spPr bwMode="auto">
          <a:xfrm>
            <a:off x="357188" y="285750"/>
            <a:ext cx="7215187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basisstof 3 Opname, afgifte, transport en opslag van stoffen</a:t>
            </a:r>
          </a:p>
        </p:txBody>
      </p:sp>
      <p:sp>
        <p:nvSpPr>
          <p:cNvPr id="92162" name="Rechthoek 5"/>
          <p:cNvSpPr>
            <a:spLocks noChangeArrowheads="1"/>
          </p:cNvSpPr>
          <p:nvPr/>
        </p:nvSpPr>
        <p:spPr bwMode="auto">
          <a:xfrm>
            <a:off x="2357438" y="5929313"/>
            <a:ext cx="53578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200">
                <a:hlinkClick r:id="rId3"/>
              </a:rPr>
              <a:t>http://www.youtube.com/watch?v=Ir9bm3fli90&amp;feature=player_embedded</a:t>
            </a:r>
            <a:endParaRPr lang="nl-NL" sz="1200"/>
          </a:p>
        </p:txBody>
      </p:sp>
      <p:pic>
        <p:nvPicPr>
          <p:cNvPr id="92163" name="Afbeelding 6"/>
          <p:cNvPicPr>
            <a:picLocks noChangeAspect="1" noChangeArrowheads="1"/>
          </p:cNvPicPr>
          <p:nvPr/>
        </p:nvPicPr>
        <p:blipFill>
          <a:blip r:embed="rId4" cstate="print"/>
          <a:srcRect l="11404" t="22314" r="37521" b="35950"/>
          <a:stretch>
            <a:fillRect/>
          </a:stretch>
        </p:blipFill>
        <p:spPr bwMode="auto">
          <a:xfrm>
            <a:off x="1928813" y="1500188"/>
            <a:ext cx="48577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642938" y="142875"/>
            <a:ext cx="7772400" cy="1470025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sz="4400" dirty="0">
                <a:latin typeface="Comic Sans MS" pitchFamily="66" charset="0"/>
                <a:ea typeface="+mj-ea"/>
                <a:cs typeface="+mj-cs"/>
              </a:rPr>
              <a:t>Thema 4 Planten</a:t>
            </a:r>
            <a:br>
              <a:rPr lang="nl-NL" sz="4400" dirty="0">
                <a:latin typeface="Comic Sans MS" pitchFamily="66" charset="0"/>
                <a:ea typeface="+mj-ea"/>
                <a:cs typeface="+mj-cs"/>
              </a:rPr>
            </a:br>
            <a:r>
              <a:rPr lang="nl-NL" dirty="0">
                <a:latin typeface="Comic Sans MS" pitchFamily="66" charset="0"/>
                <a:ea typeface="+mj-ea"/>
                <a:cs typeface="+mj-cs"/>
              </a:rPr>
              <a:t>basisstof 1 Geslachtelijke voortplanting</a:t>
            </a:r>
          </a:p>
        </p:txBody>
      </p:sp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1357313"/>
            <a:ext cx="7783513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hthoek 1"/>
          <p:cNvSpPr>
            <a:spLocks noChangeArrowheads="1"/>
          </p:cNvSpPr>
          <p:nvPr/>
        </p:nvSpPr>
        <p:spPr bwMode="auto">
          <a:xfrm>
            <a:off x="357188" y="285750"/>
            <a:ext cx="7215187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Basisstof 3 Opname, afgifte, transport en opslag van stoffen</a:t>
            </a:r>
          </a:p>
        </p:txBody>
      </p:sp>
      <p:sp>
        <p:nvSpPr>
          <p:cNvPr id="94210" name="Tekstvak 2"/>
          <p:cNvSpPr txBox="1">
            <a:spLocks noChangeArrowheads="1"/>
          </p:cNvSpPr>
          <p:nvPr/>
        </p:nvSpPr>
        <p:spPr bwMode="auto">
          <a:xfrm>
            <a:off x="571500" y="1571625"/>
            <a:ext cx="6699250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Sporenelementen Ca, P, K, Mg, Fe en S</a:t>
            </a:r>
          </a:p>
          <a:p>
            <a:endParaRPr lang="nl-NL"/>
          </a:p>
          <a:p>
            <a:r>
              <a:rPr lang="nl-NL"/>
              <a:t>Geringe hoeveelheden!</a:t>
            </a:r>
          </a:p>
          <a:p>
            <a:endParaRPr lang="nl-NL"/>
          </a:p>
          <a:p>
            <a:endParaRPr lang="nl-NL"/>
          </a:p>
          <a:p>
            <a:r>
              <a:rPr lang="nl-NL"/>
              <a:t>In welke verbindingen komen sporenelementen terecht?</a:t>
            </a:r>
          </a:p>
          <a:p>
            <a:r>
              <a:rPr lang="nl-NL"/>
              <a:t>Mg  en Fe	→ Clorophyl</a:t>
            </a:r>
          </a:p>
          <a:p>
            <a:r>
              <a:rPr lang="nl-NL"/>
              <a:t>N 		→ DNA en eiwitten</a:t>
            </a:r>
          </a:p>
          <a:p>
            <a:r>
              <a:rPr lang="nl-NL"/>
              <a:t>S		→ Eiwitten</a:t>
            </a:r>
          </a:p>
          <a:p>
            <a:endParaRPr lang="nl-NL"/>
          </a:p>
          <a:p>
            <a:r>
              <a:rPr lang="nl-NL"/>
              <a:t>Sporenelementen zijn nodig om enzymen goed te laten werken.</a:t>
            </a:r>
          </a:p>
          <a:p>
            <a:r>
              <a:rPr lang="nl-NL"/>
              <a:t>Cu, Zn en Mn	</a:t>
            </a:r>
          </a:p>
          <a:p>
            <a:r>
              <a:rPr lang="nl-NL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hthoek 1"/>
          <p:cNvSpPr>
            <a:spLocks noChangeArrowheads="1"/>
          </p:cNvSpPr>
          <p:nvPr/>
        </p:nvSpPr>
        <p:spPr bwMode="auto">
          <a:xfrm>
            <a:off x="357188" y="285750"/>
            <a:ext cx="7215187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basisstof 3 Opname, afgifte, transport en opslag van stoffen</a:t>
            </a:r>
          </a:p>
        </p:txBody>
      </p:sp>
      <p:sp>
        <p:nvSpPr>
          <p:cNvPr id="96258" name="Tekstvak 2"/>
          <p:cNvSpPr txBox="1">
            <a:spLocks noChangeArrowheads="1"/>
          </p:cNvSpPr>
          <p:nvPr/>
        </p:nvSpPr>
        <p:spPr bwMode="auto">
          <a:xfrm>
            <a:off x="500063" y="1643063"/>
            <a:ext cx="7296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Overschot glucose wordt opgeslagen (zetmeel) = reservestof vorming</a:t>
            </a:r>
          </a:p>
        </p:txBody>
      </p:sp>
      <p:sp>
        <p:nvSpPr>
          <p:cNvPr id="4" name="PIJL-OMLAAG 3"/>
          <p:cNvSpPr/>
          <p:nvPr/>
        </p:nvSpPr>
        <p:spPr>
          <a:xfrm>
            <a:off x="4500563" y="2000250"/>
            <a:ext cx="71437" cy="28575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96260" name="Tekstvak 4"/>
          <p:cNvSpPr txBox="1">
            <a:spLocks noChangeArrowheads="1"/>
          </p:cNvSpPr>
          <p:nvPr/>
        </p:nvSpPr>
        <p:spPr bwMode="auto">
          <a:xfrm>
            <a:off x="2560638" y="2273300"/>
            <a:ext cx="4083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Spons- en palissadeparenchym cellen</a:t>
            </a:r>
          </a:p>
        </p:txBody>
      </p:sp>
      <p:sp>
        <p:nvSpPr>
          <p:cNvPr id="6" name="PIJL-OMLAAG 5"/>
          <p:cNvSpPr/>
          <p:nvPr/>
        </p:nvSpPr>
        <p:spPr>
          <a:xfrm>
            <a:off x="4500563" y="2643188"/>
            <a:ext cx="71437" cy="28575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96262" name="Tekstvak 6"/>
          <p:cNvSpPr txBox="1">
            <a:spLocks noChangeArrowheads="1"/>
          </p:cNvSpPr>
          <p:nvPr/>
        </p:nvSpPr>
        <p:spPr bwMode="auto">
          <a:xfrm>
            <a:off x="3357563" y="2857500"/>
            <a:ext cx="3070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Omzetting naar saccharose </a:t>
            </a:r>
          </a:p>
        </p:txBody>
      </p:sp>
      <p:sp>
        <p:nvSpPr>
          <p:cNvPr id="8" name="PIJL-OMLAAG 7"/>
          <p:cNvSpPr/>
          <p:nvPr/>
        </p:nvSpPr>
        <p:spPr>
          <a:xfrm>
            <a:off x="4500563" y="3214688"/>
            <a:ext cx="71437" cy="28575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96264" name="Tekstvak 8"/>
          <p:cNvSpPr txBox="1">
            <a:spLocks noChangeArrowheads="1"/>
          </p:cNvSpPr>
          <p:nvPr/>
        </p:nvSpPr>
        <p:spPr bwMode="auto">
          <a:xfrm>
            <a:off x="3500438" y="3500438"/>
            <a:ext cx="2505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Organische sapstroom</a:t>
            </a:r>
          </a:p>
        </p:txBody>
      </p:sp>
      <p:sp>
        <p:nvSpPr>
          <p:cNvPr id="96265" name="Tekstvak 9"/>
          <p:cNvSpPr txBox="1">
            <a:spLocks noChangeArrowheads="1"/>
          </p:cNvSpPr>
          <p:nvPr/>
        </p:nvSpPr>
        <p:spPr bwMode="auto">
          <a:xfrm>
            <a:off x="2643188" y="4214813"/>
            <a:ext cx="42243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Opslag grotere hoeveelheden in </a:t>
            </a:r>
            <a:r>
              <a:rPr lang="nl-NL">
                <a:solidFill>
                  <a:srgbClr val="FF0000"/>
                </a:solidFill>
              </a:rPr>
              <a:t>zaden</a:t>
            </a:r>
            <a:r>
              <a:rPr lang="nl-NL"/>
              <a:t> </a:t>
            </a:r>
          </a:p>
          <a:p>
            <a:r>
              <a:rPr lang="nl-NL"/>
              <a:t>en </a:t>
            </a:r>
            <a:r>
              <a:rPr lang="nl-NL">
                <a:solidFill>
                  <a:srgbClr val="FF0000"/>
                </a:solidFill>
              </a:rPr>
              <a:t>verdikte</a:t>
            </a:r>
            <a:r>
              <a:rPr lang="nl-NL"/>
              <a:t> delen</a:t>
            </a:r>
          </a:p>
        </p:txBody>
      </p:sp>
      <p:sp>
        <p:nvSpPr>
          <p:cNvPr id="12" name="PIJL-RECHTS 11"/>
          <p:cNvSpPr/>
          <p:nvPr/>
        </p:nvSpPr>
        <p:spPr>
          <a:xfrm>
            <a:off x="6072188" y="3643313"/>
            <a:ext cx="500062" cy="7143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96267" name="Tekstvak 12"/>
          <p:cNvSpPr txBox="1">
            <a:spLocks noChangeArrowheads="1"/>
          </p:cNvSpPr>
          <p:nvPr/>
        </p:nvSpPr>
        <p:spPr bwMode="auto">
          <a:xfrm>
            <a:off x="6643688" y="3500438"/>
            <a:ext cx="24796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Opname andere delen</a:t>
            </a:r>
          </a:p>
          <a:p>
            <a:r>
              <a:rPr lang="nl-NL"/>
              <a:t>plant</a:t>
            </a:r>
          </a:p>
        </p:txBody>
      </p:sp>
      <p:sp>
        <p:nvSpPr>
          <p:cNvPr id="96268" name="Tekstvak 13"/>
          <p:cNvSpPr txBox="1">
            <a:spLocks noChangeArrowheads="1"/>
          </p:cNvSpPr>
          <p:nvPr/>
        </p:nvSpPr>
        <p:spPr bwMode="auto">
          <a:xfrm>
            <a:off x="642938" y="5065713"/>
            <a:ext cx="85725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Voorbeelden van verdikte delen; bloembol, wortel, biet en aardappel.</a:t>
            </a:r>
          </a:p>
          <a:p>
            <a:endParaRPr lang="nl-NL"/>
          </a:p>
          <a:p>
            <a:r>
              <a:rPr lang="nl-NL" sz="1400"/>
              <a:t>                            1. Aardappels en zaden bevatten veel amyloplasten</a:t>
            </a:r>
          </a:p>
          <a:p>
            <a:r>
              <a:rPr lang="nl-NL" sz="1400"/>
              <a:t>                            2. Vetten in de vorm van druppels in het cytoplasma  bijv.  Zonnebloem, koolzaad, etc.</a:t>
            </a:r>
          </a:p>
          <a:p>
            <a:r>
              <a:rPr lang="nl-NL" sz="1400"/>
              <a:t>                            3. Eiwitten in vacuolevocht  of aleuronkorrels  in cytoplasma bijv. granen en peulvruchten </a:t>
            </a:r>
          </a:p>
        </p:txBody>
      </p:sp>
      <p:sp>
        <p:nvSpPr>
          <p:cNvPr id="15" name="PIJL-OMLAAG 14"/>
          <p:cNvSpPr/>
          <p:nvPr/>
        </p:nvSpPr>
        <p:spPr>
          <a:xfrm>
            <a:off x="4500563" y="3857625"/>
            <a:ext cx="71437" cy="28575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hthoek 1"/>
          <p:cNvSpPr>
            <a:spLocks noChangeArrowheads="1"/>
          </p:cNvSpPr>
          <p:nvPr/>
        </p:nvSpPr>
        <p:spPr bwMode="auto">
          <a:xfrm>
            <a:off x="357188" y="285750"/>
            <a:ext cx="7215187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basisstof 3 Opname, afgifte, transport en opslag van stoffen</a:t>
            </a:r>
          </a:p>
        </p:txBody>
      </p:sp>
      <p:sp>
        <p:nvSpPr>
          <p:cNvPr id="98306" name="Rechthoek 2"/>
          <p:cNvSpPr>
            <a:spLocks noChangeArrowheads="1"/>
          </p:cNvSpPr>
          <p:nvPr/>
        </p:nvSpPr>
        <p:spPr bwMode="auto">
          <a:xfrm>
            <a:off x="3786188" y="5715000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200">
                <a:hlinkClick r:id="rId3"/>
              </a:rPr>
              <a:t>http://www.schooltv.nl/beeldbank/clip/20030623_aardappelen02</a:t>
            </a:r>
            <a:endParaRPr lang="nl-NL" sz="1200"/>
          </a:p>
        </p:txBody>
      </p:sp>
      <p:pic>
        <p:nvPicPr>
          <p:cNvPr id="98307" name="Afbeelding 3"/>
          <p:cNvPicPr>
            <a:picLocks noChangeAspect="1" noChangeArrowheads="1"/>
          </p:cNvPicPr>
          <p:nvPr/>
        </p:nvPicPr>
        <p:blipFill>
          <a:blip r:embed="rId4" cstate="print"/>
          <a:srcRect l="13734" t="22060" r="56979" b="29411"/>
          <a:stretch>
            <a:fillRect/>
          </a:stretch>
        </p:blipFill>
        <p:spPr bwMode="auto">
          <a:xfrm>
            <a:off x="2581275" y="1573213"/>
            <a:ext cx="3981450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echte verbindingslijn met pijl 12"/>
          <p:cNvCxnSpPr/>
          <p:nvPr/>
        </p:nvCxnSpPr>
        <p:spPr>
          <a:xfrm rot="5400000">
            <a:off x="857250" y="2786063"/>
            <a:ext cx="1500188" cy="21431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al 19"/>
          <p:cNvSpPr/>
          <p:nvPr/>
        </p:nvSpPr>
        <p:spPr>
          <a:xfrm>
            <a:off x="3714750" y="3857625"/>
            <a:ext cx="1928813" cy="1571625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00355" name="Rechthoek 3"/>
          <p:cNvSpPr>
            <a:spLocks noChangeArrowheads="1"/>
          </p:cNvSpPr>
          <p:nvPr/>
        </p:nvSpPr>
        <p:spPr bwMode="auto">
          <a:xfrm>
            <a:off x="500063" y="285750"/>
            <a:ext cx="628650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basisstof 4 stevigheid en bescherming</a:t>
            </a:r>
          </a:p>
        </p:txBody>
      </p:sp>
      <p:sp>
        <p:nvSpPr>
          <p:cNvPr id="100356" name="Rechthoek 4"/>
          <p:cNvSpPr>
            <a:spLocks noChangeArrowheads="1"/>
          </p:cNvSpPr>
          <p:nvPr/>
        </p:nvSpPr>
        <p:spPr bwMode="auto">
          <a:xfrm>
            <a:off x="2500313" y="6072188"/>
            <a:ext cx="6858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>
                <a:hlinkClick r:id="rId3"/>
              </a:rPr>
              <a:t>http://www.bioplek.org/animaties/fotosynthese/vaatbundel.html</a:t>
            </a:r>
            <a:endParaRPr lang="nl-NL"/>
          </a:p>
        </p:txBody>
      </p:sp>
      <p:pic>
        <p:nvPicPr>
          <p:cNvPr id="10035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88" y="1285875"/>
            <a:ext cx="7781925" cy="472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hthoek 1"/>
          <p:cNvSpPr>
            <a:spLocks noChangeArrowheads="1"/>
          </p:cNvSpPr>
          <p:nvPr/>
        </p:nvSpPr>
        <p:spPr bwMode="auto">
          <a:xfrm>
            <a:off x="357188" y="285750"/>
            <a:ext cx="7215187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 basisstof 4 stevigheid en bescherming</a:t>
            </a: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428750"/>
            <a:ext cx="6500812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Tekstvak 5"/>
          <p:cNvSpPr txBox="1">
            <a:spLocks noChangeArrowheads="1"/>
          </p:cNvSpPr>
          <p:nvPr/>
        </p:nvSpPr>
        <p:spPr bwMode="auto">
          <a:xfrm>
            <a:off x="3357563" y="5143500"/>
            <a:ext cx="5618162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Vezels in bundels</a:t>
            </a:r>
          </a:p>
          <a:p>
            <a:r>
              <a:rPr lang="nl-NL"/>
              <a:t>Hout- en kruidachtige </a:t>
            </a:r>
          </a:p>
          <a:p>
            <a:r>
              <a:rPr lang="nl-NL"/>
              <a:t>Primaire celwand; cellulose</a:t>
            </a:r>
          </a:p>
          <a:p>
            <a:r>
              <a:rPr lang="nl-NL"/>
              <a:t>Secundaire celwand; cellulose en veel houtstof</a:t>
            </a:r>
          </a:p>
          <a:p>
            <a:r>
              <a:rPr lang="nl-NL"/>
              <a:t>Katoen, vlas, jute, linnen, etc..   </a:t>
            </a:r>
          </a:p>
          <a:p>
            <a:r>
              <a:rPr lang="nl-NL"/>
              <a:t> </a:t>
            </a:r>
          </a:p>
        </p:txBody>
      </p:sp>
      <p:sp>
        <p:nvSpPr>
          <p:cNvPr id="102404" name="Tekstvak 6"/>
          <p:cNvSpPr txBox="1">
            <a:spLocks noChangeArrowheads="1"/>
          </p:cNvSpPr>
          <p:nvPr/>
        </p:nvSpPr>
        <p:spPr bwMode="auto">
          <a:xfrm>
            <a:off x="7358063" y="2928938"/>
            <a:ext cx="16494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200"/>
              <a:t>uit sklerenchymcellen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hthoek 1"/>
          <p:cNvSpPr>
            <a:spLocks noChangeArrowheads="1"/>
          </p:cNvSpPr>
          <p:nvPr/>
        </p:nvSpPr>
        <p:spPr bwMode="auto">
          <a:xfrm>
            <a:off x="357188" y="285750"/>
            <a:ext cx="7215187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Basisstof 4 bescherming</a:t>
            </a:r>
          </a:p>
        </p:txBody>
      </p:sp>
      <p:sp>
        <p:nvSpPr>
          <p:cNvPr id="104450" name="Tekstvak 4"/>
          <p:cNvSpPr txBox="1">
            <a:spLocks noChangeArrowheads="1"/>
          </p:cNvSpPr>
          <p:nvPr/>
        </p:nvSpPr>
        <p:spPr bwMode="auto">
          <a:xfrm>
            <a:off x="71438" y="1500188"/>
            <a:ext cx="92868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Bescherming</a:t>
            </a:r>
          </a:p>
          <a:p>
            <a:r>
              <a:rPr lang="nl-NL"/>
              <a:t>	Cuticula</a:t>
            </a:r>
          </a:p>
          <a:p>
            <a:r>
              <a:rPr lang="nl-NL"/>
              <a:t>	Kurklaagje</a:t>
            </a:r>
          </a:p>
          <a:p>
            <a:endParaRPr lang="nl-NL"/>
          </a:p>
          <a:p>
            <a:r>
              <a:rPr lang="nl-NL"/>
              <a:t>	Uitdroging</a:t>
            </a:r>
          </a:p>
          <a:p>
            <a:pPr lvl="3">
              <a:buFont typeface="Arial" charset="0"/>
              <a:buChar char="•"/>
            </a:pPr>
            <a:r>
              <a:rPr lang="nl-NL"/>
              <a:t>	Huidmondjes open/dicht tegen s’nachts en bij </a:t>
            </a:r>
          </a:p>
          <a:p>
            <a:pPr lvl="3"/>
            <a:r>
              <a:rPr lang="nl-NL"/>
              <a:t>	droge omstandigheden</a:t>
            </a:r>
          </a:p>
          <a:p>
            <a:pPr lvl="3">
              <a:buFont typeface="Arial" charset="0"/>
              <a:buChar char="•"/>
            </a:pPr>
            <a:r>
              <a:rPr lang="nl-NL"/>
              <a:t>	klein bladoppervlak</a:t>
            </a:r>
          </a:p>
          <a:p>
            <a:pPr lvl="3">
              <a:buFont typeface="Arial" charset="0"/>
              <a:buChar char="•"/>
            </a:pPr>
            <a:r>
              <a:rPr lang="nl-NL"/>
              <a:t>	huidmondjes verzonken</a:t>
            </a:r>
          </a:p>
          <a:p>
            <a:pPr lvl="4">
              <a:buFont typeface="Arial" charset="0"/>
              <a:buChar char="•"/>
            </a:pPr>
            <a:endParaRPr lang="nl-NL"/>
          </a:p>
          <a:p>
            <a:endParaRPr lang="nl-NL"/>
          </a:p>
        </p:txBody>
      </p:sp>
      <p:sp>
        <p:nvSpPr>
          <p:cNvPr id="104451" name="Tekstvak 5"/>
          <p:cNvSpPr txBox="1">
            <a:spLocks noChangeArrowheads="1"/>
          </p:cNvSpPr>
          <p:nvPr/>
        </p:nvSpPr>
        <p:spPr bwMode="auto">
          <a:xfrm>
            <a:off x="-357188" y="4143375"/>
            <a:ext cx="5572126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4">
              <a:buFont typeface="Arial" charset="0"/>
              <a:buChar char="•"/>
            </a:pPr>
            <a:endParaRPr lang="nl-NL"/>
          </a:p>
          <a:p>
            <a:pPr lvl="3"/>
            <a:r>
              <a:rPr lang="nl-NL"/>
              <a:t>Bladharen (brandharen) tegen vraat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928688"/>
            <a:ext cx="7267575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6000" dirty="0" err="1" smtClean="0"/>
              <a:t>Bladstructuren</a:t>
            </a:r>
            <a:endParaRPr lang="en-US" sz="6000" dirty="0" smtClean="0"/>
          </a:p>
        </p:txBody>
      </p:sp>
      <p:sp useBgFill="1">
        <p:nvSpPr>
          <p:cNvPr id="106499" name="Rectangle 8"/>
          <p:cNvSpPr>
            <a:spLocks noChangeArrowheads="1"/>
          </p:cNvSpPr>
          <p:nvPr/>
        </p:nvSpPr>
        <p:spPr bwMode="auto">
          <a:xfrm>
            <a:off x="5214938" y="1357313"/>
            <a:ext cx="1800225" cy="357187"/>
          </a:xfrm>
          <a:prstGeom prst="rect">
            <a:avLst/>
          </a:prstGeom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151566" name="Rectangle 14"/>
          <p:cNvSpPr>
            <a:spLocks noChangeArrowheads="1"/>
          </p:cNvSpPr>
          <p:nvPr/>
        </p:nvSpPr>
        <p:spPr bwMode="auto">
          <a:xfrm>
            <a:off x="5219700" y="2781300"/>
            <a:ext cx="2016125" cy="647700"/>
          </a:xfrm>
          <a:prstGeom prst="rect">
            <a:avLst/>
          </a:prstGeom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151567" name="Rectangle 15"/>
          <p:cNvSpPr>
            <a:spLocks noChangeArrowheads="1"/>
          </p:cNvSpPr>
          <p:nvPr/>
        </p:nvSpPr>
        <p:spPr bwMode="auto">
          <a:xfrm>
            <a:off x="5219700" y="3429000"/>
            <a:ext cx="2016125" cy="431800"/>
          </a:xfrm>
          <a:prstGeom prst="rect">
            <a:avLst/>
          </a:prstGeom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151568" name="Rectangle 16"/>
          <p:cNvSpPr>
            <a:spLocks noChangeArrowheads="1"/>
          </p:cNvSpPr>
          <p:nvPr/>
        </p:nvSpPr>
        <p:spPr bwMode="auto">
          <a:xfrm>
            <a:off x="5219700" y="3857625"/>
            <a:ext cx="2424113" cy="579438"/>
          </a:xfrm>
          <a:prstGeom prst="rect">
            <a:avLst/>
          </a:prstGeom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151569" name="Rectangle 17"/>
          <p:cNvSpPr>
            <a:spLocks noChangeArrowheads="1"/>
          </p:cNvSpPr>
          <p:nvPr/>
        </p:nvSpPr>
        <p:spPr bwMode="auto">
          <a:xfrm>
            <a:off x="5214938" y="4500563"/>
            <a:ext cx="2519362" cy="503237"/>
          </a:xfrm>
          <a:prstGeom prst="rect">
            <a:avLst/>
          </a:prstGeom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151570" name="Rectangle 18"/>
          <p:cNvSpPr>
            <a:spLocks noChangeArrowheads="1"/>
          </p:cNvSpPr>
          <p:nvPr/>
        </p:nvSpPr>
        <p:spPr bwMode="auto">
          <a:xfrm>
            <a:off x="5219700" y="5084763"/>
            <a:ext cx="2016125" cy="503237"/>
          </a:xfrm>
          <a:prstGeom prst="rect">
            <a:avLst/>
          </a:prstGeom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151571" name="Rectangle 19"/>
          <p:cNvSpPr>
            <a:spLocks noChangeArrowheads="1"/>
          </p:cNvSpPr>
          <p:nvPr/>
        </p:nvSpPr>
        <p:spPr bwMode="auto">
          <a:xfrm>
            <a:off x="3429000" y="5497513"/>
            <a:ext cx="1500188" cy="431800"/>
          </a:xfrm>
          <a:prstGeom prst="rect">
            <a:avLst/>
          </a:prstGeom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151572" name="Rectangle 20"/>
          <p:cNvSpPr>
            <a:spLocks noChangeArrowheads="1"/>
          </p:cNvSpPr>
          <p:nvPr/>
        </p:nvSpPr>
        <p:spPr bwMode="auto">
          <a:xfrm>
            <a:off x="1785938" y="5497513"/>
            <a:ext cx="1643062" cy="431800"/>
          </a:xfrm>
          <a:prstGeom prst="rect">
            <a:avLst/>
          </a:prstGeom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151573" name="Rectangle 21"/>
          <p:cNvSpPr>
            <a:spLocks noChangeArrowheads="1"/>
          </p:cNvSpPr>
          <p:nvPr/>
        </p:nvSpPr>
        <p:spPr bwMode="auto">
          <a:xfrm>
            <a:off x="5219700" y="2205038"/>
            <a:ext cx="2566988" cy="581025"/>
          </a:xfrm>
          <a:prstGeom prst="rect">
            <a:avLst/>
          </a:prstGeom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151574" name="Rectangle 22"/>
          <p:cNvSpPr>
            <a:spLocks noChangeArrowheads="1"/>
          </p:cNvSpPr>
          <p:nvPr/>
        </p:nvSpPr>
        <p:spPr bwMode="auto">
          <a:xfrm>
            <a:off x="5219700" y="1700213"/>
            <a:ext cx="2852738" cy="503237"/>
          </a:xfrm>
          <a:prstGeom prst="rect">
            <a:avLst/>
          </a:prstGeom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151575" name="Rectangle 23"/>
          <p:cNvSpPr>
            <a:spLocks noChangeArrowheads="1"/>
          </p:cNvSpPr>
          <p:nvPr/>
        </p:nvSpPr>
        <p:spPr bwMode="auto">
          <a:xfrm>
            <a:off x="3214688" y="928688"/>
            <a:ext cx="2016125" cy="503237"/>
          </a:xfrm>
          <a:prstGeom prst="rect">
            <a:avLst/>
          </a:prstGeom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1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1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1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1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1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1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1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1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1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1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66" grpId="0" animBg="1"/>
      <p:bldP spid="151567" grpId="0" animBg="1"/>
      <p:bldP spid="151568" grpId="0" animBg="1"/>
      <p:bldP spid="151569" grpId="0" animBg="1"/>
      <p:bldP spid="151570" grpId="0" animBg="1"/>
      <p:bldP spid="151571" grpId="0" animBg="1"/>
      <p:bldP spid="151572" grpId="0" animBg="1"/>
      <p:bldP spid="151573" grpId="0" animBg="1"/>
      <p:bldP spid="151574" grpId="0" animBg="1"/>
      <p:bldP spid="15157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6000" smtClean="0"/>
              <a:t>Interne bladstructuren</a:t>
            </a:r>
          </a:p>
        </p:txBody>
      </p:sp>
      <p:pic>
        <p:nvPicPr>
          <p:cNvPr id="10752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63" y="1176338"/>
            <a:ext cx="6751637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jdelijke aanduiding voor dianumm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8D48243C-A021-4EAE-9BE6-2D78F64D11EF}" type="slidenum">
              <a:rPr lang="en-US" smtClean="0">
                <a:cs typeface="Arial" charset="0"/>
              </a:rPr>
              <a:pPr/>
              <a:t>48</a:t>
            </a:fld>
            <a:endParaRPr lang="en-US" smtClean="0">
              <a:cs typeface="Arial" charset="0"/>
            </a:endParaRP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1462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400" dirty="0" err="1" smtClean="0"/>
              <a:t>Externe</a:t>
            </a:r>
            <a:r>
              <a:rPr lang="en-US" sz="5400" dirty="0" smtClean="0"/>
              <a:t> </a:t>
            </a:r>
            <a:r>
              <a:rPr lang="en-US" sz="5400" dirty="0" err="1" smtClean="0"/>
              <a:t>stengelstructuren</a:t>
            </a:r>
            <a:endParaRPr lang="en-US" sz="5400" dirty="0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71563"/>
            <a:ext cx="8229600" cy="46180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nl-NL" sz="2400" smtClean="0"/>
              <a:t>Lenticellen (=kurkporiën) - adem poriën</a:t>
            </a:r>
            <a:r>
              <a:rPr lang="en-US" sz="2400" smtClean="0"/>
              <a:t> 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Vormen verbinding van buiten naar binnen achtereenvolgens: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Lenticel, mergstraal, mergparenchym</a:t>
            </a:r>
          </a:p>
        </p:txBody>
      </p:sp>
      <p:pic>
        <p:nvPicPr>
          <p:cNvPr id="57352" name="Picture 8" descr="veg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1143000"/>
            <a:ext cx="21717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8549" name="Groep 14"/>
          <p:cNvGrpSpPr>
            <a:grpSpLocks/>
          </p:cNvGrpSpPr>
          <p:nvPr/>
        </p:nvGrpSpPr>
        <p:grpSpPr bwMode="auto">
          <a:xfrm>
            <a:off x="1000125" y="2500313"/>
            <a:ext cx="5772150" cy="3389312"/>
            <a:chOff x="1547813" y="3468911"/>
            <a:chExt cx="5772139" cy="3389089"/>
          </a:xfrm>
        </p:grpSpPr>
        <p:pic>
          <p:nvPicPr>
            <p:cNvPr id="108550" name="Picture 4" descr="lentic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71802" y="4055716"/>
              <a:ext cx="4248150" cy="2802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8551" name="Line 5"/>
            <p:cNvSpPr>
              <a:spLocks noChangeShapeType="1"/>
            </p:cNvSpPr>
            <p:nvPr/>
          </p:nvSpPr>
          <p:spPr bwMode="auto">
            <a:xfrm>
              <a:off x="1547813" y="3468911"/>
              <a:ext cx="3887787" cy="316026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08552" name="Line 6"/>
            <p:cNvSpPr>
              <a:spLocks noChangeShapeType="1"/>
            </p:cNvSpPr>
            <p:nvPr/>
          </p:nvSpPr>
          <p:spPr bwMode="auto">
            <a:xfrm>
              <a:off x="3348038" y="3551471"/>
              <a:ext cx="2087562" cy="22045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08553" name="Line 7"/>
            <p:cNvSpPr>
              <a:spLocks noChangeShapeType="1"/>
            </p:cNvSpPr>
            <p:nvPr/>
          </p:nvSpPr>
          <p:spPr bwMode="auto">
            <a:xfrm>
              <a:off x="4643438" y="3561732"/>
              <a:ext cx="647700" cy="11759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08554" name="Line 9"/>
            <p:cNvSpPr>
              <a:spLocks noChangeShapeType="1"/>
            </p:cNvSpPr>
            <p:nvPr/>
          </p:nvSpPr>
          <p:spPr bwMode="auto">
            <a:xfrm>
              <a:off x="4643438" y="3563202"/>
              <a:ext cx="863600" cy="10285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08555" name="Line 10"/>
            <p:cNvSpPr>
              <a:spLocks noChangeShapeType="1"/>
            </p:cNvSpPr>
            <p:nvPr/>
          </p:nvSpPr>
          <p:spPr bwMode="auto">
            <a:xfrm>
              <a:off x="4716463" y="3644900"/>
              <a:ext cx="1006475" cy="7921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nl-NL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63" y="142875"/>
            <a:ext cx="5370512" cy="574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9578" name="Group 10"/>
          <p:cNvGrpSpPr>
            <a:grpSpLocks/>
          </p:cNvGrpSpPr>
          <p:nvPr/>
        </p:nvGrpSpPr>
        <p:grpSpPr bwMode="auto">
          <a:xfrm>
            <a:off x="4929188" y="2428875"/>
            <a:ext cx="1857375" cy="357188"/>
            <a:chOff x="3105" y="1530"/>
            <a:chExt cx="1170" cy="225"/>
          </a:xfrm>
        </p:grpSpPr>
        <p:sp>
          <p:nvSpPr>
            <p:cNvPr id="4" name="Rechthoek 3"/>
            <p:cNvSpPr/>
            <p:nvPr/>
          </p:nvSpPr>
          <p:spPr>
            <a:xfrm>
              <a:off x="3105" y="1530"/>
              <a:ext cx="225" cy="2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5" name="Rechthoek 4"/>
            <p:cNvSpPr/>
            <p:nvPr/>
          </p:nvSpPr>
          <p:spPr>
            <a:xfrm>
              <a:off x="3375" y="1530"/>
              <a:ext cx="225" cy="2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6" name="Rechthoek 5"/>
            <p:cNvSpPr/>
            <p:nvPr/>
          </p:nvSpPr>
          <p:spPr>
            <a:xfrm>
              <a:off x="3645" y="1530"/>
              <a:ext cx="225" cy="2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4050" y="1530"/>
              <a:ext cx="225" cy="2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</p:grpSp>
      <p:grpSp>
        <p:nvGrpSpPr>
          <p:cNvPr id="109577" name="Group 9"/>
          <p:cNvGrpSpPr>
            <a:grpSpLocks/>
          </p:cNvGrpSpPr>
          <p:nvPr/>
        </p:nvGrpSpPr>
        <p:grpSpPr bwMode="auto">
          <a:xfrm>
            <a:off x="3571875" y="214313"/>
            <a:ext cx="2214563" cy="3071812"/>
            <a:chOff x="2250" y="135"/>
            <a:chExt cx="1395" cy="1935"/>
          </a:xfrm>
        </p:grpSpPr>
        <p:sp>
          <p:nvSpPr>
            <p:cNvPr id="3" name="Rechthoek 2"/>
            <p:cNvSpPr/>
            <p:nvPr/>
          </p:nvSpPr>
          <p:spPr>
            <a:xfrm>
              <a:off x="2430" y="135"/>
              <a:ext cx="1035" cy="1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2250" y="1935"/>
              <a:ext cx="1395" cy="1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9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09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642938" y="357188"/>
            <a:ext cx="7772400" cy="1470025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sz="4400" dirty="0">
                <a:latin typeface="Comic Sans MS" pitchFamily="66" charset="0"/>
                <a:ea typeface="+mj-ea"/>
                <a:cs typeface="+mj-cs"/>
              </a:rPr>
              <a:t>Thema 4 Planten</a:t>
            </a:r>
            <a:br>
              <a:rPr lang="nl-NL" sz="4400" dirty="0">
                <a:latin typeface="Comic Sans MS" pitchFamily="66" charset="0"/>
                <a:ea typeface="+mj-ea"/>
                <a:cs typeface="+mj-cs"/>
              </a:rPr>
            </a:br>
            <a:r>
              <a:rPr lang="nl-NL" dirty="0">
                <a:latin typeface="Comic Sans MS" pitchFamily="66" charset="0"/>
                <a:ea typeface="+mj-ea"/>
                <a:cs typeface="+mj-cs"/>
              </a:rPr>
              <a:t>basisstof 1 Geslachtelijke voortplanting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357313"/>
            <a:ext cx="5000625" cy="241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8" y="3786188"/>
            <a:ext cx="5072062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hthoek 1"/>
          <p:cNvSpPr>
            <a:spLocks noChangeArrowheads="1"/>
          </p:cNvSpPr>
          <p:nvPr/>
        </p:nvSpPr>
        <p:spPr bwMode="auto">
          <a:xfrm>
            <a:off x="357188" y="285750"/>
            <a:ext cx="7215187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basisstof 3 Opname, afgifte, transport en opslag van stoffen</a:t>
            </a:r>
          </a:p>
        </p:txBody>
      </p:sp>
      <p:pic>
        <p:nvPicPr>
          <p:cNvPr id="111618" name="Picture 12" descr="Scannen0012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1428750"/>
            <a:ext cx="7642225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ep 10"/>
          <p:cNvGrpSpPr>
            <a:grpSpLocks/>
          </p:cNvGrpSpPr>
          <p:nvPr/>
        </p:nvGrpSpPr>
        <p:grpSpPr bwMode="auto">
          <a:xfrm>
            <a:off x="1928813" y="1428750"/>
            <a:ext cx="3357562" cy="3571875"/>
            <a:chOff x="1928794" y="1428736"/>
            <a:chExt cx="3357586" cy="3571900"/>
          </a:xfrm>
        </p:grpSpPr>
        <p:sp>
          <p:nvSpPr>
            <p:cNvPr id="4" name="Rechthoek 3"/>
            <p:cNvSpPr/>
            <p:nvPr/>
          </p:nvSpPr>
          <p:spPr>
            <a:xfrm>
              <a:off x="3000364" y="1428736"/>
              <a:ext cx="642943" cy="2222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6" name="Rechthoek 5"/>
            <p:cNvSpPr/>
            <p:nvPr/>
          </p:nvSpPr>
          <p:spPr>
            <a:xfrm>
              <a:off x="4572000" y="1725601"/>
              <a:ext cx="714380" cy="2238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4572000" y="4102105"/>
              <a:ext cx="714380" cy="223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3000364" y="4572008"/>
              <a:ext cx="714380" cy="4286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10" name="Rechthoek 9"/>
            <p:cNvSpPr/>
            <p:nvPr/>
          </p:nvSpPr>
          <p:spPr>
            <a:xfrm>
              <a:off x="1928794" y="4572008"/>
              <a:ext cx="714380" cy="2222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hthoek 1"/>
          <p:cNvSpPr>
            <a:spLocks noChangeArrowheads="1"/>
          </p:cNvSpPr>
          <p:nvPr/>
        </p:nvSpPr>
        <p:spPr bwMode="auto">
          <a:xfrm>
            <a:off x="357188" y="285750"/>
            <a:ext cx="72151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</a:p>
          <a:p>
            <a:endParaRPr lang="nl-NL">
              <a:latin typeface="Comic Sans MS" pitchFamily="66" charset="0"/>
            </a:endParaRPr>
          </a:p>
          <a:p>
            <a:endParaRPr lang="nl-NL">
              <a:latin typeface="Comic Sans MS" pitchFamily="66" charset="0"/>
            </a:endParaRP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1909763"/>
            <a:ext cx="8761413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Tekstvak 3"/>
          <p:cNvSpPr txBox="1">
            <a:spLocks noChangeArrowheads="1"/>
          </p:cNvSpPr>
          <p:nvPr/>
        </p:nvSpPr>
        <p:spPr bwMode="auto">
          <a:xfrm>
            <a:off x="900113" y="5157788"/>
            <a:ext cx="3429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Dicotyle plant/twee zaadlobbige</a:t>
            </a:r>
          </a:p>
        </p:txBody>
      </p:sp>
      <p:sp>
        <p:nvSpPr>
          <p:cNvPr id="113668" name="Tekstvak 4"/>
          <p:cNvSpPr txBox="1">
            <a:spLocks noChangeArrowheads="1"/>
          </p:cNvSpPr>
          <p:nvPr/>
        </p:nvSpPr>
        <p:spPr bwMode="auto">
          <a:xfrm>
            <a:off x="5214938" y="5214938"/>
            <a:ext cx="3714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Monocotyle plant/een zaadlobbige</a:t>
            </a:r>
          </a:p>
        </p:txBody>
      </p:sp>
      <p:sp>
        <p:nvSpPr>
          <p:cNvPr id="113669" name="Rechthoek 6"/>
          <p:cNvSpPr>
            <a:spLocks noChangeArrowheads="1"/>
          </p:cNvSpPr>
          <p:nvPr/>
        </p:nvSpPr>
        <p:spPr bwMode="auto">
          <a:xfrm>
            <a:off x="571500" y="1000125"/>
            <a:ext cx="309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>
                <a:latin typeface="Comic Sans MS" pitchFamily="66" charset="0"/>
              </a:rPr>
              <a:t>Herhaling/mono- en dicotyl</a:t>
            </a:r>
            <a:endParaRPr lang="nl-NL"/>
          </a:p>
        </p:txBody>
      </p:sp>
      <p:sp>
        <p:nvSpPr>
          <p:cNvPr id="113671" name="AutoShape 7"/>
          <p:cNvSpPr>
            <a:spLocks noChangeArrowheads="1"/>
          </p:cNvSpPr>
          <p:nvPr/>
        </p:nvSpPr>
        <p:spPr bwMode="auto">
          <a:xfrm>
            <a:off x="5219700" y="5229225"/>
            <a:ext cx="3600450" cy="360363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13672" name="AutoShape 8"/>
          <p:cNvSpPr>
            <a:spLocks noChangeArrowheads="1"/>
          </p:cNvSpPr>
          <p:nvPr/>
        </p:nvSpPr>
        <p:spPr bwMode="auto">
          <a:xfrm>
            <a:off x="827088" y="5229225"/>
            <a:ext cx="3600450" cy="360363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13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13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1" grpId="0" animBg="1"/>
      <p:bldP spid="11367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8" y="500063"/>
            <a:ext cx="3195637" cy="2000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5714" name="Picture 2" descr="http://www.botany.hawaii.edu/faculty/webb/bot201/angiosperm/magnoliophytalab99/LeafClearedAranda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63" y="1857375"/>
            <a:ext cx="1812925" cy="43386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5715" name="Picture 4" descr="http://www.botany.hawaii.edu/faculty/webb/bot201/angiosperm/magnoliophytalab99/LeafRetVeinSur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1428750"/>
            <a:ext cx="2847975" cy="3619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Rechthoek 4"/>
          <p:cNvSpPr/>
          <p:nvPr/>
        </p:nvSpPr>
        <p:spPr>
          <a:xfrm>
            <a:off x="4071938" y="1143000"/>
            <a:ext cx="285750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cxnSp>
        <p:nvCxnSpPr>
          <p:cNvPr id="7" name="Rechte verbindingslijn 6"/>
          <p:cNvCxnSpPr>
            <a:stCxn id="2052" idx="3"/>
          </p:cNvCxnSpPr>
          <p:nvPr/>
        </p:nvCxnSpPr>
        <p:spPr>
          <a:xfrm flipV="1">
            <a:off x="3133725" y="1428750"/>
            <a:ext cx="938213" cy="18097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hoek 8"/>
          <p:cNvSpPr/>
          <p:nvPr/>
        </p:nvSpPr>
        <p:spPr>
          <a:xfrm>
            <a:off x="6215063" y="1571625"/>
            <a:ext cx="285750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cxnSp>
        <p:nvCxnSpPr>
          <p:cNvPr id="11" name="Rechte verbindingslijn 10"/>
          <p:cNvCxnSpPr>
            <a:stCxn id="9" idx="3"/>
            <a:endCxn id="2050" idx="1"/>
          </p:cNvCxnSpPr>
          <p:nvPr/>
        </p:nvCxnSpPr>
        <p:spPr>
          <a:xfrm>
            <a:off x="6500813" y="1714500"/>
            <a:ext cx="285750" cy="2311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720" name="Rechthoek 17"/>
          <p:cNvSpPr>
            <a:spLocks noChangeArrowheads="1"/>
          </p:cNvSpPr>
          <p:nvPr/>
        </p:nvSpPr>
        <p:spPr bwMode="auto">
          <a:xfrm>
            <a:off x="285750" y="428625"/>
            <a:ext cx="309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>
                <a:latin typeface="Comic Sans MS" pitchFamily="66" charset="0"/>
              </a:rPr>
              <a:t>Herhaling/mono- en dicotyl</a:t>
            </a:r>
            <a:endParaRPr lang="nl-NL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hthoek 1"/>
          <p:cNvSpPr>
            <a:spLocks noChangeArrowheads="1"/>
          </p:cNvSpPr>
          <p:nvPr/>
        </p:nvSpPr>
        <p:spPr bwMode="auto">
          <a:xfrm>
            <a:off x="357188" y="0"/>
            <a:ext cx="7215187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Herhaling</a:t>
            </a:r>
          </a:p>
        </p:txBody>
      </p:sp>
      <p:pic>
        <p:nvPicPr>
          <p:cNvPr id="11673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8625" y="714375"/>
            <a:ext cx="7445375" cy="533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hthoek 1"/>
          <p:cNvSpPr>
            <a:spLocks noChangeArrowheads="1"/>
          </p:cNvSpPr>
          <p:nvPr/>
        </p:nvSpPr>
        <p:spPr bwMode="auto">
          <a:xfrm>
            <a:off x="357188" y="285750"/>
            <a:ext cx="7215187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Herhaling/dicotyl</a:t>
            </a:r>
          </a:p>
        </p:txBody>
      </p:sp>
      <p:pic>
        <p:nvPicPr>
          <p:cNvPr id="118786" name="Picture 2" descr="http://upload.wikimedia.org/wikipedia/commons/3/3e/Stamboon_poortj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357313"/>
            <a:ext cx="3357563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7" name="Picture 4" descr="http://upload.wikimedia.org/wikipedia/commons/9/98/Stamboon_kiempla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5" y="2500313"/>
            <a:ext cx="4427538" cy="385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hthoek 1"/>
          <p:cNvSpPr>
            <a:spLocks noChangeArrowheads="1"/>
          </p:cNvSpPr>
          <p:nvPr/>
        </p:nvSpPr>
        <p:spPr bwMode="auto">
          <a:xfrm>
            <a:off x="357188" y="285750"/>
            <a:ext cx="7215187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Herhaling/dicotyl</a:t>
            </a: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1419225"/>
            <a:ext cx="7889875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hoek 6"/>
          <p:cNvSpPr/>
          <p:nvPr/>
        </p:nvSpPr>
        <p:spPr>
          <a:xfrm>
            <a:off x="1000125" y="1428750"/>
            <a:ext cx="1500188" cy="357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1000125" y="3429000"/>
            <a:ext cx="1357313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9" name="Rechthoek 8"/>
          <p:cNvSpPr/>
          <p:nvPr/>
        </p:nvSpPr>
        <p:spPr>
          <a:xfrm>
            <a:off x="1000125" y="4071938"/>
            <a:ext cx="1357313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0" name="Rechthoek 9"/>
          <p:cNvSpPr/>
          <p:nvPr/>
        </p:nvSpPr>
        <p:spPr>
          <a:xfrm>
            <a:off x="1000125" y="4714875"/>
            <a:ext cx="1357313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1" name="Rechthoek 10"/>
          <p:cNvSpPr/>
          <p:nvPr/>
        </p:nvSpPr>
        <p:spPr>
          <a:xfrm>
            <a:off x="1000125" y="5429250"/>
            <a:ext cx="1357313" cy="357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2" name="Rechthoek 11"/>
          <p:cNvSpPr/>
          <p:nvPr/>
        </p:nvSpPr>
        <p:spPr>
          <a:xfrm>
            <a:off x="1000125" y="2071688"/>
            <a:ext cx="1500188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3" name="Rechthoek 12"/>
          <p:cNvSpPr/>
          <p:nvPr/>
        </p:nvSpPr>
        <p:spPr>
          <a:xfrm>
            <a:off x="1000125" y="2714625"/>
            <a:ext cx="1500188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hthoek 1"/>
          <p:cNvSpPr>
            <a:spLocks noChangeArrowheads="1"/>
          </p:cNvSpPr>
          <p:nvPr/>
        </p:nvSpPr>
        <p:spPr bwMode="auto">
          <a:xfrm>
            <a:off x="357188" y="285750"/>
            <a:ext cx="7215187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Herhaling</a:t>
            </a:r>
          </a:p>
        </p:txBody>
      </p:sp>
      <p:pic>
        <p:nvPicPr>
          <p:cNvPr id="12288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1500188"/>
            <a:ext cx="2878138" cy="217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75" y="3929063"/>
            <a:ext cx="2854325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0" y="4071938"/>
            <a:ext cx="40274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5" y="1285875"/>
            <a:ext cx="1285875" cy="387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6" name="Tekstvak 6"/>
          <p:cNvSpPr txBox="1">
            <a:spLocks noChangeArrowheads="1"/>
          </p:cNvSpPr>
          <p:nvPr/>
        </p:nvSpPr>
        <p:spPr bwMode="auto">
          <a:xfrm>
            <a:off x="6000750" y="1857375"/>
            <a:ext cx="11842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stempel</a:t>
            </a:r>
          </a:p>
          <a:p>
            <a:r>
              <a:rPr lang="nl-NL"/>
              <a:t>stijl</a:t>
            </a:r>
          </a:p>
          <a:p>
            <a:r>
              <a:rPr lang="nl-NL"/>
              <a:t>helmknop</a:t>
            </a:r>
          </a:p>
        </p:txBody>
      </p:sp>
      <p:sp>
        <p:nvSpPr>
          <p:cNvPr id="122887" name="Tekstvak 7"/>
          <p:cNvSpPr txBox="1">
            <a:spLocks noChangeArrowheads="1"/>
          </p:cNvSpPr>
          <p:nvPr/>
        </p:nvSpPr>
        <p:spPr bwMode="auto">
          <a:xfrm>
            <a:off x="1857375" y="5072063"/>
            <a:ext cx="12366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kroonblad</a:t>
            </a:r>
          </a:p>
          <a:p>
            <a:r>
              <a:rPr lang="nl-NL"/>
              <a:t>kelkblad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hthoek 1"/>
          <p:cNvSpPr>
            <a:spLocks noChangeArrowheads="1"/>
          </p:cNvSpPr>
          <p:nvPr/>
        </p:nvSpPr>
        <p:spPr bwMode="auto">
          <a:xfrm>
            <a:off x="357188" y="285750"/>
            <a:ext cx="7215187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Herhaling/blad</a:t>
            </a:r>
          </a:p>
        </p:txBody>
      </p:sp>
      <p:pic>
        <p:nvPicPr>
          <p:cNvPr id="124930" name="Picture 2" descr="Bestand:Leaf anatomy nl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1928813"/>
            <a:ext cx="8143875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1" name="Tekstvak 5"/>
          <p:cNvSpPr txBox="1">
            <a:spLocks noChangeArrowheads="1"/>
          </p:cNvSpPr>
          <p:nvPr/>
        </p:nvSpPr>
        <p:spPr bwMode="auto">
          <a:xfrm>
            <a:off x="6715125" y="3357563"/>
            <a:ext cx="785813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400"/>
              <a:t>bastvat</a:t>
            </a:r>
          </a:p>
        </p:txBody>
      </p:sp>
      <p:sp>
        <p:nvSpPr>
          <p:cNvPr id="124932" name="Tekstvak 6"/>
          <p:cNvSpPr txBox="1">
            <a:spLocks noChangeArrowheads="1"/>
          </p:cNvSpPr>
          <p:nvPr/>
        </p:nvSpPr>
        <p:spPr bwMode="auto">
          <a:xfrm>
            <a:off x="6715125" y="3049588"/>
            <a:ext cx="785813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400"/>
              <a:t>houtvat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hthoek 1"/>
          <p:cNvSpPr>
            <a:spLocks noChangeArrowheads="1"/>
          </p:cNvSpPr>
          <p:nvPr/>
        </p:nvSpPr>
        <p:spPr bwMode="auto">
          <a:xfrm>
            <a:off x="357188" y="285750"/>
            <a:ext cx="7215187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Herhaling/dicotyl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hthoek 1"/>
          <p:cNvSpPr>
            <a:spLocks noChangeArrowheads="1"/>
          </p:cNvSpPr>
          <p:nvPr/>
        </p:nvSpPr>
        <p:spPr bwMode="auto">
          <a:xfrm>
            <a:off x="357188" y="285750"/>
            <a:ext cx="7215187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Comic Sans MS" pitchFamily="66" charset="0"/>
              </a:rPr>
              <a:t>Thema 4 Planten</a:t>
            </a:r>
            <a:br>
              <a:rPr lang="nl-NL" sz="4400">
                <a:latin typeface="Comic Sans MS" pitchFamily="66" charset="0"/>
              </a:rPr>
            </a:br>
            <a:r>
              <a:rPr lang="nl-NL">
                <a:latin typeface="Comic Sans MS" pitchFamily="66" charset="0"/>
              </a:rPr>
              <a:t>basisstof 3 Opname, afgifte, transport en opslag van stoffen</a:t>
            </a:r>
          </a:p>
        </p:txBody>
      </p:sp>
      <p:sp>
        <p:nvSpPr>
          <p:cNvPr id="129026" name="Rechthoek 3"/>
          <p:cNvSpPr>
            <a:spLocks noChangeArrowheads="1"/>
          </p:cNvSpPr>
          <p:nvPr/>
        </p:nvSpPr>
        <p:spPr bwMode="auto">
          <a:xfrm>
            <a:off x="428625" y="1643063"/>
            <a:ext cx="7572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>
                <a:hlinkClick r:id="rId3"/>
              </a:rPr>
              <a:t>http://www.schooltv.nl/beeldbank/clippopup/20030623_asperges02</a:t>
            </a:r>
            <a:endParaRPr lang="nl-NL"/>
          </a:p>
        </p:txBody>
      </p:sp>
      <p:sp>
        <p:nvSpPr>
          <p:cNvPr id="129027" name="Rechthoek 5"/>
          <p:cNvSpPr>
            <a:spLocks noChangeArrowheads="1"/>
          </p:cNvSpPr>
          <p:nvPr/>
        </p:nvSpPr>
        <p:spPr bwMode="auto">
          <a:xfrm>
            <a:off x="428625" y="2428875"/>
            <a:ext cx="8572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>
                <a:hlinkClick r:id="rId4" action="ppaction://hlinksldjump"/>
              </a:rPr>
              <a:t>http://www.schooltv.nl/beeldbank/clippopup/2001127_cndpclipsb37klapro</a:t>
            </a:r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642938" y="214313"/>
            <a:ext cx="7772400" cy="1470025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sz="4400" dirty="0">
                <a:latin typeface="Comic Sans MS" pitchFamily="66" charset="0"/>
                <a:ea typeface="+mj-ea"/>
                <a:cs typeface="+mj-cs"/>
              </a:rPr>
              <a:t>Thema 4 Planten</a:t>
            </a:r>
            <a:br>
              <a:rPr lang="nl-NL" sz="4400" dirty="0">
                <a:latin typeface="Comic Sans MS" pitchFamily="66" charset="0"/>
                <a:ea typeface="+mj-ea"/>
                <a:cs typeface="+mj-cs"/>
              </a:rPr>
            </a:br>
            <a:r>
              <a:rPr lang="nl-NL" dirty="0">
                <a:latin typeface="Comic Sans MS" pitchFamily="66" charset="0"/>
                <a:ea typeface="+mj-ea"/>
                <a:cs typeface="+mj-cs"/>
              </a:rPr>
              <a:t>basisstof 1 Geslachtelijke voortplanting</a:t>
            </a:r>
          </a:p>
        </p:txBody>
      </p:sp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3663" y="1214438"/>
            <a:ext cx="685165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ep 9"/>
          <p:cNvGrpSpPr>
            <a:grpSpLocks/>
          </p:cNvGrpSpPr>
          <p:nvPr/>
        </p:nvGrpSpPr>
        <p:grpSpPr bwMode="auto">
          <a:xfrm>
            <a:off x="2357438" y="1928813"/>
            <a:ext cx="5875337" cy="3000375"/>
            <a:chOff x="2357422" y="1928802"/>
            <a:chExt cx="5874966" cy="3000396"/>
          </a:xfrm>
        </p:grpSpPr>
        <p:pic>
          <p:nvPicPr>
            <p:cNvPr id="24580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57422" y="3500438"/>
              <a:ext cx="2130425" cy="887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1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57751" y="1928802"/>
              <a:ext cx="3374637" cy="3000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714375" y="357188"/>
            <a:ext cx="7772400" cy="1470025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sz="4400" dirty="0">
                <a:latin typeface="Comic Sans MS" pitchFamily="66" charset="0"/>
                <a:ea typeface="+mj-ea"/>
                <a:cs typeface="+mj-cs"/>
              </a:rPr>
              <a:t>Thema 4 Planten</a:t>
            </a:r>
            <a:br>
              <a:rPr lang="nl-NL" sz="4400" dirty="0">
                <a:latin typeface="Comic Sans MS" pitchFamily="66" charset="0"/>
                <a:ea typeface="+mj-ea"/>
                <a:cs typeface="+mj-cs"/>
              </a:rPr>
            </a:br>
            <a:r>
              <a:rPr lang="nl-NL" dirty="0">
                <a:latin typeface="Comic Sans MS" pitchFamily="66" charset="0"/>
                <a:ea typeface="+mj-ea"/>
                <a:cs typeface="+mj-cs"/>
              </a:rPr>
              <a:t>basisstof 1 Geslachtelijke voortplanting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1500188"/>
            <a:ext cx="6448425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hthoek 9"/>
          <p:cNvSpPr>
            <a:spLocks noChangeArrowheads="1"/>
          </p:cNvSpPr>
          <p:nvPr/>
        </p:nvSpPr>
        <p:spPr bwMode="auto">
          <a:xfrm>
            <a:off x="4000500" y="60721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200">
                <a:hlinkClick r:id="rId4"/>
              </a:rPr>
              <a:t>http://www.bioplek.org/animaties/planten_dieren/bloem.html</a:t>
            </a:r>
            <a:endParaRPr lang="nl-NL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 noGrp="1"/>
          </p:cNvSpPr>
          <p:nvPr>
            <p:ph idx="1"/>
          </p:nvPr>
        </p:nvSpPr>
        <p:spPr>
          <a:xfrm>
            <a:off x="357188" y="428625"/>
            <a:ext cx="8229600" cy="12144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sz="4400" dirty="0">
                <a:latin typeface="Comic Sans MS" pitchFamily="66" charset="0"/>
                <a:ea typeface="+mj-ea"/>
                <a:cs typeface="+mj-cs"/>
              </a:rPr>
              <a:t>Thema </a:t>
            </a:r>
            <a:r>
              <a:rPr lang="nl-NL" sz="4400" dirty="0" smtClean="0">
                <a:latin typeface="Comic Sans MS" pitchFamily="66" charset="0"/>
                <a:ea typeface="+mj-ea"/>
                <a:cs typeface="+mj-cs"/>
              </a:rPr>
              <a:t>4 Planten</a:t>
            </a:r>
            <a:r>
              <a:rPr lang="nl-NL" sz="4400" dirty="0">
                <a:latin typeface="Comic Sans MS" pitchFamily="66" charset="0"/>
                <a:ea typeface="+mj-ea"/>
                <a:cs typeface="+mj-cs"/>
              </a:rPr>
              <a:t/>
            </a:r>
            <a:br>
              <a:rPr lang="nl-NL" sz="4400" dirty="0">
                <a:latin typeface="Comic Sans MS" pitchFamily="66" charset="0"/>
                <a:ea typeface="+mj-ea"/>
                <a:cs typeface="+mj-cs"/>
              </a:rPr>
            </a:br>
            <a:r>
              <a:rPr lang="nl-NL" sz="1800" dirty="0">
                <a:latin typeface="Comic Sans MS" pitchFamily="66" charset="0"/>
                <a:ea typeface="+mj-ea"/>
                <a:cs typeface="+mj-cs"/>
              </a:rPr>
              <a:t>basisstof </a:t>
            </a:r>
            <a:r>
              <a:rPr lang="nl-NL" sz="1800" dirty="0" smtClean="0">
                <a:latin typeface="Comic Sans MS" pitchFamily="66" charset="0"/>
                <a:ea typeface="+mj-ea"/>
                <a:cs typeface="+mj-cs"/>
              </a:rPr>
              <a:t>2 Ontkieming, groei en ontwikkeling</a:t>
            </a:r>
            <a:endParaRPr lang="nl-NL" sz="1800" dirty="0"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2286000"/>
            <a:ext cx="3646487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0" y="2286000"/>
            <a:ext cx="293211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285750" y="274638"/>
            <a:ext cx="8686800" cy="15700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l-NL" dirty="0"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642938" y="142875"/>
            <a:ext cx="7772400" cy="1470025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sz="4400" dirty="0">
                <a:latin typeface="Comic Sans MS" pitchFamily="66" charset="0"/>
                <a:ea typeface="+mj-ea"/>
                <a:cs typeface="+mj-cs"/>
              </a:rPr>
              <a:t>Thema 4 Planten</a:t>
            </a:r>
            <a:br>
              <a:rPr lang="nl-NL" sz="4400" dirty="0">
                <a:latin typeface="Comic Sans MS" pitchFamily="66" charset="0"/>
                <a:ea typeface="+mj-ea"/>
                <a:cs typeface="+mj-cs"/>
              </a:rPr>
            </a:br>
            <a:r>
              <a:rPr lang="nl-NL" dirty="0">
                <a:latin typeface="Comic Sans MS" pitchFamily="66" charset="0"/>
                <a:cs typeface="+mn-cs"/>
              </a:rPr>
              <a:t> basisstof 2 Ontkieming, groei en ontwikkeling</a:t>
            </a:r>
            <a:endParaRPr lang="nl-NL" dirty="0"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30723" name="Rechthoek 4"/>
          <p:cNvSpPr>
            <a:spLocks noChangeArrowheads="1"/>
          </p:cNvSpPr>
          <p:nvPr/>
        </p:nvSpPr>
        <p:spPr bwMode="auto">
          <a:xfrm>
            <a:off x="785813" y="5487988"/>
            <a:ext cx="7072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>
                <a:hlinkClick r:id="rId3"/>
              </a:rPr>
              <a:t>http://www.schooltv.nl/beeldbank/clip/2001127_cndpclipsb35boon</a:t>
            </a:r>
            <a:endParaRPr lang="nl-NL"/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25" y="1311275"/>
            <a:ext cx="5340350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">
  <a:themeElements>
    <a:clrScheme name="Concour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2505</TotalTime>
  <Words>850</Words>
  <Application>Microsoft Office PowerPoint</Application>
  <PresentationFormat>Diavoorstelling (4:3)</PresentationFormat>
  <Paragraphs>250</Paragraphs>
  <Slides>59</Slides>
  <Notes>55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59</vt:i4>
      </vt:variant>
    </vt:vector>
  </HeadingPairs>
  <TitlesOfParts>
    <vt:vector size="60" baseType="lpstr">
      <vt:lpstr>Concours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  <vt:lpstr>Dia 29</vt:lpstr>
      <vt:lpstr>Dia 30</vt:lpstr>
      <vt:lpstr>Dia 31</vt:lpstr>
      <vt:lpstr>Dia 32</vt:lpstr>
      <vt:lpstr>Dia 33</vt:lpstr>
      <vt:lpstr>Dia 34</vt:lpstr>
      <vt:lpstr>Dia 35</vt:lpstr>
      <vt:lpstr>Dia 36</vt:lpstr>
      <vt:lpstr>Dia 37</vt:lpstr>
      <vt:lpstr>Dia 38</vt:lpstr>
      <vt:lpstr>Dia 39</vt:lpstr>
      <vt:lpstr>Dia 40</vt:lpstr>
      <vt:lpstr>Dia 41</vt:lpstr>
      <vt:lpstr>Dia 42</vt:lpstr>
      <vt:lpstr>Dia 43</vt:lpstr>
      <vt:lpstr>Dia 44</vt:lpstr>
      <vt:lpstr>Dia 45</vt:lpstr>
      <vt:lpstr>Bladstructuren</vt:lpstr>
      <vt:lpstr>Interne bladstructuren</vt:lpstr>
      <vt:lpstr>Externe stengelstructuren</vt:lpstr>
      <vt:lpstr>Dia 49</vt:lpstr>
      <vt:lpstr>Dia 50</vt:lpstr>
      <vt:lpstr>Dia 51</vt:lpstr>
      <vt:lpstr>Dia 52</vt:lpstr>
      <vt:lpstr>Dia 53</vt:lpstr>
      <vt:lpstr>Dia 54</vt:lpstr>
      <vt:lpstr>Dia 55</vt:lpstr>
      <vt:lpstr>Dia 56</vt:lpstr>
      <vt:lpstr>Dia 57</vt:lpstr>
      <vt:lpstr>Dia 58</vt:lpstr>
      <vt:lpstr>Dia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Jacques</dc:creator>
  <cp:lastModifiedBy>Jacques</cp:lastModifiedBy>
  <cp:revision>243</cp:revision>
  <dcterms:created xsi:type="dcterms:W3CDTF">2009-11-17T12:57:23Z</dcterms:created>
  <dcterms:modified xsi:type="dcterms:W3CDTF">2010-04-10T16:59:50Z</dcterms:modified>
</cp:coreProperties>
</file>