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89" r:id="rId4"/>
    <p:sldId id="295" r:id="rId5"/>
    <p:sldId id="290" r:id="rId6"/>
    <p:sldId id="299" r:id="rId7"/>
    <p:sldId id="283" r:id="rId8"/>
    <p:sldId id="275" r:id="rId9"/>
    <p:sldId id="286" r:id="rId10"/>
    <p:sldId id="293" r:id="rId11"/>
    <p:sldId id="287" r:id="rId12"/>
    <p:sldId id="284" r:id="rId13"/>
    <p:sldId id="269" r:id="rId14"/>
    <p:sldId id="294" r:id="rId15"/>
    <p:sldId id="279" r:id="rId16"/>
    <p:sldId id="280" r:id="rId17"/>
    <p:sldId id="267" r:id="rId18"/>
    <p:sldId id="268" r:id="rId19"/>
    <p:sldId id="260" r:id="rId20"/>
    <p:sldId id="274" r:id="rId21"/>
    <p:sldId id="270" r:id="rId22"/>
    <p:sldId id="282" r:id="rId23"/>
    <p:sldId id="281" r:id="rId24"/>
    <p:sldId id="285" r:id="rId25"/>
    <p:sldId id="288" r:id="rId26"/>
    <p:sldId id="300" r:id="rId27"/>
    <p:sldId id="298" r:id="rId28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rgbClr val="FFFF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rgbClr val="FFFF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rgbClr val="FFFF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rgbClr val="FFFF00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81100" autoAdjust="0"/>
  </p:normalViewPr>
  <p:slideViewPr>
    <p:cSldViewPr>
      <p:cViewPr>
        <p:scale>
          <a:sx n="82" d="100"/>
          <a:sy n="82" d="100"/>
        </p:scale>
        <p:origin x="-101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A3674-CF8B-4F29-89AE-EBB0732C300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7524182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34872-6D87-4476-81A0-A8AE0FFF496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711277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02265-3B5B-43D2-A7A5-618AF9D424A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2615081"/>
      </p:ext>
    </p:extLst>
  </p:cSld>
  <p:clrMapOvr>
    <a:masterClrMapping/>
  </p:clrMapOvr>
  <p:transition spd="med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9DBED-3F31-450E-AE4F-9F09A995585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9937224"/>
      </p:ext>
    </p:extLst>
  </p:cSld>
  <p:clrMapOvr>
    <a:masterClrMapping/>
  </p:clrMapOvr>
  <p:transition spd="med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BA80D-A6B9-4A4D-BF55-679F4BA7F3E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1972825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18EBA-C0ED-4D47-812F-CF83033FB2B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7186743"/>
      </p:ext>
    </p:extLst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7EE15-3D95-4876-9432-C6B0B596914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0797608"/>
      </p:ext>
    </p:extLst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E40F8-1B1B-4D53-863E-5F056032B2C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7572780"/>
      </p:ext>
    </p:extLst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E5673-7C74-41FD-97AC-8A0BDDA51E1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2448475"/>
      </p:ext>
    </p:extLst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A181E-D9D8-43C0-8AEA-7B29C713CDC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5098530"/>
      </p:ext>
    </p:extLst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4349B-62AF-4C21-80FB-8725C8B7E49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3264845"/>
      </p:ext>
    </p:extLst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45B76-6F70-4FDD-BBE7-115A64CC390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2285986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A53EA-F06D-42C8-85D2-B31B35DDD1B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4130037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56E3765-1EBB-4CB0-9328-D03B213C77B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twinsvzw.com/baby1.jpg" TargetMode="Externa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twinsvzw.com/baby3.jpg" TargetMode="Externa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1981200"/>
          </a:xfrm>
        </p:spPr>
        <p:txBody>
          <a:bodyPr/>
          <a:lstStyle/>
          <a:p>
            <a:pPr eaLnBrk="1" hangingPunct="1"/>
            <a:r>
              <a:rPr lang="fr-FR" smtClean="0">
                <a:solidFill>
                  <a:srgbClr val="FFFF00"/>
                </a:solidFill>
              </a:rPr>
              <a:t>De voortplanting bij de mens</a:t>
            </a:r>
            <a:endParaRPr lang="nl-NL" smtClean="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2971800" y="1676400"/>
            <a:ext cx="12115800" cy="4648200"/>
          </a:xfrm>
        </p:spPr>
        <p:txBody>
          <a:bodyPr/>
          <a:lstStyle/>
          <a:p>
            <a:pPr eaLnBrk="1" hangingPunct="1"/>
            <a:r>
              <a:rPr lang="fr-FR" smtClean="0">
                <a:solidFill>
                  <a:srgbClr val="FFFF00"/>
                </a:solidFill>
              </a:rPr>
              <a:t>                         </a:t>
            </a:r>
            <a:r>
              <a:rPr lang="fr-FR" sz="2800" smtClean="0">
                <a:solidFill>
                  <a:srgbClr val="FFFF00"/>
                </a:solidFill>
              </a:rPr>
              <a:t>-mannelijk- en vrouwelijk </a:t>
            </a:r>
          </a:p>
          <a:p>
            <a:pPr eaLnBrk="1" hangingPunct="1"/>
            <a:r>
              <a:rPr lang="fr-FR" sz="2800" smtClean="0">
                <a:solidFill>
                  <a:srgbClr val="FFFF00"/>
                </a:solidFill>
              </a:rPr>
              <a:t>                      voortplantingsstelsel    </a:t>
            </a:r>
          </a:p>
          <a:p>
            <a:pPr eaLnBrk="1" hangingPunct="1"/>
            <a:r>
              <a:rPr lang="fr-FR" sz="2800" smtClean="0">
                <a:solidFill>
                  <a:srgbClr val="FFFF00"/>
                </a:solidFill>
              </a:rPr>
              <a:t>              -begrip puberteit</a:t>
            </a:r>
          </a:p>
          <a:p>
            <a:pPr eaLnBrk="1" hangingPunct="1"/>
            <a:r>
              <a:rPr lang="fr-FR" sz="2800" smtClean="0">
                <a:solidFill>
                  <a:srgbClr val="FFFF00"/>
                </a:solidFill>
              </a:rPr>
              <a:t>                                -begrip menstruatie (cyclus)</a:t>
            </a:r>
          </a:p>
          <a:p>
            <a:pPr eaLnBrk="1" hangingPunct="1"/>
            <a:r>
              <a:rPr lang="fr-FR" sz="2800" smtClean="0">
                <a:solidFill>
                  <a:srgbClr val="FFFF00"/>
                </a:solidFill>
              </a:rPr>
              <a:t>                   -vgl.zaadcel en eicel  </a:t>
            </a:r>
          </a:p>
          <a:p>
            <a:pPr eaLnBrk="1" hangingPunct="1"/>
            <a:r>
              <a:rPr lang="fr-FR" sz="2800" smtClean="0">
                <a:solidFill>
                  <a:srgbClr val="FFFF00"/>
                </a:solidFill>
              </a:rPr>
              <a:t>                                  -bevruchting en ontwikkeling</a:t>
            </a:r>
          </a:p>
          <a:p>
            <a:pPr eaLnBrk="1" hangingPunct="1"/>
            <a:r>
              <a:rPr lang="fr-FR" sz="2800" smtClean="0">
                <a:solidFill>
                  <a:srgbClr val="FFFF00"/>
                </a:solidFill>
              </a:rPr>
              <a:t>                       -bevalling en geboorte</a:t>
            </a:r>
          </a:p>
          <a:p>
            <a:pPr eaLnBrk="1" hangingPunct="1"/>
            <a:r>
              <a:rPr lang="fr-FR" sz="2800" smtClean="0">
                <a:solidFill>
                  <a:srgbClr val="FFFF00"/>
                </a:solidFill>
              </a:rPr>
              <a:t>                       -voorbehoedsmiddelen</a:t>
            </a:r>
          </a:p>
          <a:p>
            <a:pPr eaLnBrk="1" hangingPunct="1"/>
            <a:r>
              <a:rPr lang="fr-FR" sz="2800" smtClean="0">
                <a:solidFill>
                  <a:srgbClr val="FFFF00"/>
                </a:solidFill>
              </a:rPr>
              <a:t>-SOA’S           </a:t>
            </a:r>
            <a:endParaRPr lang="nl-NL" sz="28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EMG5\SPER000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057400"/>
            <a:ext cx="4419600" cy="441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400" smtClean="0">
                <a:solidFill>
                  <a:srgbClr val="FFFF00"/>
                </a:solidFill>
                <a:cs typeface="Times New Roman" pitchFamily="18" charset="0"/>
              </a:rPr>
              <a:t></a:t>
            </a:r>
            <a:r>
              <a:rPr lang="fr-FR" sz="2400" smtClean="0">
                <a:solidFill>
                  <a:srgbClr val="FFFF00"/>
                </a:solidFill>
                <a:cs typeface="Times New Roman" pitchFamily="18" charset="0"/>
              </a:rPr>
              <a:t> de eicel</a:t>
            </a:r>
          </a:p>
          <a:p>
            <a:pPr eaLnBrk="1" hangingPunct="1">
              <a:buFontTx/>
              <a:buNone/>
            </a:pPr>
            <a:endParaRPr lang="fr-FR" sz="2400" smtClean="0">
              <a:solidFill>
                <a:srgbClr val="FFFF00"/>
              </a:solidFill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fr-FR" sz="2400" smtClean="0">
                <a:solidFill>
                  <a:srgbClr val="FFFF00"/>
                </a:solidFill>
                <a:cs typeface="Times New Roman" pitchFamily="18" charset="0"/>
              </a:rPr>
              <a:t>   - gevormd in de eierstokken</a:t>
            </a:r>
          </a:p>
          <a:p>
            <a:pPr eaLnBrk="1" hangingPunct="1">
              <a:buFontTx/>
              <a:buNone/>
            </a:pPr>
            <a:r>
              <a:rPr lang="fr-FR" sz="2400" smtClean="0">
                <a:solidFill>
                  <a:srgbClr val="FFFF00"/>
                </a:solidFill>
                <a:cs typeface="Times New Roman" pitchFamily="18" charset="0"/>
              </a:rPr>
              <a:t>   - 1 eicel om de 28 dagen</a:t>
            </a:r>
          </a:p>
          <a:p>
            <a:pPr eaLnBrk="1" hangingPunct="1">
              <a:buFontTx/>
              <a:buNone/>
            </a:pPr>
            <a:r>
              <a:rPr lang="fr-FR" sz="2400" smtClean="0">
                <a:solidFill>
                  <a:srgbClr val="FFFF00"/>
                </a:solidFill>
                <a:cs typeface="Times New Roman" pitchFamily="18" charset="0"/>
              </a:rPr>
              <a:t>   - 0,2 mm groot ( . )</a:t>
            </a:r>
          </a:p>
          <a:p>
            <a:pPr eaLnBrk="1" hangingPunct="1">
              <a:buFontTx/>
              <a:buNone/>
            </a:pPr>
            <a:r>
              <a:rPr lang="fr-FR" sz="2400" smtClean="0">
                <a:solidFill>
                  <a:srgbClr val="FFFF00"/>
                </a:solidFill>
                <a:cs typeface="Times New Roman" pitchFamily="18" charset="0"/>
              </a:rPr>
              <a:t>   - vanaf de puberteit tot de</a:t>
            </a:r>
          </a:p>
          <a:p>
            <a:pPr eaLnBrk="1" hangingPunct="1">
              <a:buFontTx/>
              <a:buNone/>
            </a:pPr>
            <a:r>
              <a:rPr lang="fr-FR" sz="2400" smtClean="0">
                <a:solidFill>
                  <a:srgbClr val="FFFF00"/>
                </a:solidFill>
                <a:cs typeface="Times New Roman" pitchFamily="18" charset="0"/>
              </a:rPr>
              <a:t>      leeftijd van 45 – 50 jaar</a:t>
            </a:r>
          </a:p>
          <a:p>
            <a:pPr eaLnBrk="1" hangingPunct="1">
              <a:buFontTx/>
              <a:buNone/>
            </a:pPr>
            <a:r>
              <a:rPr lang="fr-FR" sz="2400" smtClean="0">
                <a:solidFill>
                  <a:srgbClr val="FFFF00"/>
                </a:solidFill>
                <a:cs typeface="Times New Roman" pitchFamily="18" charset="0"/>
              </a:rPr>
              <a:t>   - wordt voortbewogen door fijne  </a:t>
            </a:r>
          </a:p>
          <a:p>
            <a:pPr eaLnBrk="1" hangingPunct="1">
              <a:buFontTx/>
              <a:buNone/>
            </a:pPr>
            <a:r>
              <a:rPr lang="fr-FR" sz="2400" smtClean="0">
                <a:solidFill>
                  <a:srgbClr val="FFFF00"/>
                </a:solidFill>
              </a:rPr>
              <a:t>      trilhaartjes in de eileiderwand</a:t>
            </a:r>
          </a:p>
          <a:p>
            <a:pPr eaLnBrk="1" hangingPunct="1">
              <a:buFontTx/>
              <a:buNone/>
            </a:pPr>
            <a:r>
              <a:rPr lang="fr-FR" sz="2400" smtClean="0">
                <a:solidFill>
                  <a:srgbClr val="FFFF00"/>
                </a:solidFill>
              </a:rPr>
              <a:t>   - levensduur: 12 tot 24 uur</a:t>
            </a:r>
            <a:endParaRPr lang="nl-NL" sz="2400" smtClean="0">
              <a:solidFill>
                <a:srgbClr val="FFFF00"/>
              </a:solidFill>
            </a:endParaRPr>
          </a:p>
        </p:txBody>
      </p:sp>
      <p:pic>
        <p:nvPicPr>
          <p:cNvPr id="52230" name="Picture 6" descr="C:\WINDOWS\TEMP\\msotw9_temp0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" r="5284"/>
          <a:stretch>
            <a:fillRect/>
          </a:stretch>
        </p:blipFill>
        <p:spPr>
          <a:xfrm>
            <a:off x="4800600" y="1981200"/>
            <a:ext cx="3962400" cy="4572000"/>
          </a:xfr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pPr eaLnBrk="1" hangingPunct="1"/>
            <a:r>
              <a:rPr lang="fr-FR" smtClean="0">
                <a:solidFill>
                  <a:srgbClr val="FFFF00"/>
                </a:solidFill>
              </a:rPr>
              <a:t>De bevruchting  en innesteling in de baarmoederwand</a:t>
            </a:r>
            <a:endParaRPr lang="nl-NL" smtClean="0">
              <a:solidFill>
                <a:srgbClr val="FFFF00"/>
              </a:solidFill>
            </a:endParaRP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nl-NL" sz="2800" smtClean="0"/>
          </a:p>
        </p:txBody>
      </p:sp>
      <p:pic>
        <p:nvPicPr>
          <p:cNvPr id="46086" name="Picture 6" descr="C:\WINDOWS\TEMP\\msotw9_temp0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" t="4895" r="2383" b="2448"/>
          <a:stretch>
            <a:fillRect/>
          </a:stretch>
        </p:blipFill>
        <p:spPr>
          <a:xfrm>
            <a:off x="228600" y="2057400"/>
            <a:ext cx="4089400" cy="4038600"/>
          </a:xfrm>
          <a:noFill/>
        </p:spPr>
      </p:pic>
      <p:pic>
        <p:nvPicPr>
          <p:cNvPr id="46087" name="Picture 7" descr="C:\WINDOWS\TEMP\\msotw9_temp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2"/>
          <a:stretch>
            <a:fillRect/>
          </a:stretch>
        </p:blipFill>
        <p:spPr bwMode="auto">
          <a:xfrm>
            <a:off x="4953000" y="1600200"/>
            <a:ext cx="3429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VOB_CD\VOB\PICTURES\VOORTPL_\EMBRONT1\BEVRUCH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6934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smtClean="0">
                <a:solidFill>
                  <a:srgbClr val="FFFF00"/>
                </a:solidFill>
                <a:cs typeface="Times New Roman" pitchFamily="18" charset="0"/>
              </a:rPr>
              <a:t>De bevruchting:</a:t>
            </a:r>
            <a:br>
              <a:rPr lang="fr-FR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fr-FR" smtClean="0">
                <a:solidFill>
                  <a:srgbClr val="FFFF00"/>
                </a:solidFill>
                <a:cs typeface="Times New Roman" pitchFamily="18" charset="0"/>
              </a:rPr>
              <a:t>eicel en zaadcel ontmoeten elkaar en versmelten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fr-FR" smtClean="0">
                <a:solidFill>
                  <a:srgbClr val="FFFF00"/>
                </a:solidFill>
                <a:cs typeface="Times New Roman" pitchFamily="18" charset="0"/>
              </a:rPr>
              <a:t>    </a:t>
            </a:r>
            <a:endParaRPr lang="nl-NL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EMG5\SPSE000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296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VOB_CD\VOB\PICTURES\VOORTPL_\EMBRONT1\BEVRUCH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7620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VOB_CD\VOB\PICTURES\VOORTPL_\EMBRONT1\BEVRUCH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22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sz="2800" smtClean="0">
                <a:solidFill>
                  <a:srgbClr val="FFFF00"/>
                </a:solidFill>
                <a:cs typeface="Times New Roman" pitchFamily="18" charset="0"/>
              </a:rPr>
              <a:t></a:t>
            </a:r>
            <a:r>
              <a:rPr lang="fr-FR" sz="2800" smtClean="0">
                <a:solidFill>
                  <a:srgbClr val="FFFF00"/>
                </a:solidFill>
                <a:cs typeface="Times New Roman" pitchFamily="18" charset="0"/>
              </a:rPr>
              <a:t> delende eicel:</a:t>
            </a:r>
          </a:p>
          <a:p>
            <a:pPr eaLnBrk="1" hangingPunct="1">
              <a:buFontTx/>
              <a:buNone/>
            </a:pPr>
            <a:endParaRPr lang="fr-FR" sz="2800" smtClean="0">
              <a:solidFill>
                <a:srgbClr val="FFFF00"/>
              </a:solidFill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fr-FR" sz="2800" smtClean="0">
                <a:solidFill>
                  <a:srgbClr val="FFFF00"/>
                </a:solidFill>
                <a:cs typeface="Times New Roman" pitchFamily="18" charset="0"/>
              </a:rPr>
              <a:t>    2-cellig stadium</a:t>
            </a:r>
            <a:endParaRPr lang="nl-NL" sz="2800" smtClean="0">
              <a:solidFill>
                <a:srgbClr val="FFFF00"/>
              </a:solidFill>
            </a:endParaRPr>
          </a:p>
        </p:txBody>
      </p:sp>
      <p:pic>
        <p:nvPicPr>
          <p:cNvPr id="18438" name="Picture 6" descr="D:\VOB_CD\VOB\PICTURES\VOORTPL_\EMBRONT1\2_CELLIG.TIF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22500"/>
            <a:ext cx="3810000" cy="3632200"/>
          </a:xfr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sz="2800" smtClean="0">
                <a:solidFill>
                  <a:srgbClr val="FFFF00"/>
                </a:solidFill>
                <a:cs typeface="Times New Roman" pitchFamily="18" charset="0"/>
              </a:rPr>
              <a:t></a:t>
            </a:r>
            <a:r>
              <a:rPr lang="fr-FR" sz="2800" smtClean="0">
                <a:solidFill>
                  <a:srgbClr val="FFFF00"/>
                </a:solidFill>
                <a:cs typeface="Times New Roman" pitchFamily="18" charset="0"/>
              </a:rPr>
              <a:t>  delende eicel</a:t>
            </a:r>
          </a:p>
          <a:p>
            <a:pPr eaLnBrk="1" hangingPunct="1">
              <a:buFontTx/>
              <a:buNone/>
            </a:pPr>
            <a:endParaRPr lang="fr-FR" sz="2800" smtClean="0">
              <a:solidFill>
                <a:srgbClr val="FFFF00"/>
              </a:solidFill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fr-FR" sz="2800" smtClean="0">
                <a:solidFill>
                  <a:srgbClr val="FFFF00"/>
                </a:solidFill>
                <a:cs typeface="Times New Roman" pitchFamily="18" charset="0"/>
              </a:rPr>
              <a:t>     4-cellig stadium</a:t>
            </a:r>
          </a:p>
          <a:p>
            <a:pPr eaLnBrk="1" hangingPunct="1">
              <a:buFontTx/>
              <a:buNone/>
            </a:pPr>
            <a:endParaRPr lang="nl-NL" sz="2800" smtClean="0">
              <a:solidFill>
                <a:srgbClr val="FFFF00"/>
              </a:solidFill>
            </a:endParaRPr>
          </a:p>
        </p:txBody>
      </p:sp>
      <p:pic>
        <p:nvPicPr>
          <p:cNvPr id="19462" name="Picture 6" descr="D:\VOB_CD\VOB\PICTURES\VOORTPL_\EMBRONT1\4_CELLIG.TIF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71713"/>
            <a:ext cx="3810000" cy="3533775"/>
          </a:xfr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4191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 smtClean="0">
                <a:solidFill>
                  <a:srgbClr val="FFFF00"/>
                </a:solidFill>
                <a:cs typeface="Times New Roman" pitchFamily="18" charset="0"/>
              </a:rPr>
              <a:t></a:t>
            </a:r>
            <a:r>
              <a:rPr lang="fr-FR" sz="2800" smtClean="0">
                <a:solidFill>
                  <a:srgbClr val="FFFF00"/>
                </a:solidFill>
                <a:cs typeface="Times New Roman" pitchFamily="18" charset="0"/>
              </a:rPr>
              <a:t>  de delende eicel krijgt</a:t>
            </a:r>
          </a:p>
          <a:p>
            <a:pPr eaLnBrk="1" hangingPunct="1">
              <a:buFontTx/>
              <a:buNone/>
            </a:pPr>
            <a:r>
              <a:rPr lang="fr-FR" sz="2800" smtClean="0">
                <a:solidFill>
                  <a:srgbClr val="FFFF00"/>
                </a:solidFill>
                <a:cs typeface="Times New Roman" pitchFamily="18" charset="0"/>
              </a:rPr>
              <a:t>     het uitzicht van een </a:t>
            </a:r>
          </a:p>
          <a:p>
            <a:pPr eaLnBrk="1" hangingPunct="1">
              <a:buFontTx/>
              <a:buNone/>
            </a:pPr>
            <a:r>
              <a:rPr lang="fr-FR" sz="2800" smtClean="0">
                <a:solidFill>
                  <a:srgbClr val="FFFF00"/>
                </a:solidFill>
                <a:cs typeface="Times New Roman" pitchFamily="18" charset="0"/>
              </a:rPr>
              <a:t>     framboosachtig bolletje</a:t>
            </a:r>
          </a:p>
          <a:p>
            <a:pPr eaLnBrk="1" hangingPunct="1">
              <a:buFontTx/>
              <a:buNone/>
            </a:pPr>
            <a:endParaRPr lang="nl-NL" sz="2800" smtClean="0">
              <a:solidFill>
                <a:srgbClr val="FFFF00"/>
              </a:solidFill>
            </a:endParaRPr>
          </a:p>
        </p:txBody>
      </p:sp>
      <p:pic>
        <p:nvPicPr>
          <p:cNvPr id="11270" name="Picture 6" descr="D:\data\vignettes\crihd3_006_2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609850"/>
            <a:ext cx="3810000" cy="2857500"/>
          </a:xfr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MRP\SMRMMAG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0188" y="-9739313"/>
            <a:ext cx="12144376" cy="2633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>
              <a:solidFill>
                <a:srgbClr val="FFFF0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sz="2800" smtClean="0">
                <a:solidFill>
                  <a:srgbClr val="FFFF00"/>
                </a:solidFill>
                <a:cs typeface="Times New Roman" pitchFamily="18" charset="0"/>
              </a:rPr>
              <a:t></a:t>
            </a:r>
            <a:r>
              <a:rPr lang="fr-FR" sz="2800" smtClean="0">
                <a:solidFill>
                  <a:srgbClr val="FFFF00"/>
                </a:solidFill>
                <a:cs typeface="Times New Roman" pitchFamily="18" charset="0"/>
              </a:rPr>
              <a:t> embryo:</a:t>
            </a:r>
          </a:p>
          <a:p>
            <a:pPr eaLnBrk="1" hangingPunct="1">
              <a:buFontTx/>
              <a:buNone/>
            </a:pPr>
            <a:endParaRPr lang="fr-FR" sz="2800" smtClean="0">
              <a:solidFill>
                <a:srgbClr val="FFFF00"/>
              </a:solidFill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fr-FR" sz="2800" smtClean="0">
                <a:solidFill>
                  <a:srgbClr val="FFFF00"/>
                </a:solidFill>
                <a:cs typeface="Times New Roman" pitchFamily="18" charset="0"/>
              </a:rPr>
              <a:t>     - voor de 2 maanden</a:t>
            </a:r>
          </a:p>
          <a:p>
            <a:pPr eaLnBrk="1" hangingPunct="1">
              <a:buFontTx/>
              <a:buNone/>
            </a:pPr>
            <a:r>
              <a:rPr lang="fr-FR" sz="2800" smtClean="0">
                <a:solidFill>
                  <a:srgbClr val="FFFF00"/>
                </a:solidFill>
                <a:cs typeface="Times New Roman" pitchFamily="18" charset="0"/>
              </a:rPr>
              <a:t>     - nog geen menselijke</a:t>
            </a:r>
          </a:p>
          <a:p>
            <a:pPr eaLnBrk="1" hangingPunct="1">
              <a:buFontTx/>
              <a:buNone/>
            </a:pPr>
            <a:r>
              <a:rPr lang="fr-FR" sz="2800" smtClean="0">
                <a:solidFill>
                  <a:srgbClr val="FFFF00"/>
                </a:solidFill>
                <a:cs typeface="Times New Roman" pitchFamily="18" charset="0"/>
              </a:rPr>
              <a:t>        vorm herkenbaar</a:t>
            </a:r>
            <a:endParaRPr lang="nl-NL" sz="2800" smtClean="0">
              <a:solidFill>
                <a:srgbClr val="FFFF00"/>
              </a:solidFill>
            </a:endParaRPr>
          </a:p>
        </p:txBody>
      </p:sp>
      <p:pic>
        <p:nvPicPr>
          <p:cNvPr id="29702" name="Picture 6" descr="D:\VOB_CD\VOB\PICTURES\VOORTPL_\EMBRONT1\EMBRYO1.TIF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981200"/>
            <a:ext cx="4038600" cy="4419600"/>
          </a:xfr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sz="2800" smtClean="0">
                <a:solidFill>
                  <a:srgbClr val="FFFF00"/>
                </a:solidFill>
                <a:cs typeface="Times New Roman" pitchFamily="18" charset="0"/>
              </a:rPr>
              <a:t></a:t>
            </a:r>
            <a:r>
              <a:rPr lang="fr-FR" sz="2800" smtClean="0">
                <a:solidFill>
                  <a:srgbClr val="FFFF00"/>
                </a:solidFill>
                <a:cs typeface="Times New Roman" pitchFamily="18" charset="0"/>
              </a:rPr>
              <a:t> fœtus:</a:t>
            </a:r>
          </a:p>
          <a:p>
            <a:pPr eaLnBrk="1" hangingPunct="1">
              <a:buFontTx/>
              <a:buNone/>
            </a:pPr>
            <a:endParaRPr lang="fr-FR" sz="2800" smtClean="0">
              <a:solidFill>
                <a:srgbClr val="FFFF00"/>
              </a:solidFill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fr-FR" sz="2800" smtClean="0">
                <a:solidFill>
                  <a:srgbClr val="FFFF00"/>
                </a:solidFill>
                <a:cs typeface="Times New Roman" pitchFamily="18" charset="0"/>
              </a:rPr>
              <a:t>    - na de 2 maanden</a:t>
            </a:r>
          </a:p>
          <a:p>
            <a:pPr eaLnBrk="1" hangingPunct="1">
              <a:buFontTx/>
              <a:buNone/>
            </a:pPr>
            <a:r>
              <a:rPr lang="fr-FR" sz="2800" smtClean="0">
                <a:solidFill>
                  <a:srgbClr val="FFFF00"/>
                </a:solidFill>
                <a:cs typeface="Times New Roman" pitchFamily="18" charset="0"/>
              </a:rPr>
              <a:t>    -duidelijke menselijke</a:t>
            </a:r>
          </a:p>
          <a:p>
            <a:pPr eaLnBrk="1" hangingPunct="1">
              <a:buFontTx/>
              <a:buNone/>
            </a:pPr>
            <a:r>
              <a:rPr lang="fr-FR" sz="2800" smtClean="0">
                <a:solidFill>
                  <a:srgbClr val="FFFF00"/>
                </a:solidFill>
                <a:cs typeface="Times New Roman" pitchFamily="18" charset="0"/>
              </a:rPr>
              <a:t>      vorm herkenbaar</a:t>
            </a:r>
          </a:p>
          <a:p>
            <a:pPr eaLnBrk="1" hangingPunct="1">
              <a:buFontTx/>
              <a:buNone/>
            </a:pPr>
            <a:endParaRPr lang="fr-FR" sz="2800" smtClean="0">
              <a:solidFill>
                <a:srgbClr val="FFFF00"/>
              </a:solidFill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nl-NL" sz="2800" smtClean="0"/>
          </a:p>
        </p:txBody>
      </p:sp>
      <p:pic>
        <p:nvPicPr>
          <p:cNvPr id="24582" name="Picture 6" descr="D:\VOB_CD\VOB\PICTURES\VOORTPL_\EMBRONT1\EMBRYO2.TIF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6163" y="1981200"/>
            <a:ext cx="3394075" cy="4114800"/>
          </a:xfr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 autoUpdateAnimBg="0"/>
      <p:bldP spid="2457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sz="2800" smtClean="0">
                <a:solidFill>
                  <a:srgbClr val="FFFF00"/>
                </a:solidFill>
                <a:cs typeface="Times New Roman" pitchFamily="18" charset="0"/>
              </a:rPr>
              <a:t></a:t>
            </a:r>
            <a:r>
              <a:rPr lang="fr-FR" sz="2800" smtClean="0">
                <a:solidFill>
                  <a:srgbClr val="FFFF00"/>
                </a:solidFill>
                <a:cs typeface="Times New Roman" pitchFamily="18" charset="0"/>
              </a:rPr>
              <a:t> eeneiïge tweeling</a:t>
            </a:r>
          </a:p>
          <a:p>
            <a:pPr eaLnBrk="1" hangingPunct="1">
              <a:buFontTx/>
              <a:buNone/>
            </a:pPr>
            <a:endParaRPr lang="fr-FR" sz="2800" smtClean="0">
              <a:solidFill>
                <a:srgbClr val="FFFF00"/>
              </a:solidFill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fr-FR" sz="2800" smtClean="0">
                <a:solidFill>
                  <a:srgbClr val="FFFF00"/>
                </a:solidFill>
                <a:cs typeface="Times New Roman" pitchFamily="18" charset="0"/>
              </a:rPr>
              <a:t>     1 eicel : 2 kinderen</a:t>
            </a:r>
          </a:p>
          <a:p>
            <a:pPr eaLnBrk="1" hangingPunct="1">
              <a:buFontTx/>
              <a:buNone/>
            </a:pPr>
            <a:endParaRPr lang="fr-FR" sz="2800" smtClean="0">
              <a:solidFill>
                <a:srgbClr val="FFFF00"/>
              </a:solidFill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fr-FR" sz="2800" smtClean="0">
                <a:solidFill>
                  <a:srgbClr val="FFFF00"/>
                </a:solidFill>
                <a:cs typeface="Times New Roman" pitchFamily="18" charset="0"/>
              </a:rPr>
              <a:t>        - zelfde geslacht</a:t>
            </a:r>
          </a:p>
          <a:p>
            <a:pPr eaLnBrk="1" hangingPunct="1">
              <a:buFontTx/>
              <a:buNone/>
            </a:pPr>
            <a:r>
              <a:rPr lang="fr-FR" sz="2800" smtClean="0">
                <a:solidFill>
                  <a:srgbClr val="FFFF00"/>
                </a:solidFill>
                <a:cs typeface="Times New Roman" pitchFamily="18" charset="0"/>
              </a:rPr>
              <a:t>        - lijken sprekend op </a:t>
            </a:r>
          </a:p>
          <a:p>
            <a:pPr eaLnBrk="1" hangingPunct="1">
              <a:buFontTx/>
              <a:buNone/>
            </a:pPr>
            <a:r>
              <a:rPr lang="fr-FR" sz="2800" smtClean="0">
                <a:solidFill>
                  <a:srgbClr val="FFFF00"/>
                </a:solidFill>
                <a:cs typeface="Times New Roman" pitchFamily="18" charset="0"/>
              </a:rPr>
              <a:t>           elkaar</a:t>
            </a:r>
          </a:p>
          <a:p>
            <a:pPr eaLnBrk="1" hangingPunct="1">
              <a:buFontTx/>
              <a:buNone/>
            </a:pPr>
            <a:r>
              <a:rPr lang="fr-FR" sz="2800" smtClean="0">
                <a:solidFill>
                  <a:srgbClr val="FFFF00"/>
                </a:solidFill>
                <a:cs typeface="Times New Roman" pitchFamily="18" charset="0"/>
              </a:rPr>
              <a:t>        - 1 moederkoek</a:t>
            </a:r>
            <a:endParaRPr lang="nl-NL" sz="2800" smtClean="0">
              <a:solidFill>
                <a:srgbClr val="FFFF00"/>
              </a:solidFill>
            </a:endParaRPr>
          </a:p>
        </p:txBody>
      </p:sp>
      <p:sp>
        <p:nvSpPr>
          <p:cNvPr id="23556" name="ClipArt Placeholder 6"/>
          <p:cNvSpPr>
            <a:spLocks noGrp="1" noTextEdit="1"/>
          </p:cNvSpPr>
          <p:nvPr>
            <p:ph type="clipArt" sz="half" idx="2"/>
          </p:nvPr>
        </p:nvSpPr>
        <p:spPr/>
      </p:sp>
      <p:pic>
        <p:nvPicPr>
          <p:cNvPr id="8" name="Picture 10" descr="http://www.twinsvzw.com/baby1-custom-size-364-25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2214563"/>
            <a:ext cx="466725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038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sz="2400" smtClean="0">
                <a:solidFill>
                  <a:srgbClr val="FFFF00"/>
                </a:solidFill>
                <a:cs typeface="Times New Roman" pitchFamily="18" charset="0"/>
              </a:rPr>
              <a:t></a:t>
            </a:r>
            <a:r>
              <a:rPr lang="fr-FR" sz="2400" smtClean="0">
                <a:solidFill>
                  <a:srgbClr val="FFFF00"/>
                </a:solidFill>
                <a:cs typeface="Times New Roman" pitchFamily="18" charset="0"/>
              </a:rPr>
              <a:t> tweeeiïge tweeling: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sz="2400" smtClean="0">
              <a:solidFill>
                <a:srgbClr val="FFFF00"/>
              </a:solidFill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400" smtClean="0">
                <a:solidFill>
                  <a:srgbClr val="FFFF00"/>
                </a:solidFill>
                <a:cs typeface="Times New Roman" pitchFamily="18" charset="0"/>
              </a:rPr>
              <a:t>    2 eicellen : 2 kinderen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sz="2400" smtClean="0">
              <a:solidFill>
                <a:srgbClr val="FFFF00"/>
              </a:solidFill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400" smtClean="0">
                <a:solidFill>
                  <a:srgbClr val="FFFF00"/>
                </a:solidFill>
                <a:cs typeface="Times New Roman" pitchFamily="18" charset="0"/>
              </a:rPr>
              <a:t>      - 2 placenta’s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400" smtClean="0">
                <a:solidFill>
                  <a:srgbClr val="FFFF00"/>
                </a:solidFill>
                <a:cs typeface="Times New Roman" pitchFamily="18" charset="0"/>
              </a:rPr>
              <a:t>      - kinderen lijken  niet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400" smtClean="0">
                <a:solidFill>
                  <a:srgbClr val="FFFF00"/>
                </a:solidFill>
              </a:rPr>
              <a:t>         sprekend op elkaar(vgl.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400" smtClean="0">
                <a:solidFill>
                  <a:srgbClr val="FFFF00"/>
                </a:solidFill>
              </a:rPr>
              <a:t>         broer – zus)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400" smtClean="0">
                <a:solidFill>
                  <a:srgbClr val="FFFF00"/>
                </a:solidFill>
              </a:rPr>
              <a:t>      - geslacht kan verschillend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400" smtClean="0">
                <a:solidFill>
                  <a:srgbClr val="FFFF00"/>
                </a:solidFill>
              </a:rPr>
              <a:t>         zijn</a:t>
            </a:r>
            <a:endParaRPr lang="nl-NL" sz="2400" smtClean="0">
              <a:solidFill>
                <a:srgbClr val="FFFF00"/>
              </a:solidFill>
            </a:endParaRPr>
          </a:p>
        </p:txBody>
      </p:sp>
      <p:sp>
        <p:nvSpPr>
          <p:cNvPr id="24580" name="ClipArt Placeholder 6"/>
          <p:cNvSpPr>
            <a:spLocks noGrp="1" noTextEdit="1"/>
          </p:cNvSpPr>
          <p:nvPr>
            <p:ph type="clipArt" sz="half" idx="2"/>
          </p:nvPr>
        </p:nvSpPr>
        <p:spPr/>
      </p:sp>
      <p:pic>
        <p:nvPicPr>
          <p:cNvPr id="8" name="Picture 14" descr="http://www.twinsvzw.com/baby3-custom-size-386-26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2071688"/>
            <a:ext cx="45497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  <p:bldP spid="4301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>
                <a:solidFill>
                  <a:srgbClr val="FFFF00"/>
                </a:solidFill>
              </a:rPr>
              <a:t>De ontwikkeling in de baarmoeder</a:t>
            </a:r>
            <a:endParaRPr lang="nl-NL" smtClean="0">
              <a:solidFill>
                <a:srgbClr val="FFFF00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 flipH="1">
            <a:off x="5105400" y="1981200"/>
            <a:ext cx="4038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sz="2400" smtClean="0">
                <a:solidFill>
                  <a:srgbClr val="FFFF00"/>
                </a:solidFill>
                <a:cs typeface="Times New Roman" pitchFamily="18" charset="0"/>
              </a:rPr>
              <a:t></a:t>
            </a:r>
            <a:r>
              <a:rPr lang="fr-FR" sz="2400" smtClean="0">
                <a:solidFill>
                  <a:srgbClr val="FFFF00"/>
                </a:solidFill>
                <a:cs typeface="Times New Roman" pitchFamily="18" charset="0"/>
              </a:rPr>
              <a:t> de moederkoek of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400" smtClean="0">
                <a:solidFill>
                  <a:srgbClr val="FFFF00"/>
                </a:solidFill>
                <a:cs typeface="Times New Roman" pitchFamily="18" charset="0"/>
              </a:rPr>
              <a:t>     placenta </a:t>
            </a:r>
            <a:r>
              <a:rPr lang="fr-FR" sz="2400" smtClean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fr-FR" sz="1200" smtClean="0">
                <a:solidFill>
                  <a:schemeClr val="bg1"/>
                </a:solidFill>
                <a:cs typeface="Times New Roman" pitchFamily="18" charset="0"/>
              </a:rPr>
              <a:t>uitwisseling stoffen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1200" smtClean="0">
                <a:solidFill>
                  <a:schemeClr val="bg1"/>
                </a:solidFill>
                <a:cs typeface="Times New Roman" pitchFamily="18" charset="0"/>
              </a:rPr>
              <a:t>          tussen het bloed van de moeder en het kind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400" smtClean="0">
                <a:solidFill>
                  <a:schemeClr val="bg1"/>
                </a:solidFill>
                <a:cs typeface="Times New Roman" pitchFamily="18" charset="0"/>
              </a:rPr>
              <a:t>     </a:t>
            </a:r>
            <a:r>
              <a:rPr lang="fr-FR" sz="1200" smtClean="0">
                <a:solidFill>
                  <a:schemeClr val="bg1"/>
                </a:solidFill>
                <a:cs typeface="Times New Roman" pitchFamily="18" charset="0"/>
              </a:rPr>
              <a:t>vb.:voeding ,ademhaling ,uitscheiding…)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1200" smtClean="0">
                <a:solidFill>
                  <a:schemeClr val="bg1"/>
                </a:solidFill>
                <a:cs typeface="Times New Roman" pitchFamily="18" charset="0"/>
              </a:rPr>
              <a:t>          Ook schadelijke stoffen ! ! !  (alcohol,nicotine…)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400" smtClean="0">
                <a:solidFill>
                  <a:srgbClr val="FFFF00"/>
                </a:solidFill>
                <a:cs typeface="Times New Roman" pitchFamily="18" charset="0"/>
              </a:rPr>
              <a:t> de navelstreng </a:t>
            </a:r>
            <a:r>
              <a:rPr lang="fr-FR" sz="1000" smtClean="0">
                <a:solidFill>
                  <a:schemeClr val="bg1"/>
                </a:solidFill>
                <a:cs typeface="Times New Roman" pitchFamily="18" charset="0"/>
              </a:rPr>
              <a:t>( hierin lopen bloed-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400" smtClean="0">
                <a:solidFill>
                  <a:schemeClr val="bg1"/>
                </a:solidFill>
                <a:cs typeface="Times New Roman" pitchFamily="18" charset="0"/>
              </a:rPr>
              <a:t>    </a:t>
            </a:r>
            <a:r>
              <a:rPr lang="fr-FR" sz="1200" smtClean="0">
                <a:solidFill>
                  <a:schemeClr val="bg1"/>
                </a:solidFill>
                <a:cs typeface="Times New Roman" pitchFamily="18" charset="0"/>
              </a:rPr>
              <a:t> vaten die het embryo met de moeder verbinden ).</a:t>
            </a:r>
            <a:endParaRPr lang="fr-FR" sz="2400" smtClean="0">
              <a:solidFill>
                <a:schemeClr val="bg1"/>
              </a:solidFill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sz="2400" smtClean="0">
              <a:solidFill>
                <a:schemeClr val="bg1"/>
              </a:solidFill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400" smtClean="0">
                <a:solidFill>
                  <a:srgbClr val="FFFF00"/>
                </a:solidFill>
                <a:cs typeface="Times New Roman" pitchFamily="18" charset="0"/>
              </a:rPr>
              <a:t> de vruchtblaas gevuld   met vruchtwater </a:t>
            </a:r>
            <a:r>
              <a:rPr lang="fr-FR" sz="1200" smtClean="0">
                <a:solidFill>
                  <a:schemeClr val="bg1"/>
                </a:solidFill>
                <a:cs typeface="Times New Roman" pitchFamily="18" charset="0"/>
              </a:rPr>
              <a:t>(bescherming tegen schokken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400" smtClean="0">
                <a:solidFill>
                  <a:schemeClr val="bg1"/>
                </a:solidFill>
              </a:rPr>
              <a:t>    </a:t>
            </a:r>
            <a:r>
              <a:rPr lang="fr-FR" sz="1200" smtClean="0">
                <a:solidFill>
                  <a:schemeClr val="bg1"/>
                </a:solidFill>
              </a:rPr>
              <a:t>en stoten)</a:t>
            </a:r>
            <a:endParaRPr lang="nl-NL" sz="2400" smtClean="0">
              <a:solidFill>
                <a:schemeClr val="bg1"/>
              </a:solidFill>
            </a:endParaRPr>
          </a:p>
        </p:txBody>
      </p:sp>
      <p:pic>
        <p:nvPicPr>
          <p:cNvPr id="50182" name="Picture 6" descr="C:\WINDOWS\TEMP\\msotw9_temp0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0" t="4988" b="1663"/>
          <a:stretch>
            <a:fillRect/>
          </a:stretch>
        </p:blipFill>
        <p:spPr>
          <a:xfrm>
            <a:off x="304800" y="2057400"/>
            <a:ext cx="4495800" cy="4191000"/>
          </a:xfrm>
          <a:noFill/>
        </p:spPr>
      </p:pic>
      <p:sp>
        <p:nvSpPr>
          <p:cNvPr id="50183" name="Line 7"/>
          <p:cNvSpPr>
            <a:spLocks noChangeShapeType="1"/>
          </p:cNvSpPr>
          <p:nvPr/>
        </p:nvSpPr>
        <p:spPr bwMode="auto">
          <a:xfrm flipV="1">
            <a:off x="4038600" y="2286000"/>
            <a:ext cx="1066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 flipV="1">
            <a:off x="2895600" y="3810000"/>
            <a:ext cx="2133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 flipV="1">
            <a:off x="2590800" y="50292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utoUpdateAnimBg="0"/>
      <p:bldP spid="50179" grpId="0" build="p" autoUpdateAnimBg="0"/>
      <p:bldP spid="50183" grpId="0" animBg="1"/>
      <p:bldP spid="50184" grpId="0" animBg="1"/>
      <p:bldP spid="5018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685800"/>
          </a:xfrm>
        </p:spPr>
        <p:txBody>
          <a:bodyPr/>
          <a:lstStyle/>
          <a:p>
            <a:pPr eaLnBrk="1" hangingPunct="1"/>
            <a:r>
              <a:rPr lang="fr-FR" smtClean="0">
                <a:solidFill>
                  <a:srgbClr val="FFFF00"/>
                </a:solidFill>
              </a:rPr>
              <a:t>Bevalling - geboorte</a:t>
            </a:r>
            <a:endParaRPr lang="nl-NL" smtClean="0">
              <a:solidFill>
                <a:srgbClr val="FFFF00"/>
              </a:solidFill>
            </a:endParaRP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nl-NL" sz="2800" smtClean="0"/>
          </a:p>
        </p:txBody>
      </p:sp>
      <p:pic>
        <p:nvPicPr>
          <p:cNvPr id="53256" name="Picture 8" descr="C:\WINDOWS\TEMP\\msotw9_temp0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3"/>
          <a:stretch>
            <a:fillRect/>
          </a:stretch>
        </p:blipFill>
        <p:spPr>
          <a:xfrm>
            <a:off x="1600200" y="1066800"/>
            <a:ext cx="5715000" cy="5410200"/>
          </a:xfr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457200"/>
            <a:ext cx="7772400" cy="1447800"/>
          </a:xfrm>
        </p:spPr>
        <p:txBody>
          <a:bodyPr/>
          <a:lstStyle/>
          <a:p>
            <a:pPr eaLnBrk="1" hangingPunct="1"/>
            <a:r>
              <a:rPr lang="fr-FR" sz="4000" smtClean="0">
                <a:solidFill>
                  <a:srgbClr val="FFFF00"/>
                </a:solidFill>
              </a:rPr>
              <a:t>De verschillende fasen</a:t>
            </a:r>
            <a:endParaRPr lang="nl-NL" sz="4000" smtClean="0">
              <a:solidFill>
                <a:srgbClr val="FFFF00"/>
              </a:solidFill>
            </a:endParaRPr>
          </a:p>
        </p:txBody>
      </p:sp>
      <p:pic>
        <p:nvPicPr>
          <p:cNvPr id="70660" name="Picture 4" descr="C:\WINDOWS\TEMP\\msotw9_temp0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88"/>
          <a:stretch>
            <a:fillRect/>
          </a:stretch>
        </p:blipFill>
        <p:spPr bwMode="auto">
          <a:xfrm>
            <a:off x="228600" y="762000"/>
            <a:ext cx="210820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2667000" y="533400"/>
            <a:ext cx="563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4000"/>
              <a:t>De ontsluitingsfase</a:t>
            </a:r>
            <a:endParaRPr lang="nl-NL" sz="4000"/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2590800" y="1219200"/>
            <a:ext cx="67818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2000"/>
              <a:t> weeën   </a:t>
            </a:r>
            <a:r>
              <a:rPr lang="fr-FR" sz="2000">
                <a:cs typeface="Times New Roman" pitchFamily="18" charset="0"/>
              </a:rPr>
              <a:t>&gt;    baarmoederhals wordt wijder.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2000"/>
              <a:t> vruchtvliezen scheuren </a:t>
            </a:r>
            <a:r>
              <a:rPr lang="fr-FR" sz="2000">
                <a:cs typeface="Times New Roman" pitchFamily="18" charset="0"/>
              </a:rPr>
              <a:t>&gt; vruchtwater vloeit weg.</a:t>
            </a:r>
          </a:p>
          <a:p>
            <a:pPr eaLnBrk="1" hangingPunct="1">
              <a:spcBef>
                <a:spcPct val="50000"/>
              </a:spcBef>
            </a:pPr>
            <a:r>
              <a:rPr lang="fr-FR" sz="2000"/>
              <a:t>                    «  breken van het water »</a:t>
            </a:r>
          </a:p>
          <a:p>
            <a:pPr eaLnBrk="1" hangingPunct="1">
              <a:spcBef>
                <a:spcPct val="50000"/>
              </a:spcBef>
            </a:pPr>
            <a:r>
              <a:rPr lang="fr-FR" sz="2000"/>
              <a:t>- geboorte is vlakbij,weeën nemen toe,moeder gaat nu persen.</a:t>
            </a:r>
            <a:endParaRPr lang="nl-NL" sz="2000"/>
          </a:p>
        </p:txBody>
      </p:sp>
      <p:pic>
        <p:nvPicPr>
          <p:cNvPr id="70664" name="Picture 8" descr="C:\WINDOWS\TEMP\\msotw9_temp0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7"/>
          <a:stretch>
            <a:fillRect/>
          </a:stretch>
        </p:blipFill>
        <p:spPr bwMode="auto">
          <a:xfrm>
            <a:off x="228600" y="2971800"/>
            <a:ext cx="21336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2667000" y="3048000"/>
            <a:ext cx="563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4000"/>
              <a:t>De uitdrijvingsfase</a:t>
            </a:r>
            <a:endParaRPr lang="nl-NL" sz="4000"/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2514600" y="3733800"/>
            <a:ext cx="6629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2000"/>
              <a:t> de baby wordt door het geboortekanaal(vagina) naar    </a:t>
            </a:r>
          </a:p>
          <a:p>
            <a:pPr eaLnBrk="1" hangingPunct="1">
              <a:spcBef>
                <a:spcPct val="50000"/>
              </a:spcBef>
            </a:pPr>
            <a:r>
              <a:rPr lang="fr-FR" sz="2000"/>
              <a:t>   buiten geperst.</a:t>
            </a:r>
          </a:p>
          <a:p>
            <a:pPr eaLnBrk="1" hangingPunct="1">
              <a:spcBef>
                <a:spcPct val="50000"/>
              </a:spcBef>
            </a:pPr>
            <a:r>
              <a:rPr lang="fr-FR" sz="2000"/>
              <a:t>-  de navelstreng wordt afgebonden en doorgeknipt.</a:t>
            </a:r>
            <a:endParaRPr lang="nl-NL" sz="2000"/>
          </a:p>
        </p:txBody>
      </p:sp>
      <p:pic>
        <p:nvPicPr>
          <p:cNvPr id="70669" name="Picture 13" descr="C:\WINDOWS\TEMP\\msotw9_temp0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05400"/>
            <a:ext cx="21336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2743200" y="5181600"/>
            <a:ext cx="563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4000"/>
              <a:t>De nageboorte</a:t>
            </a:r>
            <a:endParaRPr lang="nl-NL" sz="4000"/>
          </a:p>
        </p:txBody>
      </p:sp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2514600" y="5867400"/>
            <a:ext cx="7239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2000"/>
              <a:t> de placenta,navelstreng en vruchtvliezen worden uitgedreven.</a:t>
            </a:r>
          </a:p>
          <a:p>
            <a:pPr eaLnBrk="1" hangingPunct="1">
              <a:spcBef>
                <a:spcPct val="50000"/>
              </a:spcBef>
            </a:pPr>
            <a:r>
              <a:rPr lang="fr-FR" sz="2000"/>
              <a:t>- in de borstklieren ontstaat moedermelk.</a:t>
            </a:r>
            <a:endParaRPr lang="nl-NL" sz="200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utoUpdateAnimBg="0"/>
      <p:bldP spid="70661" grpId="0" autoUpdateAnimBg="0"/>
      <p:bldP spid="70662" grpId="0" autoUpdateAnimBg="0"/>
      <p:bldP spid="70666" grpId="0" autoUpdateAnimBg="0"/>
      <p:bldP spid="70667" grpId="0" autoUpdateAnimBg="0"/>
      <p:bldP spid="70671" grpId="0" autoUpdateAnimBg="0"/>
      <p:bldP spid="7067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>
                <a:solidFill>
                  <a:srgbClr val="FFFF00"/>
                </a:solidFill>
              </a:rPr>
              <a:t>Voorbehoedsmiddelen:</a:t>
            </a:r>
            <a:br>
              <a:rPr lang="fr-FR" smtClean="0">
                <a:solidFill>
                  <a:srgbClr val="FFFF00"/>
                </a:solidFill>
              </a:rPr>
            </a:br>
            <a:r>
              <a:rPr lang="fr-FR" smtClean="0">
                <a:solidFill>
                  <a:srgbClr val="FFFF00"/>
                </a:solidFill>
              </a:rPr>
              <a:t>Hoe werken ze?</a:t>
            </a:r>
            <a:endParaRPr lang="nl-NL" smtClean="0">
              <a:solidFill>
                <a:srgbClr val="FFFF00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68612" name="Picture 4" descr="C:\WINDOWS\TEMP\\msotw9_temp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" t="6494" r="1314"/>
          <a:stretch>
            <a:fillRect/>
          </a:stretch>
        </p:blipFill>
        <p:spPr bwMode="auto">
          <a:xfrm>
            <a:off x="609600" y="20574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utoUpdateAnimBg="0"/>
      <p:bldP spid="6861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447800"/>
          </a:xfrm>
        </p:spPr>
        <p:txBody>
          <a:bodyPr/>
          <a:lstStyle/>
          <a:p>
            <a:pPr eaLnBrk="1" hangingPunct="1"/>
            <a:r>
              <a:rPr lang="fr-FR" sz="3600" smtClean="0">
                <a:solidFill>
                  <a:srgbClr val="FFFF00"/>
                </a:solidFill>
              </a:rPr>
              <a:t>Voortplantingsorganen en geslachtskenmerken van een</a:t>
            </a:r>
            <a:r>
              <a:rPr lang="fr-FR" sz="4000" smtClean="0">
                <a:solidFill>
                  <a:srgbClr val="FFFF00"/>
                </a:solidFill>
              </a:rPr>
              <a:t> man</a:t>
            </a:r>
            <a:endParaRPr lang="nl-NL" sz="4000" smtClean="0">
              <a:solidFill>
                <a:srgbClr val="FFFF00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24000"/>
            <a:ext cx="4267200" cy="2590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400" smtClean="0">
                <a:solidFill>
                  <a:srgbClr val="FFFF00"/>
                </a:solidFill>
                <a:cs typeface="Times New Roman" pitchFamily="18" charset="0"/>
              </a:rPr>
              <a:t></a:t>
            </a:r>
            <a:r>
              <a:rPr lang="fr-FR" sz="2400" smtClean="0">
                <a:solidFill>
                  <a:srgbClr val="FFFF00"/>
                </a:solidFill>
                <a:cs typeface="Times New Roman" pitchFamily="18" charset="0"/>
              </a:rPr>
              <a:t> geslachtskenmerken :</a:t>
            </a:r>
          </a:p>
          <a:p>
            <a:pPr eaLnBrk="1" hangingPunct="1">
              <a:buFontTx/>
              <a:buChar char="-"/>
            </a:pPr>
            <a:r>
              <a:rPr lang="fr-FR" sz="2400" smtClean="0">
                <a:solidFill>
                  <a:srgbClr val="FFFF00"/>
                </a:solidFill>
              </a:rPr>
              <a:t>primair = van bij de ge-</a:t>
            </a:r>
          </a:p>
          <a:p>
            <a:pPr eaLnBrk="1" hangingPunct="1">
              <a:buFontTx/>
              <a:buNone/>
            </a:pPr>
            <a:r>
              <a:rPr lang="fr-FR" sz="2400" smtClean="0">
                <a:solidFill>
                  <a:srgbClr val="FFFF00"/>
                </a:solidFill>
              </a:rPr>
              <a:t>    boorte aanwezig (uit-</a:t>
            </a:r>
          </a:p>
          <a:p>
            <a:pPr eaLnBrk="1" hangingPunct="1">
              <a:buFontTx/>
              <a:buNone/>
            </a:pPr>
            <a:r>
              <a:rPr lang="fr-FR" sz="2400" smtClean="0">
                <a:solidFill>
                  <a:srgbClr val="FFFF00"/>
                </a:solidFill>
              </a:rPr>
              <a:t>    wendig : penis + balzak)</a:t>
            </a:r>
          </a:p>
          <a:p>
            <a:pPr eaLnBrk="1" hangingPunct="1">
              <a:buFontTx/>
              <a:buNone/>
            </a:pPr>
            <a:r>
              <a:rPr lang="fr-FR" sz="2400" smtClean="0">
                <a:solidFill>
                  <a:srgbClr val="FFFF00"/>
                </a:solidFill>
              </a:rPr>
              <a:t>-   secundair = puberteit</a:t>
            </a:r>
            <a:endParaRPr lang="nl-NL" sz="2400" smtClean="0">
              <a:solidFill>
                <a:srgbClr val="FFFF00"/>
              </a:solidFill>
            </a:endParaRPr>
          </a:p>
        </p:txBody>
      </p:sp>
      <p:pic>
        <p:nvPicPr>
          <p:cNvPr id="54278" name="Picture 6" descr="C:\WINDOWS\TEMP\\msotw9_temp0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" t="5278" r="6941"/>
          <a:stretch>
            <a:fillRect/>
          </a:stretch>
        </p:blipFill>
        <p:spPr>
          <a:xfrm>
            <a:off x="4800600" y="1524000"/>
            <a:ext cx="4049713" cy="5029200"/>
          </a:xfrm>
          <a:noFill/>
        </p:spPr>
      </p:pic>
      <p:pic>
        <p:nvPicPr>
          <p:cNvPr id="54279" name="Picture 7" descr="C:\WINDOWS\TEMP\\msotw9_temp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t="5240" b="3493"/>
          <a:stretch>
            <a:fillRect/>
          </a:stretch>
        </p:blipFill>
        <p:spPr bwMode="auto">
          <a:xfrm>
            <a:off x="304800" y="3886200"/>
            <a:ext cx="4191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build="p" autoUpdateAnimBg="0"/>
      <p:bldP spid="5427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D:\SMRP\SMRFMAG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0188" y="-9739313"/>
            <a:ext cx="12144376" cy="2633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fr-FR" sz="3600" smtClean="0">
                <a:solidFill>
                  <a:srgbClr val="FFFF00"/>
                </a:solidFill>
              </a:rPr>
              <a:t>Voortplantingsorganen en geslachtskenmerken van een vrouw</a:t>
            </a:r>
            <a:endParaRPr lang="nl-NL" sz="3600" smtClean="0">
              <a:solidFill>
                <a:srgbClr val="FFFF00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3810000" cy="472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 smtClean="0">
                <a:solidFill>
                  <a:srgbClr val="FFFF00"/>
                </a:solidFill>
                <a:cs typeface="Times New Roman" pitchFamily="18" charset="0"/>
              </a:rPr>
              <a:t></a:t>
            </a:r>
            <a:r>
              <a:rPr lang="fr-FR" sz="280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fr-FR" sz="2400" smtClean="0">
                <a:solidFill>
                  <a:srgbClr val="FFFF00"/>
                </a:solidFill>
                <a:cs typeface="Times New Roman" pitchFamily="18" charset="0"/>
              </a:rPr>
              <a:t>geslachtskenmerken:</a:t>
            </a:r>
          </a:p>
          <a:p>
            <a:pPr eaLnBrk="1" hangingPunct="1">
              <a:buFontTx/>
              <a:buNone/>
            </a:pPr>
            <a:r>
              <a:rPr lang="fr-FR" sz="2400" smtClean="0">
                <a:solidFill>
                  <a:srgbClr val="FFFF00"/>
                </a:solidFill>
                <a:cs typeface="Times New Roman" pitchFamily="18" charset="0"/>
              </a:rPr>
              <a:t> - primair=van bij de ge-</a:t>
            </a:r>
          </a:p>
          <a:p>
            <a:pPr eaLnBrk="1" hangingPunct="1">
              <a:buFontTx/>
              <a:buNone/>
            </a:pPr>
            <a:r>
              <a:rPr lang="fr-FR" sz="2400" smtClean="0">
                <a:solidFill>
                  <a:srgbClr val="FFFF00"/>
                </a:solidFill>
                <a:cs typeface="Times New Roman" pitchFamily="18" charset="0"/>
              </a:rPr>
              <a:t>   boorte aanwezig( uit-</a:t>
            </a:r>
          </a:p>
          <a:p>
            <a:pPr eaLnBrk="1" hangingPunct="1">
              <a:buFontTx/>
              <a:buNone/>
            </a:pPr>
            <a:r>
              <a:rPr lang="fr-FR" sz="2400" smtClean="0">
                <a:solidFill>
                  <a:srgbClr val="FFFF00"/>
                </a:solidFill>
                <a:cs typeface="Times New Roman" pitchFamily="18" charset="0"/>
              </a:rPr>
              <a:t>   wendig: schaamlippen</a:t>
            </a:r>
          </a:p>
          <a:p>
            <a:pPr eaLnBrk="1" hangingPunct="1">
              <a:buFontTx/>
              <a:buNone/>
            </a:pPr>
            <a:r>
              <a:rPr lang="fr-FR" sz="2400" smtClean="0">
                <a:solidFill>
                  <a:srgbClr val="FFFF00"/>
                </a:solidFill>
                <a:cs typeface="Times New Roman" pitchFamily="18" charset="0"/>
              </a:rPr>
              <a:t>   en schaamspleet)</a:t>
            </a:r>
            <a:endParaRPr lang="fr-FR" sz="24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fr-FR" sz="2400" smtClean="0">
                <a:cs typeface="Times New Roman" pitchFamily="18" charset="0"/>
              </a:rPr>
              <a:t> </a:t>
            </a:r>
            <a:r>
              <a:rPr lang="fr-FR" sz="2400" smtClean="0">
                <a:solidFill>
                  <a:srgbClr val="FFFF00"/>
                </a:solidFill>
                <a:cs typeface="Times New Roman" pitchFamily="18" charset="0"/>
              </a:rPr>
              <a:t>- secundair = puberteit</a:t>
            </a:r>
            <a:endParaRPr lang="nl-NL" sz="240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endParaRPr lang="fr-FR" sz="2800" smtClean="0">
              <a:solidFill>
                <a:srgbClr val="FFFF00"/>
              </a:solidFill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fr-FR" sz="2800" smtClean="0">
                <a:cs typeface="Times New Roman" pitchFamily="18" charset="0"/>
              </a:rPr>
              <a:t> </a:t>
            </a:r>
            <a:endParaRPr lang="nl-NL" sz="2800" smtClean="0">
              <a:cs typeface="Times New Roman" pitchFamily="18" charset="0"/>
            </a:endParaRPr>
          </a:p>
        </p:txBody>
      </p:sp>
      <p:pic>
        <p:nvPicPr>
          <p:cNvPr id="55301" name="Picture 5" descr="C:\WINDOWS\TEMP\\msotw9_temp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5" r="3925" b="3452"/>
          <a:stretch>
            <a:fillRect/>
          </a:stretch>
        </p:blipFill>
        <p:spPr bwMode="auto">
          <a:xfrm>
            <a:off x="304800" y="4343400"/>
            <a:ext cx="44196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7" descr="C:\WINDOWS\TEMP\\msotw9_temp0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" t="6532" r="4210"/>
          <a:stretch>
            <a:fillRect/>
          </a:stretch>
        </p:blipFill>
        <p:spPr>
          <a:xfrm>
            <a:off x="5105400" y="1676400"/>
            <a:ext cx="3641725" cy="4876800"/>
          </a:xfr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utoUpdateAnimBg="0"/>
      <p:bldP spid="5529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nl-NL" sz="2800" smtClean="0"/>
          </a:p>
        </p:txBody>
      </p:sp>
      <p:pic>
        <p:nvPicPr>
          <p:cNvPr id="69637" name="Picture 5" descr="C:\WINDOWS\TEMP\\msotw9_temp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4" r="1875"/>
          <a:stretch>
            <a:fillRect/>
          </a:stretch>
        </p:blipFill>
        <p:spPr bwMode="auto">
          <a:xfrm>
            <a:off x="1371600" y="476250"/>
            <a:ext cx="2767013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Line 6"/>
          <p:cNvSpPr>
            <a:spLocks noChangeShapeType="1"/>
          </p:cNvSpPr>
          <p:nvPr/>
        </p:nvSpPr>
        <p:spPr bwMode="auto">
          <a:xfrm flipH="1" flipV="1">
            <a:off x="1447800" y="1447800"/>
            <a:ext cx="3810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0" y="533400"/>
            <a:ext cx="2286000" cy="7794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800">
                <a:solidFill>
                  <a:srgbClr val="FF0000"/>
                </a:solidFill>
              </a:rPr>
              <a:t>bredere schouders</a:t>
            </a:r>
          </a:p>
          <a:p>
            <a:pPr eaLnBrk="1" hangingPunct="1">
              <a:spcBef>
                <a:spcPct val="50000"/>
              </a:spcBef>
            </a:pPr>
            <a:r>
              <a:rPr lang="fr-FR" sz="1800">
                <a:solidFill>
                  <a:srgbClr val="FF0000"/>
                </a:solidFill>
              </a:rPr>
              <a:t>hoekige lichaamsbouw</a:t>
            </a:r>
            <a:endParaRPr lang="nl-NL" sz="1800">
              <a:solidFill>
                <a:srgbClr val="FF0000"/>
              </a:solidFill>
            </a:endParaRPr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 flipH="1">
            <a:off x="2209800" y="2819400"/>
            <a:ext cx="5334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0" y="3048000"/>
            <a:ext cx="19050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800">
                <a:solidFill>
                  <a:srgbClr val="FF0000"/>
                </a:solidFill>
              </a:rPr>
              <a:t>sterkere beharing</a:t>
            </a:r>
            <a:endParaRPr lang="nl-NL" sz="1800">
              <a:solidFill>
                <a:srgbClr val="FF0000"/>
              </a:solidFill>
            </a:endParaRPr>
          </a:p>
        </p:txBody>
      </p:sp>
      <p:pic>
        <p:nvPicPr>
          <p:cNvPr id="69643" name="Picture 11" descr="C:\WINDOWS\TEMP\\msotw9_temp0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7" b="3757"/>
          <a:stretch>
            <a:fillRect/>
          </a:stretch>
        </p:blipFill>
        <p:spPr>
          <a:xfrm>
            <a:off x="4495800" y="533400"/>
            <a:ext cx="2819400" cy="6019800"/>
          </a:xfrm>
          <a:noFill/>
        </p:spPr>
      </p:pic>
      <p:sp>
        <p:nvSpPr>
          <p:cNvPr id="69644" name="Line 12"/>
          <p:cNvSpPr>
            <a:spLocks noChangeShapeType="1"/>
          </p:cNvSpPr>
          <p:nvPr/>
        </p:nvSpPr>
        <p:spPr bwMode="auto">
          <a:xfrm>
            <a:off x="6781800" y="2057400"/>
            <a:ext cx="8382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9645" name="Line 13"/>
          <p:cNvSpPr>
            <a:spLocks noChangeShapeType="1"/>
          </p:cNvSpPr>
          <p:nvPr/>
        </p:nvSpPr>
        <p:spPr bwMode="auto">
          <a:xfrm flipV="1">
            <a:off x="5867400" y="2895600"/>
            <a:ext cx="13716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9646" name="Text Box 14"/>
          <p:cNvSpPr txBox="1">
            <a:spLocks noChangeArrowheads="1"/>
          </p:cNvSpPr>
          <p:nvPr/>
        </p:nvSpPr>
        <p:spPr bwMode="auto">
          <a:xfrm>
            <a:off x="7315200" y="2590800"/>
            <a:ext cx="2057400" cy="7016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>
                <a:solidFill>
                  <a:srgbClr val="FF0000"/>
                </a:solidFill>
              </a:rPr>
              <a:t>rondere lichaamsvormen</a:t>
            </a:r>
            <a:endParaRPr lang="nl-NL" sz="2000">
              <a:solidFill>
                <a:srgbClr val="FF0000"/>
              </a:solidFill>
            </a:endParaRPr>
          </a:p>
        </p:txBody>
      </p:sp>
      <p:sp>
        <p:nvSpPr>
          <p:cNvPr id="69647" name="Line 15"/>
          <p:cNvSpPr>
            <a:spLocks noChangeShapeType="1"/>
          </p:cNvSpPr>
          <p:nvPr/>
        </p:nvSpPr>
        <p:spPr bwMode="auto">
          <a:xfrm flipV="1">
            <a:off x="6629400" y="3429000"/>
            <a:ext cx="228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9648" name="Line 16"/>
          <p:cNvSpPr>
            <a:spLocks noChangeShapeType="1"/>
          </p:cNvSpPr>
          <p:nvPr/>
        </p:nvSpPr>
        <p:spPr bwMode="auto">
          <a:xfrm>
            <a:off x="6934200" y="4419600"/>
            <a:ext cx="45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9649" name="Text Box 17"/>
          <p:cNvSpPr txBox="1">
            <a:spLocks noChangeArrowheads="1"/>
          </p:cNvSpPr>
          <p:nvPr/>
        </p:nvSpPr>
        <p:spPr bwMode="auto">
          <a:xfrm>
            <a:off x="7391400" y="4267200"/>
            <a:ext cx="21336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>
                <a:solidFill>
                  <a:srgbClr val="FF0000"/>
                </a:solidFill>
              </a:rPr>
              <a:t>breder bekken</a:t>
            </a:r>
            <a:endParaRPr lang="nl-NL" sz="2000">
              <a:solidFill>
                <a:srgbClr val="FF0000"/>
              </a:solidFill>
            </a:endParaRPr>
          </a:p>
        </p:txBody>
      </p:sp>
      <p:sp>
        <p:nvSpPr>
          <p:cNvPr id="69650" name="Line 18"/>
          <p:cNvSpPr>
            <a:spLocks noChangeShapeType="1"/>
          </p:cNvSpPr>
          <p:nvPr/>
        </p:nvSpPr>
        <p:spPr bwMode="auto">
          <a:xfrm>
            <a:off x="6705600" y="990600"/>
            <a:ext cx="609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9651" name="Text Box 19"/>
          <p:cNvSpPr txBox="1">
            <a:spLocks noChangeArrowheads="1"/>
          </p:cNvSpPr>
          <p:nvPr/>
        </p:nvSpPr>
        <p:spPr bwMode="auto">
          <a:xfrm>
            <a:off x="7391400" y="914400"/>
            <a:ext cx="1752600" cy="7016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>
                <a:solidFill>
                  <a:srgbClr val="FF0000"/>
                </a:solidFill>
              </a:rPr>
              <a:t>meer haar op de schedel</a:t>
            </a:r>
            <a:endParaRPr lang="nl-NL" sz="2000">
              <a:solidFill>
                <a:srgbClr val="FF0000"/>
              </a:solidFill>
            </a:endParaRPr>
          </a:p>
        </p:txBody>
      </p:sp>
      <p:sp>
        <p:nvSpPr>
          <p:cNvPr id="69652" name="Line 20"/>
          <p:cNvSpPr>
            <a:spLocks noChangeShapeType="1"/>
          </p:cNvSpPr>
          <p:nvPr/>
        </p:nvSpPr>
        <p:spPr bwMode="auto">
          <a:xfrm flipH="1" flipV="1">
            <a:off x="1752600" y="3581400"/>
            <a:ext cx="304800" cy="137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9653" name="Text Box 21"/>
          <p:cNvSpPr txBox="1">
            <a:spLocks noChangeArrowheads="1"/>
          </p:cNvSpPr>
          <p:nvPr/>
        </p:nvSpPr>
        <p:spPr bwMode="auto">
          <a:xfrm>
            <a:off x="1752600" y="0"/>
            <a:ext cx="19050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>
                <a:solidFill>
                  <a:srgbClr val="FF0000"/>
                </a:solidFill>
              </a:rPr>
              <a:t>grotere gestalte</a:t>
            </a:r>
            <a:endParaRPr lang="nl-NL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9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6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utoUpdateAnimBg="0"/>
      <p:bldP spid="69635" grpId="0" build="p" autoUpdateAnimBg="0"/>
      <p:bldP spid="69638" grpId="0" animBg="1"/>
      <p:bldP spid="69639" grpId="0" animBg="1" autoUpdateAnimBg="0"/>
      <p:bldP spid="69640" grpId="0" animBg="1"/>
      <p:bldP spid="69641" grpId="0" animBg="1" autoUpdateAnimBg="0"/>
      <p:bldP spid="69644" grpId="0" animBg="1"/>
      <p:bldP spid="69645" grpId="0" animBg="1"/>
      <p:bldP spid="69646" grpId="0" animBg="1" autoUpdateAnimBg="0"/>
      <p:bldP spid="69647" grpId="0" animBg="1"/>
      <p:bldP spid="69648" grpId="0" animBg="1"/>
      <p:bldP spid="69649" grpId="0" animBg="1" autoUpdateAnimBg="0"/>
      <p:bldP spid="69650" grpId="0" animBg="1"/>
      <p:bldP spid="69651" grpId="0" animBg="1" autoUpdateAnimBg="0"/>
      <p:bldP spid="69652" grpId="0" animBg="1"/>
      <p:bldP spid="69653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>
                <a:solidFill>
                  <a:srgbClr val="FFFF00"/>
                </a:solidFill>
              </a:rPr>
              <a:t>De menstruatiecyclus</a:t>
            </a:r>
            <a:endParaRPr lang="nl-NL" smtClean="0">
              <a:solidFill>
                <a:srgbClr val="FFFF00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45060" name="Picture 4" descr="C:\WINDOWS\TEMP\\msotw9_temp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" t="2612" r="2472"/>
          <a:stretch>
            <a:fillRect/>
          </a:stretch>
        </p:blipFill>
        <p:spPr bwMode="auto">
          <a:xfrm>
            <a:off x="609600" y="1981200"/>
            <a:ext cx="8072438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057400"/>
            <a:ext cx="7772400" cy="175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 smtClean="0">
                <a:solidFill>
                  <a:srgbClr val="FFFF00"/>
                </a:solidFill>
                <a:cs typeface="Times New Roman" pitchFamily="18" charset="0"/>
              </a:rPr>
              <a:t></a:t>
            </a:r>
            <a:r>
              <a:rPr lang="fr-FR" sz="2800" smtClean="0">
                <a:solidFill>
                  <a:srgbClr val="FFFF00"/>
                </a:solidFill>
                <a:cs typeface="Times New Roman" pitchFamily="18" charset="0"/>
              </a:rPr>
              <a:t> menstruatie</a:t>
            </a:r>
          </a:p>
          <a:p>
            <a:pPr eaLnBrk="1" hangingPunct="1">
              <a:buFontTx/>
              <a:buNone/>
            </a:pPr>
            <a:r>
              <a:rPr lang="fr-FR" sz="2800" smtClean="0">
                <a:solidFill>
                  <a:srgbClr val="FFFF00"/>
                </a:solidFill>
                <a:cs typeface="Times New Roman" pitchFamily="18" charset="0"/>
              </a:rPr>
              <a:t>   de opbouw en afbraak    van het baarmoeder-</a:t>
            </a:r>
          </a:p>
          <a:p>
            <a:pPr eaLnBrk="1" hangingPunct="1">
              <a:buFontTx/>
              <a:buNone/>
            </a:pPr>
            <a:r>
              <a:rPr lang="fr-FR" sz="2800" smtClean="0">
                <a:solidFill>
                  <a:srgbClr val="FFFF00"/>
                </a:solidFill>
                <a:cs typeface="Times New Roman" pitchFamily="18" charset="0"/>
              </a:rPr>
              <a:t>    slijmvlies</a:t>
            </a:r>
            <a:endParaRPr lang="fr-FR" sz="280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endParaRPr lang="fr-FR" sz="280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endParaRPr lang="fr-FR" sz="280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endParaRPr lang="fr-FR" sz="280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endParaRPr lang="fr-FR" sz="280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endParaRPr lang="fr-FR" sz="280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endParaRPr lang="fr-FR" sz="280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endParaRPr lang="fr-FR" sz="280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endParaRPr lang="fr-FR" sz="280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endParaRPr lang="fr-FR" sz="280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endParaRPr lang="fr-FR" sz="280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endParaRPr lang="nl-NL" sz="2800" smtClean="0">
              <a:solidFill>
                <a:srgbClr val="FFFF00"/>
              </a:solidFill>
            </a:endParaRPr>
          </a:p>
        </p:txBody>
      </p:sp>
      <p:pic>
        <p:nvPicPr>
          <p:cNvPr id="30726" name="Picture 6" descr="C:\WINDOWS\TEMP\\msotw9_temp0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" t="5986" r="658"/>
          <a:stretch>
            <a:fillRect/>
          </a:stretch>
        </p:blipFill>
        <p:spPr>
          <a:xfrm>
            <a:off x="762000" y="3733800"/>
            <a:ext cx="7970838" cy="2895600"/>
          </a:xfr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4038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sz="2400" smtClean="0">
                <a:solidFill>
                  <a:srgbClr val="FFFF00"/>
                </a:solidFill>
                <a:cs typeface="Times New Roman" pitchFamily="18" charset="0"/>
              </a:rPr>
              <a:t></a:t>
            </a:r>
            <a:r>
              <a:rPr lang="fr-FR" sz="2400" smtClean="0">
                <a:solidFill>
                  <a:srgbClr val="FFFF00"/>
                </a:solidFill>
                <a:cs typeface="Times New Roman" pitchFamily="18" charset="0"/>
              </a:rPr>
              <a:t> de zaadcel of sperma-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400" smtClean="0">
                <a:solidFill>
                  <a:srgbClr val="FFFF00"/>
                </a:solidFill>
                <a:cs typeface="Times New Roman" pitchFamily="18" charset="0"/>
              </a:rPr>
              <a:t>     tozoïde 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400" smtClean="0">
                <a:solidFill>
                  <a:srgbClr val="FFFF00"/>
                </a:solidFill>
                <a:cs typeface="Times New Roman" pitchFamily="18" charset="0"/>
              </a:rPr>
              <a:t>     - gevormd in de  testi-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400" smtClean="0">
                <a:solidFill>
                  <a:srgbClr val="FFFF00"/>
                </a:solidFill>
                <a:cs typeface="Times New Roman" pitchFamily="18" charset="0"/>
              </a:rPr>
              <a:t>        kels of teelballen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400" smtClean="0">
                <a:solidFill>
                  <a:srgbClr val="FFFF00"/>
                </a:solidFill>
                <a:cs typeface="Times New Roman" pitchFamily="18" charset="0"/>
              </a:rPr>
              <a:t>     - 0,05 mm groot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400" smtClean="0">
                <a:solidFill>
                  <a:srgbClr val="FFFF00"/>
                </a:solidFill>
                <a:cs typeface="Times New Roman" pitchFamily="18" charset="0"/>
              </a:rPr>
              <a:t>     -  voortbeweging door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400" smtClean="0">
                <a:solidFill>
                  <a:srgbClr val="FFFF00"/>
                </a:solidFill>
                <a:cs typeface="Times New Roman" pitchFamily="18" charset="0"/>
              </a:rPr>
              <a:t>        golvende bewegingen van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400" smtClean="0">
                <a:solidFill>
                  <a:srgbClr val="FFFF00"/>
                </a:solidFill>
                <a:cs typeface="Times New Roman" pitchFamily="18" charset="0"/>
              </a:rPr>
              <a:t>        een staartje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400" smtClean="0">
                <a:solidFill>
                  <a:srgbClr val="FFFF00"/>
                </a:solidFill>
                <a:cs typeface="Times New Roman" pitchFamily="18" charset="0"/>
              </a:rPr>
              <a:t>     - 300 tot 500 miljoen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400" smtClean="0">
                <a:solidFill>
                  <a:srgbClr val="FFFF00"/>
                </a:solidFill>
                <a:cs typeface="Times New Roman" pitchFamily="18" charset="0"/>
              </a:rPr>
              <a:t>        per zaadlozing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400" smtClean="0">
                <a:solidFill>
                  <a:srgbClr val="FFFF00"/>
                </a:solidFill>
                <a:cs typeface="Times New Roman" pitchFamily="18" charset="0"/>
              </a:rPr>
              <a:t>     - levensduur : 48 tot 72 uur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l-NL" sz="2400" smtClean="0">
              <a:solidFill>
                <a:srgbClr val="FFFF00"/>
              </a:solidFill>
            </a:endParaRPr>
          </a:p>
        </p:txBody>
      </p:sp>
      <p:pic>
        <p:nvPicPr>
          <p:cNvPr id="51206" name="Picture 6" descr="C:\WINDOWS\TEMP\\msotw9_temp0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3"/>
          <a:stretch>
            <a:fillRect/>
          </a:stretch>
        </p:blipFill>
        <p:spPr>
          <a:xfrm>
            <a:off x="4648200" y="2057400"/>
            <a:ext cx="4191000" cy="4419600"/>
          </a:xfr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utoUpdateAnimBg="0"/>
      <p:bldP spid="51203" grpId="0" build="p" autoUpdateAnimBg="0"/>
    </p:bldLst>
  </p:timing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4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4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519</Words>
  <Application>Microsoft Office PowerPoint</Application>
  <PresentationFormat>Diavoorstelling (4:3)</PresentationFormat>
  <Paragraphs>132</Paragraphs>
  <Slides>27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1" baseType="lpstr">
      <vt:lpstr>Times New Roman</vt:lpstr>
      <vt:lpstr>Arial</vt:lpstr>
      <vt:lpstr>Calibri</vt:lpstr>
      <vt:lpstr>Standaardontwerp</vt:lpstr>
      <vt:lpstr>De voortplanting bij de mens</vt:lpstr>
      <vt:lpstr>PowerPoint-presentatie</vt:lpstr>
      <vt:lpstr>Voortplantingsorganen en geslachtskenmerken van een man</vt:lpstr>
      <vt:lpstr>PowerPoint-presentatie</vt:lpstr>
      <vt:lpstr>Voortplantingsorganen en geslachtskenmerken van een vrouw</vt:lpstr>
      <vt:lpstr>PowerPoint-presentatie</vt:lpstr>
      <vt:lpstr>De menstruatiecyclus</vt:lpstr>
      <vt:lpstr>PowerPoint-presentatie</vt:lpstr>
      <vt:lpstr>PowerPoint-presentatie</vt:lpstr>
      <vt:lpstr>PowerPoint-presentatie</vt:lpstr>
      <vt:lpstr>PowerPoint-presentatie</vt:lpstr>
      <vt:lpstr>De bevruchting  en innesteling in de baarmoederwand</vt:lpstr>
      <vt:lpstr>De bevruchting: eicel en zaadcel ontmoeten elkaar en versmelten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De ontwikkeling in de baarmoeder</vt:lpstr>
      <vt:lpstr>Bevalling - geboorte</vt:lpstr>
      <vt:lpstr>De verschillende fasen</vt:lpstr>
      <vt:lpstr>Voorbehoedsmiddelen: Hoe werken ze?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ORGANEN EN STELSELS</dc:title>
  <dc:creator>Mast  Alex</dc:creator>
  <cp:lastModifiedBy>Rob Tervoert</cp:lastModifiedBy>
  <cp:revision>26</cp:revision>
  <dcterms:created xsi:type="dcterms:W3CDTF">2002-06-11T17:20:18Z</dcterms:created>
  <dcterms:modified xsi:type="dcterms:W3CDTF">2014-11-03T15:06:08Z</dcterms:modified>
</cp:coreProperties>
</file>