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95" d="100"/>
          <a:sy n="95" d="100"/>
        </p:scale>
        <p:origin x="-65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EDD99-D743-49CB-85B1-6CA9AA79B692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1497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07CD3-492F-4FB7-A537-4B0F6453CBC9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20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7CC60-0AA4-4556-80D2-7CF829C52A75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291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33509-503D-4B6B-A4A4-B237E5CF055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868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6A200-AF61-4403-8C10-2FA9367C3F0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106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FCFFE-1DFF-4494-90AB-62887BAFFFC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958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0072A-458A-4E70-8E53-C2D984735802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480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64F04-5EA5-4AC4-A80C-630D5145630F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615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64780-CB04-4DB0-B2AB-BB20F4A2767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566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F263B-5A14-47CD-B5A9-B040ABF3E2A3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993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CC857-42EA-4B35-AD14-CEF071CEFD1E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523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FCC21C-0CDA-4FD2-96E0-793A7D918FD2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WINDOWS\Desktop\hum.wmv" TargetMode="Externa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nl-NL" b="1">
                <a:solidFill>
                  <a:srgbClr val="A50021"/>
                </a:solidFill>
              </a:rPr>
              <a:t>De bevruchting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95800"/>
            <a:ext cx="7772400" cy="2133600"/>
          </a:xfrm>
        </p:spPr>
        <p:txBody>
          <a:bodyPr/>
          <a:lstStyle/>
          <a:p>
            <a:pPr algn="ctr"/>
            <a:r>
              <a:rPr lang="nl-NL" sz="2000">
                <a:latin typeface="Comic Sans MS" pitchFamily="66" charset="0"/>
              </a:rPr>
              <a:t>1 zaadcel dringt binnen en bevrucht eicel</a:t>
            </a:r>
          </a:p>
          <a:p>
            <a:pPr algn="ctr"/>
            <a:r>
              <a:rPr lang="nl-NL" sz="2000">
                <a:latin typeface="Comic Sans MS" pitchFamily="66" charset="0"/>
              </a:rPr>
              <a:t>Ontstaat een bevruchtingsmembraan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2055" name="Picture 7" descr="http://www.9maand.com/images/zwanger/echo/beg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38238"/>
            <a:ext cx="4038600" cy="297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nl-NL" b="1">
                <a:solidFill>
                  <a:srgbClr val="A50021"/>
                </a:solidFill>
              </a:rPr>
              <a:t>13 weken (3 maanden)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7772400" cy="1905000"/>
          </a:xfrm>
        </p:spPr>
        <p:txBody>
          <a:bodyPr/>
          <a:lstStyle/>
          <a:p>
            <a:pPr algn="ctr"/>
            <a:r>
              <a:rPr lang="nl-NL" sz="2000">
                <a:latin typeface="Comic Sans MS" pitchFamily="66" charset="0"/>
              </a:rPr>
              <a:t>8 cm / 28 gram</a:t>
            </a:r>
          </a:p>
          <a:p>
            <a:pPr algn="ctr"/>
            <a:r>
              <a:rPr lang="nl-NL" sz="2000">
                <a:latin typeface="Comic Sans MS" pitchFamily="66" charset="0"/>
              </a:rPr>
              <a:t>Lichaam produceert zelf bloedlichaampjes</a:t>
            </a:r>
          </a:p>
          <a:p>
            <a:pPr algn="ctr"/>
            <a:r>
              <a:rPr lang="nl-NL" sz="2000">
                <a:latin typeface="Comic Sans MS" pitchFamily="66" charset="0"/>
              </a:rPr>
              <a:t>Spieren sterker </a:t>
            </a:r>
            <a:r>
              <a:rPr lang="nl-NL" sz="2000">
                <a:latin typeface="Comic Sans MS" pitchFamily="66" charset="0"/>
                <a:sym typeface="Wingdings" pitchFamily="2" charset="2"/>
              </a:rPr>
              <a:t> ‘schoppen’</a:t>
            </a:r>
            <a:endParaRPr lang="nl-NL" sz="2000">
              <a:latin typeface="Comic Sans MS" pitchFamily="66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11270" name="Picture 6" descr="http://home.planet.nl/~gruit037/tamara/images/embryo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0"/>
            <a:ext cx="3624263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nl-NL" b="1">
                <a:solidFill>
                  <a:srgbClr val="A50021"/>
                </a:solidFill>
              </a:rPr>
              <a:t>16 weken (4 maanden)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495800"/>
            <a:ext cx="6172200" cy="2133600"/>
          </a:xfrm>
        </p:spPr>
        <p:txBody>
          <a:bodyPr/>
          <a:lstStyle/>
          <a:p>
            <a:r>
              <a:rPr lang="nl-NL" sz="2000">
                <a:latin typeface="Comic Sans MS" pitchFamily="66" charset="0"/>
              </a:rPr>
              <a:t>15 cm / 125 gram</a:t>
            </a:r>
          </a:p>
          <a:p>
            <a:r>
              <a:rPr lang="nl-NL" sz="2000">
                <a:latin typeface="Comic Sans MS" pitchFamily="66" charset="0"/>
              </a:rPr>
              <a:t>Foetus bedekt met laagje donzig haar</a:t>
            </a:r>
          </a:p>
          <a:p>
            <a:r>
              <a:rPr lang="nl-NL" sz="2000">
                <a:latin typeface="Comic Sans MS" pitchFamily="66" charset="0"/>
              </a:rPr>
              <a:t>Huidcellen maken huidsmeer (bescherming)</a:t>
            </a:r>
          </a:p>
          <a:p>
            <a:r>
              <a:rPr lang="nl-NL" sz="2000">
                <a:latin typeface="Comic Sans MS" pitchFamily="66" charset="0"/>
              </a:rPr>
              <a:t>Geslachtsorganen ontstaan (zien via echoscopie)</a:t>
            </a:r>
            <a:r>
              <a:rPr lang="nl-NL" sz="2000">
                <a:latin typeface="Arial" charset="0"/>
              </a:rPr>
              <a:t> </a:t>
            </a:r>
          </a:p>
          <a:p>
            <a:pPr algn="ctr"/>
            <a:endParaRPr lang="nl-NL" sz="2000">
              <a:latin typeface="Comic Sans MS" pitchFamily="66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12294" name="Picture 6" descr="http://home.planet.nl/~gruit037/tamara/images/embryo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3406775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home.planet.nl/~gruit037/tamara/images/plaatje_langu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88" y="1066800"/>
            <a:ext cx="250983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home.planet.nl/~gruit037/tamara/images/voorbeeldsex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14800"/>
            <a:ext cx="1690688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nl-NL" b="1">
                <a:solidFill>
                  <a:srgbClr val="A50021"/>
                </a:solidFill>
              </a:rPr>
              <a:t>5 maanden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95800"/>
            <a:ext cx="7772400" cy="2133600"/>
          </a:xfrm>
        </p:spPr>
        <p:txBody>
          <a:bodyPr/>
          <a:lstStyle/>
          <a:p>
            <a:pPr algn="ctr"/>
            <a:r>
              <a:rPr lang="nl-NL" sz="2000">
                <a:latin typeface="Comic Sans MS" pitchFamily="66" charset="0"/>
              </a:rPr>
              <a:t>23 cm / 380 gram</a:t>
            </a:r>
          </a:p>
          <a:p>
            <a:pPr algn="ctr"/>
            <a:r>
              <a:rPr lang="nl-NL" sz="2000">
                <a:latin typeface="Comic Sans MS" pitchFamily="66" charset="0"/>
              </a:rPr>
              <a:t>Zintuigelijke reacties </a:t>
            </a:r>
            <a:r>
              <a:rPr lang="nl-NL" sz="2000">
                <a:latin typeface="Comic Sans MS" pitchFamily="66" charset="0"/>
                <a:sym typeface="Wingdings" pitchFamily="2" charset="2"/>
              </a:rPr>
              <a:t> bijv reacties op licht, geluid en bewegingen moeder</a:t>
            </a:r>
          </a:p>
          <a:p>
            <a:pPr algn="ctr"/>
            <a:r>
              <a:rPr lang="nl-NL" sz="2000">
                <a:latin typeface="Comic Sans MS" pitchFamily="66" charset="0"/>
                <a:sym typeface="Wingdings" pitchFamily="2" charset="2"/>
              </a:rPr>
              <a:t>Foetus kan draaien</a:t>
            </a:r>
            <a:endParaRPr lang="nl-NL" sz="2000">
              <a:latin typeface="Comic Sans MS" pitchFamily="66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13318" name="Picture 6" descr="http://home.planet.nl/~gruit037/tamara/images/embryo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3124200" cy="294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home.planet.nl/~gruit037/tamara/images/voetzooltj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71550"/>
            <a:ext cx="3276600" cy="297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nl-NL" b="1">
                <a:solidFill>
                  <a:srgbClr val="A50021"/>
                </a:solidFill>
              </a:rPr>
              <a:t>7 – 9 maanden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95800"/>
            <a:ext cx="7772400" cy="2133600"/>
          </a:xfrm>
        </p:spPr>
        <p:txBody>
          <a:bodyPr/>
          <a:lstStyle/>
          <a:p>
            <a:pPr algn="ctr"/>
            <a:r>
              <a:rPr lang="nl-NL" sz="2000">
                <a:latin typeface="Comic Sans MS" pitchFamily="66" charset="0"/>
              </a:rPr>
              <a:t>7 mnd: 38 cm / 1300 gram</a:t>
            </a:r>
          </a:p>
          <a:p>
            <a:pPr algn="ctr"/>
            <a:r>
              <a:rPr lang="nl-NL" sz="2000">
                <a:latin typeface="Comic Sans MS" pitchFamily="66" charset="0"/>
              </a:rPr>
              <a:t>8 mnd: 40 cm / 2500 gram</a:t>
            </a:r>
          </a:p>
          <a:p>
            <a:pPr algn="ctr"/>
            <a:r>
              <a:rPr lang="nl-NL" sz="2000">
                <a:latin typeface="Comic Sans MS" pitchFamily="66" charset="0"/>
              </a:rPr>
              <a:t>9 mnd 3000 – 4000 gram</a:t>
            </a:r>
          </a:p>
          <a:p>
            <a:pPr algn="ctr"/>
            <a:r>
              <a:rPr lang="nl-NL" sz="2000">
                <a:latin typeface="Comic Sans MS" pitchFamily="66" charset="0"/>
              </a:rPr>
              <a:t>Foetus ligt steeds vaker met hoofdje naar beneden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14342" name="Picture 6" descr="http://home.planet.nl/~gruit037/tamara/images/7_maan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1143000"/>
            <a:ext cx="272573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home.planet.nl/~gruit037/tamara/images/7_maande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3048000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nl-NL" b="1">
                <a:solidFill>
                  <a:srgbClr val="A50021"/>
                </a:solidFill>
              </a:rPr>
              <a:t>Film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95800"/>
            <a:ext cx="7772400" cy="2133600"/>
          </a:xfrm>
        </p:spPr>
        <p:txBody>
          <a:bodyPr/>
          <a:lstStyle/>
          <a:p>
            <a:pPr algn="ctr">
              <a:buFontTx/>
              <a:buNone/>
            </a:pPr>
            <a:r>
              <a:rPr lang="nl-NL" sz="2000">
                <a:latin typeface="Comic Sans MS" pitchFamily="66" charset="0"/>
              </a:rPr>
              <a:t>.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15365" name="hum.wmv">
            <a:hlinkClick r:id="" action="ppaction://media"/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66850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3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36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nl-NL" b="1">
                <a:solidFill>
                  <a:srgbClr val="A50021"/>
                </a:solidFill>
              </a:rPr>
              <a:t>Geboorte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7772400" cy="2133600"/>
          </a:xfrm>
        </p:spPr>
        <p:txBody>
          <a:bodyPr/>
          <a:lstStyle/>
          <a:p>
            <a:pPr algn="ctr">
              <a:buFontTx/>
              <a:buNone/>
            </a:pPr>
            <a:r>
              <a:rPr lang="nl-NL" sz="2000">
                <a:latin typeface="Comic Sans MS" pitchFamily="66" charset="0"/>
              </a:rPr>
              <a:t>1). De ontsluiting </a:t>
            </a:r>
          </a:p>
          <a:p>
            <a:pPr algn="ctr">
              <a:buFontTx/>
              <a:buNone/>
            </a:pPr>
            <a:r>
              <a:rPr lang="nl-NL" sz="2000">
                <a:latin typeface="Comic Sans MS" pitchFamily="66" charset="0"/>
              </a:rPr>
              <a:t>2). De uitdrijving</a:t>
            </a:r>
          </a:p>
          <a:p>
            <a:pPr algn="ctr">
              <a:buFontTx/>
              <a:buNone/>
            </a:pPr>
            <a:r>
              <a:rPr lang="nl-NL" sz="2000">
                <a:latin typeface="Comic Sans MS" pitchFamily="66" charset="0"/>
              </a:rPr>
              <a:t>3). Nageboorte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16391" name="Picture 7" descr="http://www.kindjeopkomst.nl/html/specials/ontwikkelingimages/week41.j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990600"/>
            <a:ext cx="276066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nl-NL" b="1">
                <a:solidFill>
                  <a:srgbClr val="A50021"/>
                </a:solidFill>
              </a:rPr>
              <a:t>Prenataal onderzoek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95800"/>
            <a:ext cx="7772400" cy="2133600"/>
          </a:xfrm>
        </p:spPr>
        <p:txBody>
          <a:bodyPr/>
          <a:lstStyle/>
          <a:p>
            <a:pPr algn="ctr">
              <a:buFontTx/>
              <a:buNone/>
            </a:pPr>
            <a:r>
              <a:rPr lang="nl-NL" sz="2000">
                <a:solidFill>
                  <a:srgbClr val="A50021"/>
                </a:solidFill>
                <a:latin typeface="Comic Sans MS" pitchFamily="66" charset="0"/>
              </a:rPr>
              <a:t>Vruchtwaterpunctie</a:t>
            </a:r>
          </a:p>
          <a:p>
            <a:pPr algn="ctr"/>
            <a:r>
              <a:rPr lang="nl-NL" sz="2000">
                <a:latin typeface="Comic Sans MS" pitchFamily="66" charset="0"/>
              </a:rPr>
              <a:t>Tussen 14e en 18e week</a:t>
            </a:r>
          </a:p>
          <a:p>
            <a:pPr algn="ctr"/>
            <a:r>
              <a:rPr lang="nl-NL" sz="2000">
                <a:latin typeface="Comic Sans MS" pitchFamily="66" charset="0"/>
              </a:rPr>
              <a:t>M.b.v. dunne naald paar ml vruchtwater opgezogen</a:t>
            </a:r>
          </a:p>
          <a:p>
            <a:pPr algn="ctr"/>
            <a:r>
              <a:rPr lang="nl-NL" sz="2000">
                <a:latin typeface="Comic Sans MS" pitchFamily="66" charset="0"/>
              </a:rPr>
              <a:t>In vruchtwater: zitten enkele cellen van foetus (huid)!</a:t>
            </a:r>
          </a:p>
          <a:p>
            <a:pPr algn="ctr"/>
            <a:r>
              <a:rPr lang="nl-NL" sz="2000">
                <a:latin typeface="Comic Sans MS" pitchFamily="66" charset="0"/>
              </a:rPr>
              <a:t>Erfelijke afwijkingen achterhalen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17414" name="Picture 6" descr="http://home.planet.nl/~gruit037/tamara/images/vruchtwaterpuncti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990600"/>
            <a:ext cx="3079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nl-NL" b="1">
                <a:solidFill>
                  <a:srgbClr val="A50021"/>
                </a:solidFill>
              </a:rPr>
              <a:t>Prenataal onderzoek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7772400" cy="1905000"/>
          </a:xfrm>
        </p:spPr>
        <p:txBody>
          <a:bodyPr/>
          <a:lstStyle/>
          <a:p>
            <a:pPr algn="ctr">
              <a:buFontTx/>
              <a:buNone/>
            </a:pPr>
            <a:r>
              <a:rPr lang="nl-NL" sz="2000">
                <a:solidFill>
                  <a:srgbClr val="A50021"/>
                </a:solidFill>
                <a:latin typeface="Comic Sans MS" pitchFamily="66" charset="0"/>
              </a:rPr>
              <a:t>Echoscopie</a:t>
            </a:r>
          </a:p>
          <a:p>
            <a:pPr algn="ctr"/>
            <a:r>
              <a:rPr lang="nl-NL" sz="2000">
                <a:latin typeface="Comic Sans MS" pitchFamily="66" charset="0"/>
              </a:rPr>
              <a:t>M.b.v. geluidsgolven </a:t>
            </a:r>
            <a:r>
              <a:rPr lang="nl-NL" sz="2000">
                <a:latin typeface="Comic Sans MS" pitchFamily="66" charset="0"/>
                <a:sym typeface="Wingdings" pitchFamily="2" charset="2"/>
              </a:rPr>
              <a:t> omgezet in beeld</a:t>
            </a:r>
            <a:endParaRPr lang="nl-NL" sz="2000">
              <a:latin typeface="Comic Sans MS" pitchFamily="66" charset="0"/>
            </a:endParaRPr>
          </a:p>
          <a:p>
            <a:pPr algn="ctr"/>
            <a:r>
              <a:rPr lang="nl-NL" sz="2000">
                <a:latin typeface="Comic Sans MS" pitchFamily="66" charset="0"/>
              </a:rPr>
              <a:t>Bijv. voor bepalen tweeling, afwijkingen, geslacht</a:t>
            </a:r>
          </a:p>
        </p:txBody>
      </p:sp>
      <p:pic>
        <p:nvPicPr>
          <p:cNvPr id="18439" name="Picture 7" descr="http://home.planet.nl/~gruit037/tamara/images/echoscopi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328771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1846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18444" name="Picture 12" descr="http://www.9maand.com/images/zwanger/echo/echo12wn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0"/>
            <a:ext cx="4365625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nl-NL" b="1">
                <a:solidFill>
                  <a:srgbClr val="A50021"/>
                </a:solidFill>
              </a:rPr>
              <a:t>De bevruchting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95800"/>
            <a:ext cx="7772400" cy="2133600"/>
          </a:xfrm>
        </p:spPr>
        <p:txBody>
          <a:bodyPr/>
          <a:lstStyle/>
          <a:p>
            <a:pPr algn="ctr"/>
            <a:r>
              <a:rPr lang="nl-NL" sz="2000">
                <a:latin typeface="Comic Sans MS" pitchFamily="66" charset="0"/>
              </a:rPr>
              <a:t>Versmelting van kern eicel en zaadcel</a:t>
            </a:r>
          </a:p>
          <a:p>
            <a:pPr algn="ctr"/>
            <a:r>
              <a:rPr lang="nl-NL" sz="2000">
                <a:latin typeface="Comic Sans MS" pitchFamily="66" charset="0"/>
              </a:rPr>
              <a:t>23 + 23 chromosomen </a:t>
            </a:r>
            <a:r>
              <a:rPr lang="nl-NL" sz="2000">
                <a:latin typeface="Comic Sans MS" pitchFamily="66" charset="0"/>
                <a:sym typeface="Wingdings" pitchFamily="2" charset="2"/>
              </a:rPr>
              <a:t> totaal 46</a:t>
            </a:r>
          </a:p>
          <a:p>
            <a:pPr algn="ctr"/>
            <a:r>
              <a:rPr lang="nl-NL" sz="2000">
                <a:latin typeface="Comic Sans MS" pitchFamily="66" charset="0"/>
                <a:sym typeface="Wingdings" pitchFamily="2" charset="2"/>
              </a:rPr>
              <a:t>Zygote ontstaan</a:t>
            </a:r>
            <a:endParaRPr lang="nl-NL" sz="2000">
              <a:latin typeface="Comic Sans MS" pitchFamily="66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3079" name="Picture 7" descr="http://home.planet.nl/~gruit037/tamara/images/vermelting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66800"/>
            <a:ext cx="3505200" cy="327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nl-NL" b="1">
                <a:solidFill>
                  <a:srgbClr val="A50021"/>
                </a:solidFill>
              </a:rPr>
              <a:t>Delingen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95800"/>
            <a:ext cx="7772400" cy="2133600"/>
          </a:xfrm>
        </p:spPr>
        <p:txBody>
          <a:bodyPr/>
          <a:lstStyle/>
          <a:p>
            <a:pPr algn="ctr"/>
            <a:r>
              <a:rPr lang="nl-NL" sz="2000">
                <a:latin typeface="Comic Sans MS" pitchFamily="66" charset="0"/>
              </a:rPr>
              <a:t>Zygote gaat delen</a:t>
            </a:r>
          </a:p>
          <a:p>
            <a:pPr algn="ctr"/>
            <a:r>
              <a:rPr lang="nl-NL" sz="2000">
                <a:latin typeface="Comic Sans MS" pitchFamily="66" charset="0"/>
              </a:rPr>
              <a:t>Vervoer van eicel naar baarmoederslijmvlies</a:t>
            </a:r>
          </a:p>
          <a:p>
            <a:pPr algn="ctr">
              <a:buFontTx/>
              <a:buNone/>
            </a:pPr>
            <a:r>
              <a:rPr lang="nl-NL" sz="2000">
                <a:latin typeface="Comic Sans MS" pitchFamily="66" charset="0"/>
              </a:rPr>
              <a:t>(m.b.v.trilhaartjes eileider)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4102" name="Picture 6" descr="http://home.planet.nl/~gruit037/tamara/images/eerste_de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990600"/>
            <a:ext cx="3694113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nl-NL" b="1">
                <a:solidFill>
                  <a:srgbClr val="A50021"/>
                </a:solidFill>
              </a:rPr>
              <a:t>Innesteling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95800"/>
            <a:ext cx="7772400" cy="2133600"/>
          </a:xfrm>
        </p:spPr>
        <p:txBody>
          <a:bodyPr/>
          <a:lstStyle/>
          <a:p>
            <a:pPr algn="ctr"/>
            <a:r>
              <a:rPr lang="nl-NL" sz="2000">
                <a:latin typeface="Comic Sans MS" pitchFamily="66" charset="0"/>
              </a:rPr>
              <a:t>Eicel zet zich stevig vast in baarmoederslijmvlies</a:t>
            </a:r>
          </a:p>
          <a:p>
            <a:pPr algn="ctr"/>
            <a:r>
              <a:rPr lang="nl-NL" sz="2000">
                <a:latin typeface="Comic Sans MS" pitchFamily="66" charset="0"/>
              </a:rPr>
              <a:t>Slijmvlies wordt dikker</a:t>
            </a:r>
          </a:p>
          <a:p>
            <a:pPr algn="ctr"/>
            <a:r>
              <a:rPr lang="nl-NL" sz="2000">
                <a:latin typeface="Comic Sans MS" pitchFamily="66" charset="0"/>
              </a:rPr>
              <a:t>Slijmprop ontstaat in baarmoedermond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5126" name="Picture 6" descr="http://home.planet.nl/~gruit037/tamara/images/innesteling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1219200"/>
            <a:ext cx="265906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home.planet.nl/~gruit037/tamara/images/innesteling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27241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nl-NL" b="1">
                <a:solidFill>
                  <a:srgbClr val="A50021"/>
                </a:solidFill>
              </a:rPr>
              <a:t>3 weken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95800"/>
            <a:ext cx="7772400" cy="2133600"/>
          </a:xfrm>
        </p:spPr>
        <p:txBody>
          <a:bodyPr/>
          <a:lstStyle/>
          <a:p>
            <a:pPr algn="ctr"/>
            <a:r>
              <a:rPr lang="nl-NL" sz="2000">
                <a:latin typeface="Comic Sans MS" pitchFamily="66" charset="0"/>
              </a:rPr>
              <a:t>2 mm</a:t>
            </a:r>
          </a:p>
          <a:p>
            <a:pPr algn="ctr"/>
            <a:r>
              <a:rPr lang="nl-NL" sz="2000">
                <a:latin typeface="Comic Sans MS" pitchFamily="66" charset="0"/>
              </a:rPr>
              <a:t>Embryo ligt in vruchtwater </a:t>
            </a:r>
            <a:r>
              <a:rPr lang="nl-NL" sz="2000">
                <a:latin typeface="Comic Sans MS" pitchFamily="66" charset="0"/>
                <a:sym typeface="Wingdings" pitchFamily="2" charset="2"/>
              </a:rPr>
              <a:t> bescherming tegen schokken</a:t>
            </a:r>
          </a:p>
          <a:p>
            <a:pPr algn="ctr"/>
            <a:r>
              <a:rPr lang="nl-NL" sz="2000">
                <a:latin typeface="Comic Sans MS" pitchFamily="66" charset="0"/>
                <a:sym typeface="Wingdings" pitchFamily="2" charset="2"/>
              </a:rPr>
              <a:t>Placenta &amp; Navelstreng ontstaan </a:t>
            </a:r>
          </a:p>
          <a:p>
            <a:pPr algn="ctr">
              <a:buFontTx/>
              <a:buNone/>
            </a:pPr>
            <a:r>
              <a:rPr lang="nl-NL" sz="2000">
                <a:latin typeface="Comic Sans MS" pitchFamily="66" charset="0"/>
                <a:sym typeface="Wingdings" pitchFamily="2" charset="2"/>
              </a:rPr>
              <a:t>(voor uitwisseling stoffen met moeder)</a:t>
            </a:r>
            <a:endParaRPr lang="nl-NL" sz="2000">
              <a:latin typeface="Comic Sans MS" pitchFamily="66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6150" name="Picture 6" descr="http://home.planet.nl/~gruit037/tamara/images/embry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914400"/>
            <a:ext cx="25336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nl-NL" b="1">
                <a:solidFill>
                  <a:srgbClr val="A50021"/>
                </a:solidFill>
              </a:rPr>
              <a:t>4 weken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7772400" cy="1905000"/>
          </a:xfrm>
        </p:spPr>
        <p:txBody>
          <a:bodyPr/>
          <a:lstStyle/>
          <a:p>
            <a:pPr algn="ctr"/>
            <a:r>
              <a:rPr lang="nl-NL" sz="2000">
                <a:latin typeface="Comic Sans MS" pitchFamily="66" charset="0"/>
              </a:rPr>
              <a:t>6 mm</a:t>
            </a:r>
          </a:p>
          <a:p>
            <a:pPr algn="ctr"/>
            <a:r>
              <a:rPr lang="nl-NL" sz="2000">
                <a:latin typeface="Comic Sans MS" pitchFamily="66" charset="0"/>
              </a:rPr>
              <a:t>Begin hersenen / ruggegraat</a:t>
            </a:r>
          </a:p>
          <a:p>
            <a:pPr algn="ctr"/>
            <a:r>
              <a:rPr lang="nl-NL" sz="2000">
                <a:latin typeface="Comic Sans MS" pitchFamily="66" charset="0"/>
              </a:rPr>
              <a:t>Staart</a:t>
            </a:r>
          </a:p>
          <a:p>
            <a:pPr algn="ctr"/>
            <a:r>
              <a:rPr lang="nl-NL" sz="2000">
                <a:latin typeface="Comic Sans MS" pitchFamily="66" charset="0"/>
              </a:rPr>
              <a:t>Hart (zakje onder hoofd)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7174" name="Picture 6" descr="http://home.planet.nl/~gruit037/tamara/images/embry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914400"/>
            <a:ext cx="2744787" cy="365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nl-NL" b="1">
                <a:solidFill>
                  <a:srgbClr val="A50021"/>
                </a:solidFill>
              </a:rPr>
              <a:t>5 weken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95800"/>
            <a:ext cx="7772400" cy="2133600"/>
          </a:xfrm>
        </p:spPr>
        <p:txBody>
          <a:bodyPr/>
          <a:lstStyle/>
          <a:p>
            <a:pPr algn="ctr"/>
            <a:r>
              <a:rPr lang="nl-NL" sz="2000">
                <a:latin typeface="Comic Sans MS" pitchFamily="66" charset="0"/>
              </a:rPr>
              <a:t>10 mm</a:t>
            </a:r>
          </a:p>
          <a:p>
            <a:pPr algn="ctr"/>
            <a:r>
              <a:rPr lang="nl-NL" sz="2000">
                <a:latin typeface="Comic Sans MS" pitchFamily="66" charset="0"/>
              </a:rPr>
              <a:t>Ogen, neus en mond ontwikkelen</a:t>
            </a:r>
          </a:p>
          <a:p>
            <a:pPr algn="ctr"/>
            <a:r>
              <a:rPr lang="nl-NL" sz="2000">
                <a:latin typeface="Comic Sans MS" pitchFamily="66" charset="0"/>
              </a:rPr>
              <a:t>Start ontwikkeling ledematen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8198" name="Picture 6" descr="http://home.planet.nl/~gruit037/tamara/images/embry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990600"/>
            <a:ext cx="4191000" cy="349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nl-NL" b="1">
                <a:solidFill>
                  <a:srgbClr val="A50021"/>
                </a:solidFill>
              </a:rPr>
              <a:t>6 weken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95800"/>
            <a:ext cx="7772400" cy="2133600"/>
          </a:xfrm>
        </p:spPr>
        <p:txBody>
          <a:bodyPr/>
          <a:lstStyle/>
          <a:p>
            <a:pPr algn="ctr"/>
            <a:r>
              <a:rPr lang="nl-NL" sz="2000">
                <a:latin typeface="Comic Sans MS" pitchFamily="66" charset="0"/>
              </a:rPr>
              <a:t>15 mm</a:t>
            </a:r>
          </a:p>
          <a:p>
            <a:pPr algn="ctr"/>
            <a:r>
              <a:rPr lang="nl-NL" sz="2000">
                <a:latin typeface="Comic Sans MS" pitchFamily="66" charset="0"/>
              </a:rPr>
              <a:t>Gezicht steeds duidelijker</a:t>
            </a:r>
          </a:p>
          <a:p>
            <a:pPr algn="ctr"/>
            <a:r>
              <a:rPr lang="nl-NL" sz="2000">
                <a:latin typeface="Comic Sans MS" pitchFamily="66" charset="0"/>
              </a:rPr>
              <a:t>Ontstaan ribben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9222" name="Picture 6" descr="http://home.planet.nl/~gruit037/tamara/images/embryo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1066800"/>
            <a:ext cx="4264025" cy="316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nl-NL" b="1">
                <a:solidFill>
                  <a:srgbClr val="A50021"/>
                </a:solidFill>
              </a:rPr>
              <a:t>8 weken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48200"/>
            <a:ext cx="7772400" cy="1981200"/>
          </a:xfrm>
        </p:spPr>
        <p:txBody>
          <a:bodyPr/>
          <a:lstStyle/>
          <a:p>
            <a:pPr algn="ctr"/>
            <a:r>
              <a:rPr lang="nl-NL" sz="2000">
                <a:latin typeface="Comic Sans MS" pitchFamily="66" charset="0"/>
              </a:rPr>
              <a:t>4 cm</a:t>
            </a:r>
          </a:p>
          <a:p>
            <a:pPr algn="ctr"/>
            <a:r>
              <a:rPr lang="nl-NL" sz="2000">
                <a:latin typeface="Comic Sans MS" pitchFamily="66" charset="0"/>
              </a:rPr>
              <a:t>Alle organen aanwezig</a:t>
            </a:r>
          </a:p>
          <a:p>
            <a:pPr algn="ctr"/>
            <a:r>
              <a:rPr lang="nl-NL" sz="2000">
                <a:latin typeface="Comic Sans MS" pitchFamily="66" charset="0"/>
              </a:rPr>
              <a:t>Begin vorming zenuwstelsel</a:t>
            </a:r>
          </a:p>
          <a:p>
            <a:pPr algn="ctr"/>
            <a:r>
              <a:rPr lang="nl-NL" sz="2000">
                <a:latin typeface="Comic Sans MS" pitchFamily="66" charset="0"/>
              </a:rPr>
              <a:t>Spieren beginnen te werken</a:t>
            </a:r>
          </a:p>
          <a:p>
            <a:pPr algn="ctr"/>
            <a:r>
              <a:rPr lang="nl-NL" sz="2000">
                <a:latin typeface="Comic Sans MS" pitchFamily="66" charset="0"/>
              </a:rPr>
              <a:t>Embryo heet nu FOETUS!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10246" name="Picture 6" descr="http://home.planet.nl/~gruit037/tamara/images/embryo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941388"/>
            <a:ext cx="4452937" cy="35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306</Words>
  <Application>Microsoft Office PowerPoint</Application>
  <PresentationFormat>Diavoorstelling (4:3)</PresentationFormat>
  <Paragraphs>73</Paragraphs>
  <Slides>17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Times New Roman</vt:lpstr>
      <vt:lpstr>Comic Sans MS</vt:lpstr>
      <vt:lpstr>Wingdings</vt:lpstr>
      <vt:lpstr>Arial</vt:lpstr>
      <vt:lpstr>Standaardontwerp</vt:lpstr>
      <vt:lpstr>De bevruchting</vt:lpstr>
      <vt:lpstr>De bevruchting</vt:lpstr>
      <vt:lpstr>Delingen</vt:lpstr>
      <vt:lpstr>Innesteling</vt:lpstr>
      <vt:lpstr>3 weken</vt:lpstr>
      <vt:lpstr>4 weken</vt:lpstr>
      <vt:lpstr>5 weken</vt:lpstr>
      <vt:lpstr>6 weken</vt:lpstr>
      <vt:lpstr>8 weken</vt:lpstr>
      <vt:lpstr>13 weken (3 maanden)</vt:lpstr>
      <vt:lpstr>16 weken (4 maanden)</vt:lpstr>
      <vt:lpstr>5 maanden</vt:lpstr>
      <vt:lpstr>7 – 9 maanden</vt:lpstr>
      <vt:lpstr>Film</vt:lpstr>
      <vt:lpstr>Geboorte</vt:lpstr>
      <vt:lpstr>Prenataal onderzoek</vt:lpstr>
      <vt:lpstr>Prenataal onderzoek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bevruchting</dc:title>
  <dc:creator>Jarco Smeenk</dc:creator>
  <cp:lastModifiedBy>Rob Tervoert</cp:lastModifiedBy>
  <cp:revision>37</cp:revision>
  <dcterms:created xsi:type="dcterms:W3CDTF">2004-11-01T18:28:22Z</dcterms:created>
  <dcterms:modified xsi:type="dcterms:W3CDTF">2014-11-03T15:00:56Z</dcterms:modified>
</cp:coreProperties>
</file>