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85" r:id="rId3"/>
    <p:sldId id="269" r:id="rId4"/>
    <p:sldId id="273" r:id="rId5"/>
    <p:sldId id="272" r:id="rId6"/>
    <p:sldId id="282" r:id="rId7"/>
    <p:sldId id="293" r:id="rId8"/>
    <p:sldId id="286" r:id="rId9"/>
    <p:sldId id="291" r:id="rId10"/>
    <p:sldId id="290" r:id="rId11"/>
    <p:sldId id="296" r:id="rId12"/>
    <p:sldId id="292" r:id="rId13"/>
    <p:sldId id="295" r:id="rId14"/>
    <p:sldId id="297" r:id="rId15"/>
    <p:sldId id="298" r:id="rId16"/>
    <p:sldId id="299" r:id="rId17"/>
    <p:sldId id="300" r:id="rId18"/>
    <p:sldId id="306" r:id="rId19"/>
    <p:sldId id="301" r:id="rId20"/>
    <p:sldId id="302" r:id="rId21"/>
    <p:sldId id="305" r:id="rId22"/>
    <p:sldId id="303" r:id="rId23"/>
    <p:sldId id="304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37" r:id="rId34"/>
    <p:sldId id="341" r:id="rId35"/>
    <p:sldId id="340" r:id="rId36"/>
    <p:sldId id="339" r:id="rId37"/>
    <p:sldId id="321" r:id="rId38"/>
    <p:sldId id="322" r:id="rId39"/>
    <p:sldId id="323" r:id="rId40"/>
    <p:sldId id="317" r:id="rId41"/>
    <p:sldId id="324" r:id="rId42"/>
    <p:sldId id="325" r:id="rId43"/>
    <p:sldId id="326" r:id="rId44"/>
    <p:sldId id="327" r:id="rId45"/>
    <p:sldId id="328" r:id="rId46"/>
    <p:sldId id="320" r:id="rId47"/>
    <p:sldId id="335" r:id="rId48"/>
    <p:sldId id="338" r:id="rId49"/>
    <p:sldId id="329" r:id="rId50"/>
    <p:sldId id="336" r:id="rId5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06A42F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086" autoAdjust="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e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Vrije v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FBB9AA-F6E0-4884-9053-EDADB179452D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640C5D5-7DD9-4343-9610-6E46089042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D189-55F2-4152-B569-F22A2F9658FF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58B2-8320-4025-98FE-A7EE53CE25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8A71-3E61-475D-8095-BE2BFC98D945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34CF-9351-43CB-9D70-F54093A07E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CC41-12FC-4B98-820A-85CC0B2B61FF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44F3-7D60-47F7-A620-C44B3E17C5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Punthaak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73B648-784B-4082-956A-25C6D2C385FE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40BDC0-A40D-4BD3-9E8C-3BCD345B89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6DF4AD-B9FD-405F-A662-CD7A50D40C8B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69B840-56AF-4CD5-924D-186BE5E2C4D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80EDEA-A780-4E69-9E07-0D5596631E1B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0432C6-8EA4-4430-887C-9CA2D13E47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24CF68-43ED-4AED-9741-7BBE095C3633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96B9A4-7E85-4595-B1CE-7C49A7DED6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587A-ED70-4069-A037-1649B1BC3E9D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EC17-6C4D-4D4C-A5CA-ABAFD9D0F3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DA1E6E-3398-4E24-BD8F-29A344E60355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6D87C0-9E74-4E81-A036-608A659450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Vrije v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Punthaak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292AB5-D9E0-46F2-85FC-A4859E855083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608890-5588-4B6C-A96D-D191AACF54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A41C37-20DF-4DD3-B07A-E276E3675926}" type="datetimeFigureOut">
              <a:rPr lang="nl-NL"/>
              <a:pPr>
                <a:defRPr/>
              </a:pPr>
              <a:t>13-3-2012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3C6FE6-87A1-4832-8A58-AA82F8B1FA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8" r:id="rId4"/>
    <p:sldLayoutId id="2147483699" r:id="rId5"/>
    <p:sldLayoutId id="2147483700" r:id="rId6"/>
    <p:sldLayoutId id="2147483693" r:id="rId7"/>
    <p:sldLayoutId id="2147483701" r:id="rId8"/>
    <p:sldLayoutId id="2147483702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cel/celcyclus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bioplek.org/animaties/cel/meios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oplek.org/animaties/erfelijkheidsleer/zuiverelijn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voortplanting/embryo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moleculaire_genetica/transcriptie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bioplek.org/animaties/cel/celstrekking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bioplek.org/animaties/cel/meios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hooltv.nl/beeldbank/clip/20041021_meiose01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udio.com/d_%20Meiotic%20Nondisjunction%20Meiosis%20I.htm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celtotaal/bacteriofaag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celtotaal/bacteriofaag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.bioplek.org/animaties/moleculaire_genetica/mutaties.html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ive.net/243_recombinant_dna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schooltv.nl/beeldbank/clip/20071126_evolutie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hyperlink" Target="http://www.medicalive.net/243_recombinant_dn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1 </a:t>
            </a: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</a:rPr>
              <a:t>Van genotype tot fenotype</a:t>
            </a:r>
            <a:endParaRPr lang="nl-NL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71625"/>
            <a:ext cx="80438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2 Mitose en celdeling</a:t>
            </a:r>
          </a:p>
        </p:txBody>
      </p:sp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857375"/>
            <a:ext cx="726281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2 Mitose en celdeling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082800"/>
            <a:ext cx="80518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</a:t>
            </a: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</a:rPr>
              <a:t>2 Mitose en celdeling</a:t>
            </a:r>
            <a:endParaRPr lang="nl-NL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578" name="Tekstvak 5"/>
          <p:cNvSpPr txBox="1">
            <a:spLocks noChangeArrowheads="1"/>
          </p:cNvSpPr>
          <p:nvPr/>
        </p:nvSpPr>
        <p:spPr bwMode="auto">
          <a:xfrm>
            <a:off x="285750" y="2143125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DNA-replicatie in de S-fase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288" y="1785938"/>
            <a:ext cx="38989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hthoek 7"/>
          <p:cNvSpPr>
            <a:spLocks noChangeArrowheads="1"/>
          </p:cNvSpPr>
          <p:nvPr/>
        </p:nvSpPr>
        <p:spPr bwMode="auto">
          <a:xfrm>
            <a:off x="357188" y="3571875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hlinkClick r:id="rId3"/>
              </a:rPr>
              <a:t>http://www.bioplek.org/animaties/cel/celcyclus.html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2 Mitose en celdeling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413" y="1500188"/>
            <a:ext cx="55038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2 Mitose en celdeling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571625"/>
            <a:ext cx="59356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2 Mitose en celdeling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428750"/>
            <a:ext cx="5894388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2 Mitose en celdeling</a:t>
            </a: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357313"/>
            <a:ext cx="5972175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2 Mitose en celdeling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643063"/>
            <a:ext cx="765016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3 Ongeslachtelijke voortplanting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30313"/>
            <a:ext cx="6551613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3 Ongeslachtelijke voortplanting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85875"/>
            <a:ext cx="67437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570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0" dirty="0" smtClean="0">
                <a:solidFill>
                  <a:schemeClr val="tx1"/>
                </a:solidFill>
                <a:latin typeface="Comic Sans MS" pitchFamily="66" charset="0"/>
              </a:rPr>
              <a:t>Thema 4 DNA</a:t>
            </a:r>
            <a:br>
              <a:rPr lang="nl-NL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nl-NL" sz="1800" b="0" dirty="0" smtClean="0">
                <a:solidFill>
                  <a:schemeClr val="tx1"/>
                </a:solidFill>
                <a:latin typeface="Comic Sans MS" pitchFamily="66" charset="0"/>
              </a:rPr>
              <a:t>Basisstof 1 Van genotype tot fenotype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1571625"/>
            <a:ext cx="65532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3 Ongeslachtelijke voortplanting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1357313"/>
            <a:ext cx="6543675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3 Ongeslachtelijke voortplanting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85875"/>
            <a:ext cx="6796088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kstvak 3"/>
          <p:cNvSpPr txBox="1">
            <a:spLocks noChangeArrowheads="1"/>
          </p:cNvSpPr>
          <p:nvPr/>
        </p:nvSpPr>
        <p:spPr bwMode="auto">
          <a:xfrm>
            <a:off x="6500813" y="2214563"/>
            <a:ext cx="2357437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/>
              <a:t>Callus is ongedifferentieerd plantenweefsel</a:t>
            </a:r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r>
              <a:rPr lang="nl-NL" sz="1400"/>
              <a:t>Cellen differentiëren en specialiseren. Embryoïden </a:t>
            </a:r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r>
              <a:rPr lang="nl-NL" sz="1400"/>
              <a:t>Plantjes worden apart opgekweekt op nieuwe voedingsbodem.</a:t>
            </a:r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r>
              <a:rPr lang="nl-NL" sz="1400"/>
              <a:t>          Kwekerij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 rot="5400000">
            <a:off x="7179469" y="3036094"/>
            <a:ext cx="5000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rot="5400000">
            <a:off x="7179468" y="4107657"/>
            <a:ext cx="5000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rot="5400000">
            <a:off x="7179469" y="5322094"/>
            <a:ext cx="50165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3 Meiose</a:t>
            </a:r>
          </a:p>
        </p:txBody>
      </p:sp>
      <p:sp>
        <p:nvSpPr>
          <p:cNvPr id="34818" name="Tekstvak 2"/>
          <p:cNvSpPr txBox="1">
            <a:spLocks noChangeArrowheads="1"/>
          </p:cNvSpPr>
          <p:nvPr/>
        </p:nvSpPr>
        <p:spPr bwMode="auto">
          <a:xfrm>
            <a:off x="714375" y="2000250"/>
            <a:ext cx="85455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Bij geslachtelijk voorplanting versmelten twee haploide geslachtscellen met elkaar</a:t>
            </a:r>
          </a:p>
          <a:p>
            <a:endParaRPr lang="nl-NL"/>
          </a:p>
          <a:p>
            <a:r>
              <a:rPr lang="nl-NL"/>
              <a:t>In de meiose worden de geslachtscellen gevormd</a:t>
            </a:r>
          </a:p>
          <a:p>
            <a:endParaRPr lang="nl-NL"/>
          </a:p>
          <a:p>
            <a:r>
              <a:rPr lang="nl-NL"/>
              <a:t>Meiose bestaat uit twee opeenvolgende delingen</a:t>
            </a:r>
          </a:p>
          <a:p>
            <a:endParaRPr lang="nl-NL"/>
          </a:p>
          <a:p>
            <a:r>
              <a:rPr lang="nl-NL"/>
              <a:t>	Meiose I één diploïde cel                   twee haploïde cellen</a:t>
            </a:r>
          </a:p>
          <a:p>
            <a:endParaRPr lang="nl-NL"/>
          </a:p>
          <a:p>
            <a:r>
              <a:rPr lang="nl-NL"/>
              <a:t>	Meiose II twee haploïde cellen                  vier haploïde cellen</a:t>
            </a:r>
          </a:p>
          <a:p>
            <a:r>
              <a:rPr lang="nl-NL"/>
              <a:t> 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4357688" y="3857625"/>
            <a:ext cx="1000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857750" y="4429125"/>
            <a:ext cx="1000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3 Meiose</a:t>
            </a:r>
          </a:p>
        </p:txBody>
      </p:sp>
      <p:sp>
        <p:nvSpPr>
          <p:cNvPr id="35842" name="Rechthoek 7"/>
          <p:cNvSpPr>
            <a:spLocks noChangeArrowheads="1"/>
          </p:cNvSpPr>
          <p:nvPr/>
        </p:nvSpPr>
        <p:spPr bwMode="auto">
          <a:xfrm>
            <a:off x="2714625" y="5929313"/>
            <a:ext cx="587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hlinkClick r:id="rId2"/>
              </a:rPr>
              <a:t>http://www.bioplek.org/animaties/cel/meiose.html</a:t>
            </a:r>
            <a:endParaRPr lang="nl-NL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643063"/>
            <a:ext cx="2473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1643063"/>
            <a:ext cx="2435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3714750"/>
            <a:ext cx="25717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3" y="3714750"/>
            <a:ext cx="238601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kstvak 8"/>
          <p:cNvSpPr txBox="1">
            <a:spLocks noChangeArrowheads="1"/>
          </p:cNvSpPr>
          <p:nvPr/>
        </p:nvSpPr>
        <p:spPr bwMode="auto">
          <a:xfrm>
            <a:off x="2357438" y="1285875"/>
            <a:ext cx="1135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omic Sans MS" pitchFamily="66" charset="0"/>
              </a:rPr>
              <a:t>Meiose I</a:t>
            </a:r>
          </a:p>
        </p:txBody>
      </p:sp>
      <p:sp>
        <p:nvSpPr>
          <p:cNvPr id="35848" name="Tekstvak 9"/>
          <p:cNvSpPr txBox="1">
            <a:spLocks noChangeArrowheads="1"/>
          </p:cNvSpPr>
          <p:nvPr/>
        </p:nvSpPr>
        <p:spPr bwMode="auto">
          <a:xfrm>
            <a:off x="4786313" y="127317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omic Sans MS" pitchFamily="66" charset="0"/>
              </a:rPr>
              <a:t>Mitose </a:t>
            </a:r>
          </a:p>
        </p:txBody>
      </p:sp>
      <p:cxnSp>
        <p:nvCxnSpPr>
          <p:cNvPr id="12" name="Rechte verbindingslijn 11"/>
          <p:cNvCxnSpPr>
            <a:stCxn id="1028" idx="1"/>
            <a:endCxn id="8" idx="3"/>
          </p:cNvCxnSpPr>
          <p:nvPr/>
        </p:nvCxnSpPr>
        <p:spPr>
          <a:xfrm rot="10800000" flipH="1" flipV="1">
            <a:off x="1428750" y="4573588"/>
            <a:ext cx="5172075" cy="222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3 Meiose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30003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1428750"/>
            <a:ext cx="3146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428750"/>
            <a:ext cx="30718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4572000"/>
            <a:ext cx="45434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3 Meiose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28750"/>
            <a:ext cx="51435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31763"/>
            <a:ext cx="3500438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5" y="4597400"/>
            <a:ext cx="33893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5 Geslachtelijke voortplanting</a:t>
            </a:r>
          </a:p>
        </p:txBody>
      </p:sp>
      <p:sp>
        <p:nvSpPr>
          <p:cNvPr id="38914" name="Tekstvak 5"/>
          <p:cNvSpPr txBox="1">
            <a:spLocks noChangeArrowheads="1"/>
          </p:cNvSpPr>
          <p:nvPr/>
        </p:nvSpPr>
        <p:spPr bwMode="auto">
          <a:xfrm>
            <a:off x="571500" y="1714500"/>
            <a:ext cx="7572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Veredeling</a:t>
            </a:r>
            <a:r>
              <a:rPr lang="nl-NL"/>
              <a:t> is selectie op gunstige eigenschappen :</a:t>
            </a:r>
          </a:p>
          <a:p>
            <a:r>
              <a:rPr lang="nl-NL"/>
              <a:t>			vruchtbaarheid; </a:t>
            </a:r>
          </a:p>
          <a:p>
            <a:r>
              <a:rPr lang="nl-NL"/>
              <a:t>			voedingswaarde;</a:t>
            </a:r>
          </a:p>
          <a:p>
            <a:r>
              <a:rPr lang="nl-NL"/>
              <a:t>			weerstand tegen ziekteverwekkers.</a:t>
            </a:r>
          </a:p>
          <a:p>
            <a:endParaRPr lang="nl-NL">
              <a:solidFill>
                <a:srgbClr val="FF0000"/>
              </a:solidFill>
            </a:endParaRPr>
          </a:p>
          <a:p>
            <a:r>
              <a:rPr lang="nl-NL">
                <a:solidFill>
                  <a:srgbClr val="FF0000"/>
                </a:solidFill>
              </a:rPr>
              <a:t>Genetisch modificatie </a:t>
            </a:r>
            <a:r>
              <a:rPr lang="nl-NL" b="1"/>
              <a:t>(basisstof 9)</a:t>
            </a:r>
          </a:p>
          <a:p>
            <a:endParaRPr lang="nl-NL"/>
          </a:p>
          <a:p>
            <a:r>
              <a:rPr lang="nl-NL">
                <a:solidFill>
                  <a:srgbClr val="FF0000"/>
                </a:solidFill>
              </a:rPr>
              <a:t>Klonering </a:t>
            </a:r>
            <a:r>
              <a:rPr lang="nl-NL"/>
              <a:t>             Ongeslachtelijke voortplanting, genetische identiek 			aan één ouder (=door veredeling geselecteerd). </a:t>
            </a:r>
          </a:p>
          <a:p>
            <a:endParaRPr lang="nl-NL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785938" y="3857625"/>
            <a:ext cx="5715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5 Geslachtelijke voortplanting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357313"/>
            <a:ext cx="84502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5 Geslachtelijke voortplanting</a:t>
            </a:r>
          </a:p>
        </p:txBody>
      </p:sp>
      <p:pic>
        <p:nvPicPr>
          <p:cNvPr id="409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85875"/>
            <a:ext cx="71437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hthoek 4"/>
          <p:cNvSpPr>
            <a:spLocks noChangeArrowheads="1"/>
          </p:cNvSpPr>
          <p:nvPr/>
        </p:nvSpPr>
        <p:spPr bwMode="auto">
          <a:xfrm>
            <a:off x="4143375" y="6286500"/>
            <a:ext cx="4572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>
                <a:hlinkClick r:id="rId4"/>
              </a:rPr>
              <a:t>http://www.bioplek.org/animaties/erfelijkheidsleer/zuiverelijn.html</a:t>
            </a:r>
            <a:endParaRPr 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5 Geslachtelijke voortplanting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75" y="1403350"/>
            <a:ext cx="640715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1 Van genotype tot fenotype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285875"/>
            <a:ext cx="51720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857625"/>
            <a:ext cx="37147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5875"/>
            <a:ext cx="38481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hthoek 4"/>
          <p:cNvSpPr>
            <a:spLocks noChangeArrowheads="1"/>
          </p:cNvSpPr>
          <p:nvPr/>
        </p:nvSpPr>
        <p:spPr bwMode="auto">
          <a:xfrm>
            <a:off x="285750" y="42148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>
                <a:hlinkClick r:id="rId3"/>
              </a:rPr>
              <a:t>http://www.bioplek.org/animaties/voortplanting/embryo.html</a:t>
            </a:r>
            <a:endParaRPr lang="nl-NL" sz="1200"/>
          </a:p>
        </p:txBody>
      </p:sp>
      <p:sp>
        <p:nvSpPr>
          <p:cNvPr id="43012" name="Tekstvak 5"/>
          <p:cNvSpPr txBox="1">
            <a:spLocks noChangeArrowheads="1"/>
          </p:cNvSpPr>
          <p:nvPr/>
        </p:nvSpPr>
        <p:spPr bwMode="auto">
          <a:xfrm>
            <a:off x="3500438" y="4572000"/>
            <a:ext cx="447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nl-NL"/>
              <a:t> Celdifferentiatie</a:t>
            </a:r>
          </a:p>
          <a:p>
            <a:pPr>
              <a:buFont typeface="Arial" charset="0"/>
              <a:buChar char="•"/>
            </a:pPr>
            <a:r>
              <a:rPr lang="nl-NL"/>
              <a:t> Celspecialisatie</a:t>
            </a:r>
          </a:p>
          <a:p>
            <a:pPr>
              <a:buFont typeface="Arial" charset="0"/>
              <a:buChar char="•"/>
            </a:pPr>
            <a:r>
              <a:rPr lang="nl-NL"/>
              <a:t> Verdeling cytoplasma</a:t>
            </a:r>
          </a:p>
          <a:p>
            <a:pPr>
              <a:buFont typeface="Arial" charset="0"/>
              <a:buChar char="•"/>
            </a:pPr>
            <a:r>
              <a:rPr lang="nl-NL"/>
              <a:t> Bij klieving ontstaan ongelijk grote cellen</a:t>
            </a:r>
          </a:p>
          <a:p>
            <a:pPr>
              <a:buFont typeface="Arial" charset="0"/>
              <a:buChar char="•"/>
            </a:pPr>
            <a:r>
              <a:rPr lang="nl-NL"/>
              <a:t> Inductie</a:t>
            </a:r>
          </a:p>
          <a:p>
            <a:pPr>
              <a:buFont typeface="Arial" charset="0"/>
              <a:buChar char="•"/>
            </a:pPr>
            <a:r>
              <a:rPr lang="nl-NL"/>
              <a:t> Determinatie</a:t>
            </a:r>
          </a:p>
          <a:p>
            <a:pPr>
              <a:buFont typeface="Arial" charset="0"/>
              <a:buChar char="•"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500188"/>
            <a:ext cx="6865937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hthoek 4"/>
          <p:cNvSpPr>
            <a:spLocks noChangeArrowheads="1"/>
          </p:cNvSpPr>
          <p:nvPr/>
        </p:nvSpPr>
        <p:spPr bwMode="auto">
          <a:xfrm>
            <a:off x="3214688" y="6000750"/>
            <a:ext cx="542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>
                <a:hlinkClick r:id="rId3"/>
              </a:rPr>
              <a:t>http://www.bioplek.org/animaties/moleculaire_genetica/transcriptie.html</a:t>
            </a:r>
            <a:endParaRPr 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000250"/>
            <a:ext cx="5453063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kstvak 4"/>
          <p:cNvSpPr txBox="1">
            <a:spLocks noChangeArrowheads="1"/>
          </p:cNvSpPr>
          <p:nvPr/>
        </p:nvSpPr>
        <p:spPr bwMode="auto">
          <a:xfrm>
            <a:off x="4071938" y="1373188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4000"/>
              <a:t>Translatie</a:t>
            </a:r>
          </a:p>
        </p:txBody>
      </p:sp>
      <p:sp>
        <p:nvSpPr>
          <p:cNvPr id="4506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59113" y="5876925"/>
            <a:ext cx="5230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>
                <a:hlinkClick r:id="rId3" action="ppaction://hlinksldjump"/>
              </a:rPr>
              <a:t>http://www.bioplek.org/animaties/moleculaire_genetica/translatienieuw.html</a:t>
            </a:r>
            <a:endParaRPr 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hthoek 1"/>
          <p:cNvSpPr>
            <a:spLocks noChangeArrowheads="1"/>
          </p:cNvSpPr>
          <p:nvPr/>
        </p:nvSpPr>
        <p:spPr bwMode="auto">
          <a:xfrm>
            <a:off x="2500313" y="5916613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hlinkClick r:id="rId2"/>
              </a:rPr>
              <a:t>http://www.bioplek.org/animaties/cel/celstrekking.html</a:t>
            </a:r>
            <a:endParaRPr lang="nl-NL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85750"/>
            <a:ext cx="732155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3 Meiose</a:t>
            </a:r>
          </a:p>
        </p:txBody>
      </p:sp>
      <p:sp>
        <p:nvSpPr>
          <p:cNvPr id="35842" name="Rechthoek 7"/>
          <p:cNvSpPr>
            <a:spLocks noChangeArrowheads="1"/>
          </p:cNvSpPr>
          <p:nvPr/>
        </p:nvSpPr>
        <p:spPr bwMode="auto">
          <a:xfrm>
            <a:off x="2714625" y="5929313"/>
            <a:ext cx="587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hlinkClick r:id="rId2"/>
              </a:rPr>
              <a:t>http://www.bioplek.org/animaties/cel/meiose.html</a:t>
            </a:r>
            <a:endParaRPr lang="nl-NL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643063"/>
            <a:ext cx="2473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1643063"/>
            <a:ext cx="2435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3714750"/>
            <a:ext cx="25717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3" y="3714750"/>
            <a:ext cx="238601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kstvak 8"/>
          <p:cNvSpPr txBox="1">
            <a:spLocks noChangeArrowheads="1"/>
          </p:cNvSpPr>
          <p:nvPr/>
        </p:nvSpPr>
        <p:spPr bwMode="auto">
          <a:xfrm>
            <a:off x="2357438" y="1285875"/>
            <a:ext cx="1135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omic Sans MS" pitchFamily="66" charset="0"/>
              </a:rPr>
              <a:t>Meiose I</a:t>
            </a:r>
          </a:p>
        </p:txBody>
      </p:sp>
      <p:sp>
        <p:nvSpPr>
          <p:cNvPr id="35848" name="Tekstvak 9"/>
          <p:cNvSpPr txBox="1">
            <a:spLocks noChangeArrowheads="1"/>
          </p:cNvSpPr>
          <p:nvPr/>
        </p:nvSpPr>
        <p:spPr bwMode="auto">
          <a:xfrm>
            <a:off x="4786313" y="127317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omic Sans MS" pitchFamily="66" charset="0"/>
              </a:rPr>
              <a:t>Mitose </a:t>
            </a:r>
          </a:p>
        </p:txBody>
      </p:sp>
      <p:cxnSp>
        <p:nvCxnSpPr>
          <p:cNvPr id="12" name="Rechte verbindingslijn 11"/>
          <p:cNvCxnSpPr>
            <a:stCxn id="1028" idx="1"/>
            <a:endCxn id="8" idx="3"/>
          </p:cNvCxnSpPr>
          <p:nvPr/>
        </p:nvCxnSpPr>
        <p:spPr>
          <a:xfrm rot="10800000" flipH="1" flipV="1">
            <a:off x="1428750" y="4573588"/>
            <a:ext cx="5172075" cy="222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3 Meiose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30003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1428750"/>
            <a:ext cx="3146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428750"/>
            <a:ext cx="30718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4572000"/>
            <a:ext cx="45434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>
            <a:hlinkClick r:id="rId6"/>
          </p:cNvPr>
          <p:cNvSpPr txBox="1"/>
          <p:nvPr/>
        </p:nvSpPr>
        <p:spPr>
          <a:xfrm>
            <a:off x="323528" y="4005064"/>
            <a:ext cx="614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</a:rPr>
              <a:t>http://www.schooltv.nl/beeldbank/clip/20041021_meiose01</a:t>
            </a:r>
            <a:endParaRPr lang="nl-N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91333"/>
            <a:ext cx="7862028" cy="54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nl-NL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00598" y="6488668"/>
            <a:ext cx="844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  <a:hlinkClick r:id="rId3"/>
              </a:rPr>
              <a:t>http://www.biostudio.com/d_%20Meiotic%20Nondisjunction%20Meiosis%20I.htm</a:t>
            </a:r>
            <a:endParaRPr lang="nl-N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85875"/>
            <a:ext cx="653097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344613"/>
            <a:ext cx="698817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6043613" cy="1225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43000"/>
            <a:ext cx="600075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142875"/>
            <a:ext cx="6829425" cy="1570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  <p:sp>
        <p:nvSpPr>
          <p:cNvPr id="49155" name="Rechthoek 3"/>
          <p:cNvSpPr>
            <a:spLocks noChangeArrowheads="1"/>
          </p:cNvSpPr>
          <p:nvPr/>
        </p:nvSpPr>
        <p:spPr bwMode="auto">
          <a:xfrm>
            <a:off x="3786188" y="57864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>
                <a:hlinkClick r:id="rId3"/>
              </a:rPr>
              <a:t>http://www.bioplek.org/animaties/celtotaal/bacteriofaag.html</a:t>
            </a:r>
            <a:endParaRPr 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1 Van genotype tot fenotype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00188"/>
            <a:ext cx="468471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184650"/>
            <a:ext cx="4167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428750"/>
            <a:ext cx="3643312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hthoek 4"/>
          <p:cNvSpPr>
            <a:spLocks noChangeArrowheads="1"/>
          </p:cNvSpPr>
          <p:nvPr/>
        </p:nvSpPr>
        <p:spPr bwMode="auto">
          <a:xfrm>
            <a:off x="4572000" y="6286500"/>
            <a:ext cx="4572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>
                <a:hlinkClick r:id="rId3"/>
              </a:rPr>
              <a:t>http://www.bioplek.org/animaties/celtotaal/bacteriofaag.html</a:t>
            </a:r>
            <a:endParaRPr lang="nl-NL" sz="1200"/>
          </a:p>
        </p:txBody>
      </p:sp>
      <p:sp>
        <p:nvSpPr>
          <p:cNvPr id="50180" name="Tekstvak 5"/>
          <p:cNvSpPr txBox="1">
            <a:spLocks noChangeArrowheads="1"/>
          </p:cNvSpPr>
          <p:nvPr/>
        </p:nvSpPr>
        <p:spPr bwMode="auto">
          <a:xfrm>
            <a:off x="5572125" y="2143125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Capside</a:t>
            </a:r>
          </a:p>
        </p:txBody>
      </p:sp>
      <p:sp>
        <p:nvSpPr>
          <p:cNvPr id="50181" name="Tekstvak 6"/>
          <p:cNvSpPr txBox="1">
            <a:spLocks noChangeArrowheads="1"/>
          </p:cNvSpPr>
          <p:nvPr/>
        </p:nvSpPr>
        <p:spPr bwMode="auto">
          <a:xfrm>
            <a:off x="5715000" y="3214688"/>
            <a:ext cx="80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Staart</a:t>
            </a:r>
          </a:p>
        </p:txBody>
      </p:sp>
      <p:sp>
        <p:nvSpPr>
          <p:cNvPr id="50182" name="Tekstvak 7"/>
          <p:cNvSpPr txBox="1">
            <a:spLocks noChangeArrowheads="1"/>
          </p:cNvSpPr>
          <p:nvPr/>
        </p:nvSpPr>
        <p:spPr bwMode="auto">
          <a:xfrm>
            <a:off x="5715000" y="4143375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Vezels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3857625" y="2357438"/>
            <a:ext cx="15716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3857625" y="3357563"/>
            <a:ext cx="15716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500563" y="4286250"/>
            <a:ext cx="9286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54125"/>
            <a:ext cx="6796088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357313"/>
            <a:ext cx="643890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2714625" y="4857750"/>
            <a:ext cx="5872163" cy="1714500"/>
          </a:xfrm>
        </p:spPr>
        <p:txBody>
          <a:bodyPr/>
          <a:lstStyle/>
          <a:p>
            <a:pPr>
              <a:buSzPct val="125000"/>
            </a:pPr>
            <a:r>
              <a:rPr lang="nl-NL" sz="1400" smtClean="0">
                <a:solidFill>
                  <a:srgbClr val="FF0000"/>
                </a:solidFill>
                <a:latin typeface="Comic Sans MS" pitchFamily="66" charset="0"/>
              </a:rPr>
              <a:t>Een virus bestaat uit een omhulsel van eiwit waarin het erfelijk materiaal zit;</a:t>
            </a:r>
          </a:p>
          <a:p>
            <a:pPr>
              <a:buSzPct val="125000"/>
            </a:pPr>
            <a:r>
              <a:rPr lang="nl-NL" sz="1400" smtClean="0">
                <a:solidFill>
                  <a:srgbClr val="FF0000"/>
                </a:solidFill>
                <a:latin typeface="Comic Sans MS" pitchFamily="66" charset="0"/>
              </a:rPr>
              <a:t>Virussen hebben geen organellen en geen stofwisseling;</a:t>
            </a:r>
          </a:p>
          <a:p>
            <a:pPr>
              <a:buSzPct val="125000"/>
            </a:pPr>
            <a:r>
              <a:rPr lang="nl-NL" sz="1400" smtClean="0">
                <a:solidFill>
                  <a:srgbClr val="FF0000"/>
                </a:solidFill>
                <a:latin typeface="Comic Sans MS" pitchFamily="66" charset="0"/>
              </a:rPr>
              <a:t>Virussen vermenigvuldigen zich in bacteriën en cellen van planten of dieren (=gastheercel).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500188"/>
            <a:ext cx="6119812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428750"/>
            <a:ext cx="6072187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357313"/>
            <a:ext cx="622776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1447800"/>
            <a:ext cx="6143625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266825"/>
            <a:ext cx="656748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1643063"/>
            <a:ext cx="42449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214438"/>
            <a:ext cx="65913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6 De genetische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7 Mutaties</a:t>
            </a:r>
          </a:p>
        </p:txBody>
      </p:sp>
      <p:sp>
        <p:nvSpPr>
          <p:cNvPr id="56322" name="Rechthoek 4"/>
          <p:cNvSpPr>
            <a:spLocks noChangeArrowheads="1"/>
          </p:cNvSpPr>
          <p:nvPr/>
        </p:nvSpPr>
        <p:spPr bwMode="auto">
          <a:xfrm>
            <a:off x="3786188" y="5786438"/>
            <a:ext cx="500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>
                <a:hlinkClick r:id="rId2"/>
              </a:rPr>
              <a:t>http://www.bioplek.org/animaties/moleculaire_genetica/mutaties.html</a:t>
            </a:r>
            <a:endParaRPr lang="nl-NL" sz="120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219200"/>
            <a:ext cx="7885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5143500"/>
          </a:xfrm>
        </p:spPr>
        <p:txBody>
          <a:bodyPr/>
          <a:lstStyle/>
          <a:p>
            <a:r>
              <a:rPr lang="nl-NL" sz="1800" smtClean="0"/>
              <a:t>Veranderingen in de basenvolgorde in het DNA worden meestal hersteld maar niet altijd;</a:t>
            </a:r>
          </a:p>
          <a:p>
            <a:r>
              <a:rPr lang="nl-NL" sz="1800" smtClean="0"/>
              <a:t>Als een verandering niet hersteld wordt dan wordt het een </a:t>
            </a:r>
            <a:r>
              <a:rPr lang="nl-NL" sz="1800" smtClean="0">
                <a:solidFill>
                  <a:srgbClr val="FF0000"/>
                </a:solidFill>
              </a:rPr>
              <a:t>mutatie</a:t>
            </a:r>
            <a:r>
              <a:rPr lang="nl-NL" sz="1800" smtClean="0"/>
              <a:t> genoemd; </a:t>
            </a:r>
          </a:p>
          <a:p>
            <a:r>
              <a:rPr lang="nl-NL" sz="1800" smtClean="0"/>
              <a:t>Mutaties in lichaamscellen kunnen tot uiting komen </a:t>
            </a:r>
            <a:r>
              <a:rPr lang="nl-NL" sz="1800" smtClean="0">
                <a:solidFill>
                  <a:srgbClr val="FF0000"/>
                </a:solidFill>
              </a:rPr>
              <a:t>(=fenotype</a:t>
            </a:r>
            <a:r>
              <a:rPr lang="nl-NL" sz="1800" smtClean="0"/>
              <a:t>) als het gen actief is in de cel waarin de mutatie is opgetreden;</a:t>
            </a:r>
          </a:p>
          <a:p>
            <a:r>
              <a:rPr lang="nl-NL" sz="1800" smtClean="0"/>
              <a:t>Allen mutaties in </a:t>
            </a:r>
            <a:r>
              <a:rPr lang="nl-NL" sz="1800" smtClean="0">
                <a:solidFill>
                  <a:srgbClr val="FF0000"/>
                </a:solidFill>
              </a:rPr>
              <a:t>eicelmoedercellen, zaadcelmoedercel,  eicel, zaadcel of zygote</a:t>
            </a:r>
            <a:r>
              <a:rPr lang="nl-NL" sz="1800" smtClean="0"/>
              <a:t> kunnen worden </a:t>
            </a:r>
            <a:r>
              <a:rPr lang="nl-NL" sz="1800" smtClean="0">
                <a:solidFill>
                  <a:srgbClr val="FF0000"/>
                </a:solidFill>
              </a:rPr>
              <a:t>doorgegeven</a:t>
            </a:r>
            <a:r>
              <a:rPr lang="nl-NL" sz="1800" smtClean="0"/>
              <a:t> aan het nageslacht;</a:t>
            </a:r>
          </a:p>
          <a:p>
            <a:r>
              <a:rPr lang="nl-NL" sz="1800" smtClean="0"/>
              <a:t>Meeste mutaties zijn </a:t>
            </a:r>
            <a:r>
              <a:rPr lang="nl-NL" sz="1800" smtClean="0">
                <a:solidFill>
                  <a:srgbClr val="FF0000"/>
                </a:solidFill>
              </a:rPr>
              <a:t>recessief</a:t>
            </a:r>
            <a:r>
              <a:rPr lang="nl-NL" sz="1800" smtClean="0"/>
              <a:t> en komen dus niet </a:t>
            </a:r>
            <a:r>
              <a:rPr lang="nl-NL" sz="1800" smtClean="0">
                <a:solidFill>
                  <a:srgbClr val="FF0000"/>
                </a:solidFill>
              </a:rPr>
              <a:t>tot uiting</a:t>
            </a:r>
            <a:r>
              <a:rPr lang="nl-NL" sz="1800" smtClean="0"/>
              <a:t>;</a:t>
            </a:r>
          </a:p>
          <a:p>
            <a:r>
              <a:rPr lang="nl-NL" sz="1800" smtClean="0"/>
              <a:t>Als de mutatie tot uitdrukking komt spreek je van het </a:t>
            </a:r>
            <a:r>
              <a:rPr lang="nl-NL" sz="1800" smtClean="0">
                <a:solidFill>
                  <a:srgbClr val="FF0000"/>
                </a:solidFill>
              </a:rPr>
              <a:t>mutant</a:t>
            </a:r>
            <a:r>
              <a:rPr lang="nl-NL" sz="1800" smtClean="0"/>
              <a:t> fenotype;</a:t>
            </a:r>
          </a:p>
          <a:p>
            <a:r>
              <a:rPr lang="nl-NL" sz="1800" smtClean="0"/>
              <a:t>Als de mutatie niet tot uiting komt spreek je van een </a:t>
            </a:r>
            <a:r>
              <a:rPr lang="nl-NL" sz="1800" smtClean="0">
                <a:solidFill>
                  <a:srgbClr val="FF0000"/>
                </a:solidFill>
              </a:rPr>
              <a:t>wildtype</a:t>
            </a:r>
            <a:r>
              <a:rPr lang="nl-NL" sz="1800" smtClean="0"/>
              <a:t> fenotype; </a:t>
            </a:r>
          </a:p>
          <a:p>
            <a:r>
              <a:rPr lang="nl-NL" sz="1800" smtClean="0"/>
              <a:t> Recessieve mutaties komen generaties lang voor zonder tot uiting te komen;</a:t>
            </a:r>
          </a:p>
          <a:p>
            <a:r>
              <a:rPr lang="nl-NL" sz="1800" smtClean="0"/>
              <a:t>Meest mutaties zijn ongunstig maar niet altijd: </a:t>
            </a:r>
            <a:r>
              <a:rPr lang="nl-NL" sz="1800" smtClean="0">
                <a:solidFill>
                  <a:srgbClr val="FF0000"/>
                </a:solidFill>
              </a:rPr>
              <a:t>evolutie!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r>
              <a:rPr lang="nl-NL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nl-NL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7 Mutaties</a:t>
            </a:r>
            <a:r>
              <a:rPr lang="nl-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nl-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28625" y="285750"/>
            <a:ext cx="4572000" cy="1046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r>
              <a:rPr lang="nl-NL" sz="8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nl-NL" sz="8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7 Biotechnologie</a:t>
            </a:r>
            <a:endParaRPr lang="nl-NL" dirty="0"/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73200"/>
            <a:ext cx="4392613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Rechthoek 10"/>
          <p:cNvSpPr>
            <a:spLocks noChangeArrowheads="1"/>
          </p:cNvSpPr>
          <p:nvPr/>
        </p:nvSpPr>
        <p:spPr bwMode="auto">
          <a:xfrm>
            <a:off x="2555875" y="551656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>
                <a:hlinkClick r:id="rId3"/>
              </a:rPr>
              <a:t>http://www.medicalive.net/243_recombinant_dna</a:t>
            </a:r>
            <a:endParaRPr 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6829425" cy="1570037"/>
          </a:xfrm>
          <a:prstGeom prst="rect">
            <a:avLst/>
          </a:prstGeom>
        </p:spPr>
        <p:txBody>
          <a:bodyPr/>
          <a:lstStyle/>
          <a:p>
            <a: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br>
              <a:rPr lang="nl-NL" sz="4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7 Biotechnologie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412875"/>
            <a:ext cx="2628900" cy="494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1</a:t>
            </a:r>
            <a:endParaRPr lang="nl-NL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4786313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357313"/>
            <a:ext cx="24415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Rechte verbindingslijn met pijl 11"/>
          <p:cNvCxnSpPr>
            <a:stCxn id="5122" idx="3"/>
            <a:endCxn id="5123" idx="1"/>
          </p:cNvCxnSpPr>
          <p:nvPr/>
        </p:nvCxnSpPr>
        <p:spPr>
          <a:xfrm flipV="1">
            <a:off x="4786313" y="3392488"/>
            <a:ext cx="714375" cy="47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28625" y="285750"/>
            <a:ext cx="4572000" cy="1046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Thema 4 DNA</a:t>
            </a:r>
            <a:r>
              <a:rPr lang="nl-NL" sz="8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nl-NL" sz="8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Basisstof 7 Biotechnologie</a:t>
            </a:r>
            <a:endParaRPr lang="nl-NL" dirty="0"/>
          </a:p>
        </p:txBody>
      </p:sp>
      <p:sp>
        <p:nvSpPr>
          <p:cNvPr id="58370" name="Rechthoek 5"/>
          <p:cNvSpPr>
            <a:spLocks noChangeArrowheads="1"/>
          </p:cNvSpPr>
          <p:nvPr/>
        </p:nvSpPr>
        <p:spPr bwMode="auto">
          <a:xfrm>
            <a:off x="4929188" y="4162425"/>
            <a:ext cx="4214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>
                <a:hlinkClick r:id="rId2"/>
              </a:rPr>
              <a:t>http://www.schooltv.nl/beeldbank/clip/20071126_evolutie04</a:t>
            </a:r>
            <a:endParaRPr lang="nl-NL" sz="1200"/>
          </a:p>
        </p:txBody>
      </p:sp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84313"/>
            <a:ext cx="2936875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hthoek 10"/>
          <p:cNvSpPr>
            <a:spLocks noChangeArrowheads="1"/>
          </p:cNvSpPr>
          <p:nvPr/>
        </p:nvSpPr>
        <p:spPr bwMode="auto">
          <a:xfrm>
            <a:off x="468313" y="414972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>
                <a:hlinkClick r:id="rId4"/>
              </a:rPr>
              <a:t>http://www.medicalive.net/243_recombinant_dna</a:t>
            </a:r>
            <a:endParaRPr lang="nl-NL" sz="1200"/>
          </a:p>
        </p:txBody>
      </p:sp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628775"/>
            <a:ext cx="31686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570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0" dirty="0" smtClean="0">
                <a:solidFill>
                  <a:schemeClr val="tx1"/>
                </a:solidFill>
                <a:latin typeface="Comic Sans MS" pitchFamily="66" charset="0"/>
              </a:rPr>
              <a:t>Thema 4 DNA</a:t>
            </a:r>
            <a:br>
              <a:rPr lang="nl-NL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nl-NL" sz="1800" b="0" dirty="0" smtClean="0">
                <a:solidFill>
                  <a:schemeClr val="tx1"/>
                </a:solidFill>
                <a:latin typeface="Comic Sans MS" pitchFamily="66" charset="0"/>
              </a:rPr>
              <a:t>Basisstof 1 Van genotype tot fenotype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2066925"/>
            <a:ext cx="87915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2 Mitose en celdeling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25"/>
            <a:ext cx="9007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91868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2 Mitose en celdeling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686800" cy="15700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Thema 4 DNA</a:t>
            </a:r>
            <a:br>
              <a:rPr lang="nl-NL" sz="41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nl-NL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Basisstof 2 Mitose en celdeling</a:t>
            </a:r>
          </a:p>
        </p:txBody>
      </p:sp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3053</TotalTime>
  <Words>445</Words>
  <Application>Microsoft Office PowerPoint</Application>
  <PresentationFormat>Diavoorstelling (4:3)</PresentationFormat>
  <Paragraphs>123</Paragraphs>
  <Slides>50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1" baseType="lpstr">
      <vt:lpstr>Concours</vt:lpstr>
      <vt:lpstr>Dia 1</vt:lpstr>
      <vt:lpstr>Thema 4 DNA Basisstof 1 Van genotype tot fenotype</vt:lpstr>
      <vt:lpstr>Dia 3</vt:lpstr>
      <vt:lpstr>Dia 4</vt:lpstr>
      <vt:lpstr>Dia 5</vt:lpstr>
      <vt:lpstr>Thema 4 DNA Basisstof 1 Van genotype tot fenotype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Thema 4 DNA Basisstof 7 Mutaties </vt:lpstr>
      <vt:lpstr>Dia 48</vt:lpstr>
      <vt:lpstr>Dia 49</vt:lpstr>
      <vt:lpstr>Dia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Jacques</dc:creator>
  <cp:lastModifiedBy>Jacques</cp:lastModifiedBy>
  <cp:revision>303</cp:revision>
  <dcterms:created xsi:type="dcterms:W3CDTF">2009-11-17T12:57:23Z</dcterms:created>
  <dcterms:modified xsi:type="dcterms:W3CDTF">2012-03-13T19:35:53Z</dcterms:modified>
</cp:coreProperties>
</file>