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57" r:id="rId5"/>
    <p:sldId id="269" r:id="rId6"/>
    <p:sldId id="259" r:id="rId7"/>
    <p:sldId id="258" r:id="rId8"/>
    <p:sldId id="268" r:id="rId9"/>
    <p:sldId id="260" r:id="rId10"/>
    <p:sldId id="262" r:id="rId11"/>
    <p:sldId id="263" r:id="rId12"/>
    <p:sldId id="264" r:id="rId13"/>
    <p:sldId id="272" r:id="rId14"/>
    <p:sldId id="266" r:id="rId15"/>
    <p:sldId id="265" r:id="rId16"/>
    <p:sldId id="267" r:id="rId17"/>
    <p:sldId id="274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020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ED47-2321-4EA6-B039-7D8B6E70A2C5}" type="datetimeFigureOut">
              <a:rPr lang="nl-NL" smtClean="0"/>
              <a:t>7-7-2015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6E0E-398C-474B-986D-55FF6F0D19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757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ED47-2321-4EA6-B039-7D8B6E70A2C5}" type="datetimeFigureOut">
              <a:rPr lang="nl-NL" smtClean="0"/>
              <a:t>7-7-2015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6E0E-398C-474B-986D-55FF6F0D19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255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ED47-2321-4EA6-B039-7D8B6E70A2C5}" type="datetimeFigureOut">
              <a:rPr lang="nl-NL" smtClean="0"/>
              <a:t>7-7-2015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6E0E-398C-474B-986D-55FF6F0D19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8189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ED47-2321-4EA6-B039-7D8B6E70A2C5}" type="datetimeFigureOut">
              <a:rPr lang="nl-NL" smtClean="0"/>
              <a:t>7-7-2015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6E0E-398C-474B-986D-55FF6F0D19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260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ED47-2321-4EA6-B039-7D8B6E70A2C5}" type="datetimeFigureOut">
              <a:rPr lang="nl-NL" smtClean="0"/>
              <a:t>7-7-2015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6E0E-398C-474B-986D-55FF6F0D19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14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ED47-2321-4EA6-B039-7D8B6E70A2C5}" type="datetimeFigureOut">
              <a:rPr lang="nl-NL" smtClean="0"/>
              <a:t>7-7-2015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6E0E-398C-474B-986D-55FF6F0D19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697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ED47-2321-4EA6-B039-7D8B6E70A2C5}" type="datetimeFigureOut">
              <a:rPr lang="nl-NL" smtClean="0"/>
              <a:t>7-7-2015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6E0E-398C-474B-986D-55FF6F0D19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191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ED47-2321-4EA6-B039-7D8B6E70A2C5}" type="datetimeFigureOut">
              <a:rPr lang="nl-NL" smtClean="0"/>
              <a:t>7-7-2015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6E0E-398C-474B-986D-55FF6F0D19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49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ED47-2321-4EA6-B039-7D8B6E70A2C5}" type="datetimeFigureOut">
              <a:rPr lang="nl-NL" smtClean="0"/>
              <a:t>7-7-2015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6E0E-398C-474B-986D-55FF6F0D19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877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ED47-2321-4EA6-B039-7D8B6E70A2C5}" type="datetimeFigureOut">
              <a:rPr lang="nl-NL" smtClean="0"/>
              <a:t>7-7-2015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6E0E-398C-474B-986D-55FF6F0D19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1631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ED47-2321-4EA6-B039-7D8B6E70A2C5}" type="datetimeFigureOut">
              <a:rPr lang="nl-NL" smtClean="0"/>
              <a:t>7-7-2015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6E0E-398C-474B-986D-55FF6F0D19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860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FED47-2321-4EA6-B039-7D8B6E70A2C5}" type="datetimeFigureOut">
              <a:rPr lang="nl-NL" smtClean="0"/>
              <a:t>7-7-2015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46E0E-398C-474B-986D-55FF6F0D19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449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youtube.com/watch?v=n61KUGDWz2A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hyperlink" Target="https://www.youtube.com/watch?v=FOOsF-Yufz0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nl/url?sa=i&amp;rct=j&amp;q=&amp;esrc=s&amp;source=images&amp;cd=&amp;cad=rja&amp;uact=8&amp;ved=0CAcQjRw&amp;url=http://www.deregentegenhouden.nl/&amp;ei=I-l2VIqsB8jAOfj3gYgI&amp;bvm=bv.80642063,d.ZWU&amp;psig=AFQjCNF4VGxcAXMYjdZE5gyZqCci9BadVQ&amp;ust=141716544327685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nl/url?sa=i&amp;rct=j&amp;q=&amp;esrc=s&amp;source=images&amp;cd=&amp;cad=rja&amp;uact=8&amp;ved=0CAcQjRw&amp;url=http://www.westkreek.nl/weblog/2014/04/&amp;ei=bOl2VLCnEsrXPYuigLgF&amp;bvm=bv.80642063,d.ZWU&amp;psig=AFQjCNF4VGxcAXMYjdZE5gyZqCci9BadVQ&amp;ust=1417165443276851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nl/url?sa=i&amp;rct=j&amp;q=&amp;esrc=s&amp;source=images&amp;cd=&amp;cad=rja&amp;uact=8&amp;ved=0CAcQjRw&amp;url=http://www.praktischduurzaam.nl/muizen-bestrijden-met-gif-val-of-kat/&amp;ei=Sul2VL2gFcKAPMXygLgF&amp;bvm=bv.80642063,d.ZWU&amp;psig=AFQjCNF4VGxcAXMYjdZE5gyZqCci9BadVQ&amp;ust=141716544327685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YWU1tLqYtU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instructables.com/id/Air-powered-Vehicle/" TargetMode="Externa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ermannwesselinkcollege.nl/sites/hwc/files/technisch-ontwerp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80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411759" y="0"/>
            <a:ext cx="8320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TECHNISCH       ONTWERPEN</a:t>
            </a:r>
            <a:endParaRPr lang="nl-NL" sz="54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0" y="0"/>
            <a:ext cx="9208082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TECHNISCH       ONTWERPEN</a:t>
            </a:r>
            <a:endParaRPr lang="nl-NL" sz="54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367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TECHNISCH       ONTWERPEN</a:t>
            </a:r>
            <a:endParaRPr lang="nl-NL" sz="54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935585"/>
            <a:ext cx="45443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Voorbeeld	</a:t>
            </a:r>
            <a:endParaRPr lang="nl-NL" sz="2400" b="1" dirty="0"/>
          </a:p>
          <a:p>
            <a:r>
              <a:rPr lang="nl-NL" sz="2400" b="1" dirty="0" smtClean="0"/>
              <a:t>Stap 3	Deeloplossingen bedenken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003368"/>
              </p:ext>
            </p:extLst>
          </p:nvPr>
        </p:nvGraphicFramePr>
        <p:xfrm>
          <a:off x="0" y="1858915"/>
          <a:ext cx="91440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5732"/>
                <a:gridCol w="1614567"/>
                <a:gridCol w="1614567"/>
                <a:gridCol w="1753478"/>
                <a:gridCol w="1475656"/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nl-NL" sz="2000" dirty="0" smtClean="0"/>
                        <a:t>Functies/eisen</a:t>
                      </a:r>
                      <a:endParaRPr lang="nl-NL" sz="20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Uitwerkingen/deeloplossingen</a:t>
                      </a:r>
                      <a:endParaRPr lang="nl-NL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1</a:t>
                      </a:r>
                      <a:endParaRPr lang="nl-NL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2</a:t>
                      </a:r>
                      <a:endParaRPr lang="nl-NL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3</a:t>
                      </a:r>
                      <a:endParaRPr lang="nl-NL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4</a:t>
                      </a:r>
                      <a:endParaRPr lang="nl-NL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Boten overbrengen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Takel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Lift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Sluizen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Energiezuinig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Katrollen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Water</a:t>
                      </a:r>
                      <a:r>
                        <a:rPr lang="nl-NL" sz="2000" baseline="0" dirty="0" smtClean="0"/>
                        <a:t> omhoog pompen (</a:t>
                      </a:r>
                      <a:r>
                        <a:rPr lang="nl-NL" sz="2000" baseline="0" dirty="0" err="1" smtClean="0"/>
                        <a:t>E</a:t>
                      </a:r>
                      <a:r>
                        <a:rPr lang="nl-NL" sz="2000" baseline="-25000" dirty="0" err="1" smtClean="0"/>
                        <a:t>in</a:t>
                      </a:r>
                      <a:r>
                        <a:rPr lang="nl-NL" sz="2000" baseline="0" dirty="0" smtClean="0"/>
                        <a:t>)</a:t>
                      </a:r>
                    </a:p>
                    <a:p>
                      <a:r>
                        <a:rPr lang="nl-NL" sz="2000" baseline="0" dirty="0" smtClean="0"/>
                        <a:t>Water omlaag stromen (</a:t>
                      </a:r>
                      <a:r>
                        <a:rPr lang="nl-NL" sz="2000" baseline="0" dirty="0" err="1" smtClean="0"/>
                        <a:t>E</a:t>
                      </a:r>
                      <a:r>
                        <a:rPr lang="nl-NL" sz="2000" baseline="-25000" dirty="0" err="1" smtClean="0"/>
                        <a:t>uit</a:t>
                      </a:r>
                      <a:r>
                        <a:rPr lang="nl-NL" sz="2000" baseline="-25000" dirty="0" smtClean="0"/>
                        <a:t>)</a:t>
                      </a:r>
                      <a:endParaRPr lang="nl-NL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Contragewicht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Muur van </a:t>
                      </a:r>
                      <a:r>
                        <a:rPr lang="nl-NL" sz="2000" dirty="0" err="1" smtClean="0"/>
                        <a:t>Antoninus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Over de muur heen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Onder de muur door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hthoek 4"/>
          <p:cNvSpPr/>
          <p:nvPr/>
        </p:nvSpPr>
        <p:spPr>
          <a:xfrm>
            <a:off x="96505" y="5958572"/>
            <a:ext cx="6052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/>
              <a:t>Stap </a:t>
            </a:r>
            <a:r>
              <a:rPr lang="nl-NL" sz="2400" b="1" dirty="0" smtClean="0"/>
              <a:t>4:</a:t>
            </a:r>
            <a:r>
              <a:rPr lang="nl-NL" sz="2400" b="1" dirty="0"/>
              <a:t>	Ontwerpvoorstel </a:t>
            </a:r>
            <a:r>
              <a:rPr lang="nl-NL" sz="2400" b="1" dirty="0" smtClean="0"/>
              <a:t>kiezen en formuleren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314817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TECHNISCH       ONTWERPEN</a:t>
            </a:r>
            <a:endParaRPr lang="nl-NL" sz="54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935585"/>
            <a:ext cx="48421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b="1" dirty="0"/>
          </a:p>
          <a:p>
            <a:r>
              <a:rPr lang="nl-NL" sz="2400" b="1" dirty="0" smtClean="0"/>
              <a:t>Stap </a:t>
            </a:r>
            <a:r>
              <a:rPr lang="nl-NL" sz="2400" b="1" dirty="0"/>
              <a:t>5 	Ontwerp realiseren en testen</a:t>
            </a:r>
          </a:p>
          <a:p>
            <a:endParaRPr lang="nl-NL" sz="2400" b="1" dirty="0" smtClean="0"/>
          </a:p>
          <a:p>
            <a:r>
              <a:rPr lang="nl-NL" sz="2400" b="1" dirty="0" smtClean="0"/>
              <a:t>Stap </a:t>
            </a:r>
            <a:r>
              <a:rPr lang="nl-NL" sz="2400" b="1" dirty="0"/>
              <a:t>6	</a:t>
            </a:r>
            <a:r>
              <a:rPr lang="nl-NL" sz="2400" b="1" dirty="0" smtClean="0"/>
              <a:t>Productevaluatie</a:t>
            </a:r>
            <a:endParaRPr lang="nl-NL" sz="2400" b="1" dirty="0"/>
          </a:p>
        </p:txBody>
      </p:sp>
      <p:pic>
        <p:nvPicPr>
          <p:cNvPr id="5" name="Picture 2" descr="http://upload.wikimedia.org/wikipedia/commons/c/cd/FalkirkWheelSide_2004_SeanMcClean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" r="1899"/>
          <a:stretch/>
        </p:blipFill>
        <p:spPr bwMode="auto">
          <a:xfrm>
            <a:off x="-20668" y="2636912"/>
            <a:ext cx="5262200" cy="423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345825" y="2771283"/>
            <a:ext cx="370761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NL" sz="2000" dirty="0" smtClean="0"/>
              <a:t>In 8 minuten boven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000" dirty="0" smtClean="0"/>
              <a:t>Vermogen: 22,5 kW</a:t>
            </a:r>
          </a:p>
          <a:p>
            <a:r>
              <a:rPr lang="nl-NL" sz="2000" dirty="0" smtClean="0"/>
              <a:t>      (waterkoker: 2 kW)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000" dirty="0" smtClean="0"/>
              <a:t>Onder de Romeinse muur door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000" dirty="0" smtClean="0"/>
              <a:t>Twee sluizen toch nodig</a:t>
            </a:r>
          </a:p>
          <a:p>
            <a:r>
              <a:rPr lang="nl-NL" sz="2000" dirty="0"/>
              <a:t> </a:t>
            </a:r>
            <a:r>
              <a:rPr lang="nl-NL" sz="2000" dirty="0" smtClean="0"/>
              <a:t>     voor verbinding (</a:t>
            </a:r>
            <a:r>
              <a:rPr lang="nl-NL" sz="2000" dirty="0" smtClean="0"/>
              <a:t>i.v.m. </a:t>
            </a:r>
            <a:r>
              <a:rPr lang="nl-NL" sz="2000" dirty="0" smtClean="0"/>
              <a:t>muur)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000" dirty="0" smtClean="0"/>
              <a:t>Prachtig ding om te </a:t>
            </a:r>
            <a:r>
              <a:rPr lang="nl-NL" sz="2000" dirty="0" smtClean="0"/>
              <a:t>zien.</a:t>
            </a:r>
            <a:endParaRPr lang="nl-NL" sz="2000" dirty="0"/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6516216" y="5373216"/>
            <a:ext cx="13668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err="1" smtClean="0">
                <a:solidFill>
                  <a:srgbClr val="003300"/>
                </a:solidFill>
              </a:rPr>
              <a:t>Falkrikwheel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8" name="Picture 25" descr="youtube-logo(2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16" y="5300191"/>
            <a:ext cx="3841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5530254" y="5661248"/>
            <a:ext cx="3362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rgbClr val="FF0000"/>
                </a:solidFill>
              </a:rPr>
              <a:t>Hoe lossen ze het probleem met het gewicht op van de </a:t>
            </a:r>
          </a:p>
          <a:p>
            <a:r>
              <a:rPr lang="nl-NL" sz="2000" b="1" dirty="0" smtClean="0">
                <a:solidFill>
                  <a:srgbClr val="FF0000"/>
                </a:solidFill>
              </a:rPr>
              <a:t>verschillende boten?</a:t>
            </a:r>
            <a:endParaRPr lang="nl-NL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TECHNISCH       ONTWERPEN</a:t>
            </a:r>
            <a:endParaRPr lang="nl-NL" sz="54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1569" y="2547235"/>
            <a:ext cx="1330814" cy="7078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nl-NL" sz="2000" b="1" dirty="0" smtClean="0">
                <a:solidFill>
                  <a:srgbClr val="FF0000"/>
                </a:solidFill>
              </a:rPr>
              <a:t>Hoe ziet ‘t</a:t>
            </a:r>
          </a:p>
          <a:p>
            <a:r>
              <a:rPr lang="nl-NL" sz="2000" b="1" dirty="0" smtClean="0">
                <a:solidFill>
                  <a:srgbClr val="FF0000"/>
                </a:solidFill>
              </a:rPr>
              <a:t>ding eruit?</a:t>
            </a:r>
            <a:endParaRPr lang="nl-NL" sz="2000" b="1" dirty="0">
              <a:solidFill>
                <a:srgbClr val="FF0000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2724124" y="4819377"/>
            <a:ext cx="2501327" cy="7078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sz="2000" b="1" dirty="0" smtClean="0">
                <a:solidFill>
                  <a:srgbClr val="FF0000"/>
                </a:solidFill>
              </a:rPr>
              <a:t>Welke eigenschappen</a:t>
            </a:r>
          </a:p>
          <a:p>
            <a:pPr algn="ctr"/>
            <a:r>
              <a:rPr lang="nl-NL" sz="2000" b="1" dirty="0" smtClean="0">
                <a:solidFill>
                  <a:srgbClr val="FF0000"/>
                </a:solidFill>
              </a:rPr>
              <a:t>krijgt ‘t daardoor?</a:t>
            </a:r>
            <a:endParaRPr lang="nl-NL" sz="2000" b="1" dirty="0">
              <a:solidFill>
                <a:srgbClr val="FF0000"/>
              </a:solidFill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6506010" y="5000572"/>
            <a:ext cx="2617576" cy="7078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nl-NL" sz="2000" b="1" dirty="0" smtClean="0">
                <a:solidFill>
                  <a:srgbClr val="FF0000"/>
                </a:solidFill>
              </a:rPr>
              <a:t>Aan welke eisen</a:t>
            </a:r>
          </a:p>
          <a:p>
            <a:pPr algn="r"/>
            <a:r>
              <a:rPr lang="nl-NL" sz="2000" b="1" dirty="0" smtClean="0">
                <a:solidFill>
                  <a:srgbClr val="FF0000"/>
                </a:solidFill>
              </a:rPr>
              <a:t>moest ‘t ding voldoen?</a:t>
            </a:r>
            <a:endParaRPr lang="nl-NL" sz="2000" b="1" dirty="0">
              <a:solidFill>
                <a:srgbClr val="FF0000"/>
              </a:solidFill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6671079" y="2420888"/>
            <a:ext cx="2472921" cy="7078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nl-NL" sz="2000" b="1" dirty="0" smtClean="0">
                <a:solidFill>
                  <a:srgbClr val="FF0000"/>
                </a:solidFill>
              </a:rPr>
              <a:t>Wat zou de opdracht</a:t>
            </a:r>
          </a:p>
          <a:p>
            <a:r>
              <a:rPr lang="nl-NL" sz="2000" b="1" dirty="0" smtClean="0">
                <a:solidFill>
                  <a:srgbClr val="FF0000"/>
                </a:solidFill>
              </a:rPr>
              <a:t>geweest kunnen zijn?</a:t>
            </a:r>
            <a:endParaRPr lang="nl-NL" sz="2000" b="1" dirty="0">
              <a:solidFill>
                <a:srgbClr val="FF0000"/>
              </a:solidFill>
            </a:endParaRPr>
          </a:p>
        </p:txBody>
      </p:sp>
      <p:grpSp>
        <p:nvGrpSpPr>
          <p:cNvPr id="33" name="Groep 32"/>
          <p:cNvGrpSpPr/>
          <p:nvPr/>
        </p:nvGrpSpPr>
        <p:grpSpPr>
          <a:xfrm>
            <a:off x="899593" y="1340768"/>
            <a:ext cx="6915206" cy="5559402"/>
            <a:chOff x="1253940" y="845395"/>
            <a:chExt cx="7069108" cy="6012661"/>
          </a:xfrm>
        </p:grpSpPr>
        <p:sp>
          <p:nvSpPr>
            <p:cNvPr id="34" name="Vrije vorm 33"/>
            <p:cNvSpPr/>
            <p:nvPr/>
          </p:nvSpPr>
          <p:spPr>
            <a:xfrm>
              <a:off x="5320201" y="845395"/>
              <a:ext cx="2558690" cy="1214437"/>
            </a:xfrm>
            <a:custGeom>
              <a:avLst/>
              <a:gdLst>
                <a:gd name="connsiteX0" fmla="*/ 0 w 1214437"/>
                <a:gd name="connsiteY0" fmla="*/ 0 h 1214437"/>
                <a:gd name="connsiteX1" fmla="*/ 1214437 w 1214437"/>
                <a:gd name="connsiteY1" fmla="*/ 0 h 1214437"/>
                <a:gd name="connsiteX2" fmla="*/ 1214437 w 1214437"/>
                <a:gd name="connsiteY2" fmla="*/ 1214437 h 1214437"/>
                <a:gd name="connsiteX3" fmla="*/ 0 w 1214437"/>
                <a:gd name="connsiteY3" fmla="*/ 1214437 h 1214437"/>
                <a:gd name="connsiteX4" fmla="*/ 0 w 1214437"/>
                <a:gd name="connsiteY4" fmla="*/ 0 h 121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4437" h="1214437">
                  <a:moveTo>
                    <a:pt x="0" y="0"/>
                  </a:moveTo>
                  <a:lnTo>
                    <a:pt x="1214437" y="0"/>
                  </a:lnTo>
                  <a:lnTo>
                    <a:pt x="1214437" y="1214437"/>
                  </a:lnTo>
                  <a:lnTo>
                    <a:pt x="0" y="1214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000" kern="1200" dirty="0" smtClean="0"/>
                <a:t>1. Ontwerpprobleem </a:t>
              </a:r>
              <a:r>
                <a:rPr lang="nl-NL" sz="2000" kern="1200" dirty="0" smtClean="0"/>
                <a:t>analyseren en beschrijven</a:t>
              </a:r>
              <a:endParaRPr lang="nl-NL" sz="2000" kern="1200" dirty="0"/>
            </a:p>
          </p:txBody>
        </p:sp>
        <p:sp>
          <p:nvSpPr>
            <p:cNvPr id="35" name="Draaiende pijl 34"/>
            <p:cNvSpPr/>
            <p:nvPr/>
          </p:nvSpPr>
          <p:spPr>
            <a:xfrm>
              <a:off x="1604608" y="923274"/>
              <a:ext cx="5934782" cy="5934782"/>
            </a:xfrm>
            <a:prstGeom prst="circularArrow">
              <a:avLst>
                <a:gd name="adj1" fmla="val 3990"/>
                <a:gd name="adj2" fmla="val 250319"/>
                <a:gd name="adj3" fmla="val 20573048"/>
                <a:gd name="adj4" fmla="val 18983126"/>
                <a:gd name="adj5" fmla="val 4655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Vrije vorm 35"/>
            <p:cNvSpPr/>
            <p:nvPr/>
          </p:nvSpPr>
          <p:spPr>
            <a:xfrm>
              <a:off x="6675622" y="3283446"/>
              <a:ext cx="1647426" cy="1214437"/>
            </a:xfrm>
            <a:custGeom>
              <a:avLst/>
              <a:gdLst>
                <a:gd name="connsiteX0" fmla="*/ 0 w 1214437"/>
                <a:gd name="connsiteY0" fmla="*/ 0 h 1214437"/>
                <a:gd name="connsiteX1" fmla="*/ 1214437 w 1214437"/>
                <a:gd name="connsiteY1" fmla="*/ 0 h 1214437"/>
                <a:gd name="connsiteX2" fmla="*/ 1214437 w 1214437"/>
                <a:gd name="connsiteY2" fmla="*/ 1214437 h 1214437"/>
                <a:gd name="connsiteX3" fmla="*/ 0 w 1214437"/>
                <a:gd name="connsiteY3" fmla="*/ 1214437 h 1214437"/>
                <a:gd name="connsiteX4" fmla="*/ 0 w 1214437"/>
                <a:gd name="connsiteY4" fmla="*/ 0 h 121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4437" h="1214437">
                  <a:moveTo>
                    <a:pt x="0" y="0"/>
                  </a:moveTo>
                  <a:lnTo>
                    <a:pt x="1214437" y="0"/>
                  </a:lnTo>
                  <a:lnTo>
                    <a:pt x="1214437" y="1214437"/>
                  </a:lnTo>
                  <a:lnTo>
                    <a:pt x="0" y="1214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000" kern="1200" dirty="0" smtClean="0"/>
                <a:t>2. Programma </a:t>
              </a:r>
              <a:r>
                <a:rPr lang="nl-NL" sz="2000" kern="1200" dirty="0" smtClean="0"/>
                <a:t>van eisen opstellen</a:t>
              </a:r>
              <a:endParaRPr lang="nl-NL" sz="2000" kern="1200" dirty="0"/>
            </a:p>
          </p:txBody>
        </p:sp>
        <p:sp>
          <p:nvSpPr>
            <p:cNvPr id="37" name="Draaiende pijl 36"/>
            <p:cNvSpPr/>
            <p:nvPr/>
          </p:nvSpPr>
          <p:spPr>
            <a:xfrm>
              <a:off x="1604608" y="923274"/>
              <a:ext cx="5934782" cy="5934782"/>
            </a:xfrm>
            <a:prstGeom prst="circularArrow">
              <a:avLst>
                <a:gd name="adj1" fmla="val 3990"/>
                <a:gd name="adj2" fmla="val 250319"/>
                <a:gd name="adj3" fmla="val 2366555"/>
                <a:gd name="adj4" fmla="val 776632"/>
                <a:gd name="adj5" fmla="val 4655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Vrije vorm 37"/>
            <p:cNvSpPr/>
            <p:nvPr/>
          </p:nvSpPr>
          <p:spPr>
            <a:xfrm>
              <a:off x="5320201" y="5631103"/>
              <a:ext cx="2219189" cy="1214437"/>
            </a:xfrm>
            <a:custGeom>
              <a:avLst/>
              <a:gdLst>
                <a:gd name="connsiteX0" fmla="*/ 0 w 1214437"/>
                <a:gd name="connsiteY0" fmla="*/ 0 h 1214437"/>
                <a:gd name="connsiteX1" fmla="*/ 1214437 w 1214437"/>
                <a:gd name="connsiteY1" fmla="*/ 0 h 1214437"/>
                <a:gd name="connsiteX2" fmla="*/ 1214437 w 1214437"/>
                <a:gd name="connsiteY2" fmla="*/ 1214437 h 1214437"/>
                <a:gd name="connsiteX3" fmla="*/ 0 w 1214437"/>
                <a:gd name="connsiteY3" fmla="*/ 1214437 h 1214437"/>
                <a:gd name="connsiteX4" fmla="*/ 0 w 1214437"/>
                <a:gd name="connsiteY4" fmla="*/ 0 h 121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4437" h="1214437">
                  <a:moveTo>
                    <a:pt x="0" y="0"/>
                  </a:moveTo>
                  <a:lnTo>
                    <a:pt x="1214437" y="0"/>
                  </a:lnTo>
                  <a:lnTo>
                    <a:pt x="1214437" y="1214437"/>
                  </a:lnTo>
                  <a:lnTo>
                    <a:pt x="0" y="1214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000" kern="1200" dirty="0" smtClean="0"/>
                <a:t>3. (Deel)oplossingen </a:t>
              </a:r>
              <a:r>
                <a:rPr lang="nl-NL" sz="2000" kern="1200" dirty="0" smtClean="0"/>
                <a:t>bedenken</a:t>
              </a:r>
              <a:endParaRPr lang="nl-NL" sz="2000" kern="1200" dirty="0"/>
            </a:p>
          </p:txBody>
        </p:sp>
        <p:sp>
          <p:nvSpPr>
            <p:cNvPr id="39" name="Draaiende pijl 38"/>
            <p:cNvSpPr/>
            <p:nvPr/>
          </p:nvSpPr>
          <p:spPr>
            <a:xfrm>
              <a:off x="1604608" y="923274"/>
              <a:ext cx="5934782" cy="5934782"/>
            </a:xfrm>
            <a:prstGeom prst="circularArrow">
              <a:avLst>
                <a:gd name="adj1" fmla="val 3990"/>
                <a:gd name="adj2" fmla="val 250319"/>
                <a:gd name="adj3" fmla="val 6110990"/>
                <a:gd name="adj4" fmla="val 4438690"/>
                <a:gd name="adj5" fmla="val 4655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Vrije vorm 39"/>
            <p:cNvSpPr/>
            <p:nvPr/>
          </p:nvSpPr>
          <p:spPr>
            <a:xfrm>
              <a:off x="2621956" y="5373216"/>
              <a:ext cx="1734020" cy="1214437"/>
            </a:xfrm>
            <a:custGeom>
              <a:avLst/>
              <a:gdLst>
                <a:gd name="connsiteX0" fmla="*/ 0 w 1214437"/>
                <a:gd name="connsiteY0" fmla="*/ 0 h 1214437"/>
                <a:gd name="connsiteX1" fmla="*/ 1214437 w 1214437"/>
                <a:gd name="connsiteY1" fmla="*/ 0 h 1214437"/>
                <a:gd name="connsiteX2" fmla="*/ 1214437 w 1214437"/>
                <a:gd name="connsiteY2" fmla="*/ 1214437 h 1214437"/>
                <a:gd name="connsiteX3" fmla="*/ 0 w 1214437"/>
                <a:gd name="connsiteY3" fmla="*/ 1214437 h 1214437"/>
                <a:gd name="connsiteX4" fmla="*/ 0 w 1214437"/>
                <a:gd name="connsiteY4" fmla="*/ 0 h 121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4437" h="1214437">
                  <a:moveTo>
                    <a:pt x="0" y="0"/>
                  </a:moveTo>
                  <a:lnTo>
                    <a:pt x="1214437" y="0"/>
                  </a:lnTo>
                  <a:lnTo>
                    <a:pt x="1214437" y="1214437"/>
                  </a:lnTo>
                  <a:lnTo>
                    <a:pt x="0" y="1214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000" kern="1200" dirty="0" smtClean="0"/>
                <a:t>4. Ontwerp</a:t>
              </a:r>
              <a:br>
                <a:rPr lang="nl-NL" sz="2000" kern="1200" dirty="0" smtClean="0"/>
              </a:br>
              <a:r>
                <a:rPr lang="nl-NL" sz="2000" kern="1200" dirty="0" smtClean="0"/>
                <a:t>voorstel </a:t>
              </a:r>
              <a:r>
                <a:rPr lang="nl-NL" sz="2000" kern="1200" dirty="0" smtClean="0"/>
                <a:t>(kiezen en) formuleren</a:t>
              </a:r>
              <a:endParaRPr lang="nl-NL" sz="2000" kern="1200" dirty="0"/>
            </a:p>
          </p:txBody>
        </p:sp>
        <p:sp>
          <p:nvSpPr>
            <p:cNvPr id="41" name="Draaiende pijl 40"/>
            <p:cNvSpPr/>
            <p:nvPr/>
          </p:nvSpPr>
          <p:spPr>
            <a:xfrm>
              <a:off x="1604608" y="923274"/>
              <a:ext cx="5934782" cy="5934782"/>
            </a:xfrm>
            <a:prstGeom prst="circularArrow">
              <a:avLst>
                <a:gd name="adj1" fmla="val 3990"/>
                <a:gd name="adj2" fmla="val 250319"/>
                <a:gd name="adj3" fmla="val 9773048"/>
                <a:gd name="adj4" fmla="val 8183126"/>
                <a:gd name="adj5" fmla="val 4655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Vrije vorm 41"/>
            <p:cNvSpPr/>
            <p:nvPr/>
          </p:nvSpPr>
          <p:spPr>
            <a:xfrm>
              <a:off x="1253940" y="3283446"/>
              <a:ext cx="1447189" cy="1214437"/>
            </a:xfrm>
            <a:custGeom>
              <a:avLst/>
              <a:gdLst>
                <a:gd name="connsiteX0" fmla="*/ 0 w 1214437"/>
                <a:gd name="connsiteY0" fmla="*/ 0 h 1214437"/>
                <a:gd name="connsiteX1" fmla="*/ 1214437 w 1214437"/>
                <a:gd name="connsiteY1" fmla="*/ 0 h 1214437"/>
                <a:gd name="connsiteX2" fmla="*/ 1214437 w 1214437"/>
                <a:gd name="connsiteY2" fmla="*/ 1214437 h 1214437"/>
                <a:gd name="connsiteX3" fmla="*/ 0 w 1214437"/>
                <a:gd name="connsiteY3" fmla="*/ 1214437 h 1214437"/>
                <a:gd name="connsiteX4" fmla="*/ 0 w 1214437"/>
                <a:gd name="connsiteY4" fmla="*/ 0 h 121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4437" h="1214437">
                  <a:moveTo>
                    <a:pt x="0" y="0"/>
                  </a:moveTo>
                  <a:lnTo>
                    <a:pt x="1214437" y="0"/>
                  </a:lnTo>
                  <a:lnTo>
                    <a:pt x="1214437" y="1214437"/>
                  </a:lnTo>
                  <a:lnTo>
                    <a:pt x="0" y="1214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000" kern="1200" dirty="0" smtClean="0"/>
                <a:t>5. Ontwerp </a:t>
              </a:r>
              <a:r>
                <a:rPr lang="nl-NL" sz="2000" kern="1200" dirty="0" smtClean="0"/>
                <a:t>realiseren en testen</a:t>
              </a:r>
              <a:endParaRPr lang="nl-NL" sz="2000" kern="1200" dirty="0"/>
            </a:p>
          </p:txBody>
        </p:sp>
        <p:sp>
          <p:nvSpPr>
            <p:cNvPr id="43" name="Draaiende pijl 42"/>
            <p:cNvSpPr/>
            <p:nvPr/>
          </p:nvSpPr>
          <p:spPr>
            <a:xfrm>
              <a:off x="1604608" y="923274"/>
              <a:ext cx="5934782" cy="5934782"/>
            </a:xfrm>
            <a:prstGeom prst="circularArrow">
              <a:avLst>
                <a:gd name="adj1" fmla="val 3990"/>
                <a:gd name="adj2" fmla="val 250319"/>
                <a:gd name="adj3" fmla="val 13166555"/>
                <a:gd name="adj4" fmla="val 11576632"/>
                <a:gd name="adj5" fmla="val 4655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Vrije vorm 43"/>
            <p:cNvSpPr/>
            <p:nvPr/>
          </p:nvSpPr>
          <p:spPr>
            <a:xfrm>
              <a:off x="1628040" y="955064"/>
              <a:ext cx="2146180" cy="1214437"/>
            </a:xfrm>
            <a:custGeom>
              <a:avLst/>
              <a:gdLst>
                <a:gd name="connsiteX0" fmla="*/ 0 w 1214437"/>
                <a:gd name="connsiteY0" fmla="*/ 0 h 1214437"/>
                <a:gd name="connsiteX1" fmla="*/ 1214437 w 1214437"/>
                <a:gd name="connsiteY1" fmla="*/ 0 h 1214437"/>
                <a:gd name="connsiteX2" fmla="*/ 1214437 w 1214437"/>
                <a:gd name="connsiteY2" fmla="*/ 1214437 h 1214437"/>
                <a:gd name="connsiteX3" fmla="*/ 0 w 1214437"/>
                <a:gd name="connsiteY3" fmla="*/ 1214437 h 1214437"/>
                <a:gd name="connsiteX4" fmla="*/ 0 w 1214437"/>
                <a:gd name="connsiteY4" fmla="*/ 0 h 121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4437" h="1214437">
                  <a:moveTo>
                    <a:pt x="0" y="0"/>
                  </a:moveTo>
                  <a:lnTo>
                    <a:pt x="1214437" y="0"/>
                  </a:lnTo>
                  <a:lnTo>
                    <a:pt x="1214437" y="1214437"/>
                  </a:lnTo>
                  <a:lnTo>
                    <a:pt x="0" y="1214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000" kern="1200" dirty="0" smtClean="0"/>
                <a:t>6. Product/ontwerp </a:t>
              </a:r>
              <a:r>
                <a:rPr lang="nl-NL" sz="2000" kern="1200" dirty="0" smtClean="0"/>
                <a:t>evalueren</a:t>
              </a:r>
              <a:endParaRPr lang="nl-NL" sz="2000" kern="1200" dirty="0"/>
            </a:p>
          </p:txBody>
        </p:sp>
        <p:sp>
          <p:nvSpPr>
            <p:cNvPr id="45" name="Draaiende pijl 44"/>
            <p:cNvSpPr/>
            <p:nvPr/>
          </p:nvSpPr>
          <p:spPr>
            <a:xfrm>
              <a:off x="1604608" y="923274"/>
              <a:ext cx="5934782" cy="5934782"/>
            </a:xfrm>
            <a:prstGeom prst="circularArrow">
              <a:avLst>
                <a:gd name="adj1" fmla="val 3990"/>
                <a:gd name="adj2" fmla="val 250319"/>
                <a:gd name="adj3" fmla="val 16910990"/>
                <a:gd name="adj4" fmla="val 15238690"/>
                <a:gd name="adj5" fmla="val 4655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4" name="Rechthoek 3"/>
          <p:cNvSpPr/>
          <p:nvPr/>
        </p:nvSpPr>
        <p:spPr>
          <a:xfrm>
            <a:off x="485705" y="953397"/>
            <a:ext cx="8658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/>
              <a:t>Opdrachten omgekeerd ontwerpen, blz. 7 t/m 12. </a:t>
            </a:r>
          </a:p>
        </p:txBody>
      </p:sp>
    </p:spTree>
    <p:extLst>
      <p:ext uri="{BB962C8B-B14F-4D97-AF65-F5344CB8AC3E}">
        <p14:creationId xmlns:p14="http://schemas.microsoft.com/office/powerpoint/2010/main" val="276455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TECHNISCH       ONTWERPEN</a:t>
            </a:r>
            <a:endParaRPr lang="nl-NL" sz="54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251520" y="1340768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/>
              <a:t>Opdrachten omgekeerd </a:t>
            </a:r>
            <a:r>
              <a:rPr lang="nl-NL" sz="2400" b="1" dirty="0" smtClean="0"/>
              <a:t>ontwerpen, blz</a:t>
            </a:r>
            <a:r>
              <a:rPr lang="nl-NL" sz="2400" b="1" dirty="0"/>
              <a:t>. 7 t/m 12. </a:t>
            </a:r>
          </a:p>
          <a:p>
            <a:endParaRPr lang="nl-NL" sz="2400" b="1" dirty="0"/>
          </a:p>
          <a:p>
            <a:r>
              <a:rPr lang="nl-NL" sz="2400" b="1" dirty="0" smtClean="0"/>
              <a:t>De stappen leren door naar het ontwerp te kijken en dan terug redeneren.</a:t>
            </a:r>
          </a:p>
          <a:p>
            <a:r>
              <a:rPr lang="nl-NL" sz="2400" b="1" dirty="0" smtClean="0"/>
              <a:t>Drie voorbeelden: A. Thermometer</a:t>
            </a:r>
          </a:p>
          <a:p>
            <a:r>
              <a:rPr lang="nl-NL" sz="2400" b="1" dirty="0"/>
              <a:t> </a:t>
            </a:r>
            <a:r>
              <a:rPr lang="nl-NL" sz="2400" b="1" dirty="0" smtClean="0"/>
              <a:t>                                 B. Kurketrekker</a:t>
            </a:r>
          </a:p>
          <a:p>
            <a:r>
              <a:rPr lang="nl-NL" sz="2400" b="1" dirty="0"/>
              <a:t> </a:t>
            </a:r>
            <a:r>
              <a:rPr lang="nl-NL" sz="2400" b="1" dirty="0" smtClean="0"/>
              <a:t>                                 C. Papierrol</a:t>
            </a:r>
          </a:p>
          <a:p>
            <a:endParaRPr lang="nl-NL" sz="2400" b="1" dirty="0"/>
          </a:p>
          <a:p>
            <a:r>
              <a:rPr lang="nl-NL" sz="2400" b="1" dirty="0" smtClean="0"/>
              <a:t>Maak nu de drie opdrachten </a:t>
            </a:r>
          </a:p>
          <a:p>
            <a:r>
              <a:rPr lang="nl-NL" sz="2400" b="1" dirty="0" smtClean="0"/>
              <a:t>die in je werkboek staan.</a:t>
            </a:r>
          </a:p>
          <a:p>
            <a:endParaRPr lang="nl-NL" sz="2400" b="1" dirty="0"/>
          </a:p>
        </p:txBody>
      </p:sp>
      <p:pic>
        <p:nvPicPr>
          <p:cNvPr id="9218" name="Picture 2" descr="http://image.slidesharecdn.com/functioneelentechnischontwerp-150422033544-conversion-gate01/95/functioneel-en-technisch-ontwerpen-1-638.jpg?cb=14296918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34171"/>
            <a:ext cx="4531883" cy="315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23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TECHNISCH       ONTWERPEN</a:t>
            </a:r>
            <a:endParaRPr lang="nl-NL" sz="54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0" y="929143"/>
            <a:ext cx="3923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Aanleeropdracht 1: Fietsslot</a:t>
            </a:r>
          </a:p>
          <a:p>
            <a:r>
              <a:rPr lang="nl-NL" sz="2400" dirty="0" smtClean="0"/>
              <a:t>Ontwerp een fietsslot.</a:t>
            </a:r>
          </a:p>
          <a:p>
            <a:r>
              <a:rPr lang="nl-NL" sz="2400" dirty="0" smtClean="0"/>
              <a:t>Zie boekje §</a:t>
            </a:r>
            <a:r>
              <a:rPr lang="nl-NL" sz="2400" dirty="0" smtClean="0"/>
              <a:t>2.1, blz. 14.</a:t>
            </a:r>
            <a:endParaRPr lang="nl-NL" sz="2400" dirty="0"/>
          </a:p>
        </p:txBody>
      </p:sp>
      <p:pic>
        <p:nvPicPr>
          <p:cNvPr id="1026" name="Picture 2" descr="Sadle 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9144000" cy="443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dle Lock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08574"/>
            <a:ext cx="4788024" cy="592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18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TECHNISCH       ONTWERPEN</a:t>
            </a:r>
            <a:endParaRPr lang="nl-NL" sz="54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 descr="https://encrypted-tbn3.gstatic.com/images?q=tbn:ANd9GcR5lWu0x42sYsEu8-vdw2PC_LQOh9xT1Jezi_uiFYj10q0VfoII6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" y="2060848"/>
            <a:ext cx="44672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encrypted-tbn1.gstatic.com/images?q=tbn:ANd9GcSSTgOsp1flUWAfiQxD5oLtISf5kLS-GpghATGT7FE4JNGp4syx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745" y="3527642"/>
            <a:ext cx="471487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encrypted-tbn2.gstatic.com/images?q=tbn:ANd9GcRPmMmhoP0UbYkm3Wazd0H6uSqU935y0SlGULKhWxxi7wx7774r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" t="8996" r="8149" b="11610"/>
          <a:stretch/>
        </p:blipFill>
        <p:spPr bwMode="auto">
          <a:xfrm>
            <a:off x="5248316" y="932260"/>
            <a:ext cx="3895684" cy="272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0" y="9208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400" b="1" dirty="0"/>
              <a:t>Aanleeropdracht </a:t>
            </a:r>
            <a:r>
              <a:rPr lang="nl-NL" sz="2400" b="1" dirty="0" smtClean="0"/>
              <a:t>2: Muizenval</a:t>
            </a:r>
            <a:endParaRPr lang="nl-NL" sz="2400" b="1" dirty="0"/>
          </a:p>
          <a:p>
            <a:r>
              <a:rPr lang="nl-NL" sz="2400" dirty="0"/>
              <a:t>Ontwerp </a:t>
            </a:r>
            <a:r>
              <a:rPr lang="nl-NL" sz="2400" dirty="0" smtClean="0"/>
              <a:t>een muizenval.</a:t>
            </a:r>
            <a:endParaRPr lang="nl-NL" sz="2400" dirty="0"/>
          </a:p>
          <a:p>
            <a:r>
              <a:rPr lang="nl-NL" sz="2400" dirty="0"/>
              <a:t>Zie boekje pagina §</a:t>
            </a:r>
            <a:r>
              <a:rPr lang="nl-NL" sz="2400" dirty="0" smtClean="0"/>
              <a:t>2.2, blz. 16.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11791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TECHNISCH       ONTWERPEN</a:t>
            </a:r>
            <a:endParaRPr lang="nl-NL" sz="54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http://www.cookingstore.nl/media/catalog/product/cache/4/image/46f236fda059ac53be7e0eb63e725afa/c/u/cuisipro_kaasscha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87" y="1521032"/>
            <a:ext cx="3171974" cy="203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utchest.nl/wp-content/uploads/wpsc/product_images/7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45" y="1486089"/>
            <a:ext cx="3640397" cy="243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huiszorgwinkel.nl/media/catalog/product/cache/1/image/9df78eab33525d08d6e5fb8d27136e95/1/6/16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4" y="3501008"/>
            <a:ext cx="4159994" cy="311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n-garde.nl/images/Microplane%20kaasschaaf%20ras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93096"/>
            <a:ext cx="3709442" cy="242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0" y="9208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400" b="1" dirty="0"/>
              <a:t>Aanleeropdracht </a:t>
            </a:r>
            <a:r>
              <a:rPr lang="nl-NL" sz="2400" b="1" dirty="0" smtClean="0"/>
              <a:t>3: Kaasschaaf</a:t>
            </a:r>
            <a:endParaRPr lang="nl-NL" sz="2400" b="1" dirty="0"/>
          </a:p>
          <a:p>
            <a:r>
              <a:rPr lang="nl-NL" sz="2400" dirty="0"/>
              <a:t>Ontwerp </a:t>
            </a:r>
            <a:r>
              <a:rPr lang="nl-NL" sz="2400" dirty="0" smtClean="0"/>
              <a:t>een kaasschaaf.</a:t>
            </a:r>
            <a:endParaRPr lang="nl-NL" sz="2400" dirty="0"/>
          </a:p>
          <a:p>
            <a:r>
              <a:rPr lang="nl-NL" sz="2400" dirty="0"/>
              <a:t>Zie boekje pagina §</a:t>
            </a:r>
            <a:r>
              <a:rPr lang="nl-NL" sz="2400" dirty="0" smtClean="0"/>
              <a:t>2.3, blz. 18.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63605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TECHNISCH       ONTWERPEN</a:t>
            </a:r>
            <a:endParaRPr lang="nl-NL" sz="54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79512" y="1182478"/>
            <a:ext cx="6048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/>
              <a:t>Zelf je ontwerp bedenken en maken.</a:t>
            </a:r>
          </a:p>
          <a:p>
            <a:r>
              <a:rPr lang="nl-NL" sz="2800" b="1" dirty="0" smtClean="0"/>
              <a:t>Zie hoofdstuk 3, blz. 20.</a:t>
            </a:r>
            <a:endParaRPr lang="nl-NL" sz="2800" dirty="0"/>
          </a:p>
        </p:txBody>
      </p:sp>
      <p:pic>
        <p:nvPicPr>
          <p:cNvPr id="10242" name="Picture 2" descr="http://www.grotescheur.nl/wp-content/uploads/2012/02/citaat-408-denk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46196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lkvormige toelichting 2"/>
          <p:cNvSpPr/>
          <p:nvPr/>
        </p:nvSpPr>
        <p:spPr>
          <a:xfrm>
            <a:off x="4730665" y="1637523"/>
            <a:ext cx="3995936" cy="1938142"/>
          </a:xfrm>
          <a:prstGeom prst="cloudCallout">
            <a:avLst>
              <a:gd name="adj1" fmla="val -78481"/>
              <a:gd name="adj2" fmla="val 644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err="1" smtClean="0">
                <a:solidFill>
                  <a:schemeClr val="tx1"/>
                </a:solidFill>
                <a:latin typeface="Comic Sans MS" pitchFamily="66" charset="0"/>
              </a:rPr>
              <a:t>Eeeeuuuuuuh</a:t>
            </a:r>
            <a:r>
              <a:rPr lang="nl-NL" sz="2800" b="1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  <a:endParaRPr lang="nl-NL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6516216" y="5387275"/>
            <a:ext cx="1944216" cy="21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Voorbeeld: </a:t>
            </a:r>
            <a:r>
              <a:rPr lang="nl-NL" sz="800" dirty="0" err="1" smtClean="0">
                <a:solidFill>
                  <a:srgbClr val="003300"/>
                </a:solidFill>
              </a:rPr>
              <a:t>aardappeldraaimachine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11" name="Picture 25" descr="youtube-logo(2)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16" y="5300191"/>
            <a:ext cx="3841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6516216" y="5824838"/>
            <a:ext cx="1944216" cy="21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Voorbeeld: lucht-aangedreven voertuig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13" name="Picture 25" descr="youtube-logo(2)">
            <a:hlinkClick r:id="rId5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16" y="5737754"/>
            <a:ext cx="3841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18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11759" y="0"/>
            <a:ext cx="8320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TECHNISCH       ONTWERPEN</a:t>
            </a:r>
            <a:endParaRPr lang="nl-NL" sz="54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11759" y="978717"/>
            <a:ext cx="3652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Waar gaat dit  thema over?</a:t>
            </a:r>
            <a:endParaRPr lang="nl-NL" sz="2400" b="1" dirty="0"/>
          </a:p>
        </p:txBody>
      </p:sp>
      <p:sp>
        <p:nvSpPr>
          <p:cNvPr id="4" name="Rechthoek 3"/>
          <p:cNvSpPr/>
          <p:nvPr/>
        </p:nvSpPr>
        <p:spPr>
          <a:xfrm>
            <a:off x="179512" y="1559672"/>
            <a:ext cx="80818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/>
              <a:t>1. Je leert de stappen te maken die nodig zijn om tot een bepaald resultaat </a:t>
            </a:r>
            <a:r>
              <a:rPr lang="nl-NL" sz="2000" dirty="0" smtClean="0"/>
              <a:t>   </a:t>
            </a:r>
            <a:br>
              <a:rPr lang="nl-NL" sz="2000" dirty="0" smtClean="0"/>
            </a:br>
            <a:r>
              <a:rPr lang="nl-NL" sz="2000" dirty="0" smtClean="0"/>
              <a:t>    te komen van je ontwerp.</a:t>
            </a:r>
            <a:endParaRPr lang="nl-NL" sz="2000" dirty="0"/>
          </a:p>
          <a:p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Het </a:t>
            </a:r>
            <a:r>
              <a:rPr lang="nl-NL" sz="2000" dirty="0"/>
              <a:t>is een soort natuurwetenschappelijke methode, die gebruikt wordt bij alle </a:t>
            </a:r>
            <a:r>
              <a:rPr lang="nl-NL" sz="2000" dirty="0" smtClean="0"/>
              <a:t>wetenschappelijke </a:t>
            </a:r>
            <a:r>
              <a:rPr lang="nl-NL" sz="2000" dirty="0"/>
              <a:t>onderzoeken, maar dan voor het ontwerpen van iets. </a:t>
            </a:r>
          </a:p>
        </p:txBody>
      </p:sp>
      <p:sp>
        <p:nvSpPr>
          <p:cNvPr id="5" name="Rechthoek 4"/>
          <p:cNvSpPr/>
          <p:nvPr/>
        </p:nvSpPr>
        <p:spPr>
          <a:xfrm>
            <a:off x="179512" y="3316922"/>
            <a:ext cx="81745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/>
              <a:t>2. Het boekje wat je hebt gekregen is een handleiding en </a:t>
            </a:r>
            <a:r>
              <a:rPr lang="nl-NL" sz="2000" dirty="0"/>
              <a:t>tevens </a:t>
            </a:r>
            <a:r>
              <a:rPr lang="nl-NL" sz="2000" dirty="0" smtClean="0"/>
              <a:t>werkboek.</a:t>
            </a:r>
            <a:endParaRPr lang="nl-NL" sz="2000" dirty="0"/>
          </a:p>
        </p:txBody>
      </p:sp>
      <p:sp>
        <p:nvSpPr>
          <p:cNvPr id="6" name="Tekstvak 5"/>
          <p:cNvSpPr txBox="1"/>
          <p:nvPr/>
        </p:nvSpPr>
        <p:spPr>
          <a:xfrm flipH="1">
            <a:off x="179769" y="3933056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3. Indeling lessen: </a:t>
            </a:r>
          </a:p>
          <a:p>
            <a:r>
              <a:rPr lang="nl-NL" sz="2000" dirty="0"/>
              <a:t> </a:t>
            </a:r>
            <a:r>
              <a:rPr lang="nl-NL" sz="2000" dirty="0" smtClean="0"/>
              <a:t>    a. Inleiding met praktische voorbeelden die je in je werkboek gaat uitwerken.</a:t>
            </a:r>
          </a:p>
          <a:p>
            <a:r>
              <a:rPr lang="nl-NL" sz="2000" dirty="0"/>
              <a:t> </a:t>
            </a:r>
            <a:r>
              <a:rPr lang="nl-NL" sz="2000" dirty="0" smtClean="0"/>
              <a:t>    b. Bedenken van een eigen technisch ontwerp m.b.v. de stappen die hiervoor </a:t>
            </a:r>
            <a:br>
              <a:rPr lang="nl-NL" sz="2000" dirty="0" smtClean="0"/>
            </a:br>
            <a:r>
              <a:rPr lang="nl-NL" sz="2000" dirty="0" smtClean="0"/>
              <a:t>          nodig zijn.</a:t>
            </a:r>
          </a:p>
          <a:p>
            <a:r>
              <a:rPr lang="nl-NL" sz="2000" dirty="0"/>
              <a:t> </a:t>
            </a:r>
            <a:r>
              <a:rPr lang="nl-NL" sz="2000" dirty="0" smtClean="0"/>
              <a:t>    c. Het uitwerken en maken van je idee.</a:t>
            </a:r>
          </a:p>
          <a:p>
            <a:r>
              <a:rPr lang="nl-NL" sz="2000" dirty="0"/>
              <a:t> </a:t>
            </a:r>
            <a:r>
              <a:rPr lang="nl-NL" sz="2000" dirty="0" smtClean="0"/>
              <a:t>    d. Je technisch ontwerp  presenteren voor de klas (kort en bondig).</a:t>
            </a:r>
            <a:endParaRPr lang="nl-NL" sz="2000" dirty="0"/>
          </a:p>
        </p:txBody>
      </p:sp>
      <p:sp>
        <p:nvSpPr>
          <p:cNvPr id="9" name="Rechthoek 8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TECHNISCH       ONTWERPEN</a:t>
            </a:r>
            <a:endParaRPr lang="nl-NL" sz="54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035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11759" y="0"/>
            <a:ext cx="8320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TECHNISCH       ONTWERPEN</a:t>
            </a:r>
            <a:endParaRPr lang="nl-NL" sz="54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kstvak 7"/>
          <p:cNvSpPr txBox="1"/>
          <p:nvPr/>
        </p:nvSpPr>
        <p:spPr>
          <a:xfrm flipH="1">
            <a:off x="179769" y="1052736"/>
            <a:ext cx="8784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4. Beoordeling: </a:t>
            </a:r>
          </a:p>
          <a:p>
            <a:r>
              <a:rPr lang="nl-NL" sz="2000" dirty="0"/>
              <a:t> </a:t>
            </a:r>
            <a:r>
              <a:rPr lang="nl-NL" sz="2000" dirty="0" smtClean="0"/>
              <a:t>    a.  Je werkboek wordt beoordeeld. 1X. Behandel het netjes.</a:t>
            </a:r>
          </a:p>
          <a:p>
            <a:r>
              <a:rPr lang="nl-NL" sz="2000" dirty="0"/>
              <a:t> </a:t>
            </a:r>
            <a:r>
              <a:rPr lang="nl-NL" sz="2000" dirty="0" smtClean="0"/>
              <a:t>    b.  Technisch ontwerp wordt beoordeeld a.d.h.v. de stappen die je hebt gemaakt </a:t>
            </a:r>
            <a:br>
              <a:rPr lang="nl-NL" sz="2000" dirty="0" smtClean="0"/>
            </a:br>
            <a:r>
              <a:rPr lang="nl-NL" sz="2000" dirty="0" smtClean="0"/>
              <a:t>           om er toe te komen. 2X</a:t>
            </a:r>
          </a:p>
          <a:p>
            <a:r>
              <a:rPr lang="nl-NL" sz="2000" dirty="0"/>
              <a:t> </a:t>
            </a:r>
            <a:r>
              <a:rPr lang="nl-NL" sz="2000" dirty="0" smtClean="0"/>
              <a:t>    c. De presentatie van je technisch ontwerp (houd dit kort en bondig). 1X</a:t>
            </a:r>
            <a:endParaRPr lang="nl-NL" sz="2000" dirty="0"/>
          </a:p>
        </p:txBody>
      </p:sp>
      <p:pic>
        <p:nvPicPr>
          <p:cNvPr id="6146" name="Picture 2" descr="https://s-media-cache-ak0.pinimg.com/216x146/4c/58/7b/4c587b81d083d046d0049bce635640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969" y="2924944"/>
            <a:ext cx="5184576" cy="350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TECHNISCH       ONTWERPEN</a:t>
            </a:r>
            <a:endParaRPr lang="nl-NL" sz="54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832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TECHNISCH       ONTWERPEN</a:t>
            </a:r>
            <a:endParaRPr lang="nl-NL" sz="54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8" name="Groep 17"/>
          <p:cNvGrpSpPr/>
          <p:nvPr/>
        </p:nvGrpSpPr>
        <p:grpSpPr>
          <a:xfrm>
            <a:off x="1253940" y="923274"/>
            <a:ext cx="7134484" cy="5934782"/>
            <a:chOff x="1253940" y="923274"/>
            <a:chExt cx="7134484" cy="5934782"/>
          </a:xfrm>
        </p:grpSpPr>
        <p:sp>
          <p:nvSpPr>
            <p:cNvPr id="19" name="Vrije vorm 18"/>
            <p:cNvSpPr/>
            <p:nvPr/>
          </p:nvSpPr>
          <p:spPr>
            <a:xfrm>
              <a:off x="5320201" y="935788"/>
              <a:ext cx="2420151" cy="1214437"/>
            </a:xfrm>
            <a:custGeom>
              <a:avLst/>
              <a:gdLst>
                <a:gd name="connsiteX0" fmla="*/ 0 w 1214437"/>
                <a:gd name="connsiteY0" fmla="*/ 0 h 1214437"/>
                <a:gd name="connsiteX1" fmla="*/ 1214437 w 1214437"/>
                <a:gd name="connsiteY1" fmla="*/ 0 h 1214437"/>
                <a:gd name="connsiteX2" fmla="*/ 1214437 w 1214437"/>
                <a:gd name="connsiteY2" fmla="*/ 1214437 h 1214437"/>
                <a:gd name="connsiteX3" fmla="*/ 0 w 1214437"/>
                <a:gd name="connsiteY3" fmla="*/ 1214437 h 1214437"/>
                <a:gd name="connsiteX4" fmla="*/ 0 w 1214437"/>
                <a:gd name="connsiteY4" fmla="*/ 0 h 121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4437" h="1214437">
                  <a:moveTo>
                    <a:pt x="0" y="0"/>
                  </a:moveTo>
                  <a:lnTo>
                    <a:pt x="1214437" y="0"/>
                  </a:lnTo>
                  <a:lnTo>
                    <a:pt x="1214437" y="1214437"/>
                  </a:lnTo>
                  <a:lnTo>
                    <a:pt x="0" y="1214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000" kern="1200" dirty="0" smtClean="0"/>
                <a:t>1. Ontwerpprobleem </a:t>
              </a:r>
              <a:r>
                <a:rPr lang="nl-NL" sz="2000" kern="1200" dirty="0" smtClean="0"/>
                <a:t>analyseren en beschrijven</a:t>
              </a:r>
              <a:endParaRPr lang="nl-NL" sz="2000" kern="1200" dirty="0"/>
            </a:p>
          </p:txBody>
        </p:sp>
        <p:sp>
          <p:nvSpPr>
            <p:cNvPr id="20" name="Draaiende pijl 19"/>
            <p:cNvSpPr/>
            <p:nvPr/>
          </p:nvSpPr>
          <p:spPr>
            <a:xfrm>
              <a:off x="1604608" y="923274"/>
              <a:ext cx="5934782" cy="5934782"/>
            </a:xfrm>
            <a:prstGeom prst="circularArrow">
              <a:avLst>
                <a:gd name="adj1" fmla="val 3990"/>
                <a:gd name="adj2" fmla="val 250319"/>
                <a:gd name="adj3" fmla="val 20573048"/>
                <a:gd name="adj4" fmla="val 18983126"/>
                <a:gd name="adj5" fmla="val 4655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Vrije vorm 20"/>
            <p:cNvSpPr/>
            <p:nvPr/>
          </p:nvSpPr>
          <p:spPr>
            <a:xfrm>
              <a:off x="6675622" y="3283446"/>
              <a:ext cx="1712802" cy="1214437"/>
            </a:xfrm>
            <a:custGeom>
              <a:avLst/>
              <a:gdLst>
                <a:gd name="connsiteX0" fmla="*/ 0 w 1214437"/>
                <a:gd name="connsiteY0" fmla="*/ 0 h 1214437"/>
                <a:gd name="connsiteX1" fmla="*/ 1214437 w 1214437"/>
                <a:gd name="connsiteY1" fmla="*/ 0 h 1214437"/>
                <a:gd name="connsiteX2" fmla="*/ 1214437 w 1214437"/>
                <a:gd name="connsiteY2" fmla="*/ 1214437 h 1214437"/>
                <a:gd name="connsiteX3" fmla="*/ 0 w 1214437"/>
                <a:gd name="connsiteY3" fmla="*/ 1214437 h 1214437"/>
                <a:gd name="connsiteX4" fmla="*/ 0 w 1214437"/>
                <a:gd name="connsiteY4" fmla="*/ 0 h 121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4437" h="1214437">
                  <a:moveTo>
                    <a:pt x="0" y="0"/>
                  </a:moveTo>
                  <a:lnTo>
                    <a:pt x="1214437" y="0"/>
                  </a:lnTo>
                  <a:lnTo>
                    <a:pt x="1214437" y="1214437"/>
                  </a:lnTo>
                  <a:lnTo>
                    <a:pt x="0" y="1214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000" kern="1200" dirty="0" smtClean="0"/>
                <a:t>2. Programma </a:t>
              </a:r>
              <a:r>
                <a:rPr lang="nl-NL" sz="2000" kern="1200" dirty="0" smtClean="0"/>
                <a:t>van eisen opstellen</a:t>
              </a:r>
              <a:endParaRPr lang="nl-NL" sz="2000" kern="1200" dirty="0"/>
            </a:p>
          </p:txBody>
        </p:sp>
        <p:sp>
          <p:nvSpPr>
            <p:cNvPr id="22" name="Draaiende pijl 21"/>
            <p:cNvSpPr/>
            <p:nvPr/>
          </p:nvSpPr>
          <p:spPr>
            <a:xfrm>
              <a:off x="1604608" y="923274"/>
              <a:ext cx="5934782" cy="5934782"/>
            </a:xfrm>
            <a:prstGeom prst="circularArrow">
              <a:avLst>
                <a:gd name="adj1" fmla="val 3990"/>
                <a:gd name="adj2" fmla="val 250319"/>
                <a:gd name="adj3" fmla="val 2366555"/>
                <a:gd name="adj4" fmla="val 776632"/>
                <a:gd name="adj5" fmla="val 4655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Vrije vorm 22"/>
            <p:cNvSpPr/>
            <p:nvPr/>
          </p:nvSpPr>
          <p:spPr>
            <a:xfrm>
              <a:off x="5320201" y="5631103"/>
              <a:ext cx="2219189" cy="1214437"/>
            </a:xfrm>
            <a:custGeom>
              <a:avLst/>
              <a:gdLst>
                <a:gd name="connsiteX0" fmla="*/ 0 w 1214437"/>
                <a:gd name="connsiteY0" fmla="*/ 0 h 1214437"/>
                <a:gd name="connsiteX1" fmla="*/ 1214437 w 1214437"/>
                <a:gd name="connsiteY1" fmla="*/ 0 h 1214437"/>
                <a:gd name="connsiteX2" fmla="*/ 1214437 w 1214437"/>
                <a:gd name="connsiteY2" fmla="*/ 1214437 h 1214437"/>
                <a:gd name="connsiteX3" fmla="*/ 0 w 1214437"/>
                <a:gd name="connsiteY3" fmla="*/ 1214437 h 1214437"/>
                <a:gd name="connsiteX4" fmla="*/ 0 w 1214437"/>
                <a:gd name="connsiteY4" fmla="*/ 0 h 121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4437" h="1214437">
                  <a:moveTo>
                    <a:pt x="0" y="0"/>
                  </a:moveTo>
                  <a:lnTo>
                    <a:pt x="1214437" y="0"/>
                  </a:lnTo>
                  <a:lnTo>
                    <a:pt x="1214437" y="1214437"/>
                  </a:lnTo>
                  <a:lnTo>
                    <a:pt x="0" y="1214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000" kern="1200" dirty="0" smtClean="0"/>
                <a:t>3. (Deel)oplossingen </a:t>
              </a:r>
              <a:r>
                <a:rPr lang="nl-NL" sz="2000" kern="1200" dirty="0" smtClean="0"/>
                <a:t>bedenken</a:t>
              </a:r>
              <a:endParaRPr lang="nl-NL" sz="2000" kern="1200" dirty="0"/>
            </a:p>
          </p:txBody>
        </p:sp>
        <p:sp>
          <p:nvSpPr>
            <p:cNvPr id="24" name="Draaiende pijl 23"/>
            <p:cNvSpPr/>
            <p:nvPr/>
          </p:nvSpPr>
          <p:spPr>
            <a:xfrm>
              <a:off x="1604608" y="923274"/>
              <a:ext cx="5934782" cy="5934782"/>
            </a:xfrm>
            <a:prstGeom prst="circularArrow">
              <a:avLst>
                <a:gd name="adj1" fmla="val 3990"/>
                <a:gd name="adj2" fmla="val 250319"/>
                <a:gd name="adj3" fmla="val 6110990"/>
                <a:gd name="adj4" fmla="val 4438690"/>
                <a:gd name="adj5" fmla="val 4655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Vrije vorm 24"/>
            <p:cNvSpPr/>
            <p:nvPr/>
          </p:nvSpPr>
          <p:spPr>
            <a:xfrm>
              <a:off x="2621956" y="5373216"/>
              <a:ext cx="1734020" cy="1214437"/>
            </a:xfrm>
            <a:custGeom>
              <a:avLst/>
              <a:gdLst>
                <a:gd name="connsiteX0" fmla="*/ 0 w 1214437"/>
                <a:gd name="connsiteY0" fmla="*/ 0 h 1214437"/>
                <a:gd name="connsiteX1" fmla="*/ 1214437 w 1214437"/>
                <a:gd name="connsiteY1" fmla="*/ 0 h 1214437"/>
                <a:gd name="connsiteX2" fmla="*/ 1214437 w 1214437"/>
                <a:gd name="connsiteY2" fmla="*/ 1214437 h 1214437"/>
                <a:gd name="connsiteX3" fmla="*/ 0 w 1214437"/>
                <a:gd name="connsiteY3" fmla="*/ 1214437 h 1214437"/>
                <a:gd name="connsiteX4" fmla="*/ 0 w 1214437"/>
                <a:gd name="connsiteY4" fmla="*/ 0 h 121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4437" h="1214437">
                  <a:moveTo>
                    <a:pt x="0" y="0"/>
                  </a:moveTo>
                  <a:lnTo>
                    <a:pt x="1214437" y="0"/>
                  </a:lnTo>
                  <a:lnTo>
                    <a:pt x="1214437" y="1214437"/>
                  </a:lnTo>
                  <a:lnTo>
                    <a:pt x="0" y="1214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000" kern="1200" dirty="0" smtClean="0"/>
                <a:t>4. Ontwerp</a:t>
              </a:r>
              <a:br>
                <a:rPr lang="nl-NL" sz="2000" kern="1200" dirty="0" smtClean="0"/>
              </a:br>
              <a:r>
                <a:rPr lang="nl-NL" sz="2000" kern="1200" dirty="0" smtClean="0"/>
                <a:t>voorstel </a:t>
              </a:r>
              <a:r>
                <a:rPr lang="nl-NL" sz="2000" kern="1200" dirty="0" smtClean="0"/>
                <a:t>(kiezen en) formuleren</a:t>
              </a:r>
              <a:endParaRPr lang="nl-NL" sz="2000" kern="1200" dirty="0"/>
            </a:p>
          </p:txBody>
        </p:sp>
        <p:sp>
          <p:nvSpPr>
            <p:cNvPr id="26" name="Draaiende pijl 25"/>
            <p:cNvSpPr/>
            <p:nvPr/>
          </p:nvSpPr>
          <p:spPr>
            <a:xfrm>
              <a:off x="1604608" y="923274"/>
              <a:ext cx="5934782" cy="5934782"/>
            </a:xfrm>
            <a:prstGeom prst="circularArrow">
              <a:avLst>
                <a:gd name="adj1" fmla="val 3990"/>
                <a:gd name="adj2" fmla="val 250319"/>
                <a:gd name="adj3" fmla="val 9773048"/>
                <a:gd name="adj4" fmla="val 8183126"/>
                <a:gd name="adj5" fmla="val 4655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Vrije vorm 26"/>
            <p:cNvSpPr/>
            <p:nvPr/>
          </p:nvSpPr>
          <p:spPr>
            <a:xfrm>
              <a:off x="1253940" y="3283446"/>
              <a:ext cx="1214437" cy="1214437"/>
            </a:xfrm>
            <a:custGeom>
              <a:avLst/>
              <a:gdLst>
                <a:gd name="connsiteX0" fmla="*/ 0 w 1214437"/>
                <a:gd name="connsiteY0" fmla="*/ 0 h 1214437"/>
                <a:gd name="connsiteX1" fmla="*/ 1214437 w 1214437"/>
                <a:gd name="connsiteY1" fmla="*/ 0 h 1214437"/>
                <a:gd name="connsiteX2" fmla="*/ 1214437 w 1214437"/>
                <a:gd name="connsiteY2" fmla="*/ 1214437 h 1214437"/>
                <a:gd name="connsiteX3" fmla="*/ 0 w 1214437"/>
                <a:gd name="connsiteY3" fmla="*/ 1214437 h 1214437"/>
                <a:gd name="connsiteX4" fmla="*/ 0 w 1214437"/>
                <a:gd name="connsiteY4" fmla="*/ 0 h 121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4437" h="1214437">
                  <a:moveTo>
                    <a:pt x="0" y="0"/>
                  </a:moveTo>
                  <a:lnTo>
                    <a:pt x="1214437" y="0"/>
                  </a:lnTo>
                  <a:lnTo>
                    <a:pt x="1214437" y="1214437"/>
                  </a:lnTo>
                  <a:lnTo>
                    <a:pt x="0" y="1214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000" kern="1200" dirty="0" smtClean="0"/>
                <a:t>5. Ontwerp </a:t>
              </a:r>
              <a:r>
                <a:rPr lang="nl-NL" sz="2000" kern="1200" dirty="0" smtClean="0"/>
                <a:t>realiseren en testen</a:t>
              </a:r>
              <a:endParaRPr lang="nl-NL" sz="2000" kern="1200" dirty="0"/>
            </a:p>
          </p:txBody>
        </p:sp>
        <p:sp>
          <p:nvSpPr>
            <p:cNvPr id="28" name="Draaiende pijl 27"/>
            <p:cNvSpPr/>
            <p:nvPr/>
          </p:nvSpPr>
          <p:spPr>
            <a:xfrm>
              <a:off x="1604608" y="923274"/>
              <a:ext cx="5934782" cy="5934782"/>
            </a:xfrm>
            <a:prstGeom prst="circularArrow">
              <a:avLst>
                <a:gd name="adj1" fmla="val 3990"/>
                <a:gd name="adj2" fmla="val 250319"/>
                <a:gd name="adj3" fmla="val 13166555"/>
                <a:gd name="adj4" fmla="val 11576632"/>
                <a:gd name="adj5" fmla="val 4655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Vrije vorm 28"/>
            <p:cNvSpPr/>
            <p:nvPr/>
          </p:nvSpPr>
          <p:spPr>
            <a:xfrm>
              <a:off x="1628040" y="955064"/>
              <a:ext cx="2151872" cy="1214437"/>
            </a:xfrm>
            <a:custGeom>
              <a:avLst/>
              <a:gdLst>
                <a:gd name="connsiteX0" fmla="*/ 0 w 1214437"/>
                <a:gd name="connsiteY0" fmla="*/ 0 h 1214437"/>
                <a:gd name="connsiteX1" fmla="*/ 1214437 w 1214437"/>
                <a:gd name="connsiteY1" fmla="*/ 0 h 1214437"/>
                <a:gd name="connsiteX2" fmla="*/ 1214437 w 1214437"/>
                <a:gd name="connsiteY2" fmla="*/ 1214437 h 1214437"/>
                <a:gd name="connsiteX3" fmla="*/ 0 w 1214437"/>
                <a:gd name="connsiteY3" fmla="*/ 1214437 h 1214437"/>
                <a:gd name="connsiteX4" fmla="*/ 0 w 1214437"/>
                <a:gd name="connsiteY4" fmla="*/ 0 h 121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4437" h="1214437">
                  <a:moveTo>
                    <a:pt x="0" y="0"/>
                  </a:moveTo>
                  <a:lnTo>
                    <a:pt x="1214437" y="0"/>
                  </a:lnTo>
                  <a:lnTo>
                    <a:pt x="1214437" y="1214437"/>
                  </a:lnTo>
                  <a:lnTo>
                    <a:pt x="0" y="1214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000" kern="1200" dirty="0" smtClean="0"/>
                <a:t>6. Product/ontwerp </a:t>
              </a:r>
              <a:r>
                <a:rPr lang="nl-NL" sz="2000" kern="1200" dirty="0" smtClean="0"/>
                <a:t>evalueren</a:t>
              </a:r>
              <a:endParaRPr lang="nl-NL" sz="2000" kern="1200" dirty="0"/>
            </a:p>
          </p:txBody>
        </p:sp>
        <p:sp>
          <p:nvSpPr>
            <p:cNvPr id="30" name="Draaiende pijl 29"/>
            <p:cNvSpPr/>
            <p:nvPr/>
          </p:nvSpPr>
          <p:spPr>
            <a:xfrm>
              <a:off x="1604608" y="923274"/>
              <a:ext cx="5934782" cy="5934782"/>
            </a:xfrm>
            <a:prstGeom prst="circularArrow">
              <a:avLst>
                <a:gd name="adj1" fmla="val 3990"/>
                <a:gd name="adj2" fmla="val 250319"/>
                <a:gd name="adj3" fmla="val 16910990"/>
                <a:gd name="adj4" fmla="val 15238690"/>
                <a:gd name="adj5" fmla="val 4655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8194" name="Picture 2" descr="http://www.net4s.nl/wp-content/uploads-net4s/2012/10/Afbeelding65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819101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01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TECHNISCH       ONTWERPEN</a:t>
            </a:r>
            <a:endParaRPr lang="nl-NL" sz="54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098" name="Picture 2" descr="http://milvetstravel.net/scot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71" y="972326"/>
            <a:ext cx="799833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Vrije vorm 6"/>
          <p:cNvSpPr/>
          <p:nvPr/>
        </p:nvSpPr>
        <p:spPr>
          <a:xfrm>
            <a:off x="4659086" y="4480092"/>
            <a:ext cx="460512" cy="101787"/>
          </a:xfrm>
          <a:custGeom>
            <a:avLst/>
            <a:gdLst>
              <a:gd name="connsiteX0" fmla="*/ 0 w 348343"/>
              <a:gd name="connsiteY0" fmla="*/ 72572 h 159657"/>
              <a:gd name="connsiteX1" fmla="*/ 159657 w 348343"/>
              <a:gd name="connsiteY1" fmla="*/ 14515 h 159657"/>
              <a:gd name="connsiteX2" fmla="*/ 203200 w 348343"/>
              <a:gd name="connsiteY2" fmla="*/ 0 h 159657"/>
              <a:gd name="connsiteX3" fmla="*/ 246743 w 348343"/>
              <a:gd name="connsiteY3" fmla="*/ 87086 h 159657"/>
              <a:gd name="connsiteX4" fmla="*/ 290285 w 348343"/>
              <a:gd name="connsiteY4" fmla="*/ 101600 h 159657"/>
              <a:gd name="connsiteX5" fmla="*/ 348343 w 348343"/>
              <a:gd name="connsiteY5" fmla="*/ 159657 h 15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343" h="159657">
                <a:moveTo>
                  <a:pt x="0" y="72572"/>
                </a:moveTo>
                <a:cubicBezTo>
                  <a:pt x="100992" y="32174"/>
                  <a:pt x="47841" y="51787"/>
                  <a:pt x="159657" y="14515"/>
                </a:cubicBezTo>
                <a:lnTo>
                  <a:pt x="203200" y="0"/>
                </a:lnTo>
                <a:cubicBezTo>
                  <a:pt x="212762" y="28685"/>
                  <a:pt x="221163" y="66622"/>
                  <a:pt x="246743" y="87086"/>
                </a:cubicBezTo>
                <a:cubicBezTo>
                  <a:pt x="258690" y="96643"/>
                  <a:pt x="275771" y="96762"/>
                  <a:pt x="290285" y="101600"/>
                </a:cubicBezTo>
                <a:cubicBezTo>
                  <a:pt x="325315" y="154144"/>
                  <a:pt x="303711" y="137342"/>
                  <a:pt x="348343" y="159657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Vrije vorm 7"/>
          <p:cNvSpPr/>
          <p:nvPr/>
        </p:nvSpPr>
        <p:spPr>
          <a:xfrm>
            <a:off x="5220072" y="4480092"/>
            <a:ext cx="1296144" cy="203575"/>
          </a:xfrm>
          <a:custGeom>
            <a:avLst/>
            <a:gdLst>
              <a:gd name="connsiteX0" fmla="*/ 0 w 1204686"/>
              <a:gd name="connsiteY0" fmla="*/ 131004 h 174547"/>
              <a:gd name="connsiteX1" fmla="*/ 101600 w 1204686"/>
              <a:gd name="connsiteY1" fmla="*/ 145519 h 174547"/>
              <a:gd name="connsiteX2" fmla="*/ 188686 w 1204686"/>
              <a:gd name="connsiteY2" fmla="*/ 174547 h 174547"/>
              <a:gd name="connsiteX3" fmla="*/ 275772 w 1204686"/>
              <a:gd name="connsiteY3" fmla="*/ 160033 h 174547"/>
              <a:gd name="connsiteX4" fmla="*/ 319314 w 1204686"/>
              <a:gd name="connsiteY4" fmla="*/ 145519 h 174547"/>
              <a:gd name="connsiteX5" fmla="*/ 333829 w 1204686"/>
              <a:gd name="connsiteY5" fmla="*/ 101976 h 174547"/>
              <a:gd name="connsiteX6" fmla="*/ 377372 w 1204686"/>
              <a:gd name="connsiteY6" fmla="*/ 72947 h 174547"/>
              <a:gd name="connsiteX7" fmla="*/ 566057 w 1204686"/>
              <a:gd name="connsiteY7" fmla="*/ 72947 h 174547"/>
              <a:gd name="connsiteX8" fmla="*/ 609600 w 1204686"/>
              <a:gd name="connsiteY8" fmla="*/ 43919 h 174547"/>
              <a:gd name="connsiteX9" fmla="*/ 667657 w 1204686"/>
              <a:gd name="connsiteY9" fmla="*/ 58433 h 174547"/>
              <a:gd name="connsiteX10" fmla="*/ 711200 w 1204686"/>
              <a:gd name="connsiteY10" fmla="*/ 87462 h 174547"/>
              <a:gd name="connsiteX11" fmla="*/ 827314 w 1204686"/>
              <a:gd name="connsiteY11" fmla="*/ 72947 h 174547"/>
              <a:gd name="connsiteX12" fmla="*/ 1045029 w 1204686"/>
              <a:gd name="connsiteY12" fmla="*/ 29404 h 174547"/>
              <a:gd name="connsiteX13" fmla="*/ 1190172 w 1204686"/>
              <a:gd name="connsiteY13" fmla="*/ 14890 h 174547"/>
              <a:gd name="connsiteX14" fmla="*/ 1204686 w 1204686"/>
              <a:gd name="connsiteY14" fmla="*/ 14890 h 17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04686" h="174547">
                <a:moveTo>
                  <a:pt x="0" y="131004"/>
                </a:moveTo>
                <a:cubicBezTo>
                  <a:pt x="33867" y="135842"/>
                  <a:pt x="68266" y="137826"/>
                  <a:pt x="101600" y="145519"/>
                </a:cubicBezTo>
                <a:cubicBezTo>
                  <a:pt x="131415" y="152399"/>
                  <a:pt x="188686" y="174547"/>
                  <a:pt x="188686" y="174547"/>
                </a:cubicBezTo>
                <a:cubicBezTo>
                  <a:pt x="217715" y="169709"/>
                  <a:pt x="247044" y="166417"/>
                  <a:pt x="275772" y="160033"/>
                </a:cubicBezTo>
                <a:cubicBezTo>
                  <a:pt x="290707" y="156714"/>
                  <a:pt x="308496" y="156337"/>
                  <a:pt x="319314" y="145519"/>
                </a:cubicBezTo>
                <a:cubicBezTo>
                  <a:pt x="330132" y="134701"/>
                  <a:pt x="324271" y="113923"/>
                  <a:pt x="333829" y="101976"/>
                </a:cubicBezTo>
                <a:cubicBezTo>
                  <a:pt x="344726" y="88354"/>
                  <a:pt x="362858" y="82623"/>
                  <a:pt x="377372" y="72947"/>
                </a:cubicBezTo>
                <a:cubicBezTo>
                  <a:pt x="458946" y="84601"/>
                  <a:pt x="487515" y="99128"/>
                  <a:pt x="566057" y="72947"/>
                </a:cubicBezTo>
                <a:cubicBezTo>
                  <a:pt x="582606" y="67431"/>
                  <a:pt x="595086" y="53595"/>
                  <a:pt x="609600" y="43919"/>
                </a:cubicBezTo>
                <a:cubicBezTo>
                  <a:pt x="628952" y="48757"/>
                  <a:pt x="649322" y="50575"/>
                  <a:pt x="667657" y="58433"/>
                </a:cubicBezTo>
                <a:cubicBezTo>
                  <a:pt x="683691" y="65305"/>
                  <a:pt x="693828" y="85883"/>
                  <a:pt x="711200" y="87462"/>
                </a:cubicBezTo>
                <a:cubicBezTo>
                  <a:pt x="750046" y="90993"/>
                  <a:pt x="788609" y="77785"/>
                  <a:pt x="827314" y="72947"/>
                </a:cubicBezTo>
                <a:cubicBezTo>
                  <a:pt x="955963" y="30065"/>
                  <a:pt x="883988" y="47298"/>
                  <a:pt x="1045029" y="29404"/>
                </a:cubicBezTo>
                <a:cubicBezTo>
                  <a:pt x="1163656" y="-10138"/>
                  <a:pt x="1094203" y="-4303"/>
                  <a:pt x="1190172" y="14890"/>
                </a:cubicBezTo>
                <a:cubicBezTo>
                  <a:pt x="1194916" y="15839"/>
                  <a:pt x="1199848" y="14890"/>
                  <a:pt x="1204686" y="1489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100" name="Picture 4" descr="http://www.literatuurplein.nl/wereldkaart/images/52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1918724" cy="271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Vrije vorm 8"/>
          <p:cNvSpPr/>
          <p:nvPr/>
        </p:nvSpPr>
        <p:spPr>
          <a:xfrm>
            <a:off x="1001486" y="3222171"/>
            <a:ext cx="188685" cy="103388"/>
          </a:xfrm>
          <a:custGeom>
            <a:avLst/>
            <a:gdLst>
              <a:gd name="connsiteX0" fmla="*/ 0 w 188685"/>
              <a:gd name="connsiteY0" fmla="*/ 87086 h 103388"/>
              <a:gd name="connsiteX1" fmla="*/ 72571 w 188685"/>
              <a:gd name="connsiteY1" fmla="*/ 72572 h 103388"/>
              <a:gd name="connsiteX2" fmla="*/ 101600 w 188685"/>
              <a:gd name="connsiteY2" fmla="*/ 29029 h 103388"/>
              <a:gd name="connsiteX3" fmla="*/ 145143 w 188685"/>
              <a:gd name="connsiteY3" fmla="*/ 0 h 103388"/>
              <a:gd name="connsiteX4" fmla="*/ 174171 w 188685"/>
              <a:gd name="connsiteY4" fmla="*/ 101600 h 103388"/>
              <a:gd name="connsiteX5" fmla="*/ 188685 w 188685"/>
              <a:gd name="connsiteY5" fmla="*/ 101600 h 10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685" h="103388">
                <a:moveTo>
                  <a:pt x="0" y="87086"/>
                </a:moveTo>
                <a:cubicBezTo>
                  <a:pt x="24190" y="82248"/>
                  <a:pt x="51152" y="84811"/>
                  <a:pt x="72571" y="72572"/>
                </a:cubicBezTo>
                <a:cubicBezTo>
                  <a:pt x="87717" y="63917"/>
                  <a:pt x="89265" y="41364"/>
                  <a:pt x="101600" y="29029"/>
                </a:cubicBezTo>
                <a:cubicBezTo>
                  <a:pt x="113935" y="16694"/>
                  <a:pt x="130629" y="9676"/>
                  <a:pt x="145143" y="0"/>
                </a:cubicBezTo>
                <a:cubicBezTo>
                  <a:pt x="147079" y="7742"/>
                  <a:pt x="165841" y="89106"/>
                  <a:pt x="174171" y="101600"/>
                </a:cubicBezTo>
                <a:cubicBezTo>
                  <a:pt x="176855" y="105625"/>
                  <a:pt x="183847" y="101600"/>
                  <a:pt x="188685" y="10160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944974" y="6248894"/>
            <a:ext cx="7299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Stap 1. Beschrijf het probleem in eigen woorden, </a:t>
            </a:r>
            <a:r>
              <a:rPr lang="nl-NL" sz="2400" b="1" dirty="0"/>
              <a:t>Blz. 6. 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59690" y="1062261"/>
            <a:ext cx="791691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2000" dirty="0" smtClean="0"/>
              <a:t>Voorbeeld van een technisch ontwerp en de stappen die er voor nodig zijn.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9928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TECHNISCH       ONTWERPEN</a:t>
            </a:r>
            <a:endParaRPr lang="nl-NL" sz="54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5" t="37208" r="1002" b="15031"/>
          <a:stretch/>
        </p:blipFill>
        <p:spPr bwMode="auto">
          <a:xfrm>
            <a:off x="23101" y="1412776"/>
            <a:ext cx="858134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historiek.net/wp-content/uploads-phistor1/2010/03/muur-hadrianus-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73792"/>
            <a:ext cx="2457487" cy="17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JL-LINKS en -RECHTS 6"/>
          <p:cNvSpPr/>
          <p:nvPr/>
        </p:nvSpPr>
        <p:spPr>
          <a:xfrm>
            <a:off x="467544" y="1988840"/>
            <a:ext cx="2088232" cy="232450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-LINKS en -RECHTS 8"/>
          <p:cNvSpPr/>
          <p:nvPr/>
        </p:nvSpPr>
        <p:spPr>
          <a:xfrm>
            <a:off x="4598318" y="4869160"/>
            <a:ext cx="2088232" cy="232450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LINKS en -RECHTS 9"/>
          <p:cNvSpPr/>
          <p:nvPr/>
        </p:nvSpPr>
        <p:spPr>
          <a:xfrm rot="5400000">
            <a:off x="1627885" y="3430910"/>
            <a:ext cx="2088232" cy="23245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580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TECHNISCH       ONTWERPEN</a:t>
            </a:r>
            <a:endParaRPr lang="nl-NL" sz="54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935585"/>
            <a:ext cx="896448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Voorbeeld</a:t>
            </a:r>
            <a:r>
              <a:rPr lang="nl-NL" sz="2400" b="1" dirty="0"/>
              <a:t> </a:t>
            </a:r>
            <a:r>
              <a:rPr lang="nl-NL" sz="2400" b="1" dirty="0" smtClean="0"/>
              <a:t>Overbrugging van twee waterwegen in Schotland</a:t>
            </a:r>
          </a:p>
          <a:p>
            <a:endParaRPr lang="nl-NL" sz="2000" b="1" dirty="0"/>
          </a:p>
          <a:p>
            <a:r>
              <a:rPr lang="nl-NL" sz="2400" b="1" dirty="0" smtClean="0"/>
              <a:t>Stap 1	Probleemanalyse</a:t>
            </a:r>
          </a:p>
          <a:p>
            <a:r>
              <a:rPr lang="nl-NL" sz="2400" dirty="0" smtClean="0"/>
              <a:t>In Schotland werden Glasgow en Edinburgh traditioneel verbonden door twee kanalen.</a:t>
            </a:r>
          </a:p>
          <a:p>
            <a:r>
              <a:rPr lang="nl-NL" sz="2400" dirty="0" smtClean="0"/>
              <a:t>Waar deze kanalen elkaar ontmoeten, zit </a:t>
            </a:r>
            <a:r>
              <a:rPr lang="nl-NL" sz="2400" b="1" dirty="0" smtClean="0">
                <a:solidFill>
                  <a:srgbClr val="0000FF"/>
                </a:solidFill>
              </a:rPr>
              <a:t>24 m </a:t>
            </a:r>
            <a:r>
              <a:rPr lang="nl-NL" sz="2400" dirty="0" smtClean="0"/>
              <a:t>hoogteverschil tussen de kanalen!</a:t>
            </a:r>
          </a:p>
          <a:p>
            <a:r>
              <a:rPr lang="nl-NL" sz="2400" dirty="0" smtClean="0"/>
              <a:t>Vroeger </a:t>
            </a:r>
            <a:r>
              <a:rPr lang="nl-NL" sz="2400" dirty="0" smtClean="0"/>
              <a:t>moesten boten door </a:t>
            </a:r>
            <a:r>
              <a:rPr lang="nl-NL" sz="2400" b="1" dirty="0" smtClean="0">
                <a:solidFill>
                  <a:srgbClr val="0000FF"/>
                </a:solidFill>
              </a:rPr>
              <a:t>11 sluizen</a:t>
            </a:r>
            <a:r>
              <a:rPr lang="nl-NL" sz="2400" dirty="0" smtClean="0">
                <a:solidFill>
                  <a:srgbClr val="0000FF"/>
                </a:solidFill>
              </a:rPr>
              <a:t> </a:t>
            </a:r>
            <a:r>
              <a:rPr lang="nl-NL" sz="2400" dirty="0" smtClean="0"/>
              <a:t>om dit te overbruggen</a:t>
            </a:r>
          </a:p>
          <a:p>
            <a:r>
              <a:rPr lang="nl-NL" sz="2400" dirty="0" smtClean="0"/>
              <a:t>Deze </a:t>
            </a:r>
            <a:r>
              <a:rPr lang="nl-NL" sz="2400" dirty="0" smtClean="0"/>
              <a:t>sluizen raakten in verval, zijn gedempt. Overheid wil de waterverbinding weer herstellen.</a:t>
            </a:r>
          </a:p>
          <a:p>
            <a:r>
              <a:rPr lang="nl-NL" sz="2400" dirty="0" smtClean="0"/>
              <a:t>Er </a:t>
            </a:r>
            <a:r>
              <a:rPr lang="nl-NL" sz="2400" dirty="0" smtClean="0"/>
              <a:t>moet een oplossing komen om boten over dit grote hoogteverschil te brengen.</a:t>
            </a:r>
          </a:p>
          <a:p>
            <a:r>
              <a:rPr lang="nl-NL" sz="2400" dirty="0" smtClean="0"/>
              <a:t>Tussen de kanalen ligt een historisch Romeins bouwwerk, de Muur van </a:t>
            </a:r>
            <a:r>
              <a:rPr lang="nl-NL" sz="2400" dirty="0" err="1" smtClean="0"/>
              <a:t>Antoninus</a:t>
            </a:r>
            <a:r>
              <a:rPr lang="nl-NL" sz="2400" dirty="0"/>
              <a:t> </a:t>
            </a:r>
            <a:r>
              <a:rPr lang="nl-NL" sz="2400" dirty="0" smtClean="0"/>
              <a:t>en treinrails.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07504" y="6137009"/>
            <a:ext cx="6910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Stap 2. Aan welke eisen moet het ontwerp voldoen? 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8348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TECHNISCH       ONTWERPEN</a:t>
            </a:r>
            <a:endParaRPr lang="nl-NL" sz="54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51520" y="1124744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Stap </a:t>
            </a:r>
            <a:r>
              <a:rPr lang="nl-NL" sz="2400" b="1" dirty="0" smtClean="0"/>
              <a:t>2	Programma van eisen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400" dirty="0" smtClean="0"/>
              <a:t>Boten moeten naar grote hoogte worden gebracht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400" dirty="0" smtClean="0"/>
              <a:t>Energiezuinig (zwaartekracht overwinnen)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400" dirty="0" smtClean="0"/>
              <a:t>Voor boten van verschillend formaat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400" dirty="0" smtClean="0"/>
              <a:t>Snelle verbinding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400" dirty="0" smtClean="0"/>
              <a:t>Esthetisch verantwoord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400" dirty="0" smtClean="0"/>
              <a:t>De Muur van </a:t>
            </a:r>
            <a:r>
              <a:rPr lang="nl-NL" sz="2400" dirty="0" err="1" smtClean="0"/>
              <a:t>Antoninus</a:t>
            </a:r>
            <a:r>
              <a:rPr lang="nl-NL" sz="2400" dirty="0" smtClean="0"/>
              <a:t> en treinverbinding moeten intact blijven</a:t>
            </a:r>
          </a:p>
        </p:txBody>
      </p:sp>
      <p:pic>
        <p:nvPicPr>
          <p:cNvPr id="5122" name="Picture 2" descr="http://www.visitscotland.com/assets/nl-nl/images/238104/238361/trave-from-england-w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014" y="3933056"/>
            <a:ext cx="4964410" cy="272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395536" y="4509120"/>
            <a:ext cx="3073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Stap 3. Bedenk enkele </a:t>
            </a:r>
          </a:p>
          <a:p>
            <a:r>
              <a:rPr lang="nl-NL" sz="2400" b="1" dirty="0"/>
              <a:t> </a:t>
            </a:r>
            <a:r>
              <a:rPr lang="nl-NL" sz="2400" b="1" dirty="0" smtClean="0"/>
              <a:t>            oplossingen? 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425448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TECHNISCH       ONTWERPEN</a:t>
            </a:r>
            <a:endParaRPr lang="nl-NL" sz="54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935585"/>
            <a:ext cx="3672031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b="1" dirty="0"/>
          </a:p>
          <a:p>
            <a:r>
              <a:rPr lang="nl-NL" b="1" dirty="0" smtClean="0"/>
              <a:t>Stap 3	Deeloplossingen bedenken</a:t>
            </a:r>
          </a:p>
          <a:p>
            <a:endParaRPr lang="nl-NL" b="1" dirty="0"/>
          </a:p>
          <a:p>
            <a:endParaRPr lang="nl-NL" b="1" dirty="0" smtClean="0"/>
          </a:p>
          <a:p>
            <a:endParaRPr lang="nl-NL" b="1" dirty="0"/>
          </a:p>
          <a:p>
            <a:endParaRPr lang="nl-NL" b="1" dirty="0" smtClean="0"/>
          </a:p>
          <a:p>
            <a:endParaRPr lang="nl-NL" b="1" dirty="0"/>
          </a:p>
          <a:p>
            <a:endParaRPr lang="nl-NL" b="1" dirty="0" smtClean="0"/>
          </a:p>
          <a:p>
            <a:endParaRPr lang="nl-NL" b="1" dirty="0"/>
          </a:p>
          <a:p>
            <a:endParaRPr lang="nl-NL" b="1" dirty="0" smtClean="0"/>
          </a:p>
          <a:p>
            <a:endParaRPr lang="nl-NL" b="1" dirty="0"/>
          </a:p>
          <a:p>
            <a:endParaRPr lang="nl-NL" b="1" dirty="0" smtClean="0"/>
          </a:p>
          <a:p>
            <a:endParaRPr lang="nl-NL" b="1" dirty="0"/>
          </a:p>
          <a:p>
            <a:endParaRPr lang="nl-NL" b="1" dirty="0" smtClean="0"/>
          </a:p>
          <a:p>
            <a:endParaRPr lang="nl-NL" b="1" dirty="0"/>
          </a:p>
          <a:p>
            <a:endParaRPr lang="nl-NL" b="1" dirty="0" smtClean="0"/>
          </a:p>
          <a:p>
            <a:endParaRPr lang="nl-NL" b="1" dirty="0"/>
          </a:p>
          <a:p>
            <a:endParaRPr lang="nl-NL" b="1" dirty="0" smtClean="0"/>
          </a:p>
          <a:p>
            <a:endParaRPr lang="nl-NL" b="1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779836"/>
              </p:ext>
            </p:extLst>
          </p:nvPr>
        </p:nvGraphicFramePr>
        <p:xfrm>
          <a:off x="0" y="1858915"/>
          <a:ext cx="91440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5732"/>
                <a:gridCol w="1614567"/>
                <a:gridCol w="1614567"/>
                <a:gridCol w="1614567"/>
                <a:gridCol w="1614567"/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nl-NL" dirty="0" smtClean="0"/>
                        <a:t>Functies/eisen</a:t>
                      </a:r>
                      <a:endParaRPr lang="nl-NL" dirty="0"/>
                    </a:p>
                  </a:txBody>
                  <a:tcPr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Uitwerkingen/deeloplossingen</a:t>
                      </a:r>
                      <a:endParaRPr lang="nl-NL" dirty="0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</a:t>
                      </a:r>
                      <a:endParaRPr lang="nl-NL" dirty="0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</a:t>
                      </a:r>
                      <a:endParaRPr lang="nl-NL" dirty="0"/>
                    </a:p>
                  </a:txBody>
                  <a:tcP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4</a:t>
                      </a:r>
                      <a:endParaRPr lang="nl-NL" dirty="0"/>
                    </a:p>
                  </a:txBody>
                  <a:tcP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Boten overbrengen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Energiezuinig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Muur van </a:t>
                      </a:r>
                      <a:r>
                        <a:rPr lang="nl-NL" dirty="0" err="1" smtClean="0"/>
                        <a:t>Antoninus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26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540</Words>
  <Application>Microsoft Office PowerPoint</Application>
  <PresentationFormat>Diavoorstelling (4:3)</PresentationFormat>
  <Paragraphs>165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Arjan Dijkman</dc:creator>
  <cp:lastModifiedBy>Rob Tervoert</cp:lastModifiedBy>
  <cp:revision>45</cp:revision>
  <cp:lastPrinted>2015-07-08T10:24:55Z</cp:lastPrinted>
  <dcterms:created xsi:type="dcterms:W3CDTF">2010-11-10T19:29:35Z</dcterms:created>
  <dcterms:modified xsi:type="dcterms:W3CDTF">2015-07-08T11:12:09Z</dcterms:modified>
</cp:coreProperties>
</file>