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70" r:id="rId6"/>
    <p:sldId id="262" r:id="rId7"/>
    <p:sldId id="268" r:id="rId8"/>
    <p:sldId id="265" r:id="rId9"/>
    <p:sldId id="276" r:id="rId10"/>
    <p:sldId id="266" r:id="rId11"/>
    <p:sldId id="267" r:id="rId12"/>
    <p:sldId id="271" r:id="rId13"/>
    <p:sldId id="278" r:id="rId14"/>
    <p:sldId id="280" r:id="rId15"/>
    <p:sldId id="279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88" d="100"/>
          <a:sy n="88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19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983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225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23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7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03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2" r:id="rId2"/>
    <p:sldLayoutId id="2147483678" r:id="rId3"/>
    <p:sldLayoutId id="2147483679" r:id="rId4"/>
    <p:sldLayoutId id="2147483680" r:id="rId5"/>
    <p:sldLayoutId id="214748368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biologietccl.nl/docs/Projecten/Berekening%20STD.xlsx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biologietccl.nl/docs/Projecten/Hoe%20maak%20ik%20een%20grafiek.xlsx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4"/>
          <p:cNvSpPr>
            <a:spLocks noGrp="1"/>
          </p:cNvSpPr>
          <p:nvPr>
            <p:ph type="ctrTitle"/>
          </p:nvPr>
        </p:nvSpPr>
        <p:spPr>
          <a:xfrm>
            <a:off x="142875" y="71438"/>
            <a:ext cx="7286625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PSO. Praktisch school onderzoek.</a:t>
            </a:r>
          </a:p>
        </p:txBody>
      </p:sp>
      <p:sp>
        <p:nvSpPr>
          <p:cNvPr id="3075" name="Ondertitel 15"/>
          <p:cNvSpPr>
            <a:spLocks noGrp="1"/>
          </p:cNvSpPr>
          <p:nvPr>
            <p:ph type="subTitle" idx="1"/>
          </p:nvPr>
        </p:nvSpPr>
        <p:spPr>
          <a:xfrm>
            <a:off x="0" y="857250"/>
            <a:ext cx="9144000" cy="552407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nl-NL" sz="2400" b="1" dirty="0" smtClean="0">
                <a:solidFill>
                  <a:schemeClr val="tx1"/>
                </a:solidFill>
              </a:rPr>
              <a:t>Inleiding</a:t>
            </a:r>
            <a:r>
              <a:rPr lang="nl-NL" sz="2400" dirty="0" smtClean="0">
                <a:solidFill>
                  <a:schemeClr val="tx1"/>
                </a:solidFill>
              </a:rPr>
              <a:t>: Wat heb je nodig? </a:t>
            </a:r>
            <a:br>
              <a:rPr lang="nl-NL" sz="2400" dirty="0" smtClean="0">
                <a:solidFill>
                  <a:schemeClr val="tx1"/>
                </a:solidFill>
              </a:rPr>
            </a:br>
            <a:r>
              <a:rPr lang="nl-NL" sz="2400" dirty="0" smtClean="0">
                <a:solidFill>
                  <a:schemeClr val="tx1"/>
                </a:solidFill>
              </a:rPr>
              <a:t>- Handleiding “PSO”.</a:t>
            </a:r>
          </a:p>
          <a:p>
            <a:pPr eaLnBrk="1" hangingPunct="1">
              <a:spcBef>
                <a:spcPct val="0"/>
              </a:spcBef>
            </a:pPr>
            <a:r>
              <a:rPr lang="nl-NL" sz="2400" b="1" dirty="0" smtClean="0">
                <a:solidFill>
                  <a:schemeClr val="tx1"/>
                </a:solidFill>
              </a:rPr>
              <a:t/>
            </a:r>
            <a:br>
              <a:rPr lang="nl-NL" sz="2400" b="1" dirty="0" smtClean="0">
                <a:solidFill>
                  <a:schemeClr val="tx1"/>
                </a:solidFill>
              </a:rPr>
            </a:br>
            <a:r>
              <a:rPr lang="nl-NL" sz="2400" b="1" dirty="0" smtClean="0">
                <a:solidFill>
                  <a:schemeClr val="tx1"/>
                </a:solidFill>
              </a:rPr>
              <a:t>Wat gaan we doen?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nl-NL" sz="2400" dirty="0" smtClean="0">
                <a:solidFill>
                  <a:schemeClr val="tx1"/>
                </a:solidFill>
              </a:rPr>
              <a:t>Theorie. Hoe zet je een onderzoek op </a:t>
            </a:r>
            <a:br>
              <a:rPr lang="nl-NL" sz="2400" dirty="0" smtClean="0">
                <a:solidFill>
                  <a:schemeClr val="tx1"/>
                </a:solidFill>
              </a:rPr>
            </a:br>
            <a:r>
              <a:rPr lang="nl-NL" sz="2400" dirty="0" smtClean="0">
                <a:solidFill>
                  <a:schemeClr val="tx1"/>
                </a:solidFill>
              </a:rPr>
              <a:t>(uitleg natuurwetenschappelijke methode). 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nl-NL" sz="2400" dirty="0" smtClean="0">
                <a:solidFill>
                  <a:schemeClr val="tx1"/>
                </a:solidFill>
              </a:rPr>
              <a:t>Onderwerp uitkiezen. Wat ga je onderzoeken? 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nl-NL" sz="2400" dirty="0" smtClean="0">
                <a:solidFill>
                  <a:schemeClr val="tx1"/>
                </a:solidFill>
              </a:rPr>
              <a:t>Voorbereiding (theorie).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nl-NL" sz="2400" dirty="0" smtClean="0">
                <a:solidFill>
                  <a:schemeClr val="tx1"/>
                </a:solidFill>
              </a:rPr>
              <a:t>Benodigdheden en werkwijze.</a:t>
            </a:r>
          </a:p>
          <a:p>
            <a:pPr eaLnBrk="1" hangingPunct="1">
              <a:spcBef>
                <a:spcPct val="0"/>
              </a:spcBef>
            </a:pPr>
            <a:r>
              <a:rPr lang="nl-NL" sz="2400" dirty="0" smtClean="0">
                <a:solidFill>
                  <a:schemeClr val="tx1"/>
                </a:solidFill>
              </a:rPr>
              <a:t>5.   Proef uitvoeren. Dit gebeurd onder schooltijd.</a:t>
            </a:r>
          </a:p>
          <a:p>
            <a:pPr eaLnBrk="1" hangingPunct="1">
              <a:spcBef>
                <a:spcPct val="0"/>
              </a:spcBef>
            </a:pPr>
            <a:r>
              <a:rPr lang="nl-NL" sz="2400" dirty="0" smtClean="0">
                <a:solidFill>
                  <a:schemeClr val="tx1"/>
                </a:solidFill>
              </a:rPr>
              <a:t>6.   Maken van een verslag volgens de natuurwetenschappelijke </a:t>
            </a:r>
            <a:br>
              <a:rPr lang="nl-NL" sz="2400" dirty="0" smtClean="0">
                <a:solidFill>
                  <a:schemeClr val="tx1"/>
                </a:solidFill>
              </a:rPr>
            </a:br>
            <a:r>
              <a:rPr lang="nl-NL" sz="2400" dirty="0" smtClean="0">
                <a:solidFill>
                  <a:schemeClr val="tx1"/>
                </a:solidFill>
              </a:rPr>
              <a:t>      methode.</a:t>
            </a:r>
          </a:p>
          <a:p>
            <a:pPr marL="457200" indent="-457200" eaLnBrk="1" hangingPunct="1">
              <a:spcBef>
                <a:spcPct val="0"/>
              </a:spcBef>
              <a:buAutoNum type="arabicPeriod" startAt="7"/>
            </a:pPr>
            <a:r>
              <a:rPr lang="nl-NL" sz="2400" dirty="0" smtClean="0">
                <a:solidFill>
                  <a:schemeClr val="tx1"/>
                </a:solidFill>
              </a:rPr>
              <a:t> Dit geheel wordt beoordeeld.</a:t>
            </a:r>
          </a:p>
          <a:p>
            <a:pPr eaLnBrk="1" hangingPunct="1">
              <a:spcBef>
                <a:spcPct val="0"/>
              </a:spcBef>
            </a:pP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smtClean="0">
                <a:solidFill>
                  <a:schemeClr val="tx1"/>
                </a:solidFill>
              </a:rPr>
              <a:t>     Weging: Inzet 1x.</a:t>
            </a:r>
          </a:p>
          <a:p>
            <a:pPr eaLnBrk="1" hangingPunct="1">
              <a:spcBef>
                <a:spcPct val="0"/>
              </a:spcBef>
            </a:pP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smtClean="0">
                <a:solidFill>
                  <a:schemeClr val="tx1"/>
                </a:solidFill>
              </a:rPr>
              <a:t>                  Methode van werken 1X</a:t>
            </a:r>
          </a:p>
          <a:p>
            <a:pPr eaLnBrk="1" hangingPunct="1">
              <a:spcBef>
                <a:spcPct val="0"/>
              </a:spcBef>
            </a:pP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smtClean="0">
                <a:solidFill>
                  <a:schemeClr val="tx1"/>
                </a:solidFill>
              </a:rPr>
              <a:t>                  Verslag 2x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890479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5" y="857250"/>
            <a:ext cx="8858250" cy="530361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/>
              <a:t>Werkwijze: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Zorg voor …. aantal potgronden van diverse merken.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Vul een bloempot voor ¾ met de potgrond.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Plant 5 slaplantjes in elke pot.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Geef </a:t>
            </a:r>
            <a:r>
              <a:rPr lang="nl-NL" b="1" dirty="0" smtClean="0">
                <a:solidFill>
                  <a:srgbClr val="FF0000"/>
                </a:solidFill>
              </a:rPr>
              <a:t>voldoende</a:t>
            </a:r>
            <a:r>
              <a:rPr lang="nl-NL" b="1" dirty="0" smtClean="0"/>
              <a:t> water aan elke pot.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Meet naar een maand hoeveel de planten wegen en neem het gemiddelde. </a:t>
            </a:r>
          </a:p>
          <a:p>
            <a:pPr marL="0" indent="0">
              <a:buNone/>
            </a:pPr>
            <a:r>
              <a:rPr lang="nl-NL" b="1" dirty="0" smtClean="0"/>
              <a:t>6. Controle van het gemiddelde. Dit gebeurt via </a:t>
            </a:r>
            <a:br>
              <a:rPr lang="nl-NL" b="1" dirty="0" smtClean="0"/>
            </a:br>
            <a:r>
              <a:rPr lang="nl-NL" b="1" dirty="0" smtClean="0"/>
              <a:t>    STD (standaard afwijking van het gemiddelde).     </a:t>
            </a:r>
            <a:br>
              <a:rPr lang="nl-NL" b="1" dirty="0" smtClean="0"/>
            </a:br>
            <a:r>
              <a:rPr lang="nl-NL" b="1" dirty="0" smtClean="0"/>
              <a:t>    Gaat het beste via Excel: </a:t>
            </a:r>
            <a:endParaRPr lang="nl-NL" b="1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160864"/>
            <a:ext cx="355600" cy="3556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483768" y="67413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537065" y="6195836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 smtClean="0"/>
              <a:t>STD berekenen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24217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797277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5" y="857250"/>
            <a:ext cx="8858250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endParaRPr lang="nl-NL" b="1" dirty="0"/>
          </a:p>
          <a:p>
            <a:endParaRPr lang="nl-NL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285326" y="1076772"/>
            <a:ext cx="900112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Trebuchet MS" pitchFamily="34" charset="0"/>
              </a:rPr>
              <a:t>Resultaten:</a:t>
            </a:r>
          </a:p>
          <a:p>
            <a:r>
              <a:rPr lang="nl-NL" sz="2400" dirty="0" smtClean="0">
                <a:latin typeface="Trebuchet MS" pitchFamily="34" charset="0"/>
              </a:rPr>
              <a:t>Presenteer dit in een waarnemingstabel of diagram. </a:t>
            </a:r>
          </a:p>
          <a:p>
            <a:r>
              <a:rPr lang="nl-NL" sz="2400" dirty="0" smtClean="0">
                <a:latin typeface="Trebuchet MS" pitchFamily="34" charset="0"/>
              </a:rPr>
              <a:t>Zo kun je in één opslag zien wat je resultaten zijn.</a:t>
            </a:r>
          </a:p>
          <a:p>
            <a:r>
              <a:rPr lang="nl-NL" sz="2400" dirty="0" smtClean="0">
                <a:latin typeface="Trebuchet MS" pitchFamily="34" charset="0"/>
              </a:rPr>
              <a:t>Korte omschrijving van je resultaten in de vorm van een verhaal.</a:t>
            </a:r>
          </a:p>
          <a:p>
            <a:endParaRPr lang="nl-NL" sz="2400" dirty="0" smtClean="0">
              <a:latin typeface="Trebuchet MS" pitchFamily="34" charset="0"/>
            </a:endParaRPr>
          </a:p>
          <a:p>
            <a:r>
              <a:rPr lang="nl-NL" sz="2800" b="1" dirty="0" smtClean="0">
                <a:latin typeface="Trebuchet MS" pitchFamily="34" charset="0"/>
              </a:rPr>
              <a:t>Conclusie:</a:t>
            </a:r>
          </a:p>
          <a:p>
            <a:r>
              <a:rPr lang="nl-NL" sz="2400" dirty="0" smtClean="0">
                <a:latin typeface="Trebuchet MS" pitchFamily="34" charset="0"/>
              </a:rPr>
              <a:t>Kort en bondig antwoord op de onderzoeksvraag. Dus geen extra informatie. </a:t>
            </a:r>
            <a:br>
              <a:rPr lang="nl-NL" sz="2400" dirty="0" smtClean="0">
                <a:latin typeface="Trebuchet MS" pitchFamily="34" charset="0"/>
              </a:rPr>
            </a:br>
            <a:r>
              <a:rPr lang="nl-NL" sz="2400" dirty="0" smtClean="0">
                <a:latin typeface="Trebuchet MS" pitchFamily="34" charset="0"/>
              </a:rPr>
              <a:t>Verder koppel je het terug naar je hypothese.</a:t>
            </a:r>
          </a:p>
          <a:p>
            <a:endParaRPr lang="nl-NL" sz="2400" dirty="0">
              <a:latin typeface="Trebuchet MS" pitchFamily="34" charset="0"/>
            </a:endParaRPr>
          </a:p>
          <a:p>
            <a:r>
              <a:rPr lang="nl-NL" sz="2800" b="1" dirty="0" smtClean="0">
                <a:latin typeface="Trebuchet MS" pitchFamily="34" charset="0"/>
              </a:rPr>
              <a:t>Discussie:</a:t>
            </a:r>
          </a:p>
          <a:p>
            <a:r>
              <a:rPr lang="nl-NL" sz="2400" dirty="0" smtClean="0">
                <a:latin typeface="Trebuchet MS" pitchFamily="34" charset="0"/>
              </a:rPr>
              <a:t>Commentaar op je onderzoek. Foutenanalyse.</a:t>
            </a:r>
          </a:p>
          <a:p>
            <a:endParaRPr lang="nl-NL" sz="2000" dirty="0" smtClean="0">
              <a:latin typeface="Trebuchet MS" pitchFamily="34" charset="0"/>
            </a:endParaRPr>
          </a:p>
          <a:p>
            <a:endParaRPr lang="nl-NL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0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5" y="85725"/>
            <a:ext cx="4375150" cy="642938"/>
          </a:xfrm>
        </p:spPr>
        <p:txBody>
          <a:bodyPr/>
          <a:lstStyle/>
          <a:p>
            <a:pPr eaLnBrk="1" hangingPunct="1"/>
            <a:r>
              <a:rPr lang="nl-NL" dirty="0" smtClean="0"/>
              <a:t>LEREN ONDERZOEKEN</a:t>
            </a:r>
            <a:endParaRPr lang="nl-NL" dirty="0" smtClean="0">
              <a:solidFill>
                <a:srgbClr val="37441C"/>
              </a:solidFill>
            </a:endParaRPr>
          </a:p>
        </p:txBody>
      </p:sp>
      <p:pic>
        <p:nvPicPr>
          <p:cNvPr id="7" name="Afbeelding 6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785483"/>
            <a:ext cx="355600" cy="355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7380312" y="5807683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 smtClean="0"/>
              <a:t>Grafiek maken</a:t>
            </a:r>
            <a:endParaRPr lang="nl-NL" sz="900" dirty="0"/>
          </a:p>
        </p:txBody>
      </p:sp>
      <p:sp>
        <p:nvSpPr>
          <p:cNvPr id="6" name="Rechthoek 5"/>
          <p:cNvSpPr/>
          <p:nvPr/>
        </p:nvSpPr>
        <p:spPr>
          <a:xfrm>
            <a:off x="251519" y="1124744"/>
            <a:ext cx="7749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latin typeface="Trebuchet MS" pitchFamily="34" charset="0"/>
              </a:rPr>
              <a:t>Hoe maak je een grafiek of diagram in Excel?</a:t>
            </a:r>
            <a:endParaRPr lang="nl-NL" sz="2800" b="1" dirty="0"/>
          </a:p>
        </p:txBody>
      </p:sp>
      <p:sp>
        <p:nvSpPr>
          <p:cNvPr id="2" name="AutoShape 2" descr="Afbeeldingsresultaat voor grafiek exc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http://www.easylearning.nl/wp-content/uploads/Grafieken-maken-in-Exc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47" y="1844824"/>
            <a:ext cx="6186366" cy="378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1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4"/>
          <p:cNvSpPr>
            <a:spLocks noGrp="1"/>
          </p:cNvSpPr>
          <p:nvPr>
            <p:ph type="ctrTitle" idx="4294967295"/>
          </p:nvPr>
        </p:nvSpPr>
        <p:spPr>
          <a:xfrm>
            <a:off x="179388" y="0"/>
            <a:ext cx="7286625" cy="642938"/>
          </a:xfrm>
        </p:spPr>
        <p:txBody>
          <a:bodyPr/>
          <a:lstStyle/>
          <a:p>
            <a:pPr eaLnBrk="1" hangingPunct="1"/>
            <a:r>
              <a:rPr lang="nl-NL" dirty="0"/>
              <a:t>LEREN ONDERZOEKEN</a:t>
            </a:r>
            <a:endParaRPr lang="nl-NL" dirty="0" smtClean="0"/>
          </a:p>
        </p:txBody>
      </p:sp>
      <p:pic>
        <p:nvPicPr>
          <p:cNvPr id="4099" name="Picture 3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382519" y="841375"/>
            <a:ext cx="67393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3300"/>
                </a:solidFill>
              </a:rPr>
              <a:t>De </a:t>
            </a:r>
            <a:r>
              <a:rPr lang="nl-NL" sz="2800" b="1" dirty="0">
                <a:solidFill>
                  <a:srgbClr val="003300"/>
                </a:solidFill>
              </a:rPr>
              <a:t>natuurwetenschappelijke </a:t>
            </a:r>
            <a:r>
              <a:rPr lang="nl-NL" sz="2800" b="1" dirty="0" smtClean="0">
                <a:solidFill>
                  <a:srgbClr val="003300"/>
                </a:solidFill>
              </a:rPr>
              <a:t>methode </a:t>
            </a:r>
            <a:br>
              <a:rPr lang="nl-NL" sz="2800" b="1" dirty="0" smtClean="0">
                <a:solidFill>
                  <a:srgbClr val="003300"/>
                </a:solidFill>
              </a:rPr>
            </a:br>
            <a:r>
              <a:rPr lang="nl-NL" sz="2800" b="1" dirty="0" smtClean="0">
                <a:solidFill>
                  <a:srgbClr val="003300"/>
                </a:solidFill>
              </a:rPr>
              <a:t>en het maken van een verslag</a:t>
            </a:r>
            <a:endParaRPr lang="nl-NL" sz="2800" b="1" dirty="0">
              <a:solidFill>
                <a:srgbClr val="003300"/>
              </a:solidFill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87089" y="1948423"/>
            <a:ext cx="5944576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marL="457200" indent="-457200" eaLnBrk="1" hangingPunct="1">
              <a:buAutoNum type="arabicPeriod"/>
            </a:pPr>
            <a:r>
              <a:rPr lang="nl-NL" sz="2000" b="1" dirty="0" smtClean="0"/>
              <a:t>Titelblad  </a:t>
            </a:r>
            <a:br>
              <a:rPr lang="nl-NL" sz="2000" b="1" dirty="0" smtClean="0"/>
            </a:br>
            <a:endParaRPr lang="nl-NL" sz="2000" b="1" dirty="0" smtClean="0"/>
          </a:p>
          <a:p>
            <a:pPr marL="457200" indent="-457200" eaLnBrk="1" hangingPunct="1">
              <a:buAutoNum type="arabicPeriod"/>
            </a:pPr>
            <a:r>
              <a:rPr lang="nl-NL" sz="2000" b="1" dirty="0" smtClean="0"/>
              <a:t>Inhoudsopgave</a:t>
            </a:r>
            <a:br>
              <a:rPr lang="nl-NL" sz="2000" b="1" dirty="0" smtClean="0"/>
            </a:br>
            <a:endParaRPr lang="nl-NL" sz="2000" b="1" dirty="0" smtClean="0"/>
          </a:p>
          <a:p>
            <a:pPr marL="457200" indent="-457200" eaLnBrk="1" hangingPunct="1">
              <a:buAutoNum type="arabicPeriod"/>
            </a:pPr>
            <a:r>
              <a:rPr lang="nl-NL" sz="2000" b="1" dirty="0" smtClean="0"/>
              <a:t>Voorwoord</a:t>
            </a:r>
            <a:br>
              <a:rPr lang="nl-NL" sz="2000" b="1" dirty="0" smtClean="0"/>
            </a:br>
            <a:endParaRPr lang="nl-NL" sz="2000" b="1" dirty="0" smtClean="0"/>
          </a:p>
          <a:p>
            <a:pPr marL="457200" indent="-457200" eaLnBrk="1" hangingPunct="1">
              <a:buAutoNum type="arabicPeriod"/>
            </a:pPr>
            <a:r>
              <a:rPr lang="nl-NL" sz="2000" b="1" dirty="0" smtClean="0"/>
              <a:t>Inleiding:</a:t>
            </a:r>
          </a:p>
          <a:p>
            <a:pPr eaLnBrk="1" hangingPunct="1"/>
            <a:r>
              <a:rPr lang="nl-NL" sz="2000" b="1" dirty="0" smtClean="0"/>
              <a:t>      - Vraagstelling. Wat willen </a:t>
            </a:r>
            <a:r>
              <a:rPr lang="nl-NL" sz="2000" b="1" dirty="0"/>
              <a:t>we onderzoeken</a:t>
            </a:r>
            <a:r>
              <a:rPr lang="nl-NL" sz="2000" b="1" dirty="0" smtClean="0"/>
              <a:t>?</a:t>
            </a:r>
          </a:p>
          <a:p>
            <a:pPr eaLnBrk="1" hangingPunct="1"/>
            <a:r>
              <a:rPr lang="nl-NL" sz="2000" b="1" dirty="0" smtClean="0"/>
              <a:t>      - Hypothese. Wat </a:t>
            </a:r>
            <a:r>
              <a:rPr lang="nl-NL" sz="2000" b="1" dirty="0"/>
              <a:t>veronderstellen we? </a:t>
            </a:r>
            <a:endParaRPr lang="nl-NL" sz="2000" b="1" dirty="0" smtClean="0"/>
          </a:p>
          <a:p>
            <a:pPr eaLnBrk="1" hangingPunct="1"/>
            <a:r>
              <a:rPr lang="nl-NL" sz="2000" b="1" dirty="0" smtClean="0"/>
              <a:t>      - Theorie.</a:t>
            </a:r>
            <a:br>
              <a:rPr lang="nl-NL" sz="2000" b="1" dirty="0" smtClean="0"/>
            </a:br>
            <a:endParaRPr lang="nl-NL" sz="2000" b="1" dirty="0" smtClean="0"/>
          </a:p>
          <a:p>
            <a:pPr eaLnBrk="1" hangingPunct="1"/>
            <a:r>
              <a:rPr lang="nl-NL" sz="2000" b="1" dirty="0" smtClean="0"/>
              <a:t>5. Materiaal en methode:</a:t>
            </a:r>
          </a:p>
          <a:p>
            <a:pPr eaLnBrk="1" hangingPunct="1"/>
            <a:r>
              <a:rPr lang="nl-NL" sz="2000" b="1" dirty="0"/>
              <a:t> </a:t>
            </a:r>
            <a:r>
              <a:rPr lang="nl-NL" sz="2000" b="1" dirty="0" smtClean="0"/>
              <a:t>   - Benodigdheden</a:t>
            </a:r>
            <a:r>
              <a:rPr lang="nl-NL" sz="2000" b="1" dirty="0"/>
              <a:t>. Wat hebben we nodig?</a:t>
            </a:r>
          </a:p>
          <a:p>
            <a:pPr eaLnBrk="1" hangingPunct="1"/>
            <a:r>
              <a:rPr lang="nl-NL" sz="2000" b="1" dirty="0" smtClean="0"/>
              <a:t>    - Werkwijze. Wat </a:t>
            </a:r>
            <a:r>
              <a:rPr lang="nl-NL" sz="2000" b="1" dirty="0"/>
              <a:t>gaan we doen? </a:t>
            </a:r>
            <a:endParaRPr lang="nl-NL" sz="2000" b="1" dirty="0" smtClean="0"/>
          </a:p>
          <a:p>
            <a:pPr eaLnBrk="1" hangingPunct="1"/>
            <a:r>
              <a:rPr lang="nl-NL" sz="2000" b="1" dirty="0"/>
              <a:t> </a:t>
            </a:r>
            <a:r>
              <a:rPr lang="nl-NL" sz="2000" b="1" dirty="0" smtClean="0"/>
              <a:t>      Nauwkeurige </a:t>
            </a:r>
            <a:r>
              <a:rPr lang="nl-NL" sz="2000" b="1" dirty="0"/>
              <a:t>beschrijving van de proef</a:t>
            </a:r>
            <a:r>
              <a:rPr lang="nl-NL" sz="2000" b="1" dirty="0" smtClean="0"/>
              <a:t>.</a:t>
            </a:r>
            <a:endParaRPr lang="nl-NL" sz="2000" b="1" dirty="0"/>
          </a:p>
        </p:txBody>
      </p:sp>
      <p:pic>
        <p:nvPicPr>
          <p:cNvPr id="1026" name="Picture 2" descr="http://www.bijlesexact.nl/attachments/Image/scheikunde.gif?template=gener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52936"/>
            <a:ext cx="2286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4"/>
          <p:cNvSpPr>
            <a:spLocks noGrp="1"/>
          </p:cNvSpPr>
          <p:nvPr>
            <p:ph type="ctrTitle" idx="4294967295"/>
          </p:nvPr>
        </p:nvSpPr>
        <p:spPr>
          <a:xfrm>
            <a:off x="179388" y="0"/>
            <a:ext cx="7286625" cy="642938"/>
          </a:xfrm>
        </p:spPr>
        <p:txBody>
          <a:bodyPr/>
          <a:lstStyle/>
          <a:p>
            <a:pPr eaLnBrk="1" hangingPunct="1"/>
            <a:r>
              <a:rPr lang="nl-NL" dirty="0"/>
              <a:t>LEREN ONDERZOEKEN</a:t>
            </a:r>
            <a:endParaRPr lang="nl-NL" dirty="0" smtClean="0"/>
          </a:p>
        </p:txBody>
      </p:sp>
      <p:pic>
        <p:nvPicPr>
          <p:cNvPr id="4099" name="Picture 3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382519" y="841375"/>
            <a:ext cx="67393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3300"/>
                </a:solidFill>
              </a:rPr>
              <a:t>De </a:t>
            </a:r>
            <a:r>
              <a:rPr lang="nl-NL" sz="2800" b="1" dirty="0">
                <a:solidFill>
                  <a:srgbClr val="003300"/>
                </a:solidFill>
              </a:rPr>
              <a:t>natuurwetenschappelijke </a:t>
            </a:r>
            <a:r>
              <a:rPr lang="nl-NL" sz="2800" b="1" dirty="0" smtClean="0">
                <a:solidFill>
                  <a:srgbClr val="003300"/>
                </a:solidFill>
              </a:rPr>
              <a:t>methode </a:t>
            </a:r>
            <a:br>
              <a:rPr lang="nl-NL" sz="2800" b="1" dirty="0" smtClean="0">
                <a:solidFill>
                  <a:srgbClr val="003300"/>
                </a:solidFill>
              </a:rPr>
            </a:br>
            <a:r>
              <a:rPr lang="nl-NL" sz="2800" b="1" dirty="0" smtClean="0">
                <a:solidFill>
                  <a:srgbClr val="003300"/>
                </a:solidFill>
              </a:rPr>
              <a:t>en het maken van een verslag</a:t>
            </a:r>
            <a:endParaRPr lang="nl-NL" sz="2800" b="1" dirty="0">
              <a:solidFill>
                <a:srgbClr val="003300"/>
              </a:solidFill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38914" y="1948423"/>
            <a:ext cx="6782626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2000" b="1" dirty="0" smtClean="0"/>
              <a:t>6. Resultaat. Wat </a:t>
            </a:r>
            <a:r>
              <a:rPr lang="nl-NL" sz="2000" b="1" dirty="0"/>
              <a:t>nemen we waar</a:t>
            </a:r>
            <a:r>
              <a:rPr lang="nl-NL" sz="2000" b="1" dirty="0" smtClean="0"/>
              <a:t>?</a:t>
            </a:r>
            <a:br>
              <a:rPr lang="nl-NL" sz="2000" b="1" dirty="0" smtClean="0"/>
            </a:br>
            <a:r>
              <a:rPr lang="nl-NL" sz="2000" b="1" dirty="0" smtClean="0"/>
              <a:t> </a:t>
            </a:r>
          </a:p>
          <a:p>
            <a:pPr eaLnBrk="1" hangingPunct="1"/>
            <a:r>
              <a:rPr lang="nl-NL" sz="2000" b="1" dirty="0" smtClean="0"/>
              <a:t>7. Welke conclusie(s) </a:t>
            </a:r>
            <a:r>
              <a:rPr lang="nl-NL" sz="2000" b="1" dirty="0"/>
              <a:t>kunnen we trekken</a:t>
            </a:r>
            <a:r>
              <a:rPr lang="nl-NL" sz="2000" b="1" dirty="0" smtClean="0"/>
              <a:t>?</a:t>
            </a:r>
          </a:p>
          <a:p>
            <a:pPr eaLnBrk="1" hangingPunct="1"/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8. </a:t>
            </a:r>
            <a:r>
              <a:rPr lang="nl-NL" sz="2000" b="1" dirty="0"/>
              <a:t>Discussie. Commentaar op de proef, fouten </a:t>
            </a:r>
            <a:r>
              <a:rPr lang="nl-NL" sz="2000" b="1" dirty="0" smtClean="0"/>
              <a:t>analyse.</a:t>
            </a:r>
          </a:p>
          <a:p>
            <a:pPr eaLnBrk="1" hangingPunct="1"/>
            <a:endParaRPr lang="nl-NL" sz="2000" b="1" dirty="0"/>
          </a:p>
          <a:p>
            <a:pPr eaLnBrk="1" hangingPunct="1"/>
            <a:r>
              <a:rPr lang="nl-NL" sz="2000" b="1" dirty="0" smtClean="0"/>
              <a:t>9. Nawoord</a:t>
            </a:r>
          </a:p>
          <a:p>
            <a:pPr eaLnBrk="1" hangingPunct="1"/>
            <a:endParaRPr lang="nl-NL" sz="2000" b="1" dirty="0"/>
          </a:p>
          <a:p>
            <a:pPr eaLnBrk="1" hangingPunct="1"/>
            <a:r>
              <a:rPr lang="nl-NL" sz="2000" b="1" dirty="0" smtClean="0"/>
              <a:t>10. Bronvermelding</a:t>
            </a:r>
          </a:p>
          <a:p>
            <a:pPr eaLnBrk="1" hangingPunct="1"/>
            <a:endParaRPr lang="nl-NL" sz="2000" b="1" dirty="0"/>
          </a:p>
          <a:p>
            <a:pPr eaLnBrk="1" hangingPunct="1"/>
            <a:r>
              <a:rPr lang="nl-NL" sz="2000" b="1" dirty="0" smtClean="0"/>
              <a:t>11. </a:t>
            </a:r>
            <a:r>
              <a:rPr lang="nl-NL" sz="2000" b="1" dirty="0"/>
              <a:t>L</a:t>
            </a:r>
            <a:r>
              <a:rPr lang="nl-NL" sz="2000" b="1" dirty="0" smtClean="0"/>
              <a:t>ogboek</a:t>
            </a:r>
            <a:endParaRPr lang="nl-NL" sz="2000" b="1" dirty="0"/>
          </a:p>
        </p:txBody>
      </p:sp>
      <p:pic>
        <p:nvPicPr>
          <p:cNvPr id="5122" name="Picture 2" descr="http://www.lol.nl/uploads/494/dieren-42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79653"/>
            <a:ext cx="5433377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85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941293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5" y="857250"/>
            <a:ext cx="8858250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  </a:t>
            </a:r>
            <a:br>
              <a:rPr lang="nl-NL" b="1" dirty="0" smtClean="0"/>
            </a:br>
            <a:endParaRPr lang="nl-NL" b="1" dirty="0" smtClean="0"/>
          </a:p>
          <a:p>
            <a:endParaRPr lang="nl-NL" b="1" dirty="0"/>
          </a:p>
          <a:p>
            <a:endParaRPr lang="nl-NL" b="1" dirty="0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9240" y="1046246"/>
            <a:ext cx="8984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altLang="nl-NL" sz="2400" b="1" dirty="0" smtClean="0">
                <a:latin typeface="Trebuchet MS" pitchFamily="34" charset="0"/>
              </a:rPr>
              <a:t>Start PSO. </a:t>
            </a:r>
            <a:r>
              <a:rPr lang="nl-NL" sz="2400" b="1" dirty="0" smtClean="0">
                <a:latin typeface="Trebuchet MS" pitchFamily="34" charset="0"/>
              </a:rPr>
              <a:t>Zelfstandig experiment.</a:t>
            </a:r>
          </a:p>
        </p:txBody>
      </p:sp>
      <p:pic>
        <p:nvPicPr>
          <p:cNvPr id="3074" name="Picture 2" descr="http://www.hilplays.com/Welkom/Er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1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797277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4" y="857250"/>
            <a:ext cx="9001125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NL" dirty="0" smtClean="0"/>
              <a:t>Hoe begin je aan een onderzoek?</a:t>
            </a: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nl-NL" b="1" dirty="0" smtClean="0"/>
              <a:t>Zoek een onderwerp.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dirty="0" smtClean="0"/>
              <a:t>Het moet wel een onderzoek zijn wat ergens op slaat.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nl-NL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dirty="0" smtClean="0">
                <a:solidFill>
                  <a:srgbClr val="FF0000"/>
                </a:solidFill>
              </a:rPr>
              <a:t>Fout is.</a:t>
            </a:r>
            <a:r>
              <a:rPr lang="nl-NL" dirty="0" smtClean="0"/>
              <a:t> Hoeveel kikkers passen er in mijn onderbroek?    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dirty="0" smtClean="0"/>
              <a:t>            Is niet relevant.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nl-NL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Goed is</a:t>
            </a:r>
            <a:r>
              <a:rPr lang="nl-NL" dirty="0" smtClean="0"/>
              <a:t>. Wat is de voedselvoorkeur van een kikker?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Goed is</a:t>
            </a:r>
            <a:r>
              <a:rPr lang="nl-NL" dirty="0" smtClean="0"/>
              <a:t>. Reageren kikkers op geluid?</a:t>
            </a:r>
            <a:endParaRPr lang="nl-NL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nl-NL" dirty="0" smtClean="0"/>
          </a:p>
          <a:p>
            <a:pPr marL="0" indent="0" eaLnBrk="1" hangingPunct="1">
              <a:spcBef>
                <a:spcPct val="0"/>
              </a:spcBef>
              <a:buNone/>
            </a:pPr>
            <a:endParaRPr lang="nl-NL" dirty="0" smtClean="0"/>
          </a:p>
        </p:txBody>
      </p:sp>
      <p:sp>
        <p:nvSpPr>
          <p:cNvPr id="2" name="AutoShape 2" descr="Afbeeldingsresultaat voor kikker hum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148" name="Picture 4" descr="http://www.gratis-e-cards.nl/greetings/resource/picture/Kikker/072d1212b1.jpg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056" y="5187682"/>
            <a:ext cx="4096519" cy="167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/>
          </a:p>
        </p:txBody>
      </p:sp>
      <p:sp>
        <p:nvSpPr>
          <p:cNvPr id="2" name="Rechthoek 1"/>
          <p:cNvSpPr/>
          <p:nvPr/>
        </p:nvSpPr>
        <p:spPr>
          <a:xfrm>
            <a:off x="251520" y="1124744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/>
              <a:t>2. Theoretische verkenning.</a:t>
            </a:r>
          </a:p>
          <a:p>
            <a:r>
              <a:rPr lang="nl-NL" sz="2400" dirty="0" smtClean="0"/>
              <a:t>Je zoekt achtergrondinformatie op wat je nodig hebt voor je onderzoek. </a:t>
            </a:r>
          </a:p>
          <a:p>
            <a:r>
              <a:rPr lang="nl-NL" sz="2400" b="1" dirty="0" smtClean="0">
                <a:solidFill>
                  <a:srgbClr val="FF0000"/>
                </a:solidFill>
              </a:rPr>
              <a:t>Let op! Noteer direct die bronvermelding voor je verslag.</a:t>
            </a:r>
          </a:p>
          <a:p>
            <a:endParaRPr lang="nl-NL" sz="2400" dirty="0" smtClean="0"/>
          </a:p>
          <a:p>
            <a:endParaRPr lang="nl-NL" sz="2400" dirty="0" smtClean="0"/>
          </a:p>
        </p:txBody>
      </p:sp>
      <p:pic>
        <p:nvPicPr>
          <p:cNvPr id="6152" name="Picture 8" descr="http://blog.waag.org/wp-content/uploads/2011/01/ce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2708920"/>
            <a:ext cx="7344816" cy="372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/>
          </a:p>
        </p:txBody>
      </p:sp>
      <p:sp>
        <p:nvSpPr>
          <p:cNvPr id="2" name="Rechthoek 1"/>
          <p:cNvSpPr/>
          <p:nvPr/>
        </p:nvSpPr>
        <p:spPr>
          <a:xfrm>
            <a:off x="251520" y="908720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/>
              <a:t>3. Opstellen onderzoeksvraag (Wat wil ik weten).</a:t>
            </a:r>
          </a:p>
          <a:p>
            <a:r>
              <a:rPr lang="nl-NL" sz="2400" dirty="0" smtClean="0"/>
              <a:t>     </a:t>
            </a:r>
            <a:r>
              <a:rPr lang="nl-NL" sz="2400" dirty="0" smtClean="0">
                <a:solidFill>
                  <a:srgbClr val="FF0000"/>
                </a:solidFill>
              </a:rPr>
              <a:t>Fout is</a:t>
            </a:r>
            <a:r>
              <a:rPr lang="nl-NL" sz="2400" dirty="0" smtClean="0"/>
              <a:t>. Welke smaak vind je het lekkerst?</a:t>
            </a:r>
          </a:p>
          <a:p>
            <a:r>
              <a:rPr lang="nl-NL" sz="2400" dirty="0" smtClean="0"/>
              <a:t>     </a:t>
            </a:r>
            <a:r>
              <a:rPr lang="nl-NL" sz="2400" dirty="0" smtClean="0">
                <a:solidFill>
                  <a:schemeClr val="accent3">
                    <a:lumMod val="75000"/>
                  </a:schemeClr>
                </a:solidFill>
              </a:rPr>
              <a:t>Goed is</a:t>
            </a:r>
            <a:r>
              <a:rPr lang="nl-NL" sz="2400" dirty="0" smtClean="0"/>
              <a:t>. Welke smaak proef je waar op je tong? </a:t>
            </a:r>
          </a:p>
          <a:p>
            <a:r>
              <a:rPr lang="nl-NL" sz="2400" dirty="0" smtClean="0"/>
              <a:t>Hier enkele voorbeelden zie blz. 4.</a:t>
            </a:r>
          </a:p>
          <a:p>
            <a:pPr>
              <a:buFontTx/>
              <a:buChar char="-"/>
            </a:pPr>
            <a:r>
              <a:rPr lang="nl-NL" sz="2400" dirty="0" smtClean="0"/>
              <a:t> Ik wil wat weten of een kikker reageert op geluid?</a:t>
            </a: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endParaRPr lang="nl-NL" sz="2400" dirty="0" smtClean="0"/>
          </a:p>
          <a:p>
            <a:r>
              <a:rPr lang="nl-NL" sz="2400" dirty="0" smtClean="0"/>
              <a:t>- Ik wil weten bij welke potgrond slaplanten het beste   </a:t>
            </a:r>
          </a:p>
          <a:p>
            <a:r>
              <a:rPr lang="nl-NL" sz="2400" dirty="0"/>
              <a:t> </a:t>
            </a:r>
            <a:r>
              <a:rPr lang="nl-NL" sz="2400" dirty="0" smtClean="0"/>
              <a:t> groeien?</a:t>
            </a:r>
          </a:p>
          <a:p>
            <a:r>
              <a:rPr lang="nl-NL" sz="2400" dirty="0" smtClean="0"/>
              <a:t>  </a:t>
            </a:r>
          </a:p>
          <a:p>
            <a:endParaRPr lang="nl-NL" sz="2400" b="1" dirty="0"/>
          </a:p>
          <a:p>
            <a:r>
              <a:rPr lang="nl-NL" sz="2400" dirty="0" smtClean="0"/>
              <a:t>- Ik wil wat weten met welke kleur licht men het beste kan lezen.</a:t>
            </a:r>
          </a:p>
        </p:txBody>
      </p:sp>
      <p:sp>
        <p:nvSpPr>
          <p:cNvPr id="3" name="Rechthoek 2"/>
          <p:cNvSpPr/>
          <p:nvPr/>
        </p:nvSpPr>
        <p:spPr>
          <a:xfrm>
            <a:off x="395536" y="2780928"/>
            <a:ext cx="9289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Reageert een kikker op een bepaald geluid?</a:t>
            </a:r>
          </a:p>
        </p:txBody>
      </p:sp>
      <p:sp>
        <p:nvSpPr>
          <p:cNvPr id="4" name="Rechthoek 3"/>
          <p:cNvSpPr/>
          <p:nvPr/>
        </p:nvSpPr>
        <p:spPr>
          <a:xfrm>
            <a:off x="395536" y="4263479"/>
            <a:ext cx="8578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Bij welke potgrondsoort groeien slaplanten het best?</a:t>
            </a:r>
            <a:endParaRPr lang="nl-NL" sz="240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395536" y="5802367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Met welke kleur licht kan men het beste iets herkennen? </a:t>
            </a:r>
          </a:p>
        </p:txBody>
      </p:sp>
    </p:spTree>
    <p:extLst>
      <p:ext uri="{BB962C8B-B14F-4D97-AF65-F5344CB8AC3E}">
        <p14:creationId xmlns:p14="http://schemas.microsoft.com/office/powerpoint/2010/main" val="8047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6301333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5" y="857250"/>
            <a:ext cx="8858250" cy="451596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b="1" dirty="0"/>
              <a:t>Wat is een goede hypothese?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dirty="0" smtClean="0"/>
              <a:t>Antwoord op de onderzoeksvraag.</a:t>
            </a:r>
            <a:endParaRPr lang="nl-NL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dirty="0"/>
              <a:t>Moet experimenteel getoetst kunnen </a:t>
            </a:r>
            <a:r>
              <a:rPr lang="nl-NL" dirty="0" smtClean="0"/>
              <a:t>worden.</a:t>
            </a:r>
            <a:endParaRPr lang="nl-NL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dirty="0"/>
              <a:t>Waarnemingen en resultaten bevestigen/verwerpen hypothese</a:t>
            </a:r>
            <a:r>
              <a:rPr lang="nl-NL" dirty="0" smtClean="0"/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nl-NL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b="1" dirty="0" smtClean="0"/>
              <a:t>Voorbeeld:</a:t>
            </a:r>
            <a:r>
              <a:rPr lang="nl-NL" dirty="0" smtClean="0"/>
              <a:t> Wie zijn dommer </a:t>
            </a:r>
            <a:r>
              <a:rPr lang="nl-NL" dirty="0" err="1" smtClean="0"/>
              <a:t>Denekampers</a:t>
            </a:r>
            <a:r>
              <a:rPr lang="nl-NL" dirty="0" smtClean="0"/>
              <a:t> of </a:t>
            </a:r>
            <a:r>
              <a:rPr lang="nl-NL" dirty="0" err="1" smtClean="0"/>
              <a:t>Oldenzalers</a:t>
            </a:r>
            <a:r>
              <a:rPr lang="nl-NL" dirty="0" smtClean="0"/>
              <a:t>?</a:t>
            </a:r>
          </a:p>
          <a:p>
            <a:pPr>
              <a:defRPr/>
            </a:pPr>
            <a:endParaRPr lang="nl-NL" dirty="0"/>
          </a:p>
          <a:p>
            <a:endParaRPr lang="nl-NL" b="1" dirty="0"/>
          </a:p>
        </p:txBody>
      </p:sp>
      <p:sp>
        <p:nvSpPr>
          <p:cNvPr id="3" name="Rechthoek 2"/>
          <p:cNvSpPr/>
          <p:nvPr/>
        </p:nvSpPr>
        <p:spPr>
          <a:xfrm>
            <a:off x="142875" y="4839043"/>
            <a:ext cx="8858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800" dirty="0" smtClean="0">
                <a:latin typeface="Trebuchet MS" pitchFamily="34" charset="0"/>
              </a:rPr>
              <a:t>Ik denk dat het niet uit maakt. </a:t>
            </a:r>
          </a:p>
          <a:p>
            <a:pPr>
              <a:defRPr/>
            </a:pPr>
            <a:r>
              <a:rPr lang="nl-NL" sz="2800" dirty="0">
                <a:latin typeface="Trebuchet MS" pitchFamily="34" charset="0"/>
              </a:rPr>
              <a:t> </a:t>
            </a:r>
            <a:r>
              <a:rPr lang="nl-NL" sz="2800" dirty="0" smtClean="0">
                <a:latin typeface="Trebuchet MS" pitchFamily="34" charset="0"/>
              </a:rPr>
              <a:t> Ze zijn allebei even dom.</a:t>
            </a:r>
            <a:endParaRPr lang="nl-NL" sz="2800" dirty="0">
              <a:latin typeface="Trebuchet MS" pitchFamily="34" charset="0"/>
            </a:endParaRPr>
          </a:p>
        </p:txBody>
      </p:sp>
      <p:pic>
        <p:nvPicPr>
          <p:cNvPr id="4098" name="Picture 2" descr="http://blogimages.bloggen.be/strozansky/120978-0e69fbb754dc91dcf1cf46a517381f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15049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3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797278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4" y="857250"/>
            <a:ext cx="9001125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nl-NL" b="1" dirty="0" smtClean="0"/>
              <a:t>Variabelen</a:t>
            </a:r>
          </a:p>
          <a:p>
            <a:pPr>
              <a:buNone/>
              <a:defRPr/>
            </a:pPr>
            <a:r>
              <a:rPr lang="nl-NL" sz="2400" dirty="0" smtClean="0"/>
              <a:t>Je hebt bij een onderzoek te maken met </a:t>
            </a:r>
            <a:r>
              <a:rPr lang="nl-NL" sz="2400" b="1" dirty="0" smtClean="0">
                <a:solidFill>
                  <a:srgbClr val="FF0000"/>
                </a:solidFill>
              </a:rPr>
              <a:t>drie</a:t>
            </a:r>
            <a:r>
              <a:rPr lang="nl-NL" sz="2400" dirty="0" smtClean="0">
                <a:solidFill>
                  <a:srgbClr val="0000FF"/>
                </a:solidFill>
              </a:rPr>
              <a:t> </a:t>
            </a:r>
            <a:r>
              <a:rPr lang="nl-NL" sz="2400" dirty="0" smtClean="0"/>
              <a:t>soort variabelen:</a:t>
            </a:r>
          </a:p>
          <a:p>
            <a:pPr>
              <a:buNone/>
              <a:defRPr/>
            </a:pPr>
            <a:endParaRPr lang="nl-NL" sz="2400" dirty="0" smtClean="0"/>
          </a:p>
          <a:p>
            <a:r>
              <a:rPr lang="nl-NL" sz="2400" dirty="0" smtClean="0"/>
              <a:t>Onafhankelijke variabele </a:t>
            </a:r>
            <a:r>
              <a:rPr lang="nl-NL" altLang="nl-NL" sz="2400" dirty="0" smtClean="0">
                <a:sym typeface="Wingdings 3" pitchFamily="18" charset="2"/>
              </a:rPr>
              <a:t> </a:t>
            </a:r>
            <a:r>
              <a:rPr lang="nl-NL" altLang="nl-NL" sz="2400" dirty="0" smtClean="0"/>
              <a:t>deze bepaal jij of stel jij in.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nl-NL" sz="2400" dirty="0" smtClean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 smtClean="0"/>
              <a:t>Afhankelijke variabele </a:t>
            </a:r>
            <a:r>
              <a:rPr lang="nl-NL" altLang="nl-NL" sz="2400" dirty="0" smtClean="0">
                <a:sym typeface="Wingdings 3" pitchFamily="18" charset="2"/>
              </a:rPr>
              <a:t> </a:t>
            </a:r>
            <a:r>
              <a:rPr lang="nl-NL" altLang="nl-NL" sz="2400" dirty="0" smtClean="0"/>
              <a:t>deze is afhankelijk van wat jij instelt, dus ga je meten.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nl-NL" sz="2400" dirty="0" smtClean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 smtClean="0"/>
              <a:t>Controle variabelen </a:t>
            </a:r>
            <a:r>
              <a:rPr lang="nl-NL" altLang="nl-NL" sz="2400" dirty="0" smtClean="0">
                <a:sym typeface="Wingdings 3" pitchFamily="18" charset="2"/>
              </a:rPr>
              <a:t></a:t>
            </a:r>
            <a:r>
              <a:rPr lang="nl-NL" altLang="nl-NL" sz="2400" b="1" dirty="0" smtClean="0">
                <a:sym typeface="Wingdings 3" pitchFamily="18" charset="2"/>
              </a:rPr>
              <a:t> </a:t>
            </a:r>
            <a:r>
              <a:rPr lang="nl-NL" altLang="nl-NL" sz="2400" dirty="0" smtClean="0"/>
              <a:t>deze variabelen hou je constant/verander je niet.</a:t>
            </a:r>
          </a:p>
          <a:p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154392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919022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4" y="857250"/>
            <a:ext cx="9001125" cy="5380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 smtClean="0"/>
              <a:t>Voorbeelden verschillende variabelen</a:t>
            </a:r>
          </a:p>
          <a:p>
            <a:pPr marL="0" indent="0">
              <a:buNone/>
            </a:pPr>
            <a:r>
              <a:rPr lang="nl-NL" sz="2400" b="1" dirty="0" smtClean="0"/>
              <a:t>PROEF: Groei slaplanten bij verschillende potgronden.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Wat voor variabelen kun je hierbij bedenken? Invullen op blz. 6.</a:t>
            </a:r>
          </a:p>
          <a:p>
            <a:pPr marL="514350" indent="-514350">
              <a:buAutoNum type="arabicPeriod"/>
            </a:pPr>
            <a:r>
              <a:rPr lang="nl-NL" b="1" dirty="0" smtClean="0"/>
              <a:t>Onafhankelijk variabelen:</a:t>
            </a:r>
            <a:endParaRPr lang="nl-NL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b="1" dirty="0" smtClean="0"/>
              <a:t>Afhankelijk variabelen:</a:t>
            </a:r>
            <a:endParaRPr lang="nl-NL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Controle variabelen:</a:t>
            </a:r>
            <a:br>
              <a:rPr lang="nl-NL" b="1" dirty="0" smtClean="0"/>
            </a:br>
            <a:r>
              <a:rPr lang="nl-NL" b="1" dirty="0" smtClean="0"/>
              <a:t>Deze moeten gelijk blijven voor een goed onderzoek.</a:t>
            </a:r>
            <a:endParaRPr lang="nl-NL" b="1" dirty="0"/>
          </a:p>
        </p:txBody>
      </p:sp>
      <p:sp>
        <p:nvSpPr>
          <p:cNvPr id="2" name="Rechthoek 1"/>
          <p:cNvSpPr/>
          <p:nvPr/>
        </p:nvSpPr>
        <p:spPr>
          <a:xfrm>
            <a:off x="5148064" y="2780928"/>
            <a:ext cx="2691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  <a:latin typeface="Trebuchet MS" pitchFamily="34" charset="0"/>
              </a:rPr>
              <a:t>S</a:t>
            </a:r>
            <a:r>
              <a:rPr lang="nl-NL" sz="2800" b="1" dirty="0" smtClean="0">
                <a:solidFill>
                  <a:srgbClr val="FF0000"/>
                </a:solidFill>
                <a:latin typeface="Trebuchet MS" pitchFamily="34" charset="0"/>
              </a:rPr>
              <a:t>oort potgrond</a:t>
            </a:r>
            <a:endParaRPr lang="nl-NL" sz="2800" dirty="0">
              <a:latin typeface="Trebuchet MS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4139952" y="3266981"/>
            <a:ext cx="33922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latin typeface="Trebuchet MS" pitchFamily="34" charset="0"/>
              </a:rPr>
              <a:t>Groei van de plant </a:t>
            </a:r>
            <a:br>
              <a:rPr lang="nl-NL" sz="2800" b="1" dirty="0" smtClean="0">
                <a:solidFill>
                  <a:srgbClr val="FF0000"/>
                </a:solidFill>
                <a:latin typeface="Trebuchet MS" pitchFamily="34" charset="0"/>
              </a:rPr>
            </a:br>
            <a:r>
              <a:rPr lang="nl-NL" sz="2800" b="1" dirty="0" smtClean="0">
                <a:solidFill>
                  <a:srgbClr val="FF0000"/>
                </a:solidFill>
                <a:latin typeface="Trebuchet MS" pitchFamily="34" charset="0"/>
              </a:rPr>
              <a:t>(kun je meten)</a:t>
            </a:r>
            <a:endParaRPr lang="nl-NL" sz="2800" dirty="0">
              <a:latin typeface="Trebuchet MS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184236" y="5138028"/>
            <a:ext cx="685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latin typeface="Trebuchet MS" pitchFamily="34" charset="0"/>
              </a:rPr>
              <a:t>Hoeveelheid water, temperatuur, licht. </a:t>
            </a:r>
            <a:endParaRPr lang="nl-NL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6085309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4" y="857250"/>
            <a:ext cx="9001125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/>
              <a:t>- Benodigdheden:</a:t>
            </a:r>
          </a:p>
          <a:p>
            <a:pPr marL="0" indent="0">
              <a:buNone/>
            </a:pPr>
            <a:r>
              <a:rPr lang="nl-NL" b="1" dirty="0" smtClean="0"/>
              <a:t>   Lijst van materialen wat je nodig hebt.</a:t>
            </a:r>
          </a:p>
          <a:p>
            <a:pPr marL="0" indent="0">
              <a:buNone/>
            </a:pPr>
            <a:r>
              <a:rPr lang="nl-NL" b="1" dirty="0" smtClean="0"/>
              <a:t>Voorbeeld: Wat heb je denk je nodig bij de proef:</a:t>
            </a:r>
          </a:p>
          <a:p>
            <a:pPr marL="0" indent="0">
              <a:buNone/>
            </a:pPr>
            <a:r>
              <a:rPr lang="nl-NL" b="1" dirty="0" smtClean="0"/>
              <a:t>Groei slaplanten bij verschillende potgronden.</a:t>
            </a: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- </a:t>
            </a:r>
            <a:r>
              <a:rPr lang="nl-NL" b="1" dirty="0"/>
              <a:t>Plan van aanpak (Werkwijze).</a:t>
            </a:r>
          </a:p>
          <a:p>
            <a:pPr marL="0" indent="0">
              <a:buNone/>
            </a:pPr>
            <a:r>
              <a:rPr lang="nl-NL" b="1" dirty="0"/>
              <a:t>   Stapsgewijs aangeven wat je gaat doen. </a:t>
            </a:r>
            <a:endParaRPr lang="nl-NL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rgbClr val="C00000"/>
                </a:solidFill>
              </a:rPr>
              <a:t>Opdracht: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Schrijf een werkplan en maak een lijst van benodigdheden voor de proef. Blz. 8.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526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title" idx="4294967295"/>
          </p:nvPr>
        </p:nvSpPr>
        <p:spPr>
          <a:xfrm>
            <a:off x="142874" y="85725"/>
            <a:ext cx="5846465" cy="642938"/>
          </a:xfrm>
        </p:spPr>
        <p:txBody>
          <a:bodyPr/>
          <a:lstStyle/>
          <a:p>
            <a:pPr eaLnBrk="1" hangingPunct="1"/>
            <a:r>
              <a:rPr lang="nl-NL" dirty="0"/>
              <a:t>PSO. Praktisch school onderzoek.</a:t>
            </a:r>
            <a:endParaRPr lang="nl-NL" dirty="0" smtClean="0">
              <a:solidFill>
                <a:srgbClr val="37441C"/>
              </a:solidFill>
            </a:endParaRPr>
          </a:p>
        </p:txBody>
      </p:sp>
      <p:sp>
        <p:nvSpPr>
          <p:cNvPr id="5" name="Ondertitel 15"/>
          <p:cNvSpPr txBox="1">
            <a:spLocks/>
          </p:cNvSpPr>
          <p:nvPr/>
        </p:nvSpPr>
        <p:spPr>
          <a:xfrm>
            <a:off x="142875" y="857250"/>
            <a:ext cx="8858250" cy="69954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/>
              <a:t>Benodigdheden: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483768" y="67413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290132" y="1412776"/>
            <a:ext cx="59380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2400" b="1" dirty="0" smtClean="0">
                <a:latin typeface="Trebuchet MS" pitchFamily="34" charset="0"/>
              </a:rPr>
              <a:t>- Diversen </a:t>
            </a:r>
            <a:r>
              <a:rPr lang="nl-NL" sz="2400" b="1" dirty="0">
                <a:latin typeface="Trebuchet MS" pitchFamily="34" charset="0"/>
              </a:rPr>
              <a:t>potgronden</a:t>
            </a:r>
          </a:p>
          <a:p>
            <a:pPr marL="0" indent="0">
              <a:buNone/>
            </a:pPr>
            <a:r>
              <a:rPr lang="nl-NL" sz="2400" b="1" dirty="0" smtClean="0">
                <a:latin typeface="Trebuchet MS" pitchFamily="34" charset="0"/>
              </a:rPr>
              <a:t>- Slaplanten, klein, 5 per pot</a:t>
            </a:r>
            <a:endParaRPr lang="nl-NL" sz="2400" b="1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nl-NL" sz="2400" b="1" dirty="0" smtClean="0">
                <a:latin typeface="Trebuchet MS" pitchFamily="34" charset="0"/>
              </a:rPr>
              <a:t>- Bakjes</a:t>
            </a:r>
            <a:endParaRPr lang="nl-NL" sz="2400" b="1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nl-NL" sz="2400" b="1" dirty="0" smtClean="0">
                <a:latin typeface="Trebuchet MS" pitchFamily="34" charset="0"/>
              </a:rPr>
              <a:t>- Water</a:t>
            </a:r>
            <a:endParaRPr lang="nl-NL" sz="2400" b="1" dirty="0">
              <a:latin typeface="Trebuchet MS" pitchFamily="34" charset="0"/>
            </a:endParaRPr>
          </a:p>
          <a:p>
            <a:r>
              <a:rPr lang="nl-NL" sz="2400" b="1" dirty="0" smtClean="0">
                <a:latin typeface="Trebuchet MS" pitchFamily="34" charset="0"/>
              </a:rPr>
              <a:t>- Stikker </a:t>
            </a:r>
            <a:r>
              <a:rPr lang="nl-NL" sz="2400" b="1" dirty="0">
                <a:latin typeface="Trebuchet MS" pitchFamily="34" charset="0"/>
              </a:rPr>
              <a:t>of </a:t>
            </a:r>
            <a:r>
              <a:rPr lang="nl-NL" sz="2400" b="1" dirty="0" smtClean="0">
                <a:latin typeface="Trebuchet MS" pitchFamily="34" charset="0"/>
              </a:rPr>
              <a:t>stift</a:t>
            </a:r>
          </a:p>
          <a:p>
            <a:r>
              <a:rPr lang="nl-NL" sz="2400" b="1" dirty="0" smtClean="0">
                <a:latin typeface="Trebuchet MS" pitchFamily="34" charset="0"/>
              </a:rPr>
              <a:t>- Weegschaal</a:t>
            </a:r>
            <a:endParaRPr lang="nl-NL" sz="2400" b="1" dirty="0">
              <a:latin typeface="Trebuchet MS" pitchFamily="34" charset="0"/>
            </a:endParaRPr>
          </a:p>
        </p:txBody>
      </p:sp>
      <p:pic>
        <p:nvPicPr>
          <p:cNvPr id="2050" name="Picture 2" descr="http://tuinkers.com/wp-content/uploads/2013/09/gekrulde-tuinkers_6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2"/>
            <a:ext cx="5715000" cy="367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7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4487</TotalTime>
  <Words>638</Words>
  <Application>Microsoft Office PowerPoint</Application>
  <PresentationFormat>Diavoorstelling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Biologie lessen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PSO. Praktisch school onderzoek.</vt:lpstr>
      <vt:lpstr>LEREN ONDERZOEKEN</vt:lpstr>
      <vt:lpstr>LEREN ONDERZOEKEN</vt:lpstr>
      <vt:lpstr>LEREN ONDERZOEKEN</vt:lpstr>
      <vt:lpstr>PSO. Praktisch school onderzoek.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Rob Tervoert</cp:lastModifiedBy>
  <cp:revision>69</cp:revision>
  <dcterms:created xsi:type="dcterms:W3CDTF">2009-01-13T13:03:19Z</dcterms:created>
  <dcterms:modified xsi:type="dcterms:W3CDTF">2015-08-18T07:22:51Z</dcterms:modified>
</cp:coreProperties>
</file>