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4" r:id="rId5"/>
    <p:sldId id="262" r:id="rId6"/>
    <p:sldId id="268" r:id="rId7"/>
    <p:sldId id="270" r:id="rId8"/>
    <p:sldId id="265" r:id="rId9"/>
    <p:sldId id="266" r:id="rId10"/>
    <p:sldId id="276" r:id="rId11"/>
    <p:sldId id="267" r:id="rId12"/>
    <p:sldId id="271" r:id="rId13"/>
    <p:sldId id="278" r:id="rId14"/>
    <p:sldId id="269" r:id="rId15"/>
    <p:sldId id="274" r:id="rId16"/>
    <p:sldId id="275" r:id="rId17"/>
    <p:sldId id="279" r:id="rId18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7441C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Geen stijl, gee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28" autoAdjust="0"/>
    <p:restoredTop sz="94660"/>
  </p:normalViewPr>
  <p:slideViewPr>
    <p:cSldViewPr>
      <p:cViewPr varScale="1">
        <p:scale>
          <a:sx n="88" d="100"/>
          <a:sy n="88" d="100"/>
        </p:scale>
        <p:origin x="-108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Klik om de stijl te bewerken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919690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/>
          <p:cNvSpPr/>
          <p:nvPr userDrawn="1"/>
        </p:nvSpPr>
        <p:spPr>
          <a:xfrm>
            <a:off x="0" y="0"/>
            <a:ext cx="9144000" cy="785813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pic>
        <p:nvPicPr>
          <p:cNvPr id="5" name="Picture 4" descr="http://mail.google.com/mail/?attid=0.1&amp;disp=emb&amp;view=att&amp;th=11ecfebf3cf534cf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00" y="58738"/>
            <a:ext cx="1643063" cy="655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42844" y="71415"/>
            <a:ext cx="7286676" cy="642942"/>
          </a:xfrm>
        </p:spPr>
        <p:txBody>
          <a:bodyPr/>
          <a:lstStyle/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42844" y="857232"/>
            <a:ext cx="8858312" cy="5715040"/>
          </a:xfrm>
        </p:spPr>
        <p:txBody>
          <a:bodyPr/>
          <a:lstStyle>
            <a:lvl1pPr marL="0" indent="0" algn="l">
              <a:buNone/>
              <a:defRPr>
                <a:solidFill>
                  <a:srgbClr val="37441C"/>
                </a:solidFill>
                <a:latin typeface="Trebuchet MS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 smtClean="0"/>
              <a:t>Klik om het opmaakprofiel van de modelondertitel te bewerken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098348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422537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142844" y="928670"/>
            <a:ext cx="4352956" cy="56436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928670"/>
            <a:ext cx="4352956" cy="56436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12370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142844" y="857232"/>
            <a:ext cx="4354544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142844" y="1500174"/>
            <a:ext cx="4354544" cy="50720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857232"/>
            <a:ext cx="4356131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1500174"/>
            <a:ext cx="4356131" cy="50720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92738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420303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 userDrawn="1"/>
        </p:nvSpPr>
        <p:spPr>
          <a:xfrm>
            <a:off x="0" y="0"/>
            <a:ext cx="9144000" cy="785813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1027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142875" y="71438"/>
            <a:ext cx="7215188" cy="642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stijl te bewerken</a:t>
            </a:r>
          </a:p>
        </p:txBody>
      </p:sp>
      <p:sp>
        <p:nvSpPr>
          <p:cNvPr id="1028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142875" y="857250"/>
            <a:ext cx="8858250" cy="571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</a:p>
        </p:txBody>
      </p:sp>
      <p:pic>
        <p:nvPicPr>
          <p:cNvPr id="1029" name="Picture 4" descr="http://mail.google.com/mail/?attid=0.1&amp;disp=emb&amp;view=att&amp;th=11ecfebf3cf534cf"/>
          <p:cNvPicPr>
            <a:picLocks noChangeAspect="1" noChangeArrowheads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00" y="58738"/>
            <a:ext cx="1643063" cy="655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ijdelijke aanduiding voor dianummer 5"/>
          <p:cNvSpPr txBox="1">
            <a:spLocks/>
          </p:cNvSpPr>
          <p:nvPr userDrawn="1"/>
        </p:nvSpPr>
        <p:spPr>
          <a:xfrm>
            <a:off x="7296150" y="6564313"/>
            <a:ext cx="1776413" cy="293687"/>
          </a:xfrm>
          <a:prstGeom prst="rect">
            <a:avLst/>
          </a:prstGeom>
        </p:spPr>
        <p:txBody>
          <a:bodyPr anchor="ctr"/>
          <a:lstStyle>
            <a:lvl1pPr algn="r">
              <a:defRPr sz="1200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800" dirty="0" smtClean="0">
                <a:solidFill>
                  <a:srgbClr val="37441C"/>
                </a:solidFill>
                <a:latin typeface="+mn-lt"/>
                <a:cs typeface="+mn-cs"/>
              </a:rPr>
              <a:t>© 2009 </a:t>
            </a:r>
            <a:r>
              <a:rPr lang="nl-NL" sz="800" dirty="0" err="1" smtClean="0">
                <a:solidFill>
                  <a:srgbClr val="37441C"/>
                </a:solidFill>
                <a:latin typeface="+mn-lt"/>
                <a:cs typeface="+mn-cs"/>
              </a:rPr>
              <a:t>Biosoft</a:t>
            </a:r>
            <a:r>
              <a:rPr lang="nl-NL" sz="800" dirty="0" smtClean="0">
                <a:solidFill>
                  <a:srgbClr val="37441C"/>
                </a:solidFill>
                <a:latin typeface="+mn-lt"/>
                <a:cs typeface="+mn-cs"/>
              </a:rPr>
              <a:t>  TCC - Lyceumstraat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82" r:id="rId2"/>
    <p:sldLayoutId id="2147483678" r:id="rId3"/>
    <p:sldLayoutId id="2147483679" r:id="rId4"/>
    <p:sldLayoutId id="2147483680" r:id="rId5"/>
    <p:sldLayoutId id="2147483681" r:id="rId6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 kern="1200">
          <a:solidFill>
            <a:srgbClr val="003300"/>
          </a:solidFill>
          <a:latin typeface="Trebuchet MS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3300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3300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3300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3300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003300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003300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003300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003300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chemeClr val="tx1"/>
          </a:solidFill>
          <a:latin typeface="Trebuchet MS" pitchFamily="34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ern="1200">
          <a:solidFill>
            <a:schemeClr val="tx1"/>
          </a:solidFill>
          <a:latin typeface="Trebuchet MS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hyperlink" Target="http://www.biologietccl.nl/docs/Projecten/Hoe%20maak%20ik%20een%20grafiek.xlsx" TargetMode="Externa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gi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hyperlink" Target="http://www.biologietccl.nl/docs/Projecten/Berekening%20STD.xlsx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el 14"/>
          <p:cNvSpPr>
            <a:spLocks noGrp="1"/>
          </p:cNvSpPr>
          <p:nvPr>
            <p:ph type="ctrTitle"/>
          </p:nvPr>
        </p:nvSpPr>
        <p:spPr>
          <a:xfrm>
            <a:off x="142875" y="71438"/>
            <a:ext cx="7286625" cy="642937"/>
          </a:xfrm>
        </p:spPr>
        <p:txBody>
          <a:bodyPr/>
          <a:lstStyle/>
          <a:p>
            <a:pPr eaLnBrk="1" hangingPunct="1"/>
            <a:r>
              <a:rPr lang="nl-NL" dirty="0" smtClean="0"/>
              <a:t>LEREN ONDERZOEKEN</a:t>
            </a:r>
          </a:p>
        </p:txBody>
      </p:sp>
      <p:sp>
        <p:nvSpPr>
          <p:cNvPr id="3075" name="Ondertitel 15"/>
          <p:cNvSpPr>
            <a:spLocks noGrp="1"/>
          </p:cNvSpPr>
          <p:nvPr>
            <p:ph type="subTitle" idx="1"/>
          </p:nvPr>
        </p:nvSpPr>
        <p:spPr>
          <a:xfrm>
            <a:off x="0" y="857250"/>
            <a:ext cx="9144000" cy="5524078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nl-NL" sz="2400" b="1" dirty="0" smtClean="0">
                <a:solidFill>
                  <a:schemeClr val="tx1"/>
                </a:solidFill>
              </a:rPr>
              <a:t>Inleiding</a:t>
            </a:r>
            <a:r>
              <a:rPr lang="nl-NL" sz="2400" dirty="0" smtClean="0">
                <a:solidFill>
                  <a:schemeClr val="tx1"/>
                </a:solidFill>
              </a:rPr>
              <a:t>: Wat heb je nodig? </a:t>
            </a:r>
            <a:br>
              <a:rPr lang="nl-NL" sz="2400" dirty="0" smtClean="0">
                <a:solidFill>
                  <a:schemeClr val="tx1"/>
                </a:solidFill>
              </a:rPr>
            </a:br>
            <a:r>
              <a:rPr lang="nl-NL" sz="2400" dirty="0" smtClean="0">
                <a:solidFill>
                  <a:schemeClr val="tx1"/>
                </a:solidFill>
              </a:rPr>
              <a:t>- Handleiding “leren onderzoeken”, dit is ook je werkboek.</a:t>
            </a:r>
          </a:p>
          <a:p>
            <a:pPr eaLnBrk="1" hangingPunct="1">
              <a:spcBef>
                <a:spcPct val="0"/>
              </a:spcBef>
            </a:pPr>
            <a:endParaRPr lang="nl-NL" sz="2400" dirty="0" smtClean="0">
              <a:solidFill>
                <a:schemeClr val="tx1"/>
              </a:solidFill>
            </a:endParaRPr>
          </a:p>
          <a:p>
            <a:pPr eaLnBrk="1" hangingPunct="1">
              <a:spcBef>
                <a:spcPct val="0"/>
              </a:spcBef>
            </a:pPr>
            <a:r>
              <a:rPr lang="nl-NL" sz="2400" b="1" dirty="0" smtClean="0">
                <a:solidFill>
                  <a:schemeClr val="tx1"/>
                </a:solidFill>
              </a:rPr>
              <a:t>Wat gaan we doen?</a:t>
            </a:r>
          </a:p>
          <a:p>
            <a:pPr marL="514350" indent="-514350" eaLnBrk="1" hangingPunct="1">
              <a:spcBef>
                <a:spcPct val="0"/>
              </a:spcBef>
              <a:buAutoNum type="arabicPeriod"/>
            </a:pPr>
            <a:r>
              <a:rPr lang="nl-NL" sz="2400" dirty="0" smtClean="0">
                <a:solidFill>
                  <a:schemeClr val="tx1"/>
                </a:solidFill>
              </a:rPr>
              <a:t>Theorie. Hoe zet je een onderzoek op </a:t>
            </a:r>
            <a:br>
              <a:rPr lang="nl-NL" sz="2400" dirty="0" smtClean="0">
                <a:solidFill>
                  <a:schemeClr val="tx1"/>
                </a:solidFill>
              </a:rPr>
            </a:br>
            <a:r>
              <a:rPr lang="nl-NL" sz="2400" dirty="0" smtClean="0">
                <a:solidFill>
                  <a:schemeClr val="tx1"/>
                </a:solidFill>
              </a:rPr>
              <a:t>(uitleg natuurwetenschappelijke methode). </a:t>
            </a:r>
          </a:p>
          <a:p>
            <a:pPr marL="514350" indent="-514350" eaLnBrk="1" hangingPunct="1">
              <a:spcBef>
                <a:spcPct val="0"/>
              </a:spcBef>
              <a:buAutoNum type="arabicPeriod"/>
            </a:pPr>
            <a:r>
              <a:rPr lang="nl-NL" sz="2400" dirty="0" smtClean="0">
                <a:solidFill>
                  <a:schemeClr val="tx1"/>
                </a:solidFill>
              </a:rPr>
              <a:t>Start met twee kleine onderzoeken (met een voorschrift).</a:t>
            </a:r>
          </a:p>
          <a:p>
            <a:pPr marL="514350" indent="-514350" eaLnBrk="1" hangingPunct="1">
              <a:spcBef>
                <a:spcPct val="0"/>
              </a:spcBef>
              <a:buAutoNum type="arabicPeriod"/>
            </a:pPr>
            <a:r>
              <a:rPr lang="nl-NL" sz="2400" dirty="0" smtClean="0">
                <a:solidFill>
                  <a:schemeClr val="tx1"/>
                </a:solidFill>
              </a:rPr>
              <a:t>Eén uitgebreidere onderzoeken (zonder voorschrift).</a:t>
            </a:r>
          </a:p>
          <a:p>
            <a:pPr marL="514350" indent="-514350" eaLnBrk="1" hangingPunct="1">
              <a:spcBef>
                <a:spcPct val="0"/>
              </a:spcBef>
              <a:buAutoNum type="arabicPeriod"/>
            </a:pPr>
            <a:r>
              <a:rPr lang="nl-NL" sz="2400" dirty="0" smtClean="0">
                <a:solidFill>
                  <a:schemeClr val="tx1"/>
                </a:solidFill>
              </a:rPr>
              <a:t>Het bepalen van de waterkwaliteit van het overloop gebied naast de rondweg en een sloot verderop.</a:t>
            </a:r>
          </a:p>
          <a:p>
            <a:pPr marL="514350" indent="-514350" eaLnBrk="1" hangingPunct="1">
              <a:spcBef>
                <a:spcPct val="0"/>
              </a:spcBef>
              <a:buAutoNum type="arabicPeriod"/>
            </a:pPr>
            <a:r>
              <a:rPr lang="nl-NL" sz="2400" dirty="0" smtClean="0">
                <a:solidFill>
                  <a:schemeClr val="tx1"/>
                </a:solidFill>
              </a:rPr>
              <a:t>Zelfstandig een klein onderzoek bedenken en uitvoeren.</a:t>
            </a:r>
          </a:p>
          <a:p>
            <a:pPr eaLnBrk="1" hangingPunct="1">
              <a:spcBef>
                <a:spcPct val="0"/>
              </a:spcBef>
            </a:pPr>
            <a:r>
              <a:rPr lang="nl-NL" sz="2400" dirty="0">
                <a:solidFill>
                  <a:schemeClr val="tx1"/>
                </a:solidFill>
              </a:rPr>
              <a:t> </a:t>
            </a:r>
            <a:r>
              <a:rPr lang="nl-NL" sz="2400" dirty="0" smtClean="0">
                <a:solidFill>
                  <a:schemeClr val="tx1"/>
                </a:solidFill>
              </a:rPr>
              <a:t>    Mits er tijd voor is. </a:t>
            </a:r>
          </a:p>
          <a:p>
            <a:pPr eaLnBrk="1" hangingPunct="1">
              <a:spcBef>
                <a:spcPct val="0"/>
              </a:spcBef>
            </a:pPr>
            <a:r>
              <a:rPr lang="nl-NL" sz="2400" dirty="0" smtClean="0">
                <a:solidFill>
                  <a:schemeClr val="tx1"/>
                </a:solidFill>
              </a:rPr>
              <a:t>6.  Voor elk verslag krijg je een beoordeling.</a:t>
            </a:r>
          </a:p>
          <a:p>
            <a:pPr eaLnBrk="1" hangingPunct="1">
              <a:spcBef>
                <a:spcPct val="0"/>
              </a:spcBef>
            </a:pPr>
            <a:r>
              <a:rPr lang="nl-NL" sz="2400" dirty="0" smtClean="0">
                <a:solidFill>
                  <a:schemeClr val="tx1"/>
                </a:solidFill>
              </a:rPr>
              <a:t>7.  Weging: 1</a:t>
            </a:r>
            <a:r>
              <a:rPr lang="nl-NL" sz="2400" baseline="30000" dirty="0" smtClean="0">
                <a:solidFill>
                  <a:schemeClr val="tx1"/>
                </a:solidFill>
              </a:rPr>
              <a:t>ste</a:t>
            </a:r>
            <a:r>
              <a:rPr lang="nl-NL" sz="2400" dirty="0" smtClean="0">
                <a:solidFill>
                  <a:schemeClr val="tx1"/>
                </a:solidFill>
              </a:rPr>
              <a:t> en 2</a:t>
            </a:r>
            <a:r>
              <a:rPr lang="nl-NL" sz="2400" baseline="30000" dirty="0" smtClean="0">
                <a:solidFill>
                  <a:schemeClr val="tx1"/>
                </a:solidFill>
              </a:rPr>
              <a:t>de</a:t>
            </a:r>
            <a:r>
              <a:rPr lang="nl-NL" sz="2400" dirty="0" smtClean="0">
                <a:solidFill>
                  <a:schemeClr val="tx1"/>
                </a:solidFill>
              </a:rPr>
              <a:t> 1x, 3</a:t>
            </a:r>
            <a:r>
              <a:rPr lang="nl-NL" sz="2400" baseline="30000" dirty="0" smtClean="0">
                <a:solidFill>
                  <a:schemeClr val="tx1"/>
                </a:solidFill>
              </a:rPr>
              <a:t>de </a:t>
            </a:r>
            <a:r>
              <a:rPr lang="nl-NL" sz="2400" dirty="0" smtClean="0">
                <a:solidFill>
                  <a:schemeClr val="tx1"/>
                </a:solidFill>
              </a:rPr>
              <a:t>en</a:t>
            </a:r>
            <a:r>
              <a:rPr lang="nl-NL" sz="2400" baseline="30000" dirty="0" smtClean="0">
                <a:solidFill>
                  <a:schemeClr val="tx1"/>
                </a:solidFill>
              </a:rPr>
              <a:t> </a:t>
            </a:r>
            <a:r>
              <a:rPr lang="nl-NL" sz="2400" dirty="0" smtClean="0">
                <a:solidFill>
                  <a:schemeClr val="tx1"/>
                </a:solidFill>
              </a:rPr>
              <a:t>4</a:t>
            </a:r>
            <a:r>
              <a:rPr lang="nl-NL" sz="2400" baseline="30000" dirty="0" smtClean="0">
                <a:solidFill>
                  <a:schemeClr val="tx1"/>
                </a:solidFill>
              </a:rPr>
              <a:t>de</a:t>
            </a:r>
            <a:r>
              <a:rPr lang="nl-NL" sz="2400" dirty="0" smtClean="0">
                <a:solidFill>
                  <a:schemeClr val="tx1"/>
                </a:solidFill>
              </a:rPr>
              <a:t> 2x.</a:t>
            </a:r>
          </a:p>
          <a:p>
            <a:pPr marL="514350" indent="-514350" eaLnBrk="1" hangingPunct="1">
              <a:spcBef>
                <a:spcPct val="0"/>
              </a:spcBef>
              <a:buAutoNum type="arabicPeriod"/>
            </a:pPr>
            <a:endParaRPr lang="nl-NL" dirty="0" smtClean="0">
              <a:solidFill>
                <a:schemeClr val="tx1"/>
              </a:solidFill>
            </a:endParaRPr>
          </a:p>
          <a:p>
            <a:pPr marL="514350" indent="-514350" eaLnBrk="1" hangingPunct="1">
              <a:spcBef>
                <a:spcPct val="0"/>
              </a:spcBef>
              <a:buAutoNum type="arabicPeriod"/>
            </a:pPr>
            <a:endParaRPr lang="nl-NL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/>
          </p:cNvSpPr>
          <p:nvPr>
            <p:ph type="title" idx="4294967295"/>
          </p:nvPr>
        </p:nvSpPr>
        <p:spPr>
          <a:xfrm>
            <a:off x="142875" y="85725"/>
            <a:ext cx="4375150" cy="642938"/>
          </a:xfrm>
        </p:spPr>
        <p:txBody>
          <a:bodyPr/>
          <a:lstStyle/>
          <a:p>
            <a:pPr eaLnBrk="1" hangingPunct="1"/>
            <a:r>
              <a:rPr lang="nl-NL" dirty="0" smtClean="0"/>
              <a:t>LEREN ONDERZOEKEN</a:t>
            </a:r>
            <a:endParaRPr lang="nl-NL" dirty="0" smtClean="0">
              <a:solidFill>
                <a:srgbClr val="37441C"/>
              </a:solidFill>
            </a:endParaRPr>
          </a:p>
        </p:txBody>
      </p:sp>
      <p:sp>
        <p:nvSpPr>
          <p:cNvPr id="5" name="Ondertitel 15"/>
          <p:cNvSpPr txBox="1">
            <a:spLocks/>
          </p:cNvSpPr>
          <p:nvPr/>
        </p:nvSpPr>
        <p:spPr>
          <a:xfrm>
            <a:off x="142875" y="857250"/>
            <a:ext cx="8858250" cy="699542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l-NL" b="1" dirty="0" smtClean="0"/>
              <a:t>Benodigdheden:</a:t>
            </a:r>
          </a:p>
        </p:txBody>
      </p:sp>
      <p:sp>
        <p:nvSpPr>
          <p:cNvPr id="2" name="Tekstvak 1"/>
          <p:cNvSpPr txBox="1"/>
          <p:nvPr/>
        </p:nvSpPr>
        <p:spPr>
          <a:xfrm>
            <a:off x="2483768" y="674136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nl-NL" dirty="0"/>
          </a:p>
        </p:txBody>
      </p:sp>
      <p:sp>
        <p:nvSpPr>
          <p:cNvPr id="6" name="Rechthoek 5"/>
          <p:cNvSpPr/>
          <p:nvPr/>
        </p:nvSpPr>
        <p:spPr>
          <a:xfrm>
            <a:off x="290132" y="1412776"/>
            <a:ext cx="5938051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nl-NL" sz="2400" b="1" dirty="0" smtClean="0">
                <a:latin typeface="Trebuchet MS" pitchFamily="34" charset="0"/>
              </a:rPr>
              <a:t>- Diversen </a:t>
            </a:r>
            <a:r>
              <a:rPr lang="nl-NL" sz="2400" b="1" dirty="0">
                <a:latin typeface="Trebuchet MS" pitchFamily="34" charset="0"/>
              </a:rPr>
              <a:t>potgronden</a:t>
            </a:r>
          </a:p>
          <a:p>
            <a:pPr marL="0" indent="0">
              <a:buNone/>
            </a:pPr>
            <a:r>
              <a:rPr lang="nl-NL" sz="2400" b="1" dirty="0" smtClean="0">
                <a:latin typeface="Trebuchet MS" pitchFamily="34" charset="0"/>
              </a:rPr>
              <a:t>- Tuinkerszaden (25 per bakje)</a:t>
            </a:r>
            <a:endParaRPr lang="nl-NL" sz="2400" b="1" dirty="0">
              <a:latin typeface="Trebuchet MS" pitchFamily="34" charset="0"/>
            </a:endParaRPr>
          </a:p>
          <a:p>
            <a:pPr marL="0" indent="0">
              <a:buNone/>
            </a:pPr>
            <a:r>
              <a:rPr lang="nl-NL" sz="2400" b="1" dirty="0" smtClean="0">
                <a:latin typeface="Trebuchet MS" pitchFamily="34" charset="0"/>
              </a:rPr>
              <a:t>- Bakjes</a:t>
            </a:r>
            <a:endParaRPr lang="nl-NL" sz="2400" b="1" dirty="0">
              <a:latin typeface="Trebuchet MS" pitchFamily="34" charset="0"/>
            </a:endParaRPr>
          </a:p>
          <a:p>
            <a:pPr marL="0" indent="0">
              <a:buNone/>
            </a:pPr>
            <a:r>
              <a:rPr lang="nl-NL" sz="2400" b="1" dirty="0" smtClean="0">
                <a:latin typeface="Trebuchet MS" pitchFamily="34" charset="0"/>
              </a:rPr>
              <a:t>- Water</a:t>
            </a:r>
            <a:endParaRPr lang="nl-NL" sz="2400" b="1" dirty="0">
              <a:latin typeface="Trebuchet MS" pitchFamily="34" charset="0"/>
            </a:endParaRPr>
          </a:p>
          <a:p>
            <a:r>
              <a:rPr lang="nl-NL" sz="2400" b="1" dirty="0" smtClean="0">
                <a:latin typeface="Trebuchet MS" pitchFamily="34" charset="0"/>
              </a:rPr>
              <a:t>- Stikker </a:t>
            </a:r>
            <a:r>
              <a:rPr lang="nl-NL" sz="2400" b="1" dirty="0">
                <a:latin typeface="Trebuchet MS" pitchFamily="34" charset="0"/>
              </a:rPr>
              <a:t>of </a:t>
            </a:r>
            <a:r>
              <a:rPr lang="nl-NL" sz="2400" b="1" dirty="0" smtClean="0">
                <a:latin typeface="Trebuchet MS" pitchFamily="34" charset="0"/>
              </a:rPr>
              <a:t>stift</a:t>
            </a:r>
          </a:p>
          <a:p>
            <a:r>
              <a:rPr lang="nl-NL" sz="2400" b="1" dirty="0" smtClean="0">
                <a:latin typeface="Trebuchet MS" pitchFamily="34" charset="0"/>
              </a:rPr>
              <a:t>- Meetlat</a:t>
            </a:r>
            <a:endParaRPr lang="nl-NL" sz="2400" b="1" dirty="0">
              <a:latin typeface="Trebuchet MS" pitchFamily="34" charset="0"/>
            </a:endParaRPr>
          </a:p>
        </p:txBody>
      </p:sp>
      <p:pic>
        <p:nvPicPr>
          <p:cNvPr id="2050" name="Picture 2" descr="http://tuinkers.com/wp-content/uploads/2013/09/gekrulde-tuinkers_600px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2636912"/>
            <a:ext cx="5715000" cy="36758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80733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/>
          </p:cNvSpPr>
          <p:nvPr>
            <p:ph type="title" idx="4294967295"/>
          </p:nvPr>
        </p:nvSpPr>
        <p:spPr>
          <a:xfrm>
            <a:off x="142875" y="85725"/>
            <a:ext cx="4375150" cy="642938"/>
          </a:xfrm>
        </p:spPr>
        <p:txBody>
          <a:bodyPr/>
          <a:lstStyle/>
          <a:p>
            <a:pPr eaLnBrk="1" hangingPunct="1"/>
            <a:r>
              <a:rPr lang="nl-NL" dirty="0" smtClean="0"/>
              <a:t>LEREN ONDERZOEKEN</a:t>
            </a:r>
            <a:endParaRPr lang="nl-NL" dirty="0" smtClean="0">
              <a:solidFill>
                <a:srgbClr val="37441C"/>
              </a:solidFill>
            </a:endParaRPr>
          </a:p>
        </p:txBody>
      </p:sp>
      <p:sp>
        <p:nvSpPr>
          <p:cNvPr id="5" name="Ondertitel 15"/>
          <p:cNvSpPr txBox="1">
            <a:spLocks/>
          </p:cNvSpPr>
          <p:nvPr/>
        </p:nvSpPr>
        <p:spPr>
          <a:xfrm>
            <a:off x="142875" y="857250"/>
            <a:ext cx="8858250" cy="57150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nl-NL" b="1" dirty="0"/>
          </a:p>
          <a:p>
            <a:pPr marL="0" indent="0">
              <a:buNone/>
            </a:pPr>
            <a:endParaRPr lang="nl-NL" b="1" dirty="0"/>
          </a:p>
          <a:p>
            <a:pPr marL="0" indent="0">
              <a:buNone/>
            </a:pPr>
            <a:endParaRPr lang="nl-NL" b="1" dirty="0"/>
          </a:p>
          <a:p>
            <a:pPr marL="0" indent="0">
              <a:buNone/>
            </a:pPr>
            <a:endParaRPr lang="nl-NL" b="1" dirty="0" smtClean="0"/>
          </a:p>
          <a:p>
            <a:endParaRPr lang="nl-NL" b="1" dirty="0"/>
          </a:p>
          <a:p>
            <a:endParaRPr lang="nl-NL" b="1" dirty="0"/>
          </a:p>
        </p:txBody>
      </p:sp>
      <p:sp>
        <p:nvSpPr>
          <p:cNvPr id="3" name="Tekstvak 2"/>
          <p:cNvSpPr txBox="1"/>
          <p:nvPr/>
        </p:nvSpPr>
        <p:spPr>
          <a:xfrm>
            <a:off x="285326" y="1076772"/>
            <a:ext cx="9001125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b="1" dirty="0" smtClean="0">
                <a:latin typeface="Trebuchet MS" pitchFamily="34" charset="0"/>
              </a:rPr>
              <a:t>Resultaten:</a:t>
            </a:r>
          </a:p>
          <a:p>
            <a:r>
              <a:rPr lang="nl-NL" sz="2400" dirty="0" smtClean="0">
                <a:latin typeface="Trebuchet MS" pitchFamily="34" charset="0"/>
              </a:rPr>
              <a:t>Presenteer dit in een waarnemingstabel of diagram. </a:t>
            </a:r>
          </a:p>
          <a:p>
            <a:r>
              <a:rPr lang="nl-NL" sz="2400" dirty="0" smtClean="0">
                <a:latin typeface="Trebuchet MS" pitchFamily="34" charset="0"/>
              </a:rPr>
              <a:t>Zo kun je in één opslag zien wat je resultaten zijn.</a:t>
            </a:r>
          </a:p>
          <a:p>
            <a:r>
              <a:rPr lang="nl-NL" sz="2400" dirty="0" smtClean="0">
                <a:latin typeface="Trebuchet MS" pitchFamily="34" charset="0"/>
              </a:rPr>
              <a:t>Korte omschrijving van je resultaten in de vorm van een verhaal.</a:t>
            </a:r>
          </a:p>
          <a:p>
            <a:endParaRPr lang="nl-NL" sz="2400" dirty="0" smtClean="0">
              <a:latin typeface="Trebuchet MS" pitchFamily="34" charset="0"/>
            </a:endParaRPr>
          </a:p>
          <a:p>
            <a:r>
              <a:rPr lang="nl-NL" sz="2800" b="1" dirty="0" smtClean="0">
                <a:latin typeface="Trebuchet MS" pitchFamily="34" charset="0"/>
              </a:rPr>
              <a:t>Conclusie:</a:t>
            </a:r>
          </a:p>
          <a:p>
            <a:r>
              <a:rPr lang="nl-NL" sz="2400" dirty="0" smtClean="0">
                <a:latin typeface="Trebuchet MS" pitchFamily="34" charset="0"/>
              </a:rPr>
              <a:t>Kort en bondig antwoord op de onderzoeksvraag. Dus geen extra informatie. </a:t>
            </a:r>
            <a:br>
              <a:rPr lang="nl-NL" sz="2400" dirty="0" smtClean="0">
                <a:latin typeface="Trebuchet MS" pitchFamily="34" charset="0"/>
              </a:rPr>
            </a:br>
            <a:r>
              <a:rPr lang="nl-NL" sz="2400" dirty="0" smtClean="0">
                <a:latin typeface="Trebuchet MS" pitchFamily="34" charset="0"/>
              </a:rPr>
              <a:t>Verder koppel je het terug naar je hypothese.</a:t>
            </a:r>
          </a:p>
          <a:p>
            <a:endParaRPr lang="nl-NL" sz="2400" dirty="0">
              <a:latin typeface="Trebuchet MS" pitchFamily="34" charset="0"/>
            </a:endParaRPr>
          </a:p>
          <a:p>
            <a:r>
              <a:rPr lang="nl-NL" sz="2800" b="1" dirty="0" smtClean="0">
                <a:latin typeface="Trebuchet MS" pitchFamily="34" charset="0"/>
              </a:rPr>
              <a:t>Discussie:</a:t>
            </a:r>
          </a:p>
          <a:p>
            <a:r>
              <a:rPr lang="nl-NL" sz="2400" dirty="0" smtClean="0">
                <a:latin typeface="Trebuchet MS" pitchFamily="34" charset="0"/>
              </a:rPr>
              <a:t>Commentaar op je onderzoek. Foutenanalyse.</a:t>
            </a:r>
          </a:p>
          <a:p>
            <a:endParaRPr lang="nl-NL" sz="2000" dirty="0" smtClean="0">
              <a:latin typeface="Trebuchet MS" pitchFamily="34" charset="0"/>
            </a:endParaRPr>
          </a:p>
          <a:p>
            <a:endParaRPr lang="nl-NL" sz="2000" dirty="0"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0602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/>
          </p:cNvSpPr>
          <p:nvPr>
            <p:ph type="title" idx="4294967295"/>
          </p:nvPr>
        </p:nvSpPr>
        <p:spPr>
          <a:xfrm>
            <a:off x="142875" y="85725"/>
            <a:ext cx="4375150" cy="642938"/>
          </a:xfrm>
        </p:spPr>
        <p:txBody>
          <a:bodyPr/>
          <a:lstStyle/>
          <a:p>
            <a:pPr eaLnBrk="1" hangingPunct="1"/>
            <a:r>
              <a:rPr lang="nl-NL" dirty="0" smtClean="0"/>
              <a:t>LEREN ONDERZOEKEN</a:t>
            </a:r>
            <a:endParaRPr lang="nl-NL" dirty="0" smtClean="0">
              <a:solidFill>
                <a:srgbClr val="37441C"/>
              </a:solidFill>
            </a:endParaRPr>
          </a:p>
        </p:txBody>
      </p:sp>
      <p:pic>
        <p:nvPicPr>
          <p:cNvPr id="7" name="Afbeelding 6">
            <a:hlinkClick r:id="rId2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4" y="5785483"/>
            <a:ext cx="355600" cy="355600"/>
          </a:xfrm>
          <a:prstGeom prst="rect">
            <a:avLst/>
          </a:prstGeom>
        </p:spPr>
      </p:pic>
      <p:sp>
        <p:nvSpPr>
          <p:cNvPr id="8" name="Tekstvak 7"/>
          <p:cNvSpPr txBox="1"/>
          <p:nvPr/>
        </p:nvSpPr>
        <p:spPr>
          <a:xfrm>
            <a:off x="7380312" y="5807683"/>
            <a:ext cx="934871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900" dirty="0" smtClean="0"/>
              <a:t>Grafiek maken</a:t>
            </a:r>
            <a:endParaRPr lang="nl-NL" sz="900" dirty="0"/>
          </a:p>
        </p:txBody>
      </p:sp>
      <p:sp>
        <p:nvSpPr>
          <p:cNvPr id="6" name="Rechthoek 5"/>
          <p:cNvSpPr/>
          <p:nvPr/>
        </p:nvSpPr>
        <p:spPr>
          <a:xfrm>
            <a:off x="251519" y="1124744"/>
            <a:ext cx="774923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800" b="1" dirty="0" smtClean="0">
                <a:latin typeface="Trebuchet MS" pitchFamily="34" charset="0"/>
              </a:rPr>
              <a:t>Hoe maak je een grafiek of diagram in Excel?</a:t>
            </a:r>
            <a:endParaRPr lang="nl-NL" sz="2800" b="1" dirty="0"/>
          </a:p>
        </p:txBody>
      </p:sp>
      <p:sp>
        <p:nvSpPr>
          <p:cNvPr id="2" name="AutoShape 2" descr="Afbeeldingsresultaat voor grafiek excel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pic>
        <p:nvPicPr>
          <p:cNvPr id="1028" name="Picture 4" descr="http://www.easylearning.nl/wp-content/uploads/Grafieken-maken-in-Excel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9447" y="1844824"/>
            <a:ext cx="6186366" cy="37868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6140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el 14"/>
          <p:cNvSpPr>
            <a:spLocks noGrp="1"/>
          </p:cNvSpPr>
          <p:nvPr>
            <p:ph type="ctrTitle" idx="4294967295"/>
          </p:nvPr>
        </p:nvSpPr>
        <p:spPr>
          <a:xfrm>
            <a:off x="179388" y="0"/>
            <a:ext cx="7286625" cy="642938"/>
          </a:xfrm>
        </p:spPr>
        <p:txBody>
          <a:bodyPr/>
          <a:lstStyle/>
          <a:p>
            <a:pPr eaLnBrk="1" hangingPunct="1"/>
            <a:r>
              <a:rPr lang="nl-NL" dirty="0"/>
              <a:t>LEREN ONDERZOEKEN</a:t>
            </a:r>
            <a:endParaRPr lang="nl-NL" dirty="0" smtClean="0"/>
          </a:p>
        </p:txBody>
      </p:sp>
      <p:pic>
        <p:nvPicPr>
          <p:cNvPr id="4099" name="Picture 3" descr="home_icoon">
            <a:hlinkClick r:id="rId2" action="ppaction://hlinksldjump"/>
          </p:cNvPr>
          <p:cNvPicPr preferRelativeResize="0"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9750" y="476250"/>
            <a:ext cx="252413" cy="252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0" name="Rectangle 5"/>
          <p:cNvSpPr>
            <a:spLocks noChangeArrowheads="1"/>
          </p:cNvSpPr>
          <p:nvPr/>
        </p:nvSpPr>
        <p:spPr bwMode="auto">
          <a:xfrm>
            <a:off x="1432205" y="841375"/>
            <a:ext cx="6639959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nl-NL" sz="2800" b="1" dirty="0" smtClean="0">
                <a:solidFill>
                  <a:srgbClr val="003300"/>
                </a:solidFill>
              </a:rPr>
              <a:t>Samenvattend.</a:t>
            </a:r>
            <a:br>
              <a:rPr lang="nl-NL" sz="2800" b="1" dirty="0" smtClean="0">
                <a:solidFill>
                  <a:srgbClr val="003300"/>
                </a:solidFill>
              </a:rPr>
            </a:br>
            <a:r>
              <a:rPr lang="nl-NL" sz="2800" b="1" dirty="0" smtClean="0">
                <a:solidFill>
                  <a:srgbClr val="003300"/>
                </a:solidFill>
              </a:rPr>
              <a:t>De </a:t>
            </a:r>
            <a:r>
              <a:rPr lang="nl-NL" sz="2800" b="1" dirty="0">
                <a:solidFill>
                  <a:srgbClr val="003300"/>
                </a:solidFill>
              </a:rPr>
              <a:t>natuurwetenschappelijke </a:t>
            </a:r>
            <a:r>
              <a:rPr lang="nl-NL" sz="2800" b="1" dirty="0" smtClean="0">
                <a:solidFill>
                  <a:srgbClr val="003300"/>
                </a:solidFill>
              </a:rPr>
              <a:t>methode</a:t>
            </a:r>
            <a:endParaRPr lang="nl-NL" sz="2800" b="1" dirty="0">
              <a:solidFill>
                <a:srgbClr val="003300"/>
              </a:solidFill>
            </a:endParaRPr>
          </a:p>
        </p:txBody>
      </p:sp>
      <p:sp>
        <p:nvSpPr>
          <p:cNvPr id="62470" name="Text Box 6"/>
          <p:cNvSpPr txBox="1">
            <a:spLocks noChangeArrowheads="1"/>
          </p:cNvSpPr>
          <p:nvPr/>
        </p:nvSpPr>
        <p:spPr bwMode="auto">
          <a:xfrm>
            <a:off x="187089" y="1948423"/>
            <a:ext cx="8974252" cy="44012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9pPr>
          </a:lstStyle>
          <a:p>
            <a:pPr eaLnBrk="1" hangingPunct="1"/>
            <a:r>
              <a:rPr lang="nl-NL" sz="2000" b="1" dirty="0" smtClean="0"/>
              <a:t>1. Vraagstelling. Wat willen </a:t>
            </a:r>
            <a:r>
              <a:rPr lang="nl-NL" sz="2000" b="1" dirty="0"/>
              <a:t>we onderzoeken</a:t>
            </a:r>
            <a:r>
              <a:rPr lang="nl-NL" sz="2000" b="1" dirty="0" smtClean="0"/>
              <a:t>?</a:t>
            </a:r>
          </a:p>
          <a:p>
            <a:pPr marL="457200" indent="-457200" eaLnBrk="1" hangingPunct="1">
              <a:buAutoNum type="arabicPeriod"/>
            </a:pPr>
            <a:endParaRPr lang="nl-NL" sz="2000" b="1" dirty="0" smtClean="0"/>
          </a:p>
          <a:p>
            <a:pPr eaLnBrk="1" hangingPunct="1"/>
            <a:r>
              <a:rPr lang="nl-NL" sz="2000" b="1" dirty="0"/>
              <a:t>2. Hypothese</a:t>
            </a:r>
            <a:r>
              <a:rPr lang="nl-NL" sz="2000" b="1" dirty="0" smtClean="0"/>
              <a:t>. Wat </a:t>
            </a:r>
            <a:r>
              <a:rPr lang="nl-NL" sz="2000" b="1" dirty="0"/>
              <a:t>veronderstellen we? </a:t>
            </a:r>
          </a:p>
          <a:p>
            <a:pPr eaLnBrk="1" hangingPunct="1"/>
            <a:r>
              <a:rPr lang="nl-NL" sz="2000" b="1" dirty="0" smtClean="0"/>
              <a:t>    Je bedenkt een antwoord op de vraag.</a:t>
            </a:r>
          </a:p>
          <a:p>
            <a:pPr eaLnBrk="1" hangingPunct="1"/>
            <a:endParaRPr lang="nl-NL" sz="2000" b="1" dirty="0" smtClean="0"/>
          </a:p>
          <a:p>
            <a:pPr eaLnBrk="1" hangingPunct="1"/>
            <a:r>
              <a:rPr lang="nl-NL" sz="2000" b="1" dirty="0"/>
              <a:t>3. </a:t>
            </a:r>
            <a:r>
              <a:rPr lang="nl-NL" sz="2000" b="1" dirty="0" smtClean="0"/>
              <a:t>Werkplan. Wat </a:t>
            </a:r>
            <a:r>
              <a:rPr lang="nl-NL" sz="2000" b="1" dirty="0"/>
              <a:t>gaan we doen? Nauwkeurige beschrijving van de proef</a:t>
            </a:r>
            <a:r>
              <a:rPr lang="nl-NL" sz="2000" b="1" dirty="0" smtClean="0"/>
              <a:t>.</a:t>
            </a:r>
            <a:br>
              <a:rPr lang="nl-NL" sz="2000" b="1" dirty="0" smtClean="0"/>
            </a:br>
            <a:r>
              <a:rPr lang="nl-NL" sz="2000" b="1" dirty="0" smtClean="0"/>
              <a:t/>
            </a:r>
            <a:br>
              <a:rPr lang="nl-NL" sz="2000" b="1" dirty="0" smtClean="0"/>
            </a:br>
            <a:r>
              <a:rPr lang="nl-NL" sz="2000" b="1" dirty="0"/>
              <a:t>4. </a:t>
            </a:r>
            <a:r>
              <a:rPr lang="nl-NL" sz="2000" b="1" dirty="0" smtClean="0"/>
              <a:t>Benodigdheden. Wat </a:t>
            </a:r>
            <a:r>
              <a:rPr lang="nl-NL" sz="2000" b="1" dirty="0"/>
              <a:t>hebben we nodig</a:t>
            </a:r>
            <a:r>
              <a:rPr lang="nl-NL" sz="2000" b="1" dirty="0" smtClean="0"/>
              <a:t>?</a:t>
            </a:r>
          </a:p>
          <a:p>
            <a:pPr eaLnBrk="1" hangingPunct="1"/>
            <a:r>
              <a:rPr lang="nl-NL" sz="2000" b="1" dirty="0" smtClean="0"/>
              <a:t/>
            </a:r>
            <a:br>
              <a:rPr lang="nl-NL" sz="2000" b="1" dirty="0" smtClean="0"/>
            </a:br>
            <a:r>
              <a:rPr lang="nl-NL" sz="2000" b="1" dirty="0"/>
              <a:t>5. Resultaat</a:t>
            </a:r>
            <a:r>
              <a:rPr lang="nl-NL" sz="2000" b="1" dirty="0" smtClean="0"/>
              <a:t>. Wat </a:t>
            </a:r>
            <a:r>
              <a:rPr lang="nl-NL" sz="2000" b="1" dirty="0"/>
              <a:t>nemen we waar? </a:t>
            </a:r>
            <a:endParaRPr lang="nl-NL" sz="2000" b="1" dirty="0" smtClean="0"/>
          </a:p>
          <a:p>
            <a:pPr eaLnBrk="1" hangingPunct="1"/>
            <a:endParaRPr lang="nl-NL" sz="2000" b="1" dirty="0" smtClean="0"/>
          </a:p>
          <a:p>
            <a:pPr eaLnBrk="1" hangingPunct="1"/>
            <a:r>
              <a:rPr lang="nl-NL" sz="2000" b="1" dirty="0"/>
              <a:t>6. Welke </a:t>
            </a:r>
            <a:r>
              <a:rPr lang="nl-NL" sz="2000" b="1" dirty="0" smtClean="0"/>
              <a:t>conclusie(s) </a:t>
            </a:r>
            <a:r>
              <a:rPr lang="nl-NL" sz="2000" b="1" dirty="0"/>
              <a:t>kunnen we trekken</a:t>
            </a:r>
            <a:r>
              <a:rPr lang="nl-NL" sz="2000" b="1" dirty="0" smtClean="0"/>
              <a:t>?</a:t>
            </a:r>
          </a:p>
          <a:p>
            <a:pPr eaLnBrk="1" hangingPunct="1"/>
            <a:r>
              <a:rPr lang="nl-NL" sz="2000" b="1" dirty="0" smtClean="0"/>
              <a:t/>
            </a:r>
            <a:br>
              <a:rPr lang="nl-NL" sz="2000" b="1" dirty="0" smtClean="0"/>
            </a:br>
            <a:r>
              <a:rPr lang="nl-NL" sz="2000" b="1" dirty="0"/>
              <a:t>7. Discussie. Commentaar op de proef, fouten </a:t>
            </a:r>
            <a:r>
              <a:rPr lang="nl-NL" sz="2000" b="1" dirty="0" smtClean="0"/>
              <a:t>analyse.</a:t>
            </a:r>
            <a:endParaRPr lang="nl-NL" sz="2000" b="1" dirty="0"/>
          </a:p>
        </p:txBody>
      </p:sp>
      <p:pic>
        <p:nvPicPr>
          <p:cNvPr id="1026" name="Picture 2" descr="http://www.bijlesexact.nl/attachments/Image/scheikunde.gif?template=generic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2093" y="3938189"/>
            <a:ext cx="2286000" cy="2476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124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2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7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/>
          </p:cNvSpPr>
          <p:nvPr>
            <p:ph type="title" idx="4294967295"/>
          </p:nvPr>
        </p:nvSpPr>
        <p:spPr>
          <a:xfrm>
            <a:off x="142875" y="85725"/>
            <a:ext cx="4375150" cy="642938"/>
          </a:xfrm>
        </p:spPr>
        <p:txBody>
          <a:bodyPr/>
          <a:lstStyle/>
          <a:p>
            <a:pPr eaLnBrk="1" hangingPunct="1"/>
            <a:r>
              <a:rPr lang="nl-NL" dirty="0" smtClean="0"/>
              <a:t>LEREN ONDERZOEKEN</a:t>
            </a:r>
            <a:endParaRPr lang="nl-NL" dirty="0" smtClean="0">
              <a:solidFill>
                <a:srgbClr val="37441C"/>
              </a:solidFill>
            </a:endParaRPr>
          </a:p>
        </p:txBody>
      </p:sp>
      <p:sp>
        <p:nvSpPr>
          <p:cNvPr id="5" name="Ondertitel 15"/>
          <p:cNvSpPr txBox="1">
            <a:spLocks/>
          </p:cNvSpPr>
          <p:nvPr/>
        </p:nvSpPr>
        <p:spPr>
          <a:xfrm>
            <a:off x="142875" y="857250"/>
            <a:ext cx="8858250" cy="57150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nl-NL" b="1" dirty="0"/>
          </a:p>
          <a:p>
            <a:pPr marL="0" indent="0">
              <a:buNone/>
            </a:pPr>
            <a:endParaRPr lang="nl-NL" b="1" dirty="0"/>
          </a:p>
          <a:p>
            <a:pPr marL="0" indent="0">
              <a:buNone/>
            </a:pPr>
            <a:endParaRPr lang="nl-NL" b="1" dirty="0"/>
          </a:p>
          <a:p>
            <a:pPr marL="0" indent="0">
              <a:buNone/>
            </a:pPr>
            <a:r>
              <a:rPr lang="nl-NL" b="1" dirty="0" smtClean="0"/>
              <a:t>  </a:t>
            </a:r>
            <a:br>
              <a:rPr lang="nl-NL" b="1" dirty="0" smtClean="0"/>
            </a:br>
            <a:endParaRPr lang="nl-NL" b="1" dirty="0" smtClean="0"/>
          </a:p>
          <a:p>
            <a:endParaRPr lang="nl-NL" b="1" dirty="0"/>
          </a:p>
          <a:p>
            <a:endParaRPr lang="nl-NL" b="1" dirty="0"/>
          </a:p>
        </p:txBody>
      </p:sp>
      <p:sp>
        <p:nvSpPr>
          <p:cNvPr id="2" name="Rechthoek 1"/>
          <p:cNvSpPr/>
          <p:nvPr/>
        </p:nvSpPr>
        <p:spPr>
          <a:xfrm>
            <a:off x="10003" y="874395"/>
            <a:ext cx="9230281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altLang="nl-NL" sz="2400" b="1" dirty="0" smtClean="0">
                <a:latin typeface="Trebuchet MS" pitchFamily="34" charset="0"/>
              </a:rPr>
              <a:t>1</a:t>
            </a:r>
            <a:r>
              <a:rPr lang="nl-NL" altLang="nl-NL" sz="2400" b="1" baseline="30000" dirty="0" smtClean="0">
                <a:latin typeface="Trebuchet MS" pitchFamily="34" charset="0"/>
              </a:rPr>
              <a:t>ste</a:t>
            </a:r>
            <a:r>
              <a:rPr lang="nl-NL" altLang="nl-NL" sz="2400" b="1" dirty="0" smtClean="0">
                <a:latin typeface="Trebuchet MS" pitchFamily="34" charset="0"/>
              </a:rPr>
              <a:t> onderzoek.</a:t>
            </a:r>
          </a:p>
          <a:p>
            <a:r>
              <a:rPr lang="nl-NL" altLang="nl-NL" sz="2000" dirty="0" smtClean="0">
                <a:latin typeface="Trebuchet MS" pitchFamily="34" charset="0"/>
              </a:rPr>
              <a:t>We doen een experiment met tuinkers. We willen onderzoeken of een zaadje van tuinkers het beste ontwikkelt in het </a:t>
            </a:r>
            <a:r>
              <a:rPr lang="nl-NL" altLang="nl-NL" sz="2000" b="1" dirty="0" smtClean="0">
                <a:solidFill>
                  <a:srgbClr val="0000FF"/>
                </a:solidFill>
                <a:latin typeface="Trebuchet MS" pitchFamily="34" charset="0"/>
              </a:rPr>
              <a:t>licht</a:t>
            </a:r>
            <a:r>
              <a:rPr lang="nl-NL" altLang="nl-NL" sz="2000" dirty="0" smtClean="0">
                <a:solidFill>
                  <a:srgbClr val="0000FF"/>
                </a:solidFill>
                <a:latin typeface="Trebuchet MS" pitchFamily="34" charset="0"/>
              </a:rPr>
              <a:t> </a:t>
            </a:r>
            <a:r>
              <a:rPr lang="nl-NL" altLang="nl-NL" sz="2000" dirty="0" smtClean="0">
                <a:latin typeface="Trebuchet MS" pitchFamily="34" charset="0"/>
              </a:rPr>
              <a:t>of in het </a:t>
            </a:r>
            <a:r>
              <a:rPr lang="nl-NL" altLang="nl-NL" sz="2000" b="1" dirty="0" smtClean="0">
                <a:solidFill>
                  <a:srgbClr val="0000FF"/>
                </a:solidFill>
                <a:latin typeface="Trebuchet MS" pitchFamily="34" charset="0"/>
              </a:rPr>
              <a:t>donker</a:t>
            </a:r>
            <a:r>
              <a:rPr lang="nl-NL" altLang="nl-NL" sz="2000" dirty="0" smtClean="0">
                <a:latin typeface="Trebuchet MS" pitchFamily="34" charset="0"/>
              </a:rPr>
              <a:t>.</a:t>
            </a:r>
          </a:p>
          <a:p>
            <a:endParaRPr lang="nl-NL" altLang="nl-NL" sz="2000" dirty="0" smtClean="0">
              <a:latin typeface="Trebuchet MS" pitchFamily="34" charset="0"/>
            </a:endParaRPr>
          </a:p>
          <a:p>
            <a:pPr>
              <a:buFontTx/>
              <a:buChar char="•"/>
            </a:pPr>
            <a:r>
              <a:rPr lang="nl-NL" altLang="nl-NL" sz="2000" dirty="0" smtClean="0">
                <a:latin typeface="Trebuchet MS" pitchFamily="34" charset="0"/>
              </a:rPr>
              <a:t>Bedenk bij deze korte omschrijving van de proef mogelijke onderzoeksvraag.</a:t>
            </a:r>
          </a:p>
          <a:p>
            <a:endParaRPr lang="nl-NL" altLang="nl-NL" sz="2000" dirty="0" smtClean="0">
              <a:latin typeface="Trebuchet MS" pitchFamily="34" charset="0"/>
            </a:endParaRPr>
          </a:p>
          <a:p>
            <a:pPr>
              <a:buFontTx/>
              <a:buChar char="•"/>
            </a:pPr>
            <a:r>
              <a:rPr lang="nl-NL" altLang="nl-NL" sz="2000" dirty="0" smtClean="0">
                <a:latin typeface="Trebuchet MS" pitchFamily="34" charset="0"/>
              </a:rPr>
              <a:t>Bedenk bij je onderzoeksvraag bijbehorende hypothese.</a:t>
            </a:r>
          </a:p>
          <a:p>
            <a:endParaRPr lang="nl-NL" altLang="nl-NL" sz="2000" dirty="0" smtClean="0">
              <a:latin typeface="Trebuchet MS" pitchFamily="34" charset="0"/>
            </a:endParaRPr>
          </a:p>
          <a:p>
            <a:pPr>
              <a:buFontTx/>
              <a:buChar char="•"/>
            </a:pPr>
            <a:r>
              <a:rPr lang="nl-NL" altLang="nl-NL" sz="2000" dirty="0">
                <a:latin typeface="Trebuchet MS" pitchFamily="34" charset="0"/>
              </a:rPr>
              <a:t> B</a:t>
            </a:r>
            <a:r>
              <a:rPr lang="nl-NL" altLang="nl-NL" sz="2000" dirty="0" smtClean="0">
                <a:latin typeface="Trebuchet MS" pitchFamily="34" charset="0"/>
              </a:rPr>
              <a:t>edenk de drie variabelen?</a:t>
            </a:r>
          </a:p>
          <a:p>
            <a:r>
              <a:rPr lang="nl-NL" altLang="nl-NL" sz="2000" dirty="0" smtClean="0">
                <a:latin typeface="Trebuchet MS" pitchFamily="34" charset="0"/>
              </a:rPr>
              <a:t>   onafhankelijke</a:t>
            </a:r>
          </a:p>
          <a:p>
            <a:r>
              <a:rPr lang="nl-NL" altLang="nl-NL" sz="2000" dirty="0">
                <a:latin typeface="Trebuchet MS" pitchFamily="34" charset="0"/>
              </a:rPr>
              <a:t> </a:t>
            </a:r>
            <a:r>
              <a:rPr lang="nl-NL" altLang="nl-NL" sz="2000" dirty="0" smtClean="0">
                <a:latin typeface="Trebuchet MS" pitchFamily="34" charset="0"/>
              </a:rPr>
              <a:t>  afhankelijke</a:t>
            </a:r>
          </a:p>
          <a:p>
            <a:r>
              <a:rPr lang="nl-NL" altLang="nl-NL" sz="2000" dirty="0">
                <a:latin typeface="Trebuchet MS" pitchFamily="34" charset="0"/>
              </a:rPr>
              <a:t> </a:t>
            </a:r>
            <a:r>
              <a:rPr lang="nl-NL" altLang="nl-NL" sz="2000" dirty="0" smtClean="0">
                <a:latin typeface="Trebuchet MS" pitchFamily="34" charset="0"/>
              </a:rPr>
              <a:t>  controle</a:t>
            </a:r>
          </a:p>
          <a:p>
            <a:endParaRPr lang="nl-NL" altLang="nl-NL" sz="2000" dirty="0">
              <a:latin typeface="Trebuchet MS" pitchFamily="34" charset="0"/>
            </a:endParaRPr>
          </a:p>
          <a:p>
            <a:pPr>
              <a:buFontTx/>
              <a:buChar char="•"/>
            </a:pPr>
            <a:r>
              <a:rPr lang="nl-NL" altLang="nl-NL" sz="2000" dirty="0" smtClean="0">
                <a:latin typeface="Trebuchet MS" pitchFamily="34" charset="0"/>
              </a:rPr>
              <a:t>Bedenk een werkplan met de tip die hieronder staat. </a:t>
            </a:r>
          </a:p>
          <a:p>
            <a:r>
              <a:rPr lang="nl-NL" altLang="nl-NL" sz="2000" dirty="0" smtClean="0">
                <a:latin typeface="Trebuchet MS" pitchFamily="34" charset="0"/>
              </a:rPr>
              <a:t>  Tip. We gebruiken watten i.p.v. potgrond en plastic bekers als i.p.v. </a:t>
            </a:r>
          </a:p>
          <a:p>
            <a:r>
              <a:rPr lang="nl-NL" altLang="nl-NL" sz="2000" dirty="0" smtClean="0">
                <a:latin typeface="Trebuchet MS" pitchFamily="34" charset="0"/>
              </a:rPr>
              <a:t>  bloempotten</a:t>
            </a:r>
          </a:p>
          <a:p>
            <a:pPr>
              <a:buFontTx/>
              <a:buChar char="•"/>
            </a:pPr>
            <a:endParaRPr lang="nl-NL" altLang="nl-NL" sz="2000" dirty="0" smtClean="0">
              <a:latin typeface="Trebuchet MS" pitchFamily="34" charset="0"/>
            </a:endParaRPr>
          </a:p>
          <a:p>
            <a:pPr>
              <a:buFontTx/>
              <a:buChar char="•"/>
            </a:pPr>
            <a:r>
              <a:rPr lang="nl-NL" altLang="nl-NL" sz="2000" dirty="0" smtClean="0">
                <a:latin typeface="Trebuchet MS" pitchFamily="34" charset="0"/>
              </a:rPr>
              <a:t>Bedenk je lijst van benodigdheden die jij nodig hebt. Invullen op blz. </a:t>
            </a:r>
            <a:r>
              <a:rPr lang="nl-NL" altLang="nl-NL" sz="2000" dirty="0" smtClean="0">
                <a:latin typeface="Trebuchet MS" pitchFamily="34" charset="0"/>
              </a:rPr>
              <a:t>23.</a:t>
            </a:r>
            <a:endParaRPr lang="nl-NL" altLang="nl-NL" sz="2000" dirty="0" smtClean="0">
              <a:latin typeface="Trebuchet MS" pitchFamily="34" charset="0"/>
            </a:endParaRPr>
          </a:p>
          <a:p>
            <a:endParaRPr lang="nl-NL" altLang="nl-NL" sz="2000" dirty="0"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1522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/>
          </p:cNvSpPr>
          <p:nvPr>
            <p:ph type="title" idx="4294967295"/>
          </p:nvPr>
        </p:nvSpPr>
        <p:spPr>
          <a:xfrm>
            <a:off x="142875" y="85725"/>
            <a:ext cx="4375150" cy="642938"/>
          </a:xfrm>
        </p:spPr>
        <p:txBody>
          <a:bodyPr/>
          <a:lstStyle/>
          <a:p>
            <a:pPr eaLnBrk="1" hangingPunct="1"/>
            <a:r>
              <a:rPr lang="nl-NL" dirty="0" smtClean="0"/>
              <a:t>LEREN ONDERZOEKEN</a:t>
            </a:r>
            <a:endParaRPr lang="nl-NL" dirty="0" smtClean="0">
              <a:solidFill>
                <a:srgbClr val="37441C"/>
              </a:solidFill>
            </a:endParaRPr>
          </a:p>
        </p:txBody>
      </p:sp>
      <p:sp>
        <p:nvSpPr>
          <p:cNvPr id="5" name="Ondertitel 15"/>
          <p:cNvSpPr txBox="1">
            <a:spLocks/>
          </p:cNvSpPr>
          <p:nvPr/>
        </p:nvSpPr>
        <p:spPr>
          <a:xfrm>
            <a:off x="142875" y="857250"/>
            <a:ext cx="8858250" cy="57150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nl-NL" b="1" dirty="0"/>
          </a:p>
          <a:p>
            <a:pPr marL="0" indent="0">
              <a:buNone/>
            </a:pPr>
            <a:endParaRPr lang="nl-NL" b="1" dirty="0"/>
          </a:p>
          <a:p>
            <a:pPr marL="0" indent="0">
              <a:buNone/>
            </a:pPr>
            <a:endParaRPr lang="nl-NL" b="1" dirty="0"/>
          </a:p>
          <a:p>
            <a:pPr marL="0" indent="0">
              <a:buNone/>
            </a:pPr>
            <a:r>
              <a:rPr lang="nl-NL" b="1" dirty="0" smtClean="0"/>
              <a:t>  </a:t>
            </a:r>
            <a:br>
              <a:rPr lang="nl-NL" b="1" dirty="0" smtClean="0"/>
            </a:br>
            <a:endParaRPr lang="nl-NL" b="1" dirty="0" smtClean="0"/>
          </a:p>
          <a:p>
            <a:endParaRPr lang="nl-NL" b="1" dirty="0"/>
          </a:p>
          <a:p>
            <a:endParaRPr lang="nl-NL" b="1" dirty="0"/>
          </a:p>
        </p:txBody>
      </p:sp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128261" y="1046246"/>
            <a:ext cx="8984760" cy="42780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nl-NL" altLang="nl-NL" sz="2400" b="1" dirty="0" smtClean="0">
                <a:latin typeface="Trebuchet MS" pitchFamily="34" charset="0"/>
              </a:rPr>
              <a:t>2</a:t>
            </a:r>
            <a:r>
              <a:rPr lang="nl-NL" altLang="nl-NL" sz="2400" b="1" baseline="30000" dirty="0" smtClean="0">
                <a:latin typeface="Trebuchet MS" pitchFamily="34" charset="0"/>
              </a:rPr>
              <a:t>de</a:t>
            </a:r>
            <a:r>
              <a:rPr lang="nl-NL" altLang="nl-NL" sz="2400" b="1" dirty="0" smtClean="0">
                <a:latin typeface="Trebuchet MS" pitchFamily="34" charset="0"/>
              </a:rPr>
              <a:t>  </a:t>
            </a:r>
            <a:r>
              <a:rPr lang="nl-NL" altLang="nl-NL" sz="2400" b="1" dirty="0">
                <a:latin typeface="Trebuchet MS" pitchFamily="34" charset="0"/>
              </a:rPr>
              <a:t>onderzoek.</a:t>
            </a:r>
          </a:p>
          <a:p>
            <a:pPr>
              <a:defRPr/>
            </a:pPr>
            <a:endParaRPr lang="nl-NL" sz="2400" b="1" dirty="0" smtClean="0">
              <a:latin typeface="Trebuchet MS" pitchFamily="34" charset="0"/>
            </a:endParaRPr>
          </a:p>
          <a:p>
            <a:pPr>
              <a:defRPr/>
            </a:pPr>
            <a:r>
              <a:rPr lang="nl-NL" sz="2400" b="1" dirty="0" smtClean="0">
                <a:latin typeface="Trebuchet MS" pitchFamily="34" charset="0"/>
              </a:rPr>
              <a:t>Je </a:t>
            </a:r>
            <a:r>
              <a:rPr lang="nl-NL" sz="2400" b="1" dirty="0">
                <a:latin typeface="Trebuchet MS" pitchFamily="34" charset="0"/>
              </a:rPr>
              <a:t>kiest per groep </a:t>
            </a:r>
            <a:r>
              <a:rPr lang="nl-NL" sz="2400" b="1" dirty="0" smtClean="0">
                <a:latin typeface="Trebuchet MS" pitchFamily="34" charset="0"/>
              </a:rPr>
              <a:t>twee </a:t>
            </a:r>
            <a:r>
              <a:rPr lang="nl-NL" sz="2400" b="1" dirty="0">
                <a:latin typeface="Trebuchet MS" pitchFamily="34" charset="0"/>
              </a:rPr>
              <a:t>experimenten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nl-NL" sz="2000" dirty="0" smtClean="0">
                <a:latin typeface="Trebuchet MS" pitchFamily="34" charset="0"/>
              </a:rPr>
              <a:t>Groei tuinkers in verschillende mestconcentraties</a:t>
            </a:r>
            <a:endParaRPr lang="nl-NL" sz="2000" dirty="0">
              <a:latin typeface="Trebuchet MS" pitchFamily="34" charset="0"/>
            </a:endParaRP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nl-NL" sz="2000" dirty="0">
                <a:latin typeface="Trebuchet MS" pitchFamily="34" charset="0"/>
              </a:rPr>
              <a:t>Groei tuinkers in verschillende </a:t>
            </a:r>
            <a:r>
              <a:rPr lang="nl-NL" sz="2000" dirty="0" smtClean="0">
                <a:latin typeface="Trebuchet MS" pitchFamily="34" charset="0"/>
              </a:rPr>
              <a:t>zoutconcentraties</a:t>
            </a:r>
            <a:endParaRPr lang="nl-NL" sz="2000" dirty="0">
              <a:latin typeface="Trebuchet MS" pitchFamily="34" charset="0"/>
            </a:endParaRP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nl-NL" sz="2000" dirty="0">
                <a:latin typeface="Trebuchet MS" pitchFamily="34" charset="0"/>
              </a:rPr>
              <a:t>Groei tuinkers </a:t>
            </a:r>
            <a:r>
              <a:rPr lang="nl-NL" sz="2000" dirty="0" smtClean="0">
                <a:latin typeface="Trebuchet MS" pitchFamily="34" charset="0"/>
              </a:rPr>
              <a:t>met diversen gekleurd licht</a:t>
            </a:r>
            <a:endParaRPr lang="nl-NL" sz="2000" dirty="0">
              <a:latin typeface="Trebuchet MS" pitchFamily="34" charset="0"/>
            </a:endParaRP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nl-NL" sz="2000" dirty="0" smtClean="0">
                <a:latin typeface="Trebuchet MS" pitchFamily="34" charset="0"/>
              </a:rPr>
              <a:t>Voorkeur </a:t>
            </a:r>
            <a:r>
              <a:rPr lang="nl-NL" sz="2000" dirty="0">
                <a:latin typeface="Trebuchet MS" pitchFamily="34" charset="0"/>
              </a:rPr>
              <a:t>regenwormen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nl-NL" sz="2000" dirty="0">
                <a:latin typeface="Trebuchet MS" pitchFamily="34" charset="0"/>
              </a:rPr>
              <a:t>Gedrag </a:t>
            </a:r>
            <a:r>
              <a:rPr lang="nl-NL" sz="2000" dirty="0" smtClean="0">
                <a:latin typeface="Trebuchet MS" pitchFamily="34" charset="0"/>
              </a:rPr>
              <a:t>pissebedden</a:t>
            </a:r>
            <a:endParaRPr lang="nl-NL" sz="2000" dirty="0">
              <a:latin typeface="Trebuchet MS" pitchFamily="34" charset="0"/>
            </a:endParaRP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nl-NL" sz="2000" dirty="0" smtClean="0">
                <a:latin typeface="Trebuchet MS" pitchFamily="34" charset="0"/>
              </a:rPr>
              <a:t>Schoolgedrag </a:t>
            </a:r>
            <a:r>
              <a:rPr lang="nl-NL" sz="2000" dirty="0">
                <a:latin typeface="Trebuchet MS" pitchFamily="34" charset="0"/>
              </a:rPr>
              <a:t>van vissen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nl-NL" sz="2000" dirty="0">
                <a:latin typeface="Trebuchet MS" pitchFamily="34" charset="0"/>
              </a:rPr>
              <a:t>Wandgedrag </a:t>
            </a:r>
            <a:r>
              <a:rPr lang="nl-NL" sz="2000" dirty="0" err="1" smtClean="0">
                <a:latin typeface="Trebuchet MS" pitchFamily="34" charset="0"/>
              </a:rPr>
              <a:t>Gerbil</a:t>
            </a:r>
            <a:r>
              <a:rPr lang="nl-NL" sz="2000" dirty="0" smtClean="0">
                <a:latin typeface="Trebuchet MS" pitchFamily="34" charset="0"/>
              </a:rPr>
              <a:t> (</a:t>
            </a:r>
            <a:r>
              <a:rPr lang="nl-NL" sz="2000" dirty="0">
                <a:latin typeface="Trebuchet MS" pitchFamily="34" charset="0"/>
              </a:rPr>
              <a:t>N</a:t>
            </a:r>
            <a:r>
              <a:rPr lang="nl-NL" sz="2000" dirty="0" smtClean="0">
                <a:latin typeface="Trebuchet MS" pitchFamily="34" charset="0"/>
              </a:rPr>
              <a:t>aaktzoolrenmuis)</a:t>
            </a:r>
            <a:endParaRPr lang="nl-NL" sz="2000" dirty="0">
              <a:latin typeface="Trebuchet MS" pitchFamily="34" charset="0"/>
            </a:endParaRPr>
          </a:p>
          <a:p>
            <a:pPr marL="285750" indent="-285750">
              <a:buFont typeface="Arial" pitchFamily="34" charset="0"/>
              <a:buChar char="•"/>
              <a:defRPr/>
            </a:pPr>
            <a:endParaRPr lang="nl-NL" sz="2000" dirty="0">
              <a:latin typeface="Trebuchet MS" pitchFamily="34" charset="0"/>
            </a:endParaRP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nl-NL" sz="2000" dirty="0" smtClean="0">
                <a:latin typeface="Trebuchet MS" pitchFamily="34" charset="0"/>
              </a:rPr>
              <a:t>Maak hiervan een verslag volgens de natuurwetenschappelijke methode zoals je die geleerd hebt. </a:t>
            </a:r>
            <a:r>
              <a:rPr lang="nl-NL" sz="2000" dirty="0" smtClean="0">
                <a:latin typeface="Trebuchet MS" pitchFamily="34" charset="0"/>
              </a:rPr>
              <a:t>Blz. 27.</a:t>
            </a:r>
            <a:endParaRPr lang="nl-NL" sz="2000" dirty="0">
              <a:latin typeface="Trebuchet MS" pitchFamily="34" charset="0"/>
            </a:endParaRPr>
          </a:p>
        </p:txBody>
      </p:sp>
      <p:pic>
        <p:nvPicPr>
          <p:cNvPr id="3074" name="Picture 2" descr="http://www.art88.nl/science/buddies/wetenschap/Inleiding_files/0511-0712-2816-5549_Crazy_Mad_Scientist_clipart_imag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2708920"/>
            <a:ext cx="1656184" cy="16379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s://knaw.nl/shared/resources/images/500x224-141210-discussiebijeenkomst-onderwijs-onderzoek/@@images/42ddc5d9-5c2f-4f25-b005-794f14aa69a7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1" y="4990128"/>
            <a:ext cx="4533589" cy="18304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87494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/>
          </p:cNvSpPr>
          <p:nvPr>
            <p:ph type="title" idx="4294967295"/>
          </p:nvPr>
        </p:nvSpPr>
        <p:spPr>
          <a:xfrm>
            <a:off x="142875" y="85725"/>
            <a:ext cx="4375150" cy="642938"/>
          </a:xfrm>
        </p:spPr>
        <p:txBody>
          <a:bodyPr/>
          <a:lstStyle/>
          <a:p>
            <a:pPr eaLnBrk="1" hangingPunct="1"/>
            <a:r>
              <a:rPr lang="nl-NL" dirty="0" smtClean="0"/>
              <a:t>LEREN ONDERZOEKEN</a:t>
            </a:r>
            <a:endParaRPr lang="nl-NL" dirty="0" smtClean="0">
              <a:solidFill>
                <a:srgbClr val="37441C"/>
              </a:solidFill>
            </a:endParaRPr>
          </a:p>
        </p:txBody>
      </p:sp>
      <p:sp>
        <p:nvSpPr>
          <p:cNvPr id="5" name="Ondertitel 15"/>
          <p:cNvSpPr txBox="1">
            <a:spLocks/>
          </p:cNvSpPr>
          <p:nvPr/>
        </p:nvSpPr>
        <p:spPr>
          <a:xfrm>
            <a:off x="142875" y="857250"/>
            <a:ext cx="8858250" cy="57150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nl-NL" b="1" dirty="0"/>
          </a:p>
          <a:p>
            <a:pPr marL="0" indent="0">
              <a:buNone/>
            </a:pPr>
            <a:endParaRPr lang="nl-NL" b="1" dirty="0"/>
          </a:p>
          <a:p>
            <a:pPr marL="0" indent="0">
              <a:buNone/>
            </a:pPr>
            <a:endParaRPr lang="nl-NL" b="1" dirty="0"/>
          </a:p>
          <a:p>
            <a:pPr marL="0" indent="0">
              <a:buNone/>
            </a:pPr>
            <a:r>
              <a:rPr lang="nl-NL" b="1" dirty="0" smtClean="0"/>
              <a:t>  </a:t>
            </a:r>
            <a:br>
              <a:rPr lang="nl-NL" b="1" dirty="0" smtClean="0"/>
            </a:br>
            <a:endParaRPr lang="nl-NL" b="1" dirty="0" smtClean="0"/>
          </a:p>
          <a:p>
            <a:endParaRPr lang="nl-NL" b="1" dirty="0"/>
          </a:p>
          <a:p>
            <a:endParaRPr lang="nl-NL" b="1" dirty="0"/>
          </a:p>
        </p:txBody>
      </p:sp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159240" y="1046246"/>
            <a:ext cx="8984760" cy="4893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nl-NL" altLang="nl-NL" sz="2400" b="1" dirty="0" smtClean="0">
                <a:latin typeface="Trebuchet MS" pitchFamily="34" charset="0"/>
              </a:rPr>
              <a:t>3</a:t>
            </a:r>
            <a:r>
              <a:rPr lang="nl-NL" altLang="nl-NL" sz="2400" b="1" baseline="30000" dirty="0" smtClean="0">
                <a:latin typeface="Trebuchet MS" pitchFamily="34" charset="0"/>
              </a:rPr>
              <a:t>de</a:t>
            </a:r>
            <a:r>
              <a:rPr lang="nl-NL" altLang="nl-NL" sz="2400" b="1" dirty="0" smtClean="0">
                <a:latin typeface="Trebuchet MS" pitchFamily="34" charset="0"/>
              </a:rPr>
              <a:t>  onderzoek. </a:t>
            </a:r>
            <a:br>
              <a:rPr lang="nl-NL" altLang="nl-NL" sz="2400" b="1" dirty="0" smtClean="0">
                <a:latin typeface="Trebuchet MS" pitchFamily="34" charset="0"/>
              </a:rPr>
            </a:br>
            <a:r>
              <a:rPr lang="nl-NL" dirty="0" smtClean="0"/>
              <a:t>Het </a:t>
            </a:r>
            <a:r>
              <a:rPr lang="nl-NL" dirty="0"/>
              <a:t>bepalen van de waterkwaliteit van het overloop gebied naast de rondweg en een sloot verderop.</a:t>
            </a:r>
          </a:p>
          <a:p>
            <a:pPr>
              <a:defRPr/>
            </a:pPr>
            <a:endParaRPr lang="nl-NL" b="1" dirty="0" smtClean="0"/>
          </a:p>
          <a:p>
            <a:pPr>
              <a:defRPr/>
            </a:pPr>
            <a:r>
              <a:rPr lang="nl-NL" b="1" dirty="0" smtClean="0"/>
              <a:t>Voorbereiding: invullen op blz. </a:t>
            </a:r>
            <a:r>
              <a:rPr lang="nl-NL" b="1" dirty="0" smtClean="0"/>
              <a:t>30.</a:t>
            </a:r>
            <a:endParaRPr lang="nl-NL" b="1" dirty="0" smtClean="0"/>
          </a:p>
          <a:p>
            <a:pPr>
              <a:defRPr/>
            </a:pPr>
            <a:r>
              <a:rPr lang="nl-NL" dirty="0" smtClean="0"/>
              <a:t>Verzamel info over  de waterkwaliteitsbepaling m.b.v. macrofauna (K-waarde). Hoe je de waterkwaliteit kunt berekenen en wat je moet doen.</a:t>
            </a:r>
          </a:p>
          <a:p>
            <a:pPr>
              <a:defRPr/>
            </a:pPr>
            <a:r>
              <a:rPr lang="nl-NL" dirty="0" smtClean="0"/>
              <a:t>Maken van plattegrond van het te onderzoeken gebied.</a:t>
            </a:r>
          </a:p>
          <a:p>
            <a:pPr>
              <a:defRPr/>
            </a:pPr>
            <a:endParaRPr lang="nl-NL" dirty="0" smtClean="0"/>
          </a:p>
          <a:p>
            <a:pPr>
              <a:defRPr/>
            </a:pPr>
            <a:r>
              <a:rPr lang="nl-NL" dirty="0" smtClean="0"/>
              <a:t>Punt 1 t/m/ 4 van de natuurwetenschappelijke methode voorbereiden.</a:t>
            </a:r>
          </a:p>
          <a:p>
            <a:pPr>
              <a:defRPr/>
            </a:pPr>
            <a:endParaRPr lang="nl-NL" dirty="0" smtClean="0"/>
          </a:p>
          <a:p>
            <a:pPr>
              <a:defRPr/>
            </a:pPr>
            <a:r>
              <a:rPr lang="nl-NL" dirty="0" smtClean="0"/>
              <a:t>We gaan het veld in voor verzamelen en analyseren.</a:t>
            </a:r>
          </a:p>
          <a:p>
            <a:pPr>
              <a:defRPr/>
            </a:pPr>
            <a:endParaRPr lang="nl-NL" dirty="0"/>
          </a:p>
          <a:p>
            <a:pPr>
              <a:defRPr/>
            </a:pPr>
            <a:r>
              <a:rPr lang="nl-NL" dirty="0" smtClean="0"/>
              <a:t>Resultaat is: tekeningen van de dieren die je vind en </a:t>
            </a:r>
          </a:p>
          <a:p>
            <a:pPr>
              <a:defRPr/>
            </a:pPr>
            <a:r>
              <a:rPr lang="nl-NL" dirty="0" smtClean="0"/>
              <a:t>de berekening van de K-waarde.</a:t>
            </a:r>
          </a:p>
          <a:p>
            <a:pPr>
              <a:defRPr/>
            </a:pPr>
            <a:endParaRPr lang="nl-NL" dirty="0"/>
          </a:p>
          <a:p>
            <a:pPr>
              <a:defRPr/>
            </a:pPr>
            <a:endParaRPr lang="nl-NL" dirty="0"/>
          </a:p>
        </p:txBody>
      </p:sp>
      <p:pic>
        <p:nvPicPr>
          <p:cNvPr id="2050" name="Picture 2" descr="http://vakken.tcc-lyceumstraat.nl/project/singraven/image/biologie/P100088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4059070"/>
            <a:ext cx="3143671" cy="23577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94882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/>
          </p:cNvSpPr>
          <p:nvPr>
            <p:ph type="title" idx="4294967295"/>
          </p:nvPr>
        </p:nvSpPr>
        <p:spPr>
          <a:xfrm>
            <a:off x="142875" y="85725"/>
            <a:ext cx="4375150" cy="642938"/>
          </a:xfrm>
        </p:spPr>
        <p:txBody>
          <a:bodyPr/>
          <a:lstStyle/>
          <a:p>
            <a:pPr eaLnBrk="1" hangingPunct="1"/>
            <a:r>
              <a:rPr lang="nl-NL" dirty="0" smtClean="0"/>
              <a:t>LEREN ONDERZOEKEN</a:t>
            </a:r>
            <a:endParaRPr lang="nl-NL" dirty="0" smtClean="0">
              <a:solidFill>
                <a:srgbClr val="37441C"/>
              </a:solidFill>
            </a:endParaRPr>
          </a:p>
        </p:txBody>
      </p:sp>
      <p:sp>
        <p:nvSpPr>
          <p:cNvPr id="5" name="Ondertitel 15"/>
          <p:cNvSpPr txBox="1">
            <a:spLocks/>
          </p:cNvSpPr>
          <p:nvPr/>
        </p:nvSpPr>
        <p:spPr>
          <a:xfrm>
            <a:off x="142875" y="857250"/>
            <a:ext cx="8858250" cy="57150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nl-NL" b="1" dirty="0"/>
          </a:p>
          <a:p>
            <a:pPr marL="0" indent="0">
              <a:buNone/>
            </a:pPr>
            <a:endParaRPr lang="nl-NL" b="1" dirty="0"/>
          </a:p>
          <a:p>
            <a:pPr marL="0" indent="0">
              <a:buNone/>
            </a:pPr>
            <a:endParaRPr lang="nl-NL" b="1" dirty="0"/>
          </a:p>
          <a:p>
            <a:pPr marL="0" indent="0">
              <a:buNone/>
            </a:pPr>
            <a:r>
              <a:rPr lang="nl-NL" b="1" dirty="0" smtClean="0"/>
              <a:t>  </a:t>
            </a:r>
            <a:br>
              <a:rPr lang="nl-NL" b="1" dirty="0" smtClean="0"/>
            </a:br>
            <a:endParaRPr lang="nl-NL" b="1" dirty="0" smtClean="0"/>
          </a:p>
          <a:p>
            <a:endParaRPr lang="nl-NL" b="1" dirty="0"/>
          </a:p>
          <a:p>
            <a:endParaRPr lang="nl-NL" b="1" dirty="0"/>
          </a:p>
        </p:txBody>
      </p:sp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159240" y="1046246"/>
            <a:ext cx="8984760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nl-NL" altLang="nl-NL" sz="2400" b="1" dirty="0" smtClean="0">
                <a:latin typeface="Trebuchet MS" pitchFamily="34" charset="0"/>
              </a:rPr>
              <a:t>4</a:t>
            </a:r>
            <a:r>
              <a:rPr lang="nl-NL" altLang="nl-NL" sz="2400" b="1" baseline="30000" dirty="0" smtClean="0">
                <a:latin typeface="Trebuchet MS" pitchFamily="34" charset="0"/>
              </a:rPr>
              <a:t>de</a:t>
            </a:r>
            <a:r>
              <a:rPr lang="nl-NL" altLang="nl-NL" sz="2400" b="1" dirty="0" smtClean="0">
                <a:latin typeface="Trebuchet MS" pitchFamily="34" charset="0"/>
              </a:rPr>
              <a:t>  onderzoek. </a:t>
            </a:r>
            <a:r>
              <a:rPr lang="nl-NL" b="1" dirty="0" smtClean="0"/>
              <a:t>Zelfstandig experiment.</a:t>
            </a:r>
          </a:p>
          <a:p>
            <a:pPr>
              <a:defRPr/>
            </a:pPr>
            <a:r>
              <a:rPr lang="nl-NL" dirty="0" smtClean="0"/>
              <a:t>Eigen idee van een onderzoek, mits er tijd voor is.</a:t>
            </a:r>
            <a:endParaRPr lang="nl-NL" dirty="0"/>
          </a:p>
        </p:txBody>
      </p:sp>
      <p:pic>
        <p:nvPicPr>
          <p:cNvPr id="3074" name="Picture 2" descr="http://www.hilplays.com/Welkom/Erik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1891730"/>
            <a:ext cx="4680520" cy="4680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83134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/>
          </p:cNvSpPr>
          <p:nvPr>
            <p:ph type="title" idx="4294967295"/>
          </p:nvPr>
        </p:nvSpPr>
        <p:spPr>
          <a:xfrm>
            <a:off x="142875" y="85725"/>
            <a:ext cx="4375150" cy="642938"/>
          </a:xfrm>
        </p:spPr>
        <p:txBody>
          <a:bodyPr/>
          <a:lstStyle/>
          <a:p>
            <a:pPr eaLnBrk="1" hangingPunct="1"/>
            <a:r>
              <a:rPr lang="nl-NL" dirty="0" smtClean="0"/>
              <a:t>LEREN ONDERZOEKEN</a:t>
            </a:r>
            <a:endParaRPr lang="nl-NL" dirty="0" smtClean="0">
              <a:solidFill>
                <a:srgbClr val="37441C"/>
              </a:solidFill>
            </a:endParaRPr>
          </a:p>
        </p:txBody>
      </p:sp>
      <p:sp>
        <p:nvSpPr>
          <p:cNvPr id="5" name="Ondertitel 15"/>
          <p:cNvSpPr txBox="1">
            <a:spLocks/>
          </p:cNvSpPr>
          <p:nvPr/>
        </p:nvSpPr>
        <p:spPr>
          <a:xfrm>
            <a:off x="142875" y="857250"/>
            <a:ext cx="8858250" cy="57150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nl-NL" dirty="0" smtClean="0"/>
              <a:t>Hoe begin je aan een onderzoek?</a:t>
            </a:r>
          </a:p>
          <a:p>
            <a:pPr eaLnBrk="1" hangingPunct="1">
              <a:spcBef>
                <a:spcPct val="0"/>
              </a:spcBef>
            </a:pPr>
            <a:endParaRPr lang="nl-NL" dirty="0" smtClean="0"/>
          </a:p>
          <a:p>
            <a:pPr marL="514350" indent="-514350" eaLnBrk="1" hangingPunct="1">
              <a:spcBef>
                <a:spcPct val="0"/>
              </a:spcBef>
              <a:buAutoNum type="arabicPeriod"/>
            </a:pPr>
            <a:r>
              <a:rPr lang="nl-NL" b="1" dirty="0" smtClean="0"/>
              <a:t>Zoek een onderwerp.</a:t>
            </a:r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nl-NL" dirty="0" smtClean="0"/>
              <a:t>Het moet wel een onderzoek zijn wat ergens op slaat.</a:t>
            </a:r>
          </a:p>
          <a:p>
            <a:pPr marL="0" indent="0" eaLnBrk="1" hangingPunct="1">
              <a:spcBef>
                <a:spcPct val="0"/>
              </a:spcBef>
              <a:buNone/>
            </a:pPr>
            <a:endParaRPr lang="nl-NL" dirty="0" smtClean="0"/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nl-NL" dirty="0" smtClean="0">
                <a:solidFill>
                  <a:srgbClr val="FF0000"/>
                </a:solidFill>
              </a:rPr>
              <a:t>Fout is.</a:t>
            </a:r>
            <a:r>
              <a:rPr lang="nl-NL" dirty="0" smtClean="0"/>
              <a:t> Hoeveel gloeilampen passen er in een      </a:t>
            </a:r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nl-NL" dirty="0"/>
              <a:t> </a:t>
            </a:r>
            <a:r>
              <a:rPr lang="nl-NL" dirty="0" smtClean="0"/>
              <a:t>           slaapzak? Is niet relevant.</a:t>
            </a:r>
          </a:p>
          <a:p>
            <a:pPr marL="0" indent="0" eaLnBrk="1" hangingPunct="1">
              <a:spcBef>
                <a:spcPct val="0"/>
              </a:spcBef>
              <a:buNone/>
            </a:pPr>
            <a:endParaRPr lang="nl-NL" dirty="0" smtClean="0"/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nl-NL" dirty="0" smtClean="0">
                <a:solidFill>
                  <a:schemeClr val="accent3">
                    <a:lumMod val="50000"/>
                  </a:schemeClr>
                </a:solidFill>
              </a:rPr>
              <a:t>Goed is</a:t>
            </a:r>
            <a:r>
              <a:rPr lang="nl-NL" dirty="0" smtClean="0"/>
              <a:t>. Hoeveel warmte houd een slaapzak vast?</a:t>
            </a:r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nl-NL" dirty="0" smtClean="0">
                <a:solidFill>
                  <a:schemeClr val="accent3">
                    <a:lumMod val="50000"/>
                  </a:schemeClr>
                </a:solidFill>
              </a:rPr>
              <a:t>Goed is</a:t>
            </a:r>
            <a:r>
              <a:rPr lang="nl-NL" dirty="0" smtClean="0"/>
              <a:t>. Met hoeveel gloeilampen kun je een ruimte                </a:t>
            </a:r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nl-NL" dirty="0"/>
              <a:t> </a:t>
            </a:r>
            <a:r>
              <a:rPr lang="nl-NL" dirty="0" smtClean="0"/>
              <a:t>            tot bijv. 20°C verwarmen?</a:t>
            </a:r>
            <a:endParaRPr lang="nl-NL" dirty="0"/>
          </a:p>
          <a:p>
            <a:pPr marL="0" indent="0" eaLnBrk="1" hangingPunct="1">
              <a:spcBef>
                <a:spcPct val="0"/>
              </a:spcBef>
              <a:buNone/>
            </a:pPr>
            <a:endParaRPr lang="nl-NL" dirty="0" smtClean="0"/>
          </a:p>
          <a:p>
            <a:pPr marL="0" indent="0" eaLnBrk="1" hangingPunct="1">
              <a:spcBef>
                <a:spcPct val="0"/>
              </a:spcBef>
              <a:buNone/>
            </a:pPr>
            <a:endParaRPr lang="nl-NL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NL" dirty="0" smtClean="0"/>
              <a:t>LEREN ONDERZOEKEN</a:t>
            </a:r>
          </a:p>
        </p:txBody>
      </p:sp>
      <p:sp>
        <p:nvSpPr>
          <p:cNvPr id="2" name="Rechthoek 1"/>
          <p:cNvSpPr/>
          <p:nvPr/>
        </p:nvSpPr>
        <p:spPr>
          <a:xfrm>
            <a:off x="251520" y="1124744"/>
            <a:ext cx="856895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400" b="1" dirty="0" smtClean="0"/>
              <a:t>2. Theoretische verkenning.</a:t>
            </a:r>
          </a:p>
          <a:p>
            <a:r>
              <a:rPr lang="nl-NL" sz="2400" dirty="0" smtClean="0"/>
              <a:t>Je zoekt achtergrondinformatie op wat je nodig hebt voor je onderzoek. </a:t>
            </a:r>
          </a:p>
          <a:p>
            <a:r>
              <a:rPr lang="nl-NL" sz="2400" b="1" dirty="0" smtClean="0">
                <a:solidFill>
                  <a:srgbClr val="FF0000"/>
                </a:solidFill>
              </a:rPr>
              <a:t>Let op! Noteer direct die bronvermelding voor je verslag.</a:t>
            </a:r>
          </a:p>
          <a:p>
            <a:endParaRPr lang="nl-NL" sz="2400" dirty="0" smtClean="0"/>
          </a:p>
          <a:p>
            <a:endParaRPr lang="nl-NL" sz="2400" dirty="0" smtClean="0"/>
          </a:p>
        </p:txBody>
      </p:sp>
      <p:pic>
        <p:nvPicPr>
          <p:cNvPr id="6152" name="Picture 8" descr="http://blog.waag.org/wp-content/uploads/2011/01/ce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708920"/>
            <a:ext cx="7344816" cy="37235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NL" dirty="0" smtClean="0"/>
              <a:t>LEREN ONDERZOEKEN</a:t>
            </a:r>
          </a:p>
        </p:txBody>
      </p:sp>
      <p:sp>
        <p:nvSpPr>
          <p:cNvPr id="2" name="Rechthoek 1"/>
          <p:cNvSpPr/>
          <p:nvPr/>
        </p:nvSpPr>
        <p:spPr>
          <a:xfrm>
            <a:off x="251520" y="908720"/>
            <a:ext cx="8568952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400" b="1" dirty="0" smtClean="0"/>
              <a:t>3. Opstellen onderzoeksvraag (Wat wil ik weten).</a:t>
            </a:r>
          </a:p>
          <a:p>
            <a:r>
              <a:rPr lang="nl-NL" sz="2400" dirty="0" smtClean="0"/>
              <a:t>     </a:t>
            </a:r>
            <a:r>
              <a:rPr lang="nl-NL" sz="2400" dirty="0" smtClean="0">
                <a:solidFill>
                  <a:srgbClr val="FF0000"/>
                </a:solidFill>
              </a:rPr>
              <a:t>Fout is</a:t>
            </a:r>
            <a:r>
              <a:rPr lang="nl-NL" sz="2400" dirty="0" smtClean="0"/>
              <a:t>. Welke kleur vind je het leukst?</a:t>
            </a:r>
          </a:p>
          <a:p>
            <a:r>
              <a:rPr lang="nl-NL" sz="2400" dirty="0" smtClean="0"/>
              <a:t>     </a:t>
            </a:r>
            <a:r>
              <a:rPr lang="nl-NL" sz="2400" dirty="0" smtClean="0">
                <a:solidFill>
                  <a:schemeClr val="accent3">
                    <a:lumMod val="75000"/>
                  </a:schemeClr>
                </a:solidFill>
              </a:rPr>
              <a:t>Goed is</a:t>
            </a:r>
            <a:r>
              <a:rPr lang="nl-NL" sz="2400" dirty="0" smtClean="0"/>
              <a:t>. Welke kleur is het felst? </a:t>
            </a:r>
          </a:p>
          <a:p>
            <a:r>
              <a:rPr lang="nl-NL" sz="2400" dirty="0" smtClean="0"/>
              <a:t>Hier enkele voorbeelden zie </a:t>
            </a:r>
            <a:r>
              <a:rPr lang="nl-NL" sz="2400" dirty="0" smtClean="0"/>
              <a:t>blz. 8:</a:t>
            </a:r>
            <a:endParaRPr lang="nl-NL" sz="2400" dirty="0" smtClean="0"/>
          </a:p>
          <a:p>
            <a:pPr>
              <a:buFontTx/>
              <a:buChar char="-"/>
            </a:pPr>
            <a:r>
              <a:rPr lang="nl-NL" sz="2400" dirty="0" smtClean="0"/>
              <a:t> Ik wil wat weten over de reactiesnelheid en gebruik alcohol?</a:t>
            </a:r>
          </a:p>
          <a:p>
            <a:pPr>
              <a:buFontTx/>
              <a:buChar char="-"/>
            </a:pPr>
            <a:endParaRPr lang="nl-NL" sz="2400" dirty="0"/>
          </a:p>
          <a:p>
            <a:pPr>
              <a:buFontTx/>
              <a:buChar char="-"/>
            </a:pPr>
            <a:endParaRPr lang="nl-NL" sz="2400" dirty="0" smtClean="0"/>
          </a:p>
          <a:p>
            <a:r>
              <a:rPr lang="nl-NL" sz="2400" dirty="0" smtClean="0"/>
              <a:t/>
            </a:r>
            <a:br>
              <a:rPr lang="nl-NL" sz="2400" dirty="0" smtClean="0"/>
            </a:br>
            <a:r>
              <a:rPr lang="nl-NL" sz="2400" dirty="0" smtClean="0"/>
              <a:t>- Ik wil weten bij welke potgrond tuinkers planten het beste   </a:t>
            </a:r>
          </a:p>
          <a:p>
            <a:r>
              <a:rPr lang="nl-NL" sz="2400" dirty="0"/>
              <a:t> </a:t>
            </a:r>
            <a:r>
              <a:rPr lang="nl-NL" sz="2400" dirty="0" smtClean="0"/>
              <a:t> groeien?</a:t>
            </a:r>
          </a:p>
          <a:p>
            <a:r>
              <a:rPr lang="nl-NL" sz="2400" dirty="0" smtClean="0"/>
              <a:t>  </a:t>
            </a:r>
          </a:p>
          <a:p>
            <a:endParaRPr lang="nl-NL" sz="2400" b="1" dirty="0"/>
          </a:p>
          <a:p>
            <a:r>
              <a:rPr lang="nl-NL" sz="2400" dirty="0" smtClean="0"/>
              <a:t>- Ik wil wat weten wanneer je natter wordt in de regen, </a:t>
            </a:r>
            <a:br>
              <a:rPr lang="nl-NL" sz="2400" dirty="0" smtClean="0"/>
            </a:br>
            <a:r>
              <a:rPr lang="nl-NL" sz="2400" dirty="0" smtClean="0"/>
              <a:t>  als ik ren of loop?</a:t>
            </a:r>
          </a:p>
        </p:txBody>
      </p:sp>
      <p:sp>
        <p:nvSpPr>
          <p:cNvPr id="3" name="Rechthoek 2"/>
          <p:cNvSpPr/>
          <p:nvPr/>
        </p:nvSpPr>
        <p:spPr>
          <a:xfrm>
            <a:off x="395536" y="2889999"/>
            <a:ext cx="928903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itchFamily="34" charset="0"/>
              </a:rPr>
              <a:t>Veranderd de reactiesnelheid bij mannen en vrouwen </a:t>
            </a:r>
            <a:br>
              <a:rPr lang="nl-NL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itchFamily="34" charset="0"/>
              </a:rPr>
            </a:br>
            <a:r>
              <a:rPr lang="nl-NL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itchFamily="34" charset="0"/>
              </a:rPr>
              <a:t>door gebruik van alcohol?</a:t>
            </a:r>
          </a:p>
        </p:txBody>
      </p:sp>
      <p:sp>
        <p:nvSpPr>
          <p:cNvPr id="4" name="Rechthoek 3"/>
          <p:cNvSpPr/>
          <p:nvPr/>
        </p:nvSpPr>
        <p:spPr>
          <a:xfrm>
            <a:off x="395536" y="4636586"/>
            <a:ext cx="857806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itchFamily="34" charset="0"/>
              </a:rPr>
              <a:t>Bij welke potgrondsoort groeien tuinkers planten het best?</a:t>
            </a:r>
            <a:endParaRPr lang="nl-NL" sz="2400" dirty="0">
              <a:solidFill>
                <a:schemeClr val="tx2">
                  <a:lumMod val="60000"/>
                  <a:lumOff val="40000"/>
                </a:schemeClr>
              </a:solidFill>
              <a:latin typeface="Trebuchet MS" pitchFamily="34" charset="0"/>
            </a:endParaRPr>
          </a:p>
        </p:txBody>
      </p:sp>
      <p:sp>
        <p:nvSpPr>
          <p:cNvPr id="5" name="Rechthoek 4"/>
          <p:cNvSpPr/>
          <p:nvPr/>
        </p:nvSpPr>
        <p:spPr>
          <a:xfrm>
            <a:off x="382138" y="6054387"/>
            <a:ext cx="878497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itchFamily="34" charset="0"/>
              </a:rPr>
              <a:t>Met welke snelheid wordt je het meest vochtig als je </a:t>
            </a:r>
            <a:br>
              <a:rPr lang="nl-NL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itchFamily="34" charset="0"/>
              </a:rPr>
            </a:br>
            <a:r>
              <a:rPr lang="nl-NL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itchFamily="34" charset="0"/>
              </a:rPr>
              <a:t>door de regen loopt?</a:t>
            </a:r>
          </a:p>
        </p:txBody>
      </p:sp>
    </p:spTree>
    <p:extLst>
      <p:ext uri="{BB962C8B-B14F-4D97-AF65-F5344CB8AC3E}">
        <p14:creationId xmlns:p14="http://schemas.microsoft.com/office/powerpoint/2010/main" val="80476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/>
          </p:cNvSpPr>
          <p:nvPr>
            <p:ph type="title" idx="4294967295"/>
          </p:nvPr>
        </p:nvSpPr>
        <p:spPr>
          <a:xfrm>
            <a:off x="142875" y="85725"/>
            <a:ext cx="4375150" cy="642938"/>
          </a:xfrm>
        </p:spPr>
        <p:txBody>
          <a:bodyPr/>
          <a:lstStyle/>
          <a:p>
            <a:pPr eaLnBrk="1" hangingPunct="1"/>
            <a:r>
              <a:rPr lang="nl-NL" dirty="0" smtClean="0"/>
              <a:t>LEREN ONDERZOEKEN</a:t>
            </a:r>
            <a:endParaRPr lang="nl-NL" dirty="0" smtClean="0">
              <a:solidFill>
                <a:srgbClr val="37441C"/>
              </a:solidFill>
            </a:endParaRPr>
          </a:p>
        </p:txBody>
      </p:sp>
      <p:sp>
        <p:nvSpPr>
          <p:cNvPr id="5" name="Ondertitel 15"/>
          <p:cNvSpPr txBox="1">
            <a:spLocks/>
          </p:cNvSpPr>
          <p:nvPr/>
        </p:nvSpPr>
        <p:spPr>
          <a:xfrm>
            <a:off x="142874" y="857250"/>
            <a:ext cx="9001125" cy="57150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None/>
              <a:defRPr/>
            </a:pPr>
            <a:r>
              <a:rPr lang="nl-NL" b="1" dirty="0" smtClean="0"/>
              <a:t>Variabelen</a:t>
            </a:r>
          </a:p>
          <a:p>
            <a:pPr>
              <a:buNone/>
              <a:defRPr/>
            </a:pPr>
            <a:r>
              <a:rPr lang="nl-NL" sz="2400" dirty="0" smtClean="0"/>
              <a:t>Je hebt bij een onderzoek te maken met </a:t>
            </a:r>
            <a:r>
              <a:rPr lang="nl-NL" sz="2400" b="1" dirty="0" smtClean="0">
                <a:solidFill>
                  <a:srgbClr val="FF0000"/>
                </a:solidFill>
              </a:rPr>
              <a:t>drie</a:t>
            </a:r>
            <a:r>
              <a:rPr lang="nl-NL" sz="2400" dirty="0" smtClean="0">
                <a:solidFill>
                  <a:srgbClr val="0000FF"/>
                </a:solidFill>
              </a:rPr>
              <a:t> </a:t>
            </a:r>
            <a:r>
              <a:rPr lang="nl-NL" sz="2400" dirty="0" smtClean="0"/>
              <a:t>soort variabelen:</a:t>
            </a:r>
          </a:p>
          <a:p>
            <a:pPr>
              <a:buNone/>
              <a:defRPr/>
            </a:pPr>
            <a:endParaRPr lang="nl-NL" sz="2400" dirty="0" smtClean="0"/>
          </a:p>
          <a:p>
            <a:r>
              <a:rPr lang="nl-NL" sz="2400" dirty="0" smtClean="0"/>
              <a:t>Onafhankelijke variabele </a:t>
            </a:r>
            <a:r>
              <a:rPr lang="nl-NL" altLang="nl-NL" sz="2400" dirty="0" smtClean="0">
                <a:sym typeface="Wingdings 3" pitchFamily="18" charset="2"/>
              </a:rPr>
              <a:t> </a:t>
            </a:r>
            <a:r>
              <a:rPr lang="nl-NL" altLang="nl-NL" sz="2400" dirty="0" smtClean="0"/>
              <a:t>deze bepaal jij of stel jij in.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endParaRPr lang="nl-NL" sz="2400" dirty="0" smtClean="0"/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nl-NL" sz="2400" dirty="0" smtClean="0"/>
              <a:t>Afhankelijke variabele </a:t>
            </a:r>
            <a:r>
              <a:rPr lang="nl-NL" altLang="nl-NL" sz="2400" dirty="0" smtClean="0">
                <a:sym typeface="Wingdings 3" pitchFamily="18" charset="2"/>
              </a:rPr>
              <a:t> </a:t>
            </a:r>
            <a:r>
              <a:rPr lang="nl-NL" altLang="nl-NL" sz="2400" dirty="0" smtClean="0"/>
              <a:t>deze is afhankelijk van wat jij instelt, dus ga je meten.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endParaRPr lang="nl-NL" sz="2400" dirty="0" smtClean="0"/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nl-NL" sz="2400" dirty="0" smtClean="0"/>
              <a:t>Controle variabelen </a:t>
            </a:r>
            <a:r>
              <a:rPr lang="nl-NL" altLang="nl-NL" sz="2400" dirty="0" smtClean="0">
                <a:sym typeface="Wingdings 3" pitchFamily="18" charset="2"/>
              </a:rPr>
              <a:t></a:t>
            </a:r>
            <a:r>
              <a:rPr lang="nl-NL" altLang="nl-NL" sz="2400" b="1" dirty="0" smtClean="0">
                <a:sym typeface="Wingdings 3" pitchFamily="18" charset="2"/>
              </a:rPr>
              <a:t> </a:t>
            </a:r>
            <a:r>
              <a:rPr lang="nl-NL" altLang="nl-NL" sz="2400" dirty="0" smtClean="0"/>
              <a:t>deze variabelen hou je constant/verander je niet.</a:t>
            </a:r>
          </a:p>
          <a:p>
            <a:endParaRPr lang="nl-NL" sz="2400" b="1" dirty="0"/>
          </a:p>
        </p:txBody>
      </p:sp>
    </p:spTree>
    <p:extLst>
      <p:ext uri="{BB962C8B-B14F-4D97-AF65-F5344CB8AC3E}">
        <p14:creationId xmlns:p14="http://schemas.microsoft.com/office/powerpoint/2010/main" val="1543925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/>
          </p:cNvSpPr>
          <p:nvPr>
            <p:ph type="title" idx="4294967295"/>
          </p:nvPr>
        </p:nvSpPr>
        <p:spPr>
          <a:xfrm>
            <a:off x="142875" y="85725"/>
            <a:ext cx="4375150" cy="642938"/>
          </a:xfrm>
        </p:spPr>
        <p:txBody>
          <a:bodyPr/>
          <a:lstStyle/>
          <a:p>
            <a:pPr eaLnBrk="1" hangingPunct="1"/>
            <a:r>
              <a:rPr lang="nl-NL" dirty="0" smtClean="0"/>
              <a:t>LEREN ONDERZOEKEN</a:t>
            </a:r>
            <a:endParaRPr lang="nl-NL" dirty="0" smtClean="0">
              <a:solidFill>
                <a:srgbClr val="37441C"/>
              </a:solidFill>
            </a:endParaRPr>
          </a:p>
        </p:txBody>
      </p:sp>
      <p:sp>
        <p:nvSpPr>
          <p:cNvPr id="5" name="Ondertitel 15"/>
          <p:cNvSpPr txBox="1">
            <a:spLocks/>
          </p:cNvSpPr>
          <p:nvPr/>
        </p:nvSpPr>
        <p:spPr>
          <a:xfrm>
            <a:off x="142874" y="857250"/>
            <a:ext cx="9001125" cy="5380062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b="1" dirty="0" smtClean="0"/>
              <a:t>Voorbeelden verschillende variabelen</a:t>
            </a:r>
          </a:p>
          <a:p>
            <a:pPr marL="0" indent="0">
              <a:buNone/>
            </a:pPr>
            <a:r>
              <a:rPr lang="nl-NL" sz="2400" b="1" dirty="0" smtClean="0"/>
              <a:t>PROEF: Groei tuinkersplanten bij verschillende potgronden.</a:t>
            </a:r>
          </a:p>
          <a:p>
            <a:pPr marL="514350" indent="-514350">
              <a:buAutoNum type="arabicPeriod"/>
            </a:pPr>
            <a:r>
              <a:rPr lang="nl-NL" b="1" dirty="0" smtClean="0"/>
              <a:t>Wat voor variabelen kun je hierbij bedenken? Invullen op </a:t>
            </a:r>
            <a:r>
              <a:rPr lang="nl-NL" b="1" dirty="0" smtClean="0"/>
              <a:t>blz. 10.</a:t>
            </a:r>
            <a:endParaRPr lang="nl-NL" b="1" dirty="0" smtClean="0"/>
          </a:p>
          <a:p>
            <a:pPr marL="0" indent="0">
              <a:buNone/>
            </a:pPr>
            <a:r>
              <a:rPr lang="nl-NL" b="1" dirty="0" smtClean="0"/>
              <a:t>Onafhankelijk variabelen:</a:t>
            </a:r>
            <a:endParaRPr lang="nl-NL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nl-NL" b="1" dirty="0" smtClean="0"/>
              <a:t>Afhankelijk variabelen:</a:t>
            </a:r>
            <a:endParaRPr lang="nl-NL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nl-NL" b="1" dirty="0" smtClean="0"/>
          </a:p>
          <a:p>
            <a:pPr marL="0" indent="0">
              <a:buNone/>
            </a:pPr>
            <a:r>
              <a:rPr lang="nl-NL" b="1" dirty="0" smtClean="0"/>
              <a:t>Controle variabelen:</a:t>
            </a:r>
            <a:br>
              <a:rPr lang="nl-NL" b="1" dirty="0" smtClean="0"/>
            </a:br>
            <a:r>
              <a:rPr lang="nl-NL" b="1" dirty="0" smtClean="0"/>
              <a:t>Deze moeten gelijk blijven voor een goed onderzoek.</a:t>
            </a:r>
            <a:endParaRPr lang="nl-NL" b="1" dirty="0"/>
          </a:p>
        </p:txBody>
      </p:sp>
      <p:sp>
        <p:nvSpPr>
          <p:cNvPr id="2" name="Rechthoek 1"/>
          <p:cNvSpPr/>
          <p:nvPr/>
        </p:nvSpPr>
        <p:spPr>
          <a:xfrm>
            <a:off x="4716015" y="2780928"/>
            <a:ext cx="269176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800" b="1" dirty="0">
                <a:solidFill>
                  <a:srgbClr val="FF0000"/>
                </a:solidFill>
                <a:latin typeface="Trebuchet MS" pitchFamily="34" charset="0"/>
              </a:rPr>
              <a:t>S</a:t>
            </a:r>
            <a:r>
              <a:rPr lang="nl-NL" sz="2800" b="1" dirty="0" smtClean="0">
                <a:solidFill>
                  <a:srgbClr val="FF0000"/>
                </a:solidFill>
                <a:latin typeface="Trebuchet MS" pitchFamily="34" charset="0"/>
              </a:rPr>
              <a:t>oort potgrond</a:t>
            </a:r>
            <a:endParaRPr lang="nl-NL" sz="2800" dirty="0">
              <a:latin typeface="Trebuchet MS" pitchFamily="34" charset="0"/>
            </a:endParaRPr>
          </a:p>
        </p:txBody>
      </p:sp>
      <p:sp>
        <p:nvSpPr>
          <p:cNvPr id="3" name="Rechthoek 2"/>
          <p:cNvSpPr/>
          <p:nvPr/>
        </p:nvSpPr>
        <p:spPr>
          <a:xfrm>
            <a:off x="4139952" y="3338989"/>
            <a:ext cx="3392275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800" b="1" dirty="0" smtClean="0">
                <a:solidFill>
                  <a:srgbClr val="FF0000"/>
                </a:solidFill>
                <a:latin typeface="Trebuchet MS" pitchFamily="34" charset="0"/>
              </a:rPr>
              <a:t>Groei van de plant </a:t>
            </a:r>
            <a:br>
              <a:rPr lang="nl-NL" sz="2800" b="1" dirty="0" smtClean="0">
                <a:solidFill>
                  <a:srgbClr val="FF0000"/>
                </a:solidFill>
                <a:latin typeface="Trebuchet MS" pitchFamily="34" charset="0"/>
              </a:rPr>
            </a:br>
            <a:r>
              <a:rPr lang="nl-NL" sz="2800" b="1" dirty="0" smtClean="0">
                <a:solidFill>
                  <a:srgbClr val="FF0000"/>
                </a:solidFill>
                <a:latin typeface="Trebuchet MS" pitchFamily="34" charset="0"/>
              </a:rPr>
              <a:t>(kun je meten)</a:t>
            </a:r>
            <a:endParaRPr lang="nl-NL" sz="2800" dirty="0">
              <a:latin typeface="Trebuchet MS" pitchFamily="34" charset="0"/>
            </a:endParaRPr>
          </a:p>
        </p:txBody>
      </p:sp>
      <p:sp>
        <p:nvSpPr>
          <p:cNvPr id="4" name="Rechthoek 3"/>
          <p:cNvSpPr/>
          <p:nvPr/>
        </p:nvSpPr>
        <p:spPr>
          <a:xfrm>
            <a:off x="2184236" y="5210036"/>
            <a:ext cx="685226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800" b="1" dirty="0" smtClean="0">
                <a:solidFill>
                  <a:srgbClr val="FF0000"/>
                </a:solidFill>
                <a:latin typeface="Trebuchet MS" pitchFamily="34" charset="0"/>
              </a:rPr>
              <a:t>Hoeveelheid water, temperatuur, licht. </a:t>
            </a:r>
            <a:endParaRPr lang="nl-NL" sz="2800" dirty="0"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271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/>
          </p:cNvSpPr>
          <p:nvPr>
            <p:ph type="title" idx="4294967295"/>
          </p:nvPr>
        </p:nvSpPr>
        <p:spPr>
          <a:xfrm>
            <a:off x="142875" y="85725"/>
            <a:ext cx="4375150" cy="642938"/>
          </a:xfrm>
        </p:spPr>
        <p:txBody>
          <a:bodyPr/>
          <a:lstStyle/>
          <a:p>
            <a:pPr eaLnBrk="1" hangingPunct="1"/>
            <a:r>
              <a:rPr lang="nl-NL" dirty="0" smtClean="0"/>
              <a:t>LEREN ONDERZOEKEN</a:t>
            </a:r>
            <a:endParaRPr lang="nl-NL" dirty="0" smtClean="0">
              <a:solidFill>
                <a:srgbClr val="37441C"/>
              </a:solidFill>
            </a:endParaRPr>
          </a:p>
        </p:txBody>
      </p:sp>
      <p:sp>
        <p:nvSpPr>
          <p:cNvPr id="5" name="Ondertitel 15"/>
          <p:cNvSpPr txBox="1">
            <a:spLocks/>
          </p:cNvSpPr>
          <p:nvPr/>
        </p:nvSpPr>
        <p:spPr>
          <a:xfrm>
            <a:off x="142875" y="857250"/>
            <a:ext cx="8858250" cy="4515966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nl-NL" b="1" dirty="0"/>
              <a:t>Wat is een goede hypothese?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nl-NL" dirty="0" smtClean="0"/>
              <a:t>Antwoord op de onderzoeksvraag.</a:t>
            </a:r>
            <a:endParaRPr lang="nl-NL" dirty="0"/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nl-NL" dirty="0"/>
              <a:t>Moet experimenteel getoetst kunnen </a:t>
            </a:r>
            <a:r>
              <a:rPr lang="nl-NL" dirty="0" smtClean="0"/>
              <a:t>worden.</a:t>
            </a:r>
            <a:endParaRPr lang="nl-NL" dirty="0"/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nl-NL" dirty="0"/>
              <a:t>Waarnemingen en resultaten bevestigen/verwerpen hypothese</a:t>
            </a:r>
            <a:r>
              <a:rPr lang="nl-NL" dirty="0" smtClean="0"/>
              <a:t>.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endParaRPr lang="nl-NL" dirty="0"/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nl-NL" b="1" dirty="0" smtClean="0"/>
              <a:t>Voorbeeld:</a:t>
            </a:r>
            <a:r>
              <a:rPr lang="nl-NL" dirty="0" smtClean="0"/>
              <a:t> Waarom stinken </a:t>
            </a:r>
            <a:r>
              <a:rPr lang="nl-NL" dirty="0" err="1" smtClean="0"/>
              <a:t>Denekampers</a:t>
            </a:r>
            <a:r>
              <a:rPr lang="nl-NL" dirty="0" smtClean="0"/>
              <a:t>?</a:t>
            </a:r>
          </a:p>
          <a:p>
            <a:pPr>
              <a:defRPr/>
            </a:pPr>
            <a:endParaRPr lang="nl-NL" dirty="0"/>
          </a:p>
          <a:p>
            <a:endParaRPr lang="nl-NL" b="1" dirty="0"/>
          </a:p>
        </p:txBody>
      </p:sp>
      <p:sp>
        <p:nvSpPr>
          <p:cNvPr id="3" name="Rechthoek 2"/>
          <p:cNvSpPr/>
          <p:nvPr/>
        </p:nvSpPr>
        <p:spPr>
          <a:xfrm>
            <a:off x="142875" y="4365104"/>
            <a:ext cx="885825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  <a:defRPr/>
            </a:pPr>
            <a:r>
              <a:rPr lang="nl-NL" sz="2800" dirty="0">
                <a:latin typeface="Trebuchet MS" pitchFamily="34" charset="0"/>
              </a:rPr>
              <a:t>Omdat </a:t>
            </a:r>
            <a:r>
              <a:rPr lang="nl-NL" sz="2800" dirty="0" smtClean="0">
                <a:latin typeface="Trebuchet MS" pitchFamily="34" charset="0"/>
              </a:rPr>
              <a:t>ze dat altijd doen. Zit in de genen.</a:t>
            </a:r>
            <a:endParaRPr lang="nl-NL" sz="2800" dirty="0">
              <a:latin typeface="Trebuchet MS" pitchFamily="34" charset="0"/>
            </a:endParaRPr>
          </a:p>
        </p:txBody>
      </p:sp>
      <p:pic>
        <p:nvPicPr>
          <p:cNvPr id="6" name="Afbeelding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4941168"/>
            <a:ext cx="1944216" cy="1457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5360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/>
          </p:cNvSpPr>
          <p:nvPr>
            <p:ph type="title" idx="4294967295"/>
          </p:nvPr>
        </p:nvSpPr>
        <p:spPr>
          <a:xfrm>
            <a:off x="142875" y="85725"/>
            <a:ext cx="4375150" cy="642938"/>
          </a:xfrm>
        </p:spPr>
        <p:txBody>
          <a:bodyPr/>
          <a:lstStyle/>
          <a:p>
            <a:pPr eaLnBrk="1" hangingPunct="1"/>
            <a:r>
              <a:rPr lang="nl-NL" dirty="0" smtClean="0"/>
              <a:t>LEREN ONDERZOEKEN</a:t>
            </a:r>
            <a:endParaRPr lang="nl-NL" dirty="0" smtClean="0">
              <a:solidFill>
                <a:srgbClr val="37441C"/>
              </a:solidFill>
            </a:endParaRPr>
          </a:p>
        </p:txBody>
      </p:sp>
      <p:sp>
        <p:nvSpPr>
          <p:cNvPr id="5" name="Ondertitel 15"/>
          <p:cNvSpPr txBox="1">
            <a:spLocks/>
          </p:cNvSpPr>
          <p:nvPr/>
        </p:nvSpPr>
        <p:spPr>
          <a:xfrm>
            <a:off x="142874" y="857250"/>
            <a:ext cx="9001125" cy="57150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l-NL" b="1" dirty="0" smtClean="0"/>
              <a:t>- Plan van aanpak (werkplan).</a:t>
            </a:r>
          </a:p>
          <a:p>
            <a:pPr marL="0" indent="0">
              <a:buNone/>
            </a:pPr>
            <a:r>
              <a:rPr lang="nl-NL" b="1" dirty="0" smtClean="0"/>
              <a:t>   Stapsgewijs aangeven wat je gaat doen.  </a:t>
            </a:r>
            <a:br>
              <a:rPr lang="nl-NL" b="1" dirty="0" smtClean="0"/>
            </a:br>
            <a:r>
              <a:rPr lang="nl-NL" b="1" dirty="0" smtClean="0"/>
              <a:t/>
            </a:r>
            <a:br>
              <a:rPr lang="nl-NL" b="1" dirty="0" smtClean="0"/>
            </a:br>
            <a:r>
              <a:rPr lang="nl-NL" b="1" dirty="0" smtClean="0"/>
              <a:t>- Benodigdheden:</a:t>
            </a:r>
          </a:p>
          <a:p>
            <a:pPr marL="0" indent="0">
              <a:buNone/>
            </a:pPr>
            <a:r>
              <a:rPr lang="nl-NL" b="1" dirty="0" smtClean="0"/>
              <a:t>   Lijst van materialen wat je nodig hebt.</a:t>
            </a:r>
          </a:p>
          <a:p>
            <a:pPr marL="0" indent="0">
              <a:buNone/>
            </a:pPr>
            <a:r>
              <a:rPr lang="nl-NL" b="1" dirty="0" smtClean="0"/>
              <a:t>Voorbeeld: Wat heb je denk je nodig bij de proef:</a:t>
            </a:r>
          </a:p>
          <a:p>
            <a:pPr marL="0" indent="0">
              <a:buNone/>
            </a:pPr>
            <a:r>
              <a:rPr lang="nl-NL" b="1" dirty="0" smtClean="0"/>
              <a:t>Groei tuinkersplanten bij verschillende potgronden.</a:t>
            </a:r>
            <a:endParaRPr lang="nl-NL" b="1" dirty="0"/>
          </a:p>
          <a:p>
            <a:pPr marL="0" indent="0">
              <a:buNone/>
            </a:pPr>
            <a:endParaRPr lang="nl-NL" b="1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nl-NL" b="1" dirty="0" smtClean="0">
                <a:solidFill>
                  <a:srgbClr val="C00000"/>
                </a:solidFill>
              </a:rPr>
              <a:t>Opdracht: </a:t>
            </a:r>
            <a:r>
              <a:rPr lang="nl-NL" b="1" dirty="0" smtClean="0"/>
              <a:t/>
            </a:r>
            <a:br>
              <a:rPr lang="nl-NL" b="1" dirty="0" smtClean="0"/>
            </a:br>
            <a:r>
              <a:rPr lang="nl-NL" b="1" dirty="0" smtClean="0"/>
              <a:t>Schrijf een werkplan en maak een lijst van benodigdheden voor de proef. </a:t>
            </a:r>
            <a:r>
              <a:rPr lang="nl-NL" b="1" dirty="0" smtClean="0"/>
              <a:t>Blz. 12.</a:t>
            </a:r>
            <a:endParaRPr lang="nl-NL" b="1" dirty="0" smtClean="0"/>
          </a:p>
          <a:p>
            <a:pPr marL="0" indent="0">
              <a:buNone/>
            </a:pPr>
            <a:endParaRPr lang="nl-NL" b="1" dirty="0"/>
          </a:p>
        </p:txBody>
      </p:sp>
    </p:spTree>
    <p:extLst>
      <p:ext uri="{BB962C8B-B14F-4D97-AF65-F5344CB8AC3E}">
        <p14:creationId xmlns:p14="http://schemas.microsoft.com/office/powerpoint/2010/main" val="452673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/>
          </p:cNvSpPr>
          <p:nvPr>
            <p:ph type="title" idx="4294967295"/>
          </p:nvPr>
        </p:nvSpPr>
        <p:spPr>
          <a:xfrm>
            <a:off x="142875" y="85725"/>
            <a:ext cx="4375150" cy="642938"/>
          </a:xfrm>
        </p:spPr>
        <p:txBody>
          <a:bodyPr/>
          <a:lstStyle/>
          <a:p>
            <a:pPr eaLnBrk="1" hangingPunct="1"/>
            <a:r>
              <a:rPr lang="nl-NL" dirty="0" smtClean="0"/>
              <a:t>LEREN ONDERZOEKEN</a:t>
            </a:r>
            <a:endParaRPr lang="nl-NL" dirty="0" smtClean="0">
              <a:solidFill>
                <a:srgbClr val="37441C"/>
              </a:solidFill>
            </a:endParaRPr>
          </a:p>
        </p:txBody>
      </p:sp>
      <p:sp>
        <p:nvSpPr>
          <p:cNvPr id="5" name="Ondertitel 15"/>
          <p:cNvSpPr txBox="1">
            <a:spLocks/>
          </p:cNvSpPr>
          <p:nvPr/>
        </p:nvSpPr>
        <p:spPr>
          <a:xfrm>
            <a:off x="142875" y="857250"/>
            <a:ext cx="8858250" cy="5303614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l-NL" b="1" dirty="0" smtClean="0"/>
              <a:t>Werkplan</a:t>
            </a:r>
          </a:p>
          <a:p>
            <a:pPr marL="514350" indent="-514350">
              <a:buAutoNum type="arabicPeriod"/>
            </a:pPr>
            <a:r>
              <a:rPr lang="nl-NL" b="1" dirty="0" smtClean="0"/>
              <a:t>Zorg voor …. aantal potgronden van diverse merken.</a:t>
            </a:r>
          </a:p>
          <a:p>
            <a:pPr marL="514350" indent="-514350">
              <a:buAutoNum type="arabicPeriod"/>
            </a:pPr>
            <a:r>
              <a:rPr lang="nl-NL" b="1" dirty="0" smtClean="0"/>
              <a:t>Vul een bloempot voor ¾ met de potgrond.</a:t>
            </a:r>
          </a:p>
          <a:p>
            <a:pPr marL="514350" indent="-514350">
              <a:buAutoNum type="arabicPeriod"/>
            </a:pPr>
            <a:r>
              <a:rPr lang="nl-NL" b="1" dirty="0" smtClean="0"/>
              <a:t>Plant 25 zaadjes in elke pot.</a:t>
            </a:r>
          </a:p>
          <a:p>
            <a:pPr marL="514350" indent="-514350">
              <a:buAutoNum type="arabicPeriod"/>
            </a:pPr>
            <a:r>
              <a:rPr lang="nl-NL" b="1" dirty="0" smtClean="0"/>
              <a:t>Geef </a:t>
            </a:r>
            <a:r>
              <a:rPr lang="nl-NL" b="1" dirty="0" smtClean="0">
                <a:solidFill>
                  <a:srgbClr val="FF0000"/>
                </a:solidFill>
              </a:rPr>
              <a:t>voldoende</a:t>
            </a:r>
            <a:r>
              <a:rPr lang="nl-NL" b="1" dirty="0" smtClean="0"/>
              <a:t> water aan elke pot.</a:t>
            </a:r>
          </a:p>
          <a:p>
            <a:pPr marL="514350" indent="-514350">
              <a:buAutoNum type="arabicPeriod"/>
            </a:pPr>
            <a:r>
              <a:rPr lang="nl-NL" b="1" dirty="0" smtClean="0"/>
              <a:t>Meet naar een week de lengte van de stengels en neem het gemiddelde. Laat de langste en de kortste weg.</a:t>
            </a:r>
          </a:p>
          <a:p>
            <a:pPr marL="0" indent="0">
              <a:buNone/>
            </a:pPr>
            <a:r>
              <a:rPr lang="nl-NL" b="1" dirty="0" smtClean="0"/>
              <a:t>6. Controle van het gemiddelde. Dit gebeurt via </a:t>
            </a:r>
            <a:br>
              <a:rPr lang="nl-NL" b="1" dirty="0" smtClean="0"/>
            </a:br>
            <a:r>
              <a:rPr lang="nl-NL" b="1" dirty="0" smtClean="0"/>
              <a:t>    STD (standaard afwijking van het gemiddelde).     </a:t>
            </a:r>
            <a:br>
              <a:rPr lang="nl-NL" b="1" dirty="0" smtClean="0"/>
            </a:br>
            <a:r>
              <a:rPr lang="nl-NL" b="1" dirty="0" smtClean="0"/>
              <a:t>    Gaat het beste via Excel: </a:t>
            </a:r>
            <a:endParaRPr lang="nl-NL" b="1" dirty="0"/>
          </a:p>
        </p:txBody>
      </p:sp>
      <p:pic>
        <p:nvPicPr>
          <p:cNvPr id="4" name="Afbeelding 3">
            <a:hlinkClick r:id="rId2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6056" y="6160864"/>
            <a:ext cx="355600" cy="355600"/>
          </a:xfrm>
          <a:prstGeom prst="rect">
            <a:avLst/>
          </a:prstGeom>
        </p:spPr>
      </p:pic>
      <p:sp>
        <p:nvSpPr>
          <p:cNvPr id="2" name="Tekstvak 1"/>
          <p:cNvSpPr txBox="1"/>
          <p:nvPr/>
        </p:nvSpPr>
        <p:spPr>
          <a:xfrm>
            <a:off x="2483768" y="674136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nl-NL" dirty="0"/>
          </a:p>
        </p:txBody>
      </p:sp>
      <p:sp>
        <p:nvSpPr>
          <p:cNvPr id="3" name="Tekstvak 2"/>
          <p:cNvSpPr txBox="1"/>
          <p:nvPr/>
        </p:nvSpPr>
        <p:spPr>
          <a:xfrm>
            <a:off x="5537065" y="6195836"/>
            <a:ext cx="992579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900" dirty="0" smtClean="0"/>
              <a:t>STD berekenen</a:t>
            </a:r>
            <a:endParaRPr lang="nl-NL" sz="900" dirty="0"/>
          </a:p>
        </p:txBody>
      </p:sp>
    </p:spTree>
    <p:extLst>
      <p:ext uri="{BB962C8B-B14F-4D97-AF65-F5344CB8AC3E}">
        <p14:creationId xmlns:p14="http://schemas.microsoft.com/office/powerpoint/2010/main" val="2421794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iologie lessen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3220</TotalTime>
  <Words>739</Words>
  <Application>Microsoft Office PowerPoint</Application>
  <PresentationFormat>Diavoorstelling (4:3)</PresentationFormat>
  <Paragraphs>190</Paragraphs>
  <Slides>17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17</vt:i4>
      </vt:variant>
    </vt:vector>
  </HeadingPairs>
  <TitlesOfParts>
    <vt:vector size="18" baseType="lpstr">
      <vt:lpstr>Biologie lessen</vt:lpstr>
      <vt:lpstr>LEREN ONDERZOEKEN</vt:lpstr>
      <vt:lpstr>LEREN ONDERZOEKEN</vt:lpstr>
      <vt:lpstr>LEREN ONDERZOEKEN</vt:lpstr>
      <vt:lpstr>LEREN ONDERZOEKEN</vt:lpstr>
      <vt:lpstr>LEREN ONDERZOEKEN</vt:lpstr>
      <vt:lpstr>LEREN ONDERZOEKEN</vt:lpstr>
      <vt:lpstr>LEREN ONDERZOEKEN</vt:lpstr>
      <vt:lpstr>LEREN ONDERZOEKEN</vt:lpstr>
      <vt:lpstr>LEREN ONDERZOEKEN</vt:lpstr>
      <vt:lpstr>LEREN ONDERZOEKEN</vt:lpstr>
      <vt:lpstr>LEREN ONDERZOEKEN</vt:lpstr>
      <vt:lpstr>LEREN ONDERZOEKEN</vt:lpstr>
      <vt:lpstr>LEREN ONDERZOEKEN</vt:lpstr>
      <vt:lpstr>LEREN ONDERZOEKEN</vt:lpstr>
      <vt:lpstr>LEREN ONDERZOEKEN</vt:lpstr>
      <vt:lpstr>LEREN ONDERZOEKEN</vt:lpstr>
      <vt:lpstr>LEREN ONDERZOEKEN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D. Hafner</dc:creator>
  <cp:lastModifiedBy>Rob Tervoert</cp:lastModifiedBy>
  <cp:revision>64</cp:revision>
  <dcterms:created xsi:type="dcterms:W3CDTF">2009-01-13T13:03:19Z</dcterms:created>
  <dcterms:modified xsi:type="dcterms:W3CDTF">2015-08-18T07:14:02Z</dcterms:modified>
</cp:coreProperties>
</file>