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85" r:id="rId2"/>
    <p:sldId id="286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CCCC00"/>
    <a:srgbClr val="0000FF"/>
    <a:srgbClr val="FF0000"/>
    <a:srgbClr val="37441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93" autoAdjust="0"/>
  </p:normalViewPr>
  <p:slideViewPr>
    <p:cSldViewPr snapToGrid="0"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25BBE1F-D020-441A-B2C8-B1F2DDE0B673}" type="datetimeFigureOut">
              <a:rPr lang="nl-NL"/>
              <a:pPr>
                <a:defRPr/>
              </a:pPr>
              <a:t>19-8-2014</a:t>
            </a:fld>
            <a:endParaRPr lang="nl-NL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6B949CF-989D-4FD2-81E3-9C24D464F38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253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213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5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4" y="71415"/>
            <a:ext cx="7286676" cy="642942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858312" cy="5715040"/>
          </a:xfrm>
        </p:spPr>
        <p:txBody>
          <a:bodyPr/>
          <a:lstStyle>
            <a:lvl1pPr marL="0" indent="0" algn="l">
              <a:buNone/>
              <a:defRPr>
                <a:solidFill>
                  <a:srgbClr val="37441C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4638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867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2844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758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2844" y="857232"/>
            <a:ext cx="43545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857232"/>
            <a:ext cx="43561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356131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60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94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42875" y="71438"/>
            <a:ext cx="72151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42875" y="857250"/>
            <a:ext cx="8858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1029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5"/>
          <p:cNvSpPr txBox="1">
            <a:spLocks/>
          </p:cNvSpPr>
          <p:nvPr userDrawn="1"/>
        </p:nvSpPr>
        <p:spPr>
          <a:xfrm>
            <a:off x="7296150" y="6564313"/>
            <a:ext cx="1776413" cy="293687"/>
          </a:xfrm>
          <a:prstGeom prst="rect">
            <a:avLst/>
          </a:prstGeom>
        </p:spPr>
        <p:txBody>
          <a:bodyPr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© 2009 </a:t>
            </a:r>
            <a:r>
              <a:rPr lang="nl-NL" sz="800" dirty="0" err="1" smtClean="0">
                <a:solidFill>
                  <a:srgbClr val="37441C"/>
                </a:solidFill>
                <a:latin typeface="+mn-lt"/>
                <a:cs typeface="+mn-cs"/>
              </a:rPr>
              <a:t>Biosoft</a:t>
            </a: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  TCC - Lyceumstraat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7" r:id="rId2"/>
    <p:sldLayoutId id="2147483713" r:id="rId3"/>
    <p:sldLayoutId id="2147483714" r:id="rId4"/>
    <p:sldLayoutId id="2147483715" r:id="rId5"/>
    <p:sldLayoutId id="2147483716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3300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4"/>
          <p:cNvSpPr>
            <a:spLocks noGrp="1"/>
          </p:cNvSpPr>
          <p:nvPr>
            <p:ph type="ctrTitle" idx="4294967295"/>
          </p:nvPr>
        </p:nvSpPr>
        <p:spPr>
          <a:xfrm>
            <a:off x="142875" y="71438"/>
            <a:ext cx="6300788" cy="642937"/>
          </a:xfrm>
        </p:spPr>
        <p:txBody>
          <a:bodyPr/>
          <a:lstStyle/>
          <a:p>
            <a:pPr eaLnBrk="1" hangingPunct="1"/>
            <a:r>
              <a:rPr lang="nl-NL" dirty="0" err="1" smtClean="0">
                <a:solidFill>
                  <a:srgbClr val="008000"/>
                </a:solidFill>
              </a:rPr>
              <a:t>Profiemiddag</a:t>
            </a:r>
            <a:r>
              <a:rPr lang="nl-NL" dirty="0" smtClean="0">
                <a:solidFill>
                  <a:srgbClr val="008000"/>
                </a:solidFill>
              </a:rPr>
              <a:t>.</a:t>
            </a:r>
            <a:endParaRPr lang="nl-NL" dirty="0" smtClean="0">
              <a:solidFill>
                <a:srgbClr val="008000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238991" y="935791"/>
            <a:ext cx="8575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</a:rPr>
              <a:t>De natuurwetenschappelijke methode.</a:t>
            </a:r>
          </a:p>
          <a:p>
            <a:endParaRPr lang="nl-NL" sz="2000" b="1" dirty="0" smtClean="0">
              <a:solidFill>
                <a:srgbClr val="008000"/>
              </a:solidFill>
            </a:endParaRPr>
          </a:p>
          <a:p>
            <a:pPr marL="457200" indent="-457200">
              <a:buAutoNum type="arabicPeriod"/>
            </a:pPr>
            <a:r>
              <a:rPr lang="nl-NL" sz="2000" b="1" dirty="0" smtClean="0">
                <a:solidFill>
                  <a:srgbClr val="008000"/>
                </a:solidFill>
              </a:rPr>
              <a:t>Vraagstelling.</a:t>
            </a:r>
          </a:p>
          <a:p>
            <a:pPr marL="457200" indent="-457200">
              <a:buAutoNum type="arabicPeriod"/>
            </a:pPr>
            <a:r>
              <a:rPr lang="nl-NL" sz="2000" b="1" dirty="0" smtClean="0">
                <a:solidFill>
                  <a:srgbClr val="008000"/>
                </a:solidFill>
              </a:rPr>
              <a:t>Hypothese (antwoord op de vraag)</a:t>
            </a:r>
          </a:p>
          <a:p>
            <a:pPr marL="457200" indent="-457200">
              <a:buAutoNum type="arabicPeriod"/>
            </a:pPr>
            <a:r>
              <a:rPr lang="nl-NL" sz="2000" b="1" dirty="0" smtClean="0">
                <a:solidFill>
                  <a:srgbClr val="008000"/>
                </a:solidFill>
              </a:rPr>
              <a:t>Wat gaan we doen?</a:t>
            </a:r>
          </a:p>
          <a:p>
            <a:pPr marL="457200" indent="-457200">
              <a:buAutoNum type="arabicPeriod"/>
            </a:pPr>
            <a:r>
              <a:rPr lang="nl-NL" sz="2000" b="1" dirty="0" smtClean="0">
                <a:solidFill>
                  <a:srgbClr val="008000"/>
                </a:solidFill>
              </a:rPr>
              <a:t>Lijst van benodigdheden</a:t>
            </a:r>
          </a:p>
          <a:p>
            <a:pPr marL="457200" indent="-457200">
              <a:buAutoNum type="arabicPeriod"/>
            </a:pPr>
            <a:r>
              <a:rPr lang="nl-NL" sz="2000" b="1" dirty="0" smtClean="0">
                <a:solidFill>
                  <a:srgbClr val="008000"/>
                </a:solidFill>
              </a:rPr>
              <a:t>Resultaat</a:t>
            </a:r>
          </a:p>
          <a:p>
            <a:pPr marL="457200" indent="-457200">
              <a:buAutoNum type="arabicPeriod"/>
            </a:pPr>
            <a:r>
              <a:rPr lang="nl-NL" sz="2000" b="1" dirty="0" smtClean="0">
                <a:solidFill>
                  <a:srgbClr val="008000"/>
                </a:solidFill>
              </a:rPr>
              <a:t>Conclusie</a:t>
            </a:r>
          </a:p>
          <a:p>
            <a:pPr marL="457200" indent="-457200">
              <a:buAutoNum type="arabicPeriod"/>
            </a:pPr>
            <a:r>
              <a:rPr lang="nl-NL" sz="2000" b="1" dirty="0" smtClean="0">
                <a:solidFill>
                  <a:srgbClr val="008000"/>
                </a:solidFill>
              </a:rPr>
              <a:t>Discussie (Wat ging er fout? Klopt resultaat met je hypothese etc.)</a:t>
            </a:r>
          </a:p>
          <a:p>
            <a:pPr marL="457200" indent="-457200">
              <a:buAutoNum type="arabicPeriod"/>
            </a:pPr>
            <a:endParaRPr lang="nl-NL" sz="2000" b="1" dirty="0">
              <a:solidFill>
                <a:srgbClr val="008000"/>
              </a:solidFill>
            </a:endParaRPr>
          </a:p>
          <a:p>
            <a:endParaRPr lang="nl-NL" sz="2000" b="1" dirty="0" smtClean="0">
              <a:solidFill>
                <a:srgbClr val="008000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408" y="1327438"/>
            <a:ext cx="1362075" cy="2000250"/>
          </a:xfrm>
          <a:prstGeom prst="rect">
            <a:avLst/>
          </a:prstGeom>
        </p:spPr>
      </p:pic>
      <p:pic>
        <p:nvPicPr>
          <p:cNvPr id="3080" name="Picture 8" descr="http://www.ncdo.nl/sites/default/files/styles/large/public/null/research.jpg?itok=vywq2Oq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730" y="3969927"/>
            <a:ext cx="5635048" cy="250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4"/>
          <p:cNvSpPr>
            <a:spLocks noGrp="1"/>
          </p:cNvSpPr>
          <p:nvPr>
            <p:ph type="ctrTitle" idx="4294967295"/>
          </p:nvPr>
        </p:nvSpPr>
        <p:spPr>
          <a:xfrm>
            <a:off x="142875" y="71438"/>
            <a:ext cx="6300788" cy="642937"/>
          </a:xfrm>
        </p:spPr>
        <p:txBody>
          <a:bodyPr/>
          <a:lstStyle/>
          <a:p>
            <a:pPr eaLnBrk="1" hangingPunct="1"/>
            <a:r>
              <a:rPr lang="nl-NL" dirty="0" err="1" smtClean="0">
                <a:solidFill>
                  <a:srgbClr val="008000"/>
                </a:solidFill>
              </a:rPr>
              <a:t>Profiemiddag</a:t>
            </a:r>
            <a:r>
              <a:rPr lang="nl-NL" dirty="0" smtClean="0">
                <a:solidFill>
                  <a:srgbClr val="008000"/>
                </a:solidFill>
              </a:rPr>
              <a:t>.</a:t>
            </a:r>
            <a:endParaRPr lang="nl-NL" dirty="0" smtClean="0">
              <a:solidFill>
                <a:srgbClr val="008000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238991" y="831882"/>
            <a:ext cx="85754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nl-NL" sz="1600" b="1" dirty="0" smtClean="0">
                <a:solidFill>
                  <a:srgbClr val="008000"/>
                </a:solidFill>
              </a:rPr>
              <a:t>Vraagstelling.</a:t>
            </a:r>
          </a:p>
          <a:p>
            <a:pPr marL="457200" indent="-457200">
              <a:buAutoNum type="arabicPeriod"/>
            </a:pPr>
            <a:r>
              <a:rPr lang="nl-NL" sz="1600" b="1" dirty="0" smtClean="0">
                <a:solidFill>
                  <a:srgbClr val="008000"/>
                </a:solidFill>
              </a:rPr>
              <a:t>Hypothese (antwoord op de vraag)</a:t>
            </a:r>
          </a:p>
          <a:p>
            <a:pPr marL="457200" indent="-457200">
              <a:buAutoNum type="arabicPeriod"/>
            </a:pPr>
            <a:r>
              <a:rPr lang="nl-NL" sz="1600" b="1" dirty="0" smtClean="0">
                <a:solidFill>
                  <a:srgbClr val="008000"/>
                </a:solidFill>
              </a:rPr>
              <a:t>Wat gaan we doen?</a:t>
            </a:r>
          </a:p>
          <a:p>
            <a:pPr marL="457200" indent="-457200">
              <a:buAutoNum type="arabicPeriod"/>
            </a:pPr>
            <a:r>
              <a:rPr lang="nl-NL" sz="1600" b="1" dirty="0" smtClean="0">
                <a:solidFill>
                  <a:srgbClr val="008000"/>
                </a:solidFill>
              </a:rPr>
              <a:t>Lijst van benodigdheden</a:t>
            </a:r>
          </a:p>
          <a:p>
            <a:pPr marL="457200" indent="-457200">
              <a:buAutoNum type="arabicPeriod"/>
            </a:pPr>
            <a:r>
              <a:rPr lang="nl-NL" sz="1600" b="1" dirty="0" smtClean="0">
                <a:solidFill>
                  <a:srgbClr val="008000"/>
                </a:solidFill>
              </a:rPr>
              <a:t>Resultaat</a:t>
            </a:r>
          </a:p>
          <a:p>
            <a:pPr marL="457200" indent="-457200">
              <a:buAutoNum type="arabicPeriod"/>
            </a:pPr>
            <a:r>
              <a:rPr lang="nl-NL" sz="1600" b="1" dirty="0" smtClean="0">
                <a:solidFill>
                  <a:srgbClr val="008000"/>
                </a:solidFill>
              </a:rPr>
              <a:t>Conclusie</a:t>
            </a:r>
          </a:p>
          <a:p>
            <a:pPr marL="457200" indent="-457200">
              <a:buAutoNum type="arabicPeriod"/>
            </a:pPr>
            <a:r>
              <a:rPr lang="nl-NL" sz="1600" b="1" dirty="0" smtClean="0">
                <a:solidFill>
                  <a:srgbClr val="008000"/>
                </a:solidFill>
              </a:rPr>
              <a:t>Discussie (Wat ging er fout? Klopt resultaat met je hypothese etc.).</a:t>
            </a:r>
          </a:p>
          <a:p>
            <a:endParaRPr lang="nl-NL" sz="2000" b="1" dirty="0" smtClean="0">
              <a:solidFill>
                <a:srgbClr val="008000"/>
              </a:solidFill>
            </a:endParaRPr>
          </a:p>
          <a:p>
            <a:r>
              <a:rPr lang="nl-NL" sz="2000" b="1" dirty="0" smtClean="0">
                <a:solidFill>
                  <a:srgbClr val="008000"/>
                </a:solidFill>
              </a:rPr>
              <a:t>Opdracht:</a:t>
            </a:r>
          </a:p>
          <a:p>
            <a:pPr marL="457200" indent="-457200">
              <a:buAutoNum type="arabicPeriod"/>
            </a:pPr>
            <a:r>
              <a:rPr lang="nl-NL" sz="2000" b="1" dirty="0" smtClean="0">
                <a:solidFill>
                  <a:srgbClr val="008000"/>
                </a:solidFill>
              </a:rPr>
              <a:t>Zet een proef in volgens de natuurwetenschappelijke methode </a:t>
            </a:r>
            <a:br>
              <a:rPr lang="nl-NL" sz="2000" b="1" dirty="0" smtClean="0">
                <a:solidFill>
                  <a:srgbClr val="008000"/>
                </a:solidFill>
              </a:rPr>
            </a:br>
            <a:r>
              <a:rPr lang="nl-NL" sz="2000" b="1" dirty="0" smtClean="0">
                <a:solidFill>
                  <a:srgbClr val="008000"/>
                </a:solidFill>
              </a:rPr>
              <a:t>waarbij je onderzoekt wat de lengte (in mm) is van stengels van tuinkers die in het licht en in het donker zijn ontkiemd. Kijk over één week naar het resultaat.</a:t>
            </a:r>
          </a:p>
          <a:p>
            <a:r>
              <a:rPr lang="nl-NL" sz="2000" b="1" dirty="0" smtClean="0">
                <a:solidFill>
                  <a:srgbClr val="008000"/>
                </a:solidFill>
              </a:rPr>
              <a:t/>
            </a:r>
            <a:br>
              <a:rPr lang="nl-NL" sz="2000" b="1" dirty="0" smtClean="0">
                <a:solidFill>
                  <a:srgbClr val="008000"/>
                </a:solidFill>
              </a:rPr>
            </a:br>
            <a:r>
              <a:rPr lang="nl-NL" sz="2000" b="1" dirty="0" smtClean="0">
                <a:solidFill>
                  <a:srgbClr val="008000"/>
                </a:solidFill>
              </a:rPr>
              <a:t>De benodigdheden zijn: plastic bekers, 25 zaden per beker, watten, </a:t>
            </a:r>
            <a:br>
              <a:rPr lang="nl-NL" sz="2000" b="1" dirty="0" smtClean="0">
                <a:solidFill>
                  <a:srgbClr val="008000"/>
                </a:solidFill>
              </a:rPr>
            </a:br>
            <a:r>
              <a:rPr lang="nl-NL" sz="2000" b="1" dirty="0" smtClean="0">
                <a:solidFill>
                  <a:srgbClr val="008000"/>
                </a:solidFill>
              </a:rPr>
              <a:t>                              water, Stift en donkere kamer.</a:t>
            </a:r>
          </a:p>
          <a:p>
            <a:endParaRPr lang="nl-NL" sz="2000" b="1" dirty="0" smtClean="0">
              <a:solidFill>
                <a:srgbClr val="008000"/>
              </a:solidFill>
            </a:endParaRPr>
          </a:p>
          <a:p>
            <a:r>
              <a:rPr lang="nl-NL" sz="2000" b="1" dirty="0" smtClean="0">
                <a:solidFill>
                  <a:srgbClr val="008000"/>
                </a:solidFill>
              </a:rPr>
              <a:t>Begin eerst met het schrijven van een werkplan voordat je de materialen op haalt (punt 1 t/m 4 van de natuurwetenschappelijke methode). </a:t>
            </a:r>
            <a:r>
              <a:rPr lang="nl-NL" sz="2000" b="1" dirty="0" smtClean="0">
                <a:solidFill>
                  <a:srgbClr val="008000"/>
                </a:solidFill>
              </a:rPr>
              <a:t>Zet dan de proef in.</a:t>
            </a:r>
          </a:p>
          <a:p>
            <a:pPr marL="457200" indent="-457200">
              <a:buAutoNum type="arabicPeriod"/>
            </a:pPr>
            <a:endParaRPr lang="nl-NL" sz="2000" b="1" dirty="0">
              <a:solidFill>
                <a:srgbClr val="008000"/>
              </a:solidFill>
            </a:endParaRPr>
          </a:p>
        </p:txBody>
      </p:sp>
      <p:pic>
        <p:nvPicPr>
          <p:cNvPr id="6146" name="Picture 2" descr="Tuink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955" y="841662"/>
            <a:ext cx="3189163" cy="149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5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logie lessen">
  <a:themeElements>
    <a:clrScheme name="Biologie lessen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3300"/>
      </a:hlink>
      <a:folHlink>
        <a:srgbClr val="0033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ologie lesse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3300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6181</TotalTime>
  <Words>84</Words>
  <Application>Microsoft Office PowerPoint</Application>
  <PresentationFormat>Diavoorstelling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Trebuchet MS</vt:lpstr>
      <vt:lpstr>Arial</vt:lpstr>
      <vt:lpstr>Calibri</vt:lpstr>
      <vt:lpstr>Biologie lessen</vt:lpstr>
      <vt:lpstr>Profiemiddag.</vt:lpstr>
      <vt:lpstr>Profiemiddag.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D. Hafner</dc:creator>
  <cp:lastModifiedBy>Rob Tervoert</cp:lastModifiedBy>
  <cp:revision>81</cp:revision>
  <cp:lastPrinted>2014-08-19T07:30:04Z</cp:lastPrinted>
  <dcterms:created xsi:type="dcterms:W3CDTF">2009-01-13T13:03:19Z</dcterms:created>
  <dcterms:modified xsi:type="dcterms:W3CDTF">2014-08-19T09:00:29Z</dcterms:modified>
</cp:coreProperties>
</file>