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82" d="100"/>
          <a:sy n="82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4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6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46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5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youtube.com/watch?v=-4KRh7dgEjQ" TargetMode="External"/><Relationship Id="rId4" Type="http://schemas.openxmlformats.org/officeDocument/2006/relationships/hyperlink" Target="http://www.youtube.com/watch?v=ZvCI-gNK_y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pEKNPprUgE" TargetMode="External"/><Relationship Id="rId3" Type="http://schemas.openxmlformats.org/officeDocument/2006/relationships/slide" Target="slide1.xml"/><Relationship Id="rId7" Type="http://schemas.openxmlformats.org/officeDocument/2006/relationships/image" Target="../media/image11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FPafbw6HgNU&amp;lc=z22dgxujewmezv0ao04t1aokgxdzqvgrz4nvhokjcfmebk0h0041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C_NuaCJS3h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</a:t>
            </a:r>
            <a:r>
              <a:rPr lang="nl-NL" dirty="0"/>
              <a:t>3</a:t>
            </a:r>
            <a:r>
              <a:rPr lang="nl-NL" dirty="0" smtClean="0"/>
              <a:t>. De bloedsomloop</a:t>
            </a:r>
          </a:p>
        </p:txBody>
      </p:sp>
      <p:sp>
        <p:nvSpPr>
          <p:cNvPr id="4" name="Rechthoek 3"/>
          <p:cNvSpPr/>
          <p:nvPr/>
        </p:nvSpPr>
        <p:spPr>
          <a:xfrm>
            <a:off x="323528" y="1124744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Opdracht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1.</a:t>
            </a:r>
          </a:p>
          <a:p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Teken in de aangeven ruimte op het werkblad n bloedcel die plat ligt en </a:t>
            </a:r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één op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z'n kant bij een vergroting van 400 X. </a:t>
            </a:r>
          </a:p>
          <a:p>
            <a:endParaRPr lang="nl-NL" sz="20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endParaRPr lang="nl-NL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endParaRPr lang="nl-NL" sz="20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endParaRPr lang="nl-NL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endParaRPr lang="nl-NL" sz="20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Opdracht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2.</a:t>
            </a:r>
          </a:p>
          <a:p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Teken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twee soorten witte bloedcellen </a:t>
            </a:r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over in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de aangeven ruimte op het werkblad </a:t>
            </a:r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van de afbeelding hieronder.</a:t>
            </a:r>
            <a:endParaRPr lang="nl-NL" sz="20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1971"/>
            <a:ext cx="2353072" cy="177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2721868" cy="20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79912" y="6237312"/>
            <a:ext cx="1401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Witte bloedcel eet bacterie</a:t>
            </a:r>
            <a:endParaRPr lang="nl-NL" sz="800" dirty="0"/>
          </a:p>
        </p:txBody>
      </p:sp>
      <p:sp>
        <p:nvSpPr>
          <p:cNvPr id="7" name="Tekstvak 6">
            <a:hlinkClick r:id="rId4"/>
          </p:cNvPr>
          <p:cNvSpPr txBox="1"/>
          <p:nvPr/>
        </p:nvSpPr>
        <p:spPr>
          <a:xfrm>
            <a:off x="3871327" y="6001449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err="1" smtClean="0"/>
              <a:t>jaws</a:t>
            </a:r>
            <a:endParaRPr lang="nl-NL" sz="800" dirty="0"/>
          </a:p>
        </p:txBody>
      </p:sp>
      <p:pic>
        <p:nvPicPr>
          <p:cNvPr id="8" name="Picture 25" descr="youtube-logo(2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06" y="6227285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youtube-logo(2)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37" y="5964262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79512" y="121767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Thema 3. De bloedsomloop</a:t>
            </a: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24744"/>
            <a:ext cx="2857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419872" y="1340768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rebuchet MS" pitchFamily="34" charset="0"/>
              </a:rPr>
              <a:t>De Pekelkreeft.</a:t>
            </a:r>
            <a:endParaRPr lang="nl-NL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7072"/>
            <a:ext cx="8534722" cy="24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4139952" y="3337371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rebuchet MS" pitchFamily="34" charset="0"/>
              </a:rPr>
              <a:t>Zoutwoestijn in Utah (VS)</a:t>
            </a:r>
            <a:endParaRPr lang="nl-NL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Thema 3. De bloedsomloop.</a:t>
            </a:r>
            <a:endParaRPr lang="nl-NL" dirty="0" smtClean="0"/>
          </a:p>
        </p:txBody>
      </p:sp>
      <p:sp>
        <p:nvSpPr>
          <p:cNvPr id="3" name="Rechthoek 2"/>
          <p:cNvSpPr/>
          <p:nvPr/>
        </p:nvSpPr>
        <p:spPr>
          <a:xfrm>
            <a:off x="251520" y="119675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De Pekelkreeft. Kreeftachtige met </a:t>
            </a:r>
            <a:r>
              <a:rPr lang="nl-NL" b="1" dirty="0" smtClean="0"/>
              <a:t>een open </a:t>
            </a:r>
            <a:r>
              <a:rPr lang="nl-NL" b="1" dirty="0"/>
              <a:t>bloedsomloop.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17008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Je </a:t>
            </a:r>
            <a:r>
              <a:rPr lang="nl-NL" b="1" dirty="0"/>
              <a:t>krijgt een preparaat van een pekelkreeft. Bekijk het stromen van het bloed en het </a:t>
            </a:r>
            <a:r>
              <a:rPr lang="nl-NL" b="1" dirty="0" smtClean="0"/>
              <a:t>kloppen </a:t>
            </a:r>
            <a:r>
              <a:rPr lang="nl-NL" b="1" dirty="0"/>
              <a:t>van het hart. Vergroting 50 x.</a:t>
            </a:r>
            <a:endParaRPr lang="nl-NL" dirty="0"/>
          </a:p>
          <a:p>
            <a:r>
              <a:rPr lang="nl-NL" b="1" dirty="0"/>
              <a:t>Maak een schematische tekening van de pekelkreeft op een A4.</a:t>
            </a:r>
            <a:endParaRPr lang="nl-NL" dirty="0"/>
          </a:p>
          <a:p>
            <a:r>
              <a:rPr lang="nl-NL" b="1" dirty="0"/>
              <a:t>Vermeld: </a:t>
            </a:r>
            <a:r>
              <a:rPr lang="nl-NL" b="1" i="1" dirty="0">
                <a:solidFill>
                  <a:srgbClr val="FF0000"/>
                </a:solidFill>
              </a:rPr>
              <a:t>darmkanaal met buisvormig hart - oog - kieuwen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0" y="2901137"/>
            <a:ext cx="3810000" cy="355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535996" y="314096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Oog</a:t>
            </a:r>
            <a:endParaRPr lang="nl-NL" sz="2000" b="1" dirty="0">
              <a:latin typeface="Trebuchet MS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411346" y="3733001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Zwempoten met kieuwen</a:t>
            </a:r>
            <a:endParaRPr lang="nl-NL" sz="2000" b="1" dirty="0">
              <a:latin typeface="Trebuchet MS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611004" y="4813313"/>
            <a:ext cx="418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Darmkanaal met buisvormig hart</a:t>
            </a:r>
            <a:endParaRPr lang="nl-NL" sz="2000" b="1" dirty="0">
              <a:latin typeface="Trebuchet MS" pitchFamily="34" charset="0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187624" y="3341023"/>
            <a:ext cx="34233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2217644" y="3933056"/>
            <a:ext cx="319370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V="1">
            <a:off x="3648571" y="5013368"/>
            <a:ext cx="1020787" cy="575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Thema 3. De bloedsomloop</a:t>
            </a:r>
            <a:r>
              <a:rPr lang="nl-NL" dirty="0" smtClean="0"/>
              <a:t>.</a:t>
            </a:r>
          </a:p>
        </p:txBody>
      </p:sp>
      <p:sp>
        <p:nvSpPr>
          <p:cNvPr id="1024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36525" y="1124744"/>
            <a:ext cx="6753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z="3200" b="1" dirty="0" smtClean="0">
                <a:solidFill>
                  <a:srgbClr val="37441C"/>
                </a:solidFill>
              </a:rPr>
              <a:t>De </a:t>
            </a:r>
            <a:r>
              <a:rPr lang="nl-NL" sz="3200" b="1" dirty="0">
                <a:solidFill>
                  <a:srgbClr val="37441C"/>
                </a:solidFill>
              </a:rPr>
              <a:t>Muggenlarf.  Vergroting: 40x.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7164388" y="2636838"/>
            <a:ext cx="139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Voelspriet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092950" y="4221163"/>
            <a:ext cx="159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Ballasttanks</a:t>
            </a:r>
          </a:p>
        </p:txBody>
      </p:sp>
      <p:pic>
        <p:nvPicPr>
          <p:cNvPr id="10248" name="Picture 12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2669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19939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7380288" y="3284538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Oog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2627313" y="3860800"/>
            <a:ext cx="2195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Darmkanaal met </a:t>
            </a:r>
          </a:p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buisvormig hart</a:t>
            </a:r>
          </a:p>
        </p:txBody>
      </p:sp>
      <p:sp>
        <p:nvSpPr>
          <p:cNvPr id="10253" name="Line 19"/>
          <p:cNvSpPr>
            <a:spLocks noChangeShapeType="1"/>
          </p:cNvSpPr>
          <p:nvPr/>
        </p:nvSpPr>
        <p:spPr bwMode="auto">
          <a:xfrm>
            <a:off x="1331913" y="42211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1187450" y="3429000"/>
            <a:ext cx="1655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5" name="Line 21"/>
          <p:cNvSpPr>
            <a:spLocks noChangeShapeType="1"/>
          </p:cNvSpPr>
          <p:nvPr/>
        </p:nvSpPr>
        <p:spPr bwMode="auto">
          <a:xfrm>
            <a:off x="5580063" y="2781300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>
            <a:off x="5724525" y="3500438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>
            <a:off x="5508625" y="4437063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8" name="Line 24"/>
          <p:cNvSpPr>
            <a:spLocks noChangeShapeType="1"/>
          </p:cNvSpPr>
          <p:nvPr/>
        </p:nvSpPr>
        <p:spPr bwMode="auto">
          <a:xfrm>
            <a:off x="1116013" y="5734050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9" name="Text Box 25"/>
          <p:cNvSpPr txBox="1">
            <a:spLocks noChangeArrowheads="1"/>
          </p:cNvSpPr>
          <p:nvPr/>
        </p:nvSpPr>
        <p:spPr bwMode="auto">
          <a:xfrm>
            <a:off x="2987675" y="5516563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Adembuis</a:t>
            </a:r>
          </a:p>
        </p:txBody>
      </p:sp>
      <p:pic>
        <p:nvPicPr>
          <p:cNvPr id="1026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9685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1" name="Text Box 27"/>
          <p:cNvSpPr txBox="1">
            <a:spLocks noChangeArrowheads="1"/>
          </p:cNvSpPr>
          <p:nvPr/>
        </p:nvSpPr>
        <p:spPr bwMode="auto">
          <a:xfrm>
            <a:off x="2987675" y="3213100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37441C"/>
                </a:solidFill>
              </a:rPr>
              <a:t>Kop</a:t>
            </a:r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7589838" y="598170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rgbClr val="003300"/>
                </a:solidFill>
              </a:rPr>
              <a:t>Levenscyclus mug</a:t>
            </a:r>
          </a:p>
        </p:txBody>
      </p:sp>
      <p:pic>
        <p:nvPicPr>
          <p:cNvPr id="10263" name="Picture 25" descr="youtube-logo(2)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5908675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4" y="71438"/>
            <a:ext cx="7777498" cy="642937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Werking van een bètablokker en cafeïne</a:t>
            </a:r>
            <a:endParaRPr lang="nl-NL" altLang="nl-NL" dirty="0" smtClean="0"/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100489" y="876900"/>
            <a:ext cx="87852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dirty="0"/>
              <a:t>Wat is  de werking van een </a:t>
            </a:r>
            <a:r>
              <a:rPr lang="nl-NL" altLang="nl-NL" sz="2400" dirty="0" smtClean="0"/>
              <a:t>bètablokker </a:t>
            </a:r>
            <a:r>
              <a:rPr lang="nl-NL" altLang="nl-NL" sz="2400" dirty="0"/>
              <a:t>en cafeïne op de snelheid van hartslag van een watervlo?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671990" y="4736722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rgbClr val="003300"/>
                </a:solidFill>
              </a:rPr>
              <a:t>De werking van </a:t>
            </a:r>
            <a:r>
              <a:rPr lang="nl-NL" altLang="nl-NL" dirty="0" smtClean="0">
                <a:solidFill>
                  <a:srgbClr val="003300"/>
                </a:solidFill>
              </a:rPr>
              <a:t>cafeïne</a:t>
            </a:r>
            <a:endParaRPr lang="nl-NL" altLang="nl-NL" dirty="0">
              <a:solidFill>
                <a:srgbClr val="003300"/>
              </a:solidFill>
            </a:endParaRPr>
          </a:p>
        </p:txBody>
      </p:sp>
      <p:pic>
        <p:nvPicPr>
          <p:cNvPr id="3079" name="Picture 25" descr="youtube-logo(2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0" y="4663697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21"/>
          <p:cNvSpPr txBox="1">
            <a:spLocks noChangeArrowheads="1"/>
          </p:cNvSpPr>
          <p:nvPr/>
        </p:nvSpPr>
        <p:spPr bwMode="auto">
          <a:xfrm>
            <a:off x="671990" y="1826715"/>
            <a:ext cx="13668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rgbClr val="003300"/>
                </a:solidFill>
              </a:rPr>
              <a:t>De werking van impulsgeleiding</a:t>
            </a:r>
          </a:p>
        </p:txBody>
      </p:sp>
      <p:pic>
        <p:nvPicPr>
          <p:cNvPr id="3084" name="Picture 25" descr="youtube-logo(2)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0" y="1753690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fbeeldingsresultaat voor adenosine caffein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56611"/>
            <a:ext cx="3356212" cy="22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5254" y="5263419"/>
            <a:ext cx="8296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Kort door de bocht.</a:t>
            </a:r>
          </a:p>
          <a:p>
            <a:r>
              <a:rPr lang="nl-NL" sz="2000" dirty="0" smtClean="0"/>
              <a:t>Werking cafeïne. Cafeïne lijkt op een stofje adenosine (geeft aan dat je </a:t>
            </a:r>
          </a:p>
          <a:p>
            <a:r>
              <a:rPr lang="nl-NL" sz="2000" dirty="0" smtClean="0"/>
              <a:t>moe wordt). Door cafeïne kan adenosine niet bij de hersenen komen.</a:t>
            </a:r>
          </a:p>
          <a:p>
            <a:r>
              <a:rPr lang="nl-NL" sz="2000" dirty="0" smtClean="0"/>
              <a:t>Dus je voelt je minder moe. </a:t>
            </a:r>
            <a:endParaRPr lang="nl-NL" sz="2000" dirty="0"/>
          </a:p>
        </p:txBody>
      </p:sp>
      <p:sp>
        <p:nvSpPr>
          <p:cNvPr id="3" name="Rechthoek 2"/>
          <p:cNvSpPr/>
          <p:nvPr/>
        </p:nvSpPr>
        <p:spPr>
          <a:xfrm>
            <a:off x="100489" y="2090729"/>
            <a:ext cx="87639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Kort door de bocht</a:t>
            </a:r>
            <a:r>
              <a:rPr lang="nl-NL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nl-NL" b="1" dirty="0" smtClean="0"/>
              <a:t>Werking bètablokker. Je lichaam maakt stresshormonen aan bijv. adrenaline. </a:t>
            </a:r>
          </a:p>
          <a:p>
            <a:r>
              <a:rPr lang="nl-NL" b="1" dirty="0" smtClean="0"/>
              <a:t>Je hartslag en bloedruk dan gaat omhoog. De bètablokker zorgt ervoor dat de </a:t>
            </a:r>
          </a:p>
          <a:p>
            <a:r>
              <a:rPr lang="nl-NL" b="1" dirty="0" smtClean="0"/>
              <a:t>adrenaline niet bij je hersenen komt. Het gaat op de plekken zitten van de</a:t>
            </a:r>
          </a:p>
          <a:p>
            <a:r>
              <a:rPr lang="nl-NL" b="1" dirty="0" smtClean="0"/>
              <a:t>van de neurotransmitters en daardoor sluiten dan de kanalen. </a:t>
            </a:r>
          </a:p>
          <a:p>
            <a:r>
              <a:rPr lang="nl-NL" b="1" dirty="0" smtClean="0"/>
              <a:t>Geen doorvoer meer van adrenaline.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246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Werking van een bètablokker en </a:t>
            </a:r>
            <a:r>
              <a:rPr lang="nl-NL" altLang="nl-NL" dirty="0" err="1" smtClean="0"/>
              <a:t>caffeine</a:t>
            </a:r>
            <a:endParaRPr lang="nl-NL" altLang="nl-NL" dirty="0" smtClean="0"/>
          </a:p>
        </p:txBody>
      </p: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142875" y="974725"/>
            <a:ext cx="8785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dirty="0"/>
              <a:t>De anatomie van een watervlo.</a:t>
            </a: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7475"/>
            <a:ext cx="7523162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30277</TotalTime>
  <Words>311</Words>
  <Application>Microsoft Office PowerPoint</Application>
  <PresentationFormat>Diavoorstelling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Biologie lessen</vt:lpstr>
      <vt:lpstr>Thema 3. De bloedsomloop</vt:lpstr>
      <vt:lpstr>Thema 3. De bloedsomloop</vt:lpstr>
      <vt:lpstr>Thema 3. De bloedsomloop.</vt:lpstr>
      <vt:lpstr>Thema 3. De bloedsomloop.</vt:lpstr>
      <vt:lpstr>Werking van een bètablokker en cafeïne</vt:lpstr>
      <vt:lpstr>Werking van een bètablokker en caffeine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51</cp:revision>
  <dcterms:created xsi:type="dcterms:W3CDTF">2009-01-13T13:03:19Z</dcterms:created>
  <dcterms:modified xsi:type="dcterms:W3CDTF">2019-11-05T08:07:48Z</dcterms:modified>
</cp:coreProperties>
</file>