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6" r:id="rId3"/>
    <p:sldId id="265" r:id="rId4"/>
    <p:sldId id="262" r:id="rId5"/>
    <p:sldId id="263" r:id="rId6"/>
    <p:sldId id="264" r:id="rId7"/>
  </p:sldIdLst>
  <p:sldSz cx="9144000" cy="6858000" type="screen4x3"/>
  <p:notesSz cx="6797675" cy="987425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00"/>
    <a:srgbClr val="CCCC00"/>
    <a:srgbClr val="0000FF"/>
    <a:srgbClr val="FF0000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3" autoAdjust="0"/>
  </p:normalViewPr>
  <p:slideViewPr>
    <p:cSldViewPr snapToGrid="0"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B9F688-AA02-4D75-8A7E-5D5257C7035F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0ACB17-7794-469B-B566-B5A44C3E90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64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C00F37-59EE-4C27-A7F3-804BB2E3DE8E}" type="datetimeFigureOut">
              <a:rPr lang="nl-NL"/>
              <a:pPr>
                <a:defRPr/>
              </a:pPr>
              <a:t>20-6-2018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E8FC01-4629-45E6-974B-04719AABCB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007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4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388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51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607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84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3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WxNTCU3-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9CpEV9_JOv8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k2O2pEusiY8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hooltv.nl/beeldbank/clip/20031127_cndpclipsb42_erwt02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hooltv.nl/beeldbank/clip/20031127_cndpclipsb39_pkast0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64" y="11553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T7. Bloemen, vruchten, zaden.</a:t>
            </a:r>
          </a:p>
        </p:txBody>
      </p:sp>
      <p:pic>
        <p:nvPicPr>
          <p:cNvPr id="3075" name="Picture 14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6" y="142163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3593700"/>
            <a:ext cx="190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55" y="4076052"/>
            <a:ext cx="27336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55" y="1222255"/>
            <a:ext cx="6624825" cy="47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4186" y="99142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Oog insect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43867" y="6382027"/>
            <a:ext cx="224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8000"/>
                </a:solidFill>
              </a:rPr>
              <a:t>Hoe ziet een bij en een libel de wereld?</a:t>
            </a:r>
            <a:endParaRPr lang="nl-NL" sz="800" b="1" dirty="0">
              <a:solidFill>
                <a:srgbClr val="008000"/>
              </a:solidFill>
            </a:endParaRPr>
          </a:p>
        </p:txBody>
      </p:sp>
      <p:pic>
        <p:nvPicPr>
          <p:cNvPr id="5" name="Picture 3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7" y="6416507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43867" y="6001767"/>
            <a:ext cx="224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8000"/>
                </a:solidFill>
              </a:rPr>
              <a:t>Hoe ziet een insect kleuren. </a:t>
            </a:r>
            <a:endParaRPr lang="nl-NL" sz="800" b="1" dirty="0">
              <a:solidFill>
                <a:srgbClr val="008000"/>
              </a:solidFill>
            </a:endParaRPr>
          </a:p>
        </p:txBody>
      </p:sp>
      <p:pic>
        <p:nvPicPr>
          <p:cNvPr id="7" name="Picture 36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7" y="6036247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6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90877"/>
            <a:ext cx="29241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85738" y="3082758"/>
            <a:ext cx="43669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b="1" dirty="0" smtClean="0"/>
              <a:t>                         Dit </a:t>
            </a:r>
            <a:r>
              <a:rPr lang="nl-NL" b="1" dirty="0"/>
              <a:t>zien </a:t>
            </a:r>
            <a:r>
              <a:rPr lang="nl-NL" b="1" dirty="0" smtClean="0"/>
              <a:t>wij.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5738" y="5685395"/>
            <a:ext cx="423545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b="1" dirty="0" smtClean="0"/>
              <a:t>              Dit ziet een insect.</a:t>
            </a:r>
            <a:endParaRPr lang="nl-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14" y="990877"/>
            <a:ext cx="4175773" cy="255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14" y="3808520"/>
            <a:ext cx="4175773" cy="278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943867" y="6382027"/>
            <a:ext cx="13595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8000"/>
                </a:solidFill>
              </a:rPr>
              <a:t>Bestuiving orchidee</a:t>
            </a:r>
            <a:endParaRPr lang="nl-NL" sz="800" b="1" dirty="0">
              <a:solidFill>
                <a:srgbClr val="008000"/>
              </a:solidFill>
            </a:endParaRPr>
          </a:p>
        </p:txBody>
      </p:sp>
      <p:pic>
        <p:nvPicPr>
          <p:cNvPr id="9" name="Picture 3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7" y="6416507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85" y="4305670"/>
            <a:ext cx="1590191" cy="24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9848" y="163770"/>
            <a:ext cx="5952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Practicum 1. De bouw van een bloem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19846" y="923511"/>
            <a:ext cx="88040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>
                <a:solidFill>
                  <a:srgbClr val="008000"/>
                </a:solidFill>
              </a:rPr>
              <a:t>Tek</a:t>
            </a:r>
            <a:r>
              <a:rPr lang="nl-NL" b="1" dirty="0">
                <a:solidFill>
                  <a:srgbClr val="008000"/>
                </a:solidFill>
              </a:rPr>
              <a:t> 1: </a:t>
            </a:r>
            <a:r>
              <a:rPr lang="nl-NL" b="1" dirty="0"/>
              <a:t>Habitustekening van de bloem van </a:t>
            </a:r>
            <a:r>
              <a:rPr lang="nl-NL" b="1" dirty="0" smtClean="0"/>
              <a:t>….………………………..</a:t>
            </a:r>
            <a:endParaRPr lang="nl-NL" dirty="0"/>
          </a:p>
          <a:p>
            <a:r>
              <a:rPr lang="nl-NL" b="1" dirty="0"/>
              <a:t>Vermeldt onderdelen en aantal</a:t>
            </a:r>
            <a:r>
              <a:rPr lang="nl-NL" b="1" i="1" dirty="0"/>
              <a:t>; </a:t>
            </a:r>
            <a:r>
              <a:rPr lang="nl-NL" b="1" i="1" dirty="0" smtClean="0">
                <a:solidFill>
                  <a:srgbClr val="FF0000"/>
                </a:solidFill>
              </a:rPr>
              <a:t>kroonbladeren </a:t>
            </a:r>
            <a:r>
              <a:rPr lang="nl-NL" b="1" i="1" dirty="0">
                <a:solidFill>
                  <a:srgbClr val="FF0000"/>
                </a:solidFill>
              </a:rPr>
              <a:t>- kelkbladeren</a:t>
            </a:r>
            <a:r>
              <a:rPr lang="nl-NL" b="1" i="1" dirty="0"/>
              <a:t>.</a:t>
            </a:r>
            <a:endParaRPr lang="nl-NL" dirty="0"/>
          </a:p>
          <a:p>
            <a:r>
              <a:rPr lang="nl-NL" b="1" dirty="0" err="1">
                <a:solidFill>
                  <a:srgbClr val="008000"/>
                </a:solidFill>
              </a:rPr>
              <a:t>Tek</a:t>
            </a:r>
            <a:r>
              <a:rPr lang="nl-NL" b="1" dirty="0">
                <a:solidFill>
                  <a:srgbClr val="008000"/>
                </a:solidFill>
              </a:rPr>
              <a:t> 2: </a:t>
            </a:r>
            <a:r>
              <a:rPr lang="nl-NL" b="1" dirty="0"/>
              <a:t>Lengtedoorsnede van de bloem (gemaakt door </a:t>
            </a:r>
            <a:r>
              <a:rPr lang="nl-NL" b="1" dirty="0" smtClean="0"/>
              <a:t>docent </a:t>
            </a:r>
            <a:r>
              <a:rPr lang="nl-NL" b="1" dirty="0"/>
              <a:t>of T.O.A.)</a:t>
            </a:r>
            <a:endParaRPr lang="nl-NL" dirty="0"/>
          </a:p>
          <a:p>
            <a:r>
              <a:rPr lang="nl-NL" b="1" dirty="0"/>
              <a:t>Vermeldt: </a:t>
            </a:r>
            <a:r>
              <a:rPr lang="nl-NL" b="1" i="1" dirty="0">
                <a:solidFill>
                  <a:srgbClr val="FF0000"/>
                </a:solidFill>
              </a:rPr>
              <a:t>meeldraad - stamper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b="1" dirty="0"/>
              <a:t>Deze twee tekeningen m.b.v. een </a:t>
            </a:r>
            <a:r>
              <a:rPr lang="nl-NL" b="1" dirty="0" err="1"/>
              <a:t>loupe</a:t>
            </a:r>
            <a:r>
              <a:rPr lang="nl-NL" b="1" dirty="0"/>
              <a:t> (verg. 5x). </a:t>
            </a:r>
            <a:endParaRPr lang="nl-NL" dirty="0"/>
          </a:p>
          <a:p>
            <a:r>
              <a:rPr lang="nl-NL" b="1" dirty="0" err="1">
                <a:solidFill>
                  <a:srgbClr val="008000"/>
                </a:solidFill>
              </a:rPr>
              <a:t>Tek</a:t>
            </a:r>
            <a:r>
              <a:rPr lang="nl-NL" b="1" dirty="0">
                <a:solidFill>
                  <a:srgbClr val="008000"/>
                </a:solidFill>
              </a:rPr>
              <a:t> 3: </a:t>
            </a:r>
            <a:r>
              <a:rPr lang="nl-NL" b="1" dirty="0"/>
              <a:t>Meeldraad. Vermeldt: </a:t>
            </a:r>
            <a:endParaRPr lang="nl-NL" dirty="0"/>
          </a:p>
          <a:p>
            <a:r>
              <a:rPr lang="nl-NL" b="1" i="1" dirty="0">
                <a:solidFill>
                  <a:srgbClr val="FF0000"/>
                </a:solidFill>
              </a:rPr>
              <a:t>helmknop - helmdraad - helmhokje -evt. stuifmeel</a:t>
            </a:r>
            <a:r>
              <a:rPr lang="nl-NL" b="1" dirty="0"/>
              <a:t>. </a:t>
            </a:r>
            <a:endParaRPr lang="nl-NL" dirty="0"/>
          </a:p>
          <a:p>
            <a:r>
              <a:rPr lang="nl-NL" b="1" dirty="0" err="1">
                <a:solidFill>
                  <a:srgbClr val="008000"/>
                </a:solidFill>
              </a:rPr>
              <a:t>Tek</a:t>
            </a:r>
            <a:r>
              <a:rPr lang="nl-NL" b="1" dirty="0">
                <a:solidFill>
                  <a:srgbClr val="008000"/>
                </a:solidFill>
              </a:rPr>
              <a:t> 4:</a:t>
            </a:r>
            <a:r>
              <a:rPr lang="nl-NL" b="1" dirty="0"/>
              <a:t> Stamper. </a:t>
            </a:r>
            <a:endParaRPr lang="nl-NL" b="1" dirty="0" smtClean="0"/>
          </a:p>
          <a:p>
            <a:r>
              <a:rPr lang="nl-NL" b="1" dirty="0" smtClean="0"/>
              <a:t>Vermeldt</a:t>
            </a:r>
            <a:r>
              <a:rPr lang="nl-NL" b="1" dirty="0"/>
              <a:t>: </a:t>
            </a:r>
            <a:r>
              <a:rPr lang="nl-NL" b="1" i="1" dirty="0">
                <a:solidFill>
                  <a:srgbClr val="FF0000"/>
                </a:solidFill>
              </a:rPr>
              <a:t>Stijl - stempel - vruchtbeginsel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17502" y="5567598"/>
            <a:ext cx="6724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Hierna plak je met plakband de onderdelen die je getekend hebt erbij.</a:t>
            </a:r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6640497" y="4731798"/>
            <a:ext cx="985421" cy="83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7625918" y="4376691"/>
            <a:ext cx="396362" cy="257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0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848" y="163770"/>
            <a:ext cx="5952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Practicum. </a:t>
            </a:r>
            <a:r>
              <a:rPr lang="nl-NL" b="1" dirty="0"/>
              <a:t>De bouw van </a:t>
            </a:r>
            <a:r>
              <a:rPr lang="nl-NL" b="1" dirty="0" smtClean="0"/>
              <a:t>vrucht.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75208" y="1287262"/>
            <a:ext cx="1793289" cy="177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136994" y="1005227"/>
            <a:ext cx="47584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 smtClean="0"/>
              <a:t>Tek</a:t>
            </a:r>
            <a:r>
              <a:rPr lang="nl-NL" sz="2000" b="1" dirty="0" smtClean="0"/>
              <a:t> </a:t>
            </a:r>
            <a:r>
              <a:rPr lang="nl-NL" sz="2000" b="1" dirty="0"/>
              <a:t>1: </a:t>
            </a:r>
            <a:r>
              <a:rPr lang="nl-NL" sz="2000" b="1" dirty="0" smtClean="0"/>
              <a:t>Buitenaanzicht </a:t>
            </a:r>
            <a:r>
              <a:rPr lang="nl-NL" sz="2000" b="1" dirty="0"/>
              <a:t>van de Appel (</a:t>
            </a:r>
            <a:r>
              <a:rPr lang="nl-NL" sz="2000" b="1" dirty="0" err="1"/>
              <a:t>Meerzadige</a:t>
            </a:r>
            <a:r>
              <a:rPr lang="nl-NL" sz="2000" b="1" dirty="0"/>
              <a:t> schijnvrucht) Vermeldt onderdelen: </a:t>
            </a:r>
            <a:r>
              <a:rPr lang="nl-NL" sz="2000" b="1" i="1" dirty="0">
                <a:solidFill>
                  <a:srgbClr val="FF0000"/>
                </a:solidFill>
              </a:rPr>
              <a:t>Kroontje - vruchtsteel</a:t>
            </a:r>
            <a:r>
              <a:rPr lang="nl-NL" sz="2000" b="1" dirty="0"/>
              <a:t> (zet erachter wat het vroeger aan bloem is geweest).</a:t>
            </a:r>
          </a:p>
          <a:p>
            <a:r>
              <a:rPr lang="nl-NL" sz="2000" b="1" dirty="0" err="1"/>
              <a:t>Tek</a:t>
            </a:r>
            <a:r>
              <a:rPr lang="nl-NL" sz="2000" b="1" dirty="0"/>
              <a:t> 2: Lengtedoorsnede van de appel (gemaakt door docent of T.O.A.) Vermeldt: </a:t>
            </a:r>
            <a:r>
              <a:rPr lang="nl-NL" sz="2000" b="1" i="1" dirty="0">
                <a:solidFill>
                  <a:srgbClr val="FF0000"/>
                </a:solidFill>
              </a:rPr>
              <a:t>Klokhuis - pit - vruchtvlees</a:t>
            </a:r>
            <a:r>
              <a:rPr lang="nl-NL" sz="2000" b="1" dirty="0">
                <a:solidFill>
                  <a:srgbClr val="FF0000"/>
                </a:solidFill>
              </a:rPr>
              <a:t> 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b="1" dirty="0" err="1" smtClean="0"/>
              <a:t>Tek</a:t>
            </a:r>
            <a:r>
              <a:rPr lang="nl-NL" sz="2000" b="1" dirty="0" smtClean="0"/>
              <a:t> 3. Dwarsdoorsnede kroontje</a:t>
            </a:r>
          </a:p>
          <a:p>
            <a:r>
              <a:rPr lang="nl-NL" sz="2000" b="1" dirty="0" err="1" smtClean="0"/>
              <a:t>Tek</a:t>
            </a:r>
            <a:r>
              <a:rPr lang="nl-NL" sz="2000" b="1" dirty="0" smtClean="0"/>
              <a:t> </a:t>
            </a:r>
            <a:r>
              <a:rPr lang="nl-NL" sz="2000" b="1" dirty="0"/>
              <a:t>4: dwarsdoorsnede van de appel (gemaakt door docent of T.O.A.)</a:t>
            </a:r>
            <a:endParaRPr lang="nl-NL" sz="2000" dirty="0"/>
          </a:p>
          <a:p>
            <a:r>
              <a:rPr lang="nl-NL" sz="2000" b="1" dirty="0"/>
              <a:t>Vermeldt: </a:t>
            </a:r>
            <a:r>
              <a:rPr lang="nl-NL" sz="2000" b="1" i="1" dirty="0">
                <a:solidFill>
                  <a:srgbClr val="FF0000"/>
                </a:solidFill>
              </a:rPr>
              <a:t>vaatbundel - klokhuis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b="1" dirty="0" err="1"/>
              <a:t>Tek</a:t>
            </a:r>
            <a:r>
              <a:rPr lang="nl-NL" sz="2000" b="1" dirty="0"/>
              <a:t> </a:t>
            </a:r>
            <a:r>
              <a:rPr lang="nl-NL" sz="2000" b="1" dirty="0" smtClean="0"/>
              <a:t>5: </a:t>
            </a:r>
            <a:r>
              <a:rPr lang="nl-NL" sz="2000" b="1" dirty="0" smtClean="0"/>
              <a:t>Buitenaanzicht </a:t>
            </a:r>
            <a:r>
              <a:rPr lang="nl-NL" sz="2000" b="1" dirty="0" err="1" smtClean="0"/>
              <a:t>spercieboon</a:t>
            </a:r>
            <a:r>
              <a:rPr lang="nl-NL" sz="2000" b="1" dirty="0" smtClean="0"/>
              <a:t>. Vermeldt: </a:t>
            </a:r>
            <a:r>
              <a:rPr lang="nl-NL" sz="2000" b="1" i="1" dirty="0" smtClean="0">
                <a:solidFill>
                  <a:srgbClr val="FF0000"/>
                </a:solidFill>
              </a:rPr>
              <a:t>Vrucht</a:t>
            </a:r>
            <a:endParaRPr lang="nl-NL" sz="2000" b="1" dirty="0" smtClean="0"/>
          </a:p>
          <a:p>
            <a:r>
              <a:rPr lang="nl-NL" sz="2000" b="1" dirty="0" err="1" smtClean="0"/>
              <a:t>Tek</a:t>
            </a:r>
            <a:r>
              <a:rPr lang="nl-NL" sz="2000" b="1" dirty="0" smtClean="0"/>
              <a:t> </a:t>
            </a:r>
            <a:r>
              <a:rPr lang="nl-NL" sz="2000" b="1" dirty="0"/>
              <a:t>6</a:t>
            </a:r>
            <a:r>
              <a:rPr lang="nl-NL" sz="2000" b="1"/>
              <a:t>: </a:t>
            </a:r>
            <a:r>
              <a:rPr lang="nl-NL" sz="2000" b="1" smtClean="0"/>
              <a:t>Lengtedoorsnede </a:t>
            </a:r>
            <a:r>
              <a:rPr lang="nl-NL" sz="2000" b="1" dirty="0" smtClean="0"/>
              <a:t>specieboon. (gemaakt door docent of T.O.A.) Vermeldt: </a:t>
            </a:r>
            <a:r>
              <a:rPr lang="nl-NL" sz="2000" b="1" i="1" dirty="0" smtClean="0">
                <a:solidFill>
                  <a:srgbClr val="FF0000"/>
                </a:solidFill>
              </a:rPr>
              <a:t>Zaad (boon) – vruchtwand – navel.</a:t>
            </a:r>
            <a:endParaRPr lang="nl-NL" sz="2000" dirty="0"/>
          </a:p>
        </p:txBody>
      </p:sp>
      <p:sp>
        <p:nvSpPr>
          <p:cNvPr id="17" name="Rechthoek 16"/>
          <p:cNvSpPr/>
          <p:nvPr/>
        </p:nvSpPr>
        <p:spPr>
          <a:xfrm>
            <a:off x="2068495" y="1287262"/>
            <a:ext cx="1793289" cy="177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2068494" y="3062796"/>
            <a:ext cx="1793289" cy="177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2068497" y="4838330"/>
            <a:ext cx="1793289" cy="177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275206" y="4841289"/>
            <a:ext cx="1793289" cy="177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275207" y="3062796"/>
            <a:ext cx="1793289" cy="177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7125" y="2774942"/>
            <a:ext cx="1723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 smtClean="0">
                <a:solidFill>
                  <a:srgbClr val="008000"/>
                </a:solidFill>
              </a:rPr>
              <a:t>Tek</a:t>
            </a:r>
            <a:r>
              <a:rPr lang="nl-NL" sz="1200" dirty="0" smtClean="0">
                <a:solidFill>
                  <a:srgbClr val="008000"/>
                </a:solidFill>
              </a:rPr>
              <a:t>. 1. Buitenaanzicht</a:t>
            </a:r>
            <a:endParaRPr lang="nl-NL" sz="1200" dirty="0">
              <a:solidFill>
                <a:srgbClr val="008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112036" y="4512875"/>
            <a:ext cx="1819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 smtClean="0">
                <a:solidFill>
                  <a:srgbClr val="008000"/>
                </a:solidFill>
              </a:rPr>
              <a:t>Tek</a:t>
            </a:r>
            <a:r>
              <a:rPr lang="nl-NL" sz="1200" dirty="0" smtClean="0">
                <a:solidFill>
                  <a:srgbClr val="008000"/>
                </a:solidFill>
              </a:rPr>
              <a:t>. 4. Dwarsdoorsnede</a:t>
            </a:r>
            <a:endParaRPr lang="nl-NL" sz="1200" dirty="0">
              <a:solidFill>
                <a:srgbClr val="008000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10043" y="6135136"/>
            <a:ext cx="177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 smtClean="0">
                <a:solidFill>
                  <a:srgbClr val="008000"/>
                </a:solidFill>
              </a:rPr>
              <a:t>Tek</a:t>
            </a:r>
            <a:r>
              <a:rPr lang="nl-NL" sz="1200" dirty="0" smtClean="0">
                <a:solidFill>
                  <a:srgbClr val="008000"/>
                </a:solidFill>
              </a:rPr>
              <a:t>. 5. Buitenaanzicht </a:t>
            </a:r>
          </a:p>
          <a:p>
            <a:r>
              <a:rPr lang="nl-NL" sz="1200" dirty="0" smtClean="0">
                <a:solidFill>
                  <a:srgbClr val="008000"/>
                </a:solidFill>
              </a:rPr>
              <a:t>            boon</a:t>
            </a:r>
            <a:endParaRPr lang="nl-NL" sz="1200" dirty="0">
              <a:solidFill>
                <a:srgbClr val="008000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2050738" y="6076911"/>
            <a:ext cx="188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 smtClean="0">
                <a:solidFill>
                  <a:srgbClr val="008000"/>
                </a:solidFill>
              </a:rPr>
              <a:t>Tek</a:t>
            </a:r>
            <a:r>
              <a:rPr lang="nl-NL" sz="1200" dirty="0" smtClean="0">
                <a:solidFill>
                  <a:srgbClr val="008000"/>
                </a:solidFill>
              </a:rPr>
              <a:t>. 6. lengtedoorsnede </a:t>
            </a:r>
          </a:p>
          <a:p>
            <a:r>
              <a:rPr lang="nl-NL" sz="1200" dirty="0" smtClean="0">
                <a:solidFill>
                  <a:srgbClr val="008000"/>
                </a:solidFill>
              </a:rPr>
              <a:t>            boon</a:t>
            </a:r>
            <a:endParaRPr lang="nl-NL" sz="1200" dirty="0">
              <a:solidFill>
                <a:srgbClr val="00800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068494" y="2769694"/>
            <a:ext cx="1842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 smtClean="0">
                <a:solidFill>
                  <a:srgbClr val="008000"/>
                </a:solidFill>
              </a:rPr>
              <a:t>Tek</a:t>
            </a:r>
            <a:r>
              <a:rPr lang="nl-NL" sz="1200" dirty="0" smtClean="0">
                <a:solidFill>
                  <a:srgbClr val="008000"/>
                </a:solidFill>
              </a:rPr>
              <a:t>. 2. lengtedoorsnede</a:t>
            </a:r>
            <a:endParaRPr lang="nl-NL" sz="1200" dirty="0">
              <a:solidFill>
                <a:srgbClr val="008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257297" y="312073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kelkblad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75204" y="312926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Meeldraad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1513902" y="361381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Stijl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841818" y="6222040"/>
            <a:ext cx="90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8000"/>
                </a:solidFill>
              </a:rPr>
              <a:t>De erwt.</a:t>
            </a:r>
            <a:endParaRPr lang="nl-NL" sz="800" b="1" dirty="0">
              <a:solidFill>
                <a:srgbClr val="008000"/>
              </a:solidFill>
            </a:endParaRPr>
          </a:p>
        </p:txBody>
      </p:sp>
      <p:pic>
        <p:nvPicPr>
          <p:cNvPr id="32" name="Picture 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56" y="6234608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848" y="163770"/>
            <a:ext cx="7079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Practicum. Verschillende vruchten en zaden.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022280" y="1615736"/>
            <a:ext cx="901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 smtClean="0">
                <a:solidFill>
                  <a:srgbClr val="008000"/>
                </a:solidFill>
              </a:rPr>
              <a:t>De kastanje.</a:t>
            </a:r>
            <a:endParaRPr lang="nl-NL" sz="800" b="1" dirty="0">
              <a:solidFill>
                <a:srgbClr val="008000"/>
              </a:solidFill>
            </a:endParaRPr>
          </a:p>
        </p:txBody>
      </p:sp>
      <p:pic>
        <p:nvPicPr>
          <p:cNvPr id="9" name="Picture 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18" y="1628304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19848" y="959125"/>
            <a:ext cx="88040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Werkwijze: </a:t>
            </a:r>
          </a:p>
          <a:p>
            <a:r>
              <a:rPr lang="nl-NL" b="1" dirty="0"/>
              <a:t>1.</a:t>
            </a:r>
            <a:r>
              <a:rPr lang="nl-NL" dirty="0"/>
              <a:t> </a:t>
            </a:r>
            <a:r>
              <a:rPr lang="nl-NL" b="1" dirty="0" smtClean="0"/>
              <a:t>Je </a:t>
            </a:r>
            <a:r>
              <a:rPr lang="nl-NL" b="1" dirty="0"/>
              <a:t>krijgt een bak met diverse soorten zaden. </a:t>
            </a:r>
            <a:r>
              <a:rPr lang="nl-NL" b="1" dirty="0" smtClean="0"/>
              <a:t>   </a:t>
            </a:r>
          </a:p>
          <a:p>
            <a:r>
              <a:rPr lang="nl-NL" b="1" dirty="0"/>
              <a:t> </a:t>
            </a:r>
            <a:r>
              <a:rPr lang="nl-NL" b="1" dirty="0" smtClean="0"/>
              <a:t>    Probeer </a:t>
            </a:r>
            <a:r>
              <a:rPr lang="nl-NL" b="1" dirty="0"/>
              <a:t>m.b.v. </a:t>
            </a:r>
            <a:r>
              <a:rPr lang="nl-NL" b="1" dirty="0" smtClean="0"/>
              <a:t>de </a:t>
            </a:r>
            <a:r>
              <a:rPr lang="nl-NL" b="1" dirty="0"/>
              <a:t>zoekkaart de zaden op </a:t>
            </a:r>
            <a:r>
              <a:rPr lang="nl-NL" b="1" dirty="0" smtClean="0"/>
              <a:t> </a:t>
            </a:r>
          </a:p>
          <a:p>
            <a:r>
              <a:rPr lang="nl-NL" b="1" dirty="0"/>
              <a:t> </a:t>
            </a:r>
            <a:r>
              <a:rPr lang="nl-NL" b="1" dirty="0" smtClean="0"/>
              <a:t>    naam </a:t>
            </a:r>
            <a:r>
              <a:rPr lang="nl-NL" b="1" dirty="0"/>
              <a:t>te krijgen. </a:t>
            </a:r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Schrijf </a:t>
            </a:r>
            <a:r>
              <a:rPr lang="nl-NL" b="1" dirty="0"/>
              <a:t>de naam op een </a:t>
            </a:r>
            <a:endParaRPr lang="nl-NL" b="1" dirty="0" smtClean="0"/>
          </a:p>
          <a:p>
            <a:r>
              <a:rPr lang="nl-NL" b="1" dirty="0" smtClean="0"/>
              <a:t>A4 </a:t>
            </a:r>
            <a:r>
              <a:rPr lang="nl-NL" b="1" dirty="0"/>
              <a:t>en leg het zaad erbij. </a:t>
            </a:r>
          </a:p>
          <a:p>
            <a:r>
              <a:rPr lang="nl-NL" b="1" dirty="0"/>
              <a:t>Docent en TOA controleren </a:t>
            </a:r>
            <a:endParaRPr lang="nl-NL" b="1" dirty="0" smtClean="0"/>
          </a:p>
          <a:p>
            <a:r>
              <a:rPr lang="nl-NL" b="1" dirty="0" smtClean="0"/>
              <a:t>daarna.</a:t>
            </a:r>
          </a:p>
          <a:p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2. Maak van enkele vruchten en/of zaden tekeningen op </a:t>
            </a:r>
          </a:p>
          <a:p>
            <a:r>
              <a:rPr lang="nl-NL" b="1" dirty="0"/>
              <a:t> </a:t>
            </a:r>
            <a:r>
              <a:rPr lang="nl-NL" b="1" dirty="0" smtClean="0"/>
              <a:t>   een A4. Zet de naam van het zaad of vrucht erbij.</a:t>
            </a:r>
            <a:endParaRPr lang="nl-NL" b="1" dirty="0"/>
          </a:p>
        </p:txBody>
      </p:sp>
      <p:pic>
        <p:nvPicPr>
          <p:cNvPr id="34818" name="Picture 2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28" y="2217664"/>
            <a:ext cx="4713180" cy="342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17235</TotalTime>
  <Words>300</Words>
  <Application>Microsoft Office PowerPoint</Application>
  <PresentationFormat>Diavoorstelling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Biologie lessen</vt:lpstr>
      <vt:lpstr>T7. Bloemen, vruchten, zaden.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102</cp:revision>
  <cp:lastPrinted>2010-12-09T12:04:14Z</cp:lastPrinted>
  <dcterms:created xsi:type="dcterms:W3CDTF">2009-01-13T13:03:19Z</dcterms:created>
  <dcterms:modified xsi:type="dcterms:W3CDTF">2018-06-20T07:06:03Z</dcterms:modified>
</cp:coreProperties>
</file>