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72" r:id="rId3"/>
    <p:sldId id="312" r:id="rId4"/>
    <p:sldId id="320" r:id="rId5"/>
    <p:sldId id="321" r:id="rId6"/>
    <p:sldId id="313" r:id="rId7"/>
    <p:sldId id="314" r:id="rId8"/>
    <p:sldId id="324" r:id="rId9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FF0000"/>
    <a:srgbClr val="37441C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721" autoAdjust="0"/>
  </p:normalViewPr>
  <p:slideViewPr>
    <p:cSldViewPr>
      <p:cViewPr>
        <p:scale>
          <a:sx n="99" d="100"/>
          <a:sy n="99" d="100"/>
        </p:scale>
        <p:origin x="-732" y="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255B35AD-89D2-4529-AFD6-0FEDE51B572C}" type="datetimeFigureOut">
              <a:rPr lang="nl-NL"/>
              <a:pPr>
                <a:defRPr/>
              </a:pPr>
              <a:t>7-4-2015</a:t>
            </a:fld>
            <a:endParaRPr lang="nl-NL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33084DEE-93BB-4C23-B339-2C0955D06D3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4463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8488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 userDrawn="1"/>
        </p:nvSpPr>
        <p:spPr>
          <a:xfrm>
            <a:off x="0" y="0"/>
            <a:ext cx="9144000" cy="78581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/>
          </a:p>
        </p:txBody>
      </p:sp>
      <p:pic>
        <p:nvPicPr>
          <p:cNvPr id="5" name="Picture 4" descr="http://mail.google.com/mail/?attid=0.1&amp;disp=emb&amp;view=att&amp;th=11ecfebf3cf534c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8738"/>
            <a:ext cx="1643063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2844" y="71415"/>
            <a:ext cx="7286676" cy="642942"/>
          </a:xfrm>
        </p:spPr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2844" y="857232"/>
            <a:ext cx="8858312" cy="5715040"/>
          </a:xfrm>
        </p:spPr>
        <p:txBody>
          <a:bodyPr/>
          <a:lstStyle>
            <a:lvl1pPr marL="0" indent="0" algn="l">
              <a:buNone/>
              <a:defRPr>
                <a:solidFill>
                  <a:srgbClr val="37441C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het opmaakprofiel van de modelondertitel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78376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525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42844" y="928670"/>
            <a:ext cx="4352956" cy="56436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928670"/>
            <a:ext cx="4352956" cy="56436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66579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42844" y="857232"/>
            <a:ext cx="435454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42844" y="1500174"/>
            <a:ext cx="4354544" cy="50720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857232"/>
            <a:ext cx="43561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500174"/>
            <a:ext cx="4356131" cy="50720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6667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3894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78581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/>
          </a:p>
        </p:txBody>
      </p:sp>
      <p:sp>
        <p:nvSpPr>
          <p:cNvPr id="1027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142875" y="71438"/>
            <a:ext cx="7215188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8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142875" y="857250"/>
            <a:ext cx="885825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pic>
        <p:nvPicPr>
          <p:cNvPr id="1029" name="Picture 4" descr="http://mail.google.com/mail/?attid=0.1&amp;disp=emb&amp;view=att&amp;th=11ecfebf3cf534cf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8738"/>
            <a:ext cx="1643063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dianummer 5"/>
          <p:cNvSpPr txBox="1">
            <a:spLocks/>
          </p:cNvSpPr>
          <p:nvPr userDrawn="1"/>
        </p:nvSpPr>
        <p:spPr>
          <a:xfrm>
            <a:off x="7296150" y="6564313"/>
            <a:ext cx="1776413" cy="293687"/>
          </a:xfrm>
          <a:prstGeom prst="rect">
            <a:avLst/>
          </a:prstGeom>
        </p:spPr>
        <p:txBody>
          <a:bodyPr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800" dirty="0" smtClean="0">
                <a:solidFill>
                  <a:srgbClr val="37441C"/>
                </a:solidFill>
                <a:latin typeface="+mn-lt"/>
                <a:cs typeface="+mn-cs"/>
              </a:rPr>
              <a:t>© 2009 </a:t>
            </a:r>
            <a:r>
              <a:rPr lang="nl-NL" sz="800" dirty="0" err="1" smtClean="0">
                <a:solidFill>
                  <a:srgbClr val="37441C"/>
                </a:solidFill>
                <a:latin typeface="+mn-lt"/>
                <a:cs typeface="+mn-cs"/>
              </a:rPr>
              <a:t>Biosoft</a:t>
            </a:r>
            <a:r>
              <a:rPr lang="nl-NL" sz="800" dirty="0" smtClean="0">
                <a:solidFill>
                  <a:srgbClr val="37441C"/>
                </a:solidFill>
                <a:latin typeface="+mn-lt"/>
                <a:cs typeface="+mn-cs"/>
              </a:rPr>
              <a:t>  TCC - Lyceumstraat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10" r:id="rId2"/>
    <p:sldLayoutId id="2147483706" r:id="rId3"/>
    <p:sldLayoutId id="2147483707" r:id="rId4"/>
    <p:sldLayoutId id="2147483708" r:id="rId5"/>
    <p:sldLayoutId id="2147483709" r:id="rId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003300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Relationship Id="rId6" Type="http://schemas.openxmlformats.org/officeDocument/2006/relationships/hyperlink" Target="../../Activebord/Start%20Biologie%20voor%20jou.ppt" TargetMode="External"/><Relationship Id="rId5" Type="http://schemas.openxmlformats.org/officeDocument/2006/relationships/image" Target="../media/image3.jpeg"/><Relationship Id="rId4" Type="http://schemas.openxmlformats.org/officeDocument/2006/relationships/hyperlink" Target="../../Activebord/Flipchart%20leeg.flp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../../Activebord/Start%20Biologie%20voor%20jou.ppt" TargetMode="External"/><Relationship Id="rId5" Type="http://schemas.openxmlformats.org/officeDocument/2006/relationships/image" Target="../media/image3.jpeg"/><Relationship Id="rId4" Type="http://schemas.openxmlformats.org/officeDocument/2006/relationships/hyperlink" Target="../../Activebord/Flipchart%20leeg.flp" TargetMode="External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../../Activebord/Start%20Biologie%20voor%20jou.ppt" TargetMode="External"/><Relationship Id="rId5" Type="http://schemas.openxmlformats.org/officeDocument/2006/relationships/image" Target="../media/image3.jpeg"/><Relationship Id="rId4" Type="http://schemas.openxmlformats.org/officeDocument/2006/relationships/hyperlink" Target="../../Activebord/Flipchart%20leeg.flp" TargetMode="External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../../Activebord/Start%20Biologie%20voor%20jou.ppt" TargetMode="External"/><Relationship Id="rId5" Type="http://schemas.openxmlformats.org/officeDocument/2006/relationships/image" Target="../media/image3.jpeg"/><Relationship Id="rId4" Type="http://schemas.openxmlformats.org/officeDocument/2006/relationships/hyperlink" Target="../../Activebord/Flipchart%20leeg.flp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../../Activebord/Start%20Biologie%20voor%20jou.ppt" TargetMode="External"/><Relationship Id="rId5" Type="http://schemas.openxmlformats.org/officeDocument/2006/relationships/image" Target="../media/image3.jpeg"/><Relationship Id="rId4" Type="http://schemas.openxmlformats.org/officeDocument/2006/relationships/hyperlink" Target="../../Activebord/Flipchart%20leeg.flp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5.png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12" Type="http://schemas.openxmlformats.org/officeDocument/2006/relationships/hyperlink" Target="http://www.schooltv.nl/video/wespen-een-hoornaarsnest-een-prachtig-bouwwerk-van-papier/#q=insecten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../../Activebord/Start%20Biologie%20voor%20jou.ppt" TargetMode="External"/><Relationship Id="rId11" Type="http://schemas.openxmlformats.org/officeDocument/2006/relationships/image" Target="../media/image14.jpeg"/><Relationship Id="rId5" Type="http://schemas.openxmlformats.org/officeDocument/2006/relationships/image" Target="../media/image3.jpeg"/><Relationship Id="rId15" Type="http://schemas.openxmlformats.org/officeDocument/2006/relationships/hyperlink" Target="http://www.schooltv.nl/video/muggen-vervelende-bloedzuigers/#q=mug" TargetMode="External"/><Relationship Id="rId10" Type="http://schemas.openxmlformats.org/officeDocument/2006/relationships/image" Target="../media/image13.jpeg"/><Relationship Id="rId4" Type="http://schemas.openxmlformats.org/officeDocument/2006/relationships/hyperlink" Target="../../Activebord/Flipchart%20leeg.flp" TargetMode="External"/><Relationship Id="rId9" Type="http://schemas.openxmlformats.org/officeDocument/2006/relationships/image" Target="../media/image12.jpeg"/><Relationship Id="rId14" Type="http://schemas.openxmlformats.org/officeDocument/2006/relationships/hyperlink" Target="http://www.schooltv.nl/no_cache/video/crid/20030611_vleesetendeplant01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../../Activebord/Start%20Biologie%20voor%20jou.ppt" TargetMode="External"/><Relationship Id="rId11" Type="http://schemas.openxmlformats.org/officeDocument/2006/relationships/image" Target="../media/image15.png"/><Relationship Id="rId5" Type="http://schemas.openxmlformats.org/officeDocument/2006/relationships/image" Target="../media/image3.jpeg"/><Relationship Id="rId10" Type="http://schemas.openxmlformats.org/officeDocument/2006/relationships/hyperlink" Target="http://www.schooltv.nl/video/waterschorpioen-op-jacht-een-gevaarlijk-monster/#q=waterschorpioen" TargetMode="External"/><Relationship Id="rId4" Type="http://schemas.openxmlformats.org/officeDocument/2006/relationships/hyperlink" Target="../../Activebord/Flipchart%20leeg.flp" TargetMode="External"/><Relationship Id="rId9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2.jpeg"/><Relationship Id="rId7" Type="http://schemas.openxmlformats.org/officeDocument/2006/relationships/image" Target="../media/image18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Relationship Id="rId6" Type="http://schemas.openxmlformats.org/officeDocument/2006/relationships/hyperlink" Target="../../Activebord/Start%20Biologie%20voor%20jou.ppt" TargetMode="External"/><Relationship Id="rId5" Type="http://schemas.openxmlformats.org/officeDocument/2006/relationships/image" Target="../media/image3.jpeg"/><Relationship Id="rId4" Type="http://schemas.openxmlformats.org/officeDocument/2006/relationships/hyperlink" Target="../../Activebord/Flipchart%20leeg.fl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4"/>
          <p:cNvSpPr>
            <a:spLocks noGrp="1"/>
          </p:cNvSpPr>
          <p:nvPr>
            <p:ph type="ctrTitle" idx="4294967295"/>
          </p:nvPr>
        </p:nvSpPr>
        <p:spPr>
          <a:xfrm>
            <a:off x="142875" y="71438"/>
            <a:ext cx="5581650" cy="642937"/>
          </a:xfrm>
        </p:spPr>
        <p:txBody>
          <a:bodyPr/>
          <a:lstStyle/>
          <a:p>
            <a:pPr eaLnBrk="1" hangingPunct="1"/>
            <a:r>
              <a:rPr lang="nl-NL" dirty="0" smtClean="0"/>
              <a:t>Natuur in Twente </a:t>
            </a:r>
            <a:r>
              <a:rPr lang="nl-NL" dirty="0" smtClean="0"/>
              <a:t>klas </a:t>
            </a:r>
            <a:r>
              <a:rPr lang="nl-NL" dirty="0" smtClean="0"/>
              <a:t>2</a:t>
            </a:r>
          </a:p>
        </p:txBody>
      </p:sp>
      <p:sp>
        <p:nvSpPr>
          <p:cNvPr id="18435" name="Ondertitel 15"/>
          <p:cNvSpPr>
            <a:spLocks noGrp="1"/>
          </p:cNvSpPr>
          <p:nvPr>
            <p:ph type="subTitle" idx="4294967295"/>
          </p:nvPr>
        </p:nvSpPr>
        <p:spPr>
          <a:xfrm>
            <a:off x="107504" y="1988840"/>
            <a:ext cx="9001125" cy="588411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nl-NL" sz="2400" b="1" dirty="0" smtClean="0"/>
              <a:t>Wat </a:t>
            </a:r>
            <a:r>
              <a:rPr lang="nl-NL" sz="2400" b="1" dirty="0" smtClean="0"/>
              <a:t>gaan we doen?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nl-NL" sz="2400" dirty="0" smtClean="0">
                <a:ea typeface="Tahoma" pitchFamily="34" charset="0"/>
                <a:cs typeface="Tahoma" pitchFamily="34" charset="0"/>
              </a:rPr>
              <a:t>1. ± 5 lessen theorie en </a:t>
            </a:r>
            <a:r>
              <a:rPr lang="nl-NL" sz="2400" dirty="0" smtClean="0">
                <a:ea typeface="Tahoma" pitchFamily="34" charset="0"/>
                <a:cs typeface="Tahoma" pitchFamily="34" charset="0"/>
              </a:rPr>
              <a:t>practica</a:t>
            </a:r>
            <a:endParaRPr lang="nl-NL" sz="2400" dirty="0" smtClean="0">
              <a:ea typeface="Tahoma" pitchFamily="34" charset="0"/>
              <a:cs typeface="Tahoma" pitchFamily="34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nl-NL" sz="2400" dirty="0" smtClean="0">
                <a:ea typeface="Tahoma" pitchFamily="34" charset="0"/>
                <a:cs typeface="Tahoma" pitchFamily="34" charset="0"/>
              </a:rPr>
              <a:t>2. Verzamelen  en vangen van allerlei planten (flora) en </a:t>
            </a:r>
            <a:br>
              <a:rPr lang="nl-NL" sz="2400" dirty="0" smtClean="0">
                <a:ea typeface="Tahoma" pitchFamily="34" charset="0"/>
                <a:cs typeface="Tahoma" pitchFamily="34" charset="0"/>
              </a:rPr>
            </a:br>
            <a:r>
              <a:rPr lang="nl-NL" sz="2400" dirty="0" smtClean="0">
                <a:ea typeface="Tahoma" pitchFamily="34" charset="0"/>
                <a:cs typeface="Tahoma" pitchFamily="34" charset="0"/>
              </a:rPr>
              <a:t>    dieren (fauna).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nl-NL" sz="2400" dirty="0" smtClean="0">
                <a:ea typeface="Tahoma" pitchFamily="34" charset="0"/>
                <a:cs typeface="Tahoma" pitchFamily="34" charset="0"/>
              </a:rPr>
              <a:t>3. Tekenen van de diverse organismen.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nl-NL" sz="2400" dirty="0" smtClean="0">
                <a:ea typeface="Tahoma" pitchFamily="34" charset="0"/>
                <a:cs typeface="Tahoma" pitchFamily="34" charset="0"/>
              </a:rPr>
              <a:t>4. Planten drogen en opplakken.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nl-NL" sz="2400" dirty="0" smtClean="0">
                <a:ea typeface="Tahoma" pitchFamily="34" charset="0"/>
                <a:cs typeface="Tahoma" pitchFamily="34" charset="0"/>
              </a:rPr>
              <a:t>5. Herbarium maken.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nl-NL" sz="2400" dirty="0" smtClean="0">
                <a:ea typeface="Tahoma" pitchFamily="34" charset="0"/>
                <a:cs typeface="Tahoma" pitchFamily="34" charset="0"/>
              </a:rPr>
              <a:t>5. Determineren (op naam brengen van dieren en planten)  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nl-NL" sz="2400" dirty="0">
                <a:ea typeface="Tahoma" pitchFamily="34" charset="0"/>
                <a:cs typeface="Tahoma" pitchFamily="34" charset="0"/>
              </a:rPr>
              <a:t> </a:t>
            </a:r>
            <a:r>
              <a:rPr lang="nl-NL" sz="2400" dirty="0" smtClean="0">
                <a:ea typeface="Tahoma" pitchFamily="34" charset="0"/>
                <a:cs typeface="Tahoma" pitchFamily="34" charset="0"/>
              </a:rPr>
              <a:t>   m.b.v. zoekkaarten, flora </a:t>
            </a:r>
            <a:r>
              <a:rPr lang="nl-NL" sz="2400" dirty="0" smtClean="0">
                <a:ea typeface="Tahoma" pitchFamily="34" charset="0"/>
                <a:cs typeface="Tahoma" pitchFamily="34" charset="0"/>
              </a:rPr>
              <a:t>etc.) 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nl-NL" sz="2400" dirty="0" smtClean="0">
                <a:ea typeface="Tahoma" pitchFamily="34" charset="0"/>
                <a:cs typeface="Tahoma" pitchFamily="34" charset="0"/>
              </a:rPr>
              <a:t>6. Ee</a:t>
            </a:r>
            <a:r>
              <a:rPr lang="nl-NL" sz="2400" dirty="0" smtClean="0">
                <a:ea typeface="Tahoma" pitchFamily="34" charset="0"/>
                <a:cs typeface="Tahoma" pitchFamily="34" charset="0"/>
              </a:rPr>
              <a:t>n </a:t>
            </a:r>
            <a:r>
              <a:rPr lang="nl-NL" sz="2400" dirty="0" err="1" smtClean="0">
                <a:ea typeface="Tahoma" pitchFamily="34" charset="0"/>
                <a:cs typeface="Tahoma" pitchFamily="34" charset="0"/>
              </a:rPr>
              <a:t>voedselweb</a:t>
            </a:r>
            <a:r>
              <a:rPr lang="nl-NL" sz="2400" dirty="0" smtClean="0">
                <a:ea typeface="Tahoma" pitchFamily="34" charset="0"/>
                <a:cs typeface="Tahoma" pitchFamily="34" charset="0"/>
              </a:rPr>
              <a:t> maken van de gevonden organismen.</a:t>
            </a:r>
            <a:endParaRPr lang="nl-NL" sz="2400" dirty="0" smtClean="0">
              <a:ea typeface="Tahoma" pitchFamily="34" charset="0"/>
              <a:cs typeface="Tahoma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nl-NL" sz="2400" dirty="0" smtClean="0">
                <a:ea typeface="Tahoma" pitchFamily="34" charset="0"/>
                <a:cs typeface="Tahoma" pitchFamily="34" charset="0"/>
              </a:rPr>
              <a:t>7. </a:t>
            </a:r>
            <a:r>
              <a:rPr lang="nl-NL" sz="2400" dirty="0" smtClean="0">
                <a:ea typeface="Tahoma" pitchFamily="34" charset="0"/>
                <a:cs typeface="Tahoma" pitchFamily="34" charset="0"/>
              </a:rPr>
              <a:t>Dit alles wordt ingeleverd als één verslag. </a:t>
            </a:r>
          </a:p>
        </p:txBody>
      </p:sp>
      <p:pic>
        <p:nvPicPr>
          <p:cNvPr id="3076" name="Picture 6" descr="home_icoon">
            <a:hlinkClick r:id="rId2" action="ppaction://hlinksldjump"/>
          </p:cNvPr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476250"/>
            <a:ext cx="252413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7" descr="active icon">
            <a:hlinkClick r:id="rId4" action="ppaction://hlinkfile"/>
          </p:cNvPr>
          <p:cNvPicPr preferRelativeResize="0"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476250"/>
            <a:ext cx="252413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8" descr="start">
            <a:hlinkClick r:id="rId6" action="ppaction://hlinkpres?slideindex=1&amp;slidetitle="/>
          </p:cNvPr>
          <p:cNvPicPr>
            <a:picLocks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388" y="476250"/>
            <a:ext cx="25241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16" descr="800px-Apoderus_coryli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0636" y="1124744"/>
            <a:ext cx="2447950" cy="12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07504" y="836712"/>
            <a:ext cx="5678157" cy="13973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nl-NL" sz="2400" b="1" dirty="0" smtClean="0"/>
              <a:t>Inleiding.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nl-NL" sz="2400" b="1" dirty="0" smtClean="0"/>
              <a:t>- Je werkt in groepjes van 2.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nl-NL" sz="2400" b="1" dirty="0" smtClean="0"/>
              <a:t>- Iedereen krijgt zijn eigen werkboek.</a:t>
            </a:r>
          </a:p>
          <a:p>
            <a:endParaRPr lang="nl-N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dirty="0" smtClean="0"/>
              <a:t>Natuur in Twente klas 2</a:t>
            </a:r>
            <a:endParaRPr lang="nl-NL" dirty="0" smtClean="0"/>
          </a:p>
        </p:txBody>
      </p:sp>
      <p:pic>
        <p:nvPicPr>
          <p:cNvPr id="4099" name="Picture 4" descr="home_icoon">
            <a:hlinkClick r:id="rId2" action="ppaction://hlinksldjump"/>
          </p:cNvPr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476250"/>
            <a:ext cx="252413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5" descr="active icon">
            <a:hlinkClick r:id="rId4"/>
          </p:cNvPr>
          <p:cNvPicPr preferRelativeResize="0"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476250"/>
            <a:ext cx="252413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6" descr="start">
            <a:hlinkClick r:id="rId6"/>
          </p:cNvPr>
          <p:cNvPicPr>
            <a:picLocks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388" y="476250"/>
            <a:ext cx="25241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ctangle 7"/>
          <p:cNvSpPr>
            <a:spLocks noChangeArrowheads="1"/>
          </p:cNvSpPr>
          <p:nvPr/>
        </p:nvSpPr>
        <p:spPr bwMode="auto">
          <a:xfrm>
            <a:off x="-1" y="1052736"/>
            <a:ext cx="8964613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sz="2400" b="1" dirty="0"/>
              <a:t>Deze les oefenen in:</a:t>
            </a:r>
          </a:p>
          <a:p>
            <a:r>
              <a:rPr lang="nl-NL" sz="2400" b="1" dirty="0"/>
              <a:t>- Planten en dieren op naam brengen m.b.v. zoekkaarten  en </a:t>
            </a:r>
          </a:p>
          <a:p>
            <a:r>
              <a:rPr lang="nl-NL" sz="2400" b="1" dirty="0"/>
              <a:t>  determinatietabellen. </a:t>
            </a:r>
          </a:p>
          <a:p>
            <a:endParaRPr lang="nl-NL" sz="2400" b="1" dirty="0"/>
          </a:p>
        </p:txBody>
      </p:sp>
      <p:pic>
        <p:nvPicPr>
          <p:cNvPr id="4103" name="Picture 9" descr="herbarium_imageM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2276475"/>
            <a:ext cx="2641600" cy="415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1" descr="zoekkaart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492375"/>
            <a:ext cx="4968875" cy="388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xfrm>
            <a:off x="146843" y="95754"/>
            <a:ext cx="7215188" cy="642937"/>
          </a:xfrm>
        </p:spPr>
        <p:txBody>
          <a:bodyPr/>
          <a:lstStyle/>
          <a:p>
            <a:pPr eaLnBrk="1" hangingPunct="1"/>
            <a:r>
              <a:rPr lang="nl-NL" dirty="0"/>
              <a:t>Natuur in Twente klas 2</a:t>
            </a:r>
            <a:endParaRPr lang="nl-NL" dirty="0" smtClean="0"/>
          </a:p>
        </p:txBody>
      </p:sp>
      <p:pic>
        <p:nvPicPr>
          <p:cNvPr id="5123" name="Picture 14" descr="home_icoon">
            <a:hlinkClick r:id="rId2" action="ppaction://hlinksldjump"/>
          </p:cNvPr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476250"/>
            <a:ext cx="252413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5" descr="active icon">
            <a:hlinkClick r:id="rId4"/>
          </p:cNvPr>
          <p:cNvPicPr preferRelativeResize="0"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476250"/>
            <a:ext cx="252413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6" descr="start">
            <a:hlinkClick r:id="rId6"/>
          </p:cNvPr>
          <p:cNvPicPr>
            <a:picLocks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388" y="476250"/>
            <a:ext cx="25241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250825" y="1052513"/>
            <a:ext cx="8424863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sz="2800" b="1" dirty="0"/>
              <a:t>Les </a:t>
            </a:r>
            <a:r>
              <a:rPr lang="nl-NL" sz="2800" b="1" dirty="0" smtClean="0"/>
              <a:t>2. In kaart brengen van het te onderzoeken gebied en verzamelen van zoveel mogelijk planten (minimaal 20).</a:t>
            </a:r>
          </a:p>
          <a:p>
            <a:endParaRPr lang="nl-NL" sz="2800" b="1" dirty="0"/>
          </a:p>
          <a:p>
            <a:r>
              <a:rPr lang="nl-NL" sz="2800" b="1" dirty="0" smtClean="0"/>
              <a:t>De planten worden direct in een boek gedroogd en mogelijk al op naam gebracht.</a:t>
            </a:r>
          </a:p>
          <a:p>
            <a:endParaRPr lang="nl-NL" sz="2800" b="1" dirty="0"/>
          </a:p>
          <a:p>
            <a:r>
              <a:rPr lang="nl-NL" sz="2800" b="1" dirty="0" smtClean="0"/>
              <a:t>Daarna herbarium maken.</a:t>
            </a:r>
            <a:endParaRPr lang="nl-NL" sz="2800" b="1" dirty="0"/>
          </a:p>
        </p:txBody>
      </p:sp>
      <p:pic>
        <p:nvPicPr>
          <p:cNvPr id="23573" name="Picture 21" descr="esdoorn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4532313"/>
            <a:ext cx="1743075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24" descr="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5060950"/>
            <a:ext cx="2289175" cy="157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xfrm>
            <a:off x="146843" y="95754"/>
            <a:ext cx="7215188" cy="642937"/>
          </a:xfrm>
        </p:spPr>
        <p:txBody>
          <a:bodyPr/>
          <a:lstStyle/>
          <a:p>
            <a:pPr eaLnBrk="1" hangingPunct="1"/>
            <a:r>
              <a:rPr lang="nl-NL" dirty="0"/>
              <a:t>Natuur in Twente klas 2</a:t>
            </a:r>
            <a:endParaRPr lang="nl-NL" dirty="0" smtClean="0"/>
          </a:p>
        </p:txBody>
      </p:sp>
      <p:pic>
        <p:nvPicPr>
          <p:cNvPr id="5123" name="Picture 14" descr="home_icoon">
            <a:hlinkClick r:id="rId2" action="ppaction://hlinksldjump"/>
          </p:cNvPr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476250"/>
            <a:ext cx="252413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5" descr="active icon">
            <a:hlinkClick r:id="rId4"/>
          </p:cNvPr>
          <p:cNvPicPr preferRelativeResize="0"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476250"/>
            <a:ext cx="252413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6" descr="start">
            <a:hlinkClick r:id="rId6"/>
          </p:cNvPr>
          <p:cNvPicPr>
            <a:picLocks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388" y="476250"/>
            <a:ext cx="25241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250825" y="1052513"/>
            <a:ext cx="8424863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sz="2800" b="1" dirty="0" smtClean="0"/>
              <a:t>Stappen voor het maken van een herbarium.</a:t>
            </a:r>
          </a:p>
          <a:p>
            <a:endParaRPr lang="nl-NL" sz="2800" b="1" dirty="0"/>
          </a:p>
          <a:p>
            <a:pPr marL="514350" indent="-514350">
              <a:buAutoNum type="arabicPeriod"/>
            </a:pPr>
            <a:r>
              <a:rPr lang="nl-NL" sz="2800" b="1" dirty="0" smtClean="0"/>
              <a:t>Verzamelen (bloem, blad en zaden).</a:t>
            </a:r>
          </a:p>
          <a:p>
            <a:pPr marL="514350" indent="-514350">
              <a:buAutoNum type="arabicPeriod"/>
            </a:pPr>
            <a:r>
              <a:rPr lang="nl-NL" sz="2800" b="1" dirty="0" smtClean="0"/>
              <a:t>Drogen. Zet bij de planten alvast in klad de volgende gegevens in het droogboek. </a:t>
            </a:r>
          </a:p>
          <a:p>
            <a:r>
              <a:rPr lang="nl-NL" sz="2800" b="1" dirty="0"/>
              <a:t> </a:t>
            </a:r>
            <a:r>
              <a:rPr lang="nl-NL" sz="2800" b="1" dirty="0" smtClean="0"/>
              <a:t>    a. datum</a:t>
            </a:r>
          </a:p>
          <a:p>
            <a:r>
              <a:rPr lang="nl-NL" sz="2800" b="1" dirty="0"/>
              <a:t> </a:t>
            </a:r>
            <a:r>
              <a:rPr lang="nl-NL" sz="2800" b="1" dirty="0" smtClean="0"/>
              <a:t>    b. standplaats: bijv. slootrand</a:t>
            </a:r>
          </a:p>
          <a:p>
            <a:r>
              <a:rPr lang="nl-NL" sz="2800" b="1" dirty="0"/>
              <a:t> </a:t>
            </a:r>
            <a:r>
              <a:rPr lang="nl-NL" sz="2800" b="1" dirty="0" smtClean="0"/>
              <a:t>    c. naam plant als die weet</a:t>
            </a:r>
          </a:p>
          <a:p>
            <a:r>
              <a:rPr lang="nl-NL" sz="2800" b="1" dirty="0" smtClean="0"/>
              <a:t>3. Opplakken</a:t>
            </a:r>
          </a:p>
          <a:p>
            <a:r>
              <a:rPr lang="nl-NL" sz="2800" b="1" dirty="0" smtClean="0"/>
              <a:t>4. Tekst erbij zetten</a:t>
            </a:r>
          </a:p>
          <a:p>
            <a:pPr marL="514350" indent="-514350">
              <a:buAutoNum type="arabicPeriod"/>
            </a:pPr>
            <a:endParaRPr lang="nl-NL" sz="2800" b="1" dirty="0"/>
          </a:p>
        </p:txBody>
      </p:sp>
    </p:spTree>
    <p:extLst>
      <p:ext uri="{BB962C8B-B14F-4D97-AF65-F5344CB8AC3E}">
        <p14:creationId xmlns:p14="http://schemas.microsoft.com/office/powerpoint/2010/main" val="367684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xfrm>
            <a:off x="146843" y="95754"/>
            <a:ext cx="7215188" cy="642937"/>
          </a:xfrm>
        </p:spPr>
        <p:txBody>
          <a:bodyPr/>
          <a:lstStyle/>
          <a:p>
            <a:pPr eaLnBrk="1" hangingPunct="1"/>
            <a:r>
              <a:rPr lang="nl-NL" dirty="0"/>
              <a:t>Natuur in Twente klas 2</a:t>
            </a:r>
            <a:endParaRPr lang="nl-NL" dirty="0" smtClean="0"/>
          </a:p>
        </p:txBody>
      </p:sp>
      <p:pic>
        <p:nvPicPr>
          <p:cNvPr id="5123" name="Picture 14" descr="home_icoon">
            <a:hlinkClick r:id="rId2" action="ppaction://hlinksldjump"/>
          </p:cNvPr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476250"/>
            <a:ext cx="252413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5" descr="active icon">
            <a:hlinkClick r:id="rId4"/>
          </p:cNvPr>
          <p:cNvPicPr preferRelativeResize="0"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476250"/>
            <a:ext cx="252413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6" descr="start">
            <a:hlinkClick r:id="rId6"/>
          </p:cNvPr>
          <p:cNvPicPr>
            <a:picLocks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388" y="476250"/>
            <a:ext cx="25241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250825" y="1052513"/>
            <a:ext cx="842486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sz="2800" b="1" dirty="0" smtClean="0"/>
              <a:t>Wat moet er allemaal in een herbarium </a:t>
            </a:r>
            <a:br>
              <a:rPr lang="nl-NL" sz="2800" b="1" dirty="0" smtClean="0"/>
            </a:br>
            <a:r>
              <a:rPr lang="nl-NL" sz="2800" b="1" dirty="0" smtClean="0"/>
              <a:t>aanwezig zijn?</a:t>
            </a:r>
            <a:endParaRPr lang="nl-NL" sz="2800" b="1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513212"/>
              </p:ext>
            </p:extLst>
          </p:nvPr>
        </p:nvGraphicFramePr>
        <p:xfrm>
          <a:off x="2771800" y="3284984"/>
          <a:ext cx="6096000" cy="3139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Latijnse naam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Ranunculus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acris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Nederlandse</a:t>
                      </a:r>
                      <a:r>
                        <a:rPr lang="nl-NL" baseline="0" dirty="0" smtClean="0"/>
                        <a:t> benaming plant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Scherpe boterbloem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Datum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23-08-2014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Vindplaats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Tarwestraat</a:t>
                      </a:r>
                      <a:r>
                        <a:rPr lang="nl-NL" baseline="0" dirty="0" smtClean="0"/>
                        <a:t> 12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Standplaats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Weiland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Bijzonderheden: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Plant heeft een scherpe smaak. Blad desinfecteert</a:t>
                      </a:r>
                      <a:r>
                        <a:rPr lang="nl-NL" baseline="0" dirty="0" smtClean="0"/>
                        <a:t> een wond als je die erop smeert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kstvak 2"/>
          <p:cNvSpPr txBox="1"/>
          <p:nvPr/>
        </p:nvSpPr>
        <p:spPr>
          <a:xfrm>
            <a:off x="3707904" y="1615152"/>
            <a:ext cx="441018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 smtClean="0"/>
              <a:t>De plant zelf (opgeplakt) met </a:t>
            </a:r>
            <a:br>
              <a:rPr lang="nl-NL" sz="2000" b="1" dirty="0" smtClean="0"/>
            </a:br>
            <a:r>
              <a:rPr lang="nl-NL" sz="2000" b="1" dirty="0" smtClean="0"/>
              <a:t>de onderstaande gegevens.</a:t>
            </a:r>
          </a:p>
          <a:p>
            <a:r>
              <a:rPr lang="nl-NL" sz="2000" b="1" dirty="0" smtClean="0"/>
              <a:t>Je krijgt een standaard papier wat </a:t>
            </a:r>
            <a:br>
              <a:rPr lang="nl-NL" sz="2000" b="1" dirty="0" smtClean="0"/>
            </a:br>
            <a:r>
              <a:rPr lang="nl-NL" sz="2000" b="1" dirty="0" smtClean="0"/>
              <a:t>je kunt gebruiken.</a:t>
            </a:r>
            <a:endParaRPr lang="nl-NL" sz="2000" b="1" dirty="0"/>
          </a:p>
        </p:txBody>
      </p:sp>
      <p:pic>
        <p:nvPicPr>
          <p:cNvPr id="11" name="Picture 4" descr="http://herbarium.wikidot.com/local--files/plant:kruipende-boterbloem/40R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276872"/>
            <a:ext cx="2664296" cy="2014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745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dirty="0"/>
              <a:t>Natuur in Twente klas 2</a:t>
            </a:r>
            <a:endParaRPr lang="nl-NL" dirty="0" smtClean="0">
              <a:solidFill>
                <a:schemeClr val="tx1"/>
              </a:solidFill>
            </a:endParaRPr>
          </a:p>
        </p:txBody>
      </p:sp>
      <p:pic>
        <p:nvPicPr>
          <p:cNvPr id="12291" name="Picture 4" descr="home_icoon">
            <a:hlinkClick r:id="rId2" action="ppaction://hlinksldjump"/>
          </p:cNvPr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476250"/>
            <a:ext cx="252413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5" descr="active icon">
            <a:hlinkClick r:id="rId4"/>
          </p:cNvPr>
          <p:cNvPicPr preferRelativeResize="0"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476250"/>
            <a:ext cx="252413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6" descr="start">
            <a:hlinkClick r:id="rId6"/>
          </p:cNvPr>
          <p:cNvPicPr>
            <a:picLocks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388" y="476250"/>
            <a:ext cx="25241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Rectangle 7"/>
          <p:cNvSpPr>
            <a:spLocks noChangeArrowheads="1"/>
          </p:cNvSpPr>
          <p:nvPr/>
        </p:nvSpPr>
        <p:spPr bwMode="auto">
          <a:xfrm>
            <a:off x="250825" y="1125538"/>
            <a:ext cx="8713788" cy="193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sz="2400" b="1" dirty="0"/>
              <a:t>Les 3. Fauna van een grasland. </a:t>
            </a:r>
          </a:p>
          <a:p>
            <a:endParaRPr lang="nl-NL" sz="2400" b="1" dirty="0"/>
          </a:p>
          <a:p>
            <a:r>
              <a:rPr lang="nl-NL" sz="2400" b="1" dirty="0"/>
              <a:t>M.b.v. netjes weideplankton vangen en deze determineren en tekenen. </a:t>
            </a:r>
          </a:p>
          <a:p>
            <a:r>
              <a:rPr lang="nl-NL" sz="2400" b="1" dirty="0"/>
              <a:t>           </a:t>
            </a:r>
          </a:p>
        </p:txBody>
      </p:sp>
      <p:pic>
        <p:nvPicPr>
          <p:cNvPr id="28683" name="Picture 11" descr="Wijde%20Aa%20Weiland%20en%20ruigt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2905125"/>
            <a:ext cx="4922837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11" descr="http://t0.gstatic.com/images?q=tbn:cM94YjvcMUMDMM:http://www.bertpijs.nl/blog/uploads/Tipula_sp_12487.jpg&amp;t=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2803525"/>
            <a:ext cx="261937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7" name="Picture 15" descr="http://users.skynet.be/verzamelen/DSC_2514-Mandelh-19-10-03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500438"/>
            <a:ext cx="2536825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8" name="Picture 17" descr="http://zestigplus.punt.nl/upload/zweefvlieg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4797425"/>
            <a:ext cx="2462212" cy="184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6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18" y="2909888"/>
            <a:ext cx="4318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37"/>
          <p:cNvSpPr>
            <a:spLocks noChangeArrowheads="1"/>
          </p:cNvSpPr>
          <p:nvPr/>
        </p:nvSpPr>
        <p:spPr bwMode="auto">
          <a:xfrm>
            <a:off x="835818" y="2905125"/>
            <a:ext cx="208756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nl-NL" dirty="0" smtClean="0"/>
              <a:t>Nest van een Hoornaar</a:t>
            </a:r>
            <a:endParaRPr lang="nl-NL" dirty="0"/>
          </a:p>
        </p:txBody>
      </p:sp>
      <p:pic>
        <p:nvPicPr>
          <p:cNvPr id="13" name="Picture 36">
            <a:hlinkClick r:id="rId14"/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918" y="5514942"/>
            <a:ext cx="4318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le 37"/>
          <p:cNvSpPr>
            <a:spLocks noChangeArrowheads="1"/>
          </p:cNvSpPr>
          <p:nvPr/>
        </p:nvSpPr>
        <p:spPr bwMode="auto">
          <a:xfrm>
            <a:off x="721518" y="5510179"/>
            <a:ext cx="208756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nl-NL" dirty="0" smtClean="0"/>
              <a:t>Planten die insecten eten?</a:t>
            </a:r>
            <a:endParaRPr lang="nl-NL" dirty="0"/>
          </a:p>
        </p:txBody>
      </p:sp>
      <p:pic>
        <p:nvPicPr>
          <p:cNvPr id="17" name="Picture 36">
            <a:hlinkClick r:id="rId15"/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18" y="3178143"/>
            <a:ext cx="4318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ectangle 37"/>
          <p:cNvSpPr>
            <a:spLocks noChangeArrowheads="1"/>
          </p:cNvSpPr>
          <p:nvPr/>
        </p:nvSpPr>
        <p:spPr bwMode="auto">
          <a:xfrm>
            <a:off x="835818" y="3173380"/>
            <a:ext cx="208756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nl-NL" dirty="0" smtClean="0"/>
              <a:t>De mug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dirty="0"/>
              <a:t>Natuur in Twente klas 2</a:t>
            </a:r>
            <a:endParaRPr lang="nl-NL" dirty="0" smtClean="0"/>
          </a:p>
        </p:txBody>
      </p:sp>
      <p:pic>
        <p:nvPicPr>
          <p:cNvPr id="21507" name="Picture 4" descr="home_icoon">
            <a:hlinkClick r:id="rId2" action="ppaction://hlinksldjump"/>
          </p:cNvPr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476250"/>
            <a:ext cx="252413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5" descr="active icon">
            <a:hlinkClick r:id="rId4"/>
          </p:cNvPr>
          <p:cNvPicPr preferRelativeResize="0"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476250"/>
            <a:ext cx="252413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6" descr="start">
            <a:hlinkClick r:id="rId6"/>
          </p:cNvPr>
          <p:cNvPicPr>
            <a:picLocks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388" y="476250"/>
            <a:ext cx="25241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Rectangle 7"/>
          <p:cNvSpPr>
            <a:spLocks noChangeArrowheads="1"/>
          </p:cNvSpPr>
          <p:nvPr/>
        </p:nvSpPr>
        <p:spPr bwMode="auto">
          <a:xfrm>
            <a:off x="179388" y="1052513"/>
            <a:ext cx="8964612" cy="193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sz="2400" b="1" dirty="0"/>
              <a:t>Les 4. Wat leeft er in een sloot of plas. </a:t>
            </a:r>
          </a:p>
          <a:p>
            <a:endParaRPr lang="nl-NL" sz="2400" b="1" dirty="0"/>
          </a:p>
          <a:p>
            <a:r>
              <a:rPr lang="nl-NL" sz="2400" b="1" dirty="0"/>
              <a:t>Je gaat plankton bekijken, tekenen en op naam brengen van een sloot bij de rondweg.</a:t>
            </a:r>
          </a:p>
          <a:p>
            <a:r>
              <a:rPr lang="nl-NL" sz="2400" b="1" dirty="0"/>
              <a:t>          </a:t>
            </a:r>
          </a:p>
        </p:txBody>
      </p:sp>
      <p:pic>
        <p:nvPicPr>
          <p:cNvPr id="21511" name="Picture 13" descr="grlisdodd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746500"/>
            <a:ext cx="4416425" cy="292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2" name="Picture 9" descr="slootplas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3176588"/>
            <a:ext cx="4446587" cy="333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404962" y="3173512"/>
            <a:ext cx="1366838" cy="14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8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r>
              <a:rPr lang="nl-NL" dirty="0" smtClean="0">
                <a:solidFill>
                  <a:srgbClr val="003300"/>
                </a:solidFill>
              </a:rPr>
              <a:t>Jagende Waterschorpioen</a:t>
            </a:r>
            <a:endParaRPr lang="nl-NL" dirty="0">
              <a:solidFill>
                <a:srgbClr val="003300"/>
              </a:solidFill>
            </a:endParaRPr>
          </a:p>
        </p:txBody>
      </p:sp>
      <p:pic>
        <p:nvPicPr>
          <p:cNvPr id="14" name="Picture 36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45" y="3140968"/>
            <a:ext cx="4318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4"/>
          <p:cNvSpPr>
            <a:spLocks noGrp="1"/>
          </p:cNvSpPr>
          <p:nvPr>
            <p:ph type="ctrTitle" idx="4294967295"/>
          </p:nvPr>
        </p:nvSpPr>
        <p:spPr>
          <a:xfrm>
            <a:off x="142875" y="71438"/>
            <a:ext cx="5581650" cy="642937"/>
          </a:xfrm>
        </p:spPr>
        <p:txBody>
          <a:bodyPr/>
          <a:lstStyle/>
          <a:p>
            <a:pPr eaLnBrk="1" hangingPunct="1"/>
            <a:r>
              <a:rPr lang="nl-NL" dirty="0"/>
              <a:t>Natuur in Twente klas 2</a:t>
            </a:r>
            <a:endParaRPr lang="nl-NL" dirty="0" smtClean="0"/>
          </a:p>
        </p:txBody>
      </p:sp>
      <p:pic>
        <p:nvPicPr>
          <p:cNvPr id="7171" name="Picture 6" descr="home_icoon">
            <a:hlinkClick r:id="rId2" action="ppaction://hlinksldjump"/>
          </p:cNvPr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476250"/>
            <a:ext cx="252413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7" descr="active icon">
            <a:hlinkClick r:id="rId4" action="ppaction://hlinkfile"/>
          </p:cNvPr>
          <p:cNvPicPr preferRelativeResize="0"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476250"/>
            <a:ext cx="252413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8" descr="start">
            <a:hlinkClick r:id="rId6" action="ppaction://hlinkpres?slideindex=1&amp;slidetitle="/>
          </p:cNvPr>
          <p:cNvPicPr>
            <a:picLocks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388" y="476250"/>
            <a:ext cx="25241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Tekstvak 1"/>
          <p:cNvSpPr txBox="1">
            <a:spLocks noChangeArrowheads="1"/>
          </p:cNvSpPr>
          <p:nvPr/>
        </p:nvSpPr>
        <p:spPr bwMode="auto">
          <a:xfrm>
            <a:off x="179388" y="925513"/>
            <a:ext cx="855394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r>
              <a:rPr lang="nl-NL" sz="2400" b="1" dirty="0" smtClean="0"/>
              <a:t>Eindresultaat</a:t>
            </a:r>
          </a:p>
          <a:p>
            <a:pPr eaLnBrk="1" hangingPunct="1"/>
            <a:r>
              <a:rPr lang="nl-NL" sz="2400" b="1" dirty="0" smtClean="0"/>
              <a:t>Maak van je gevonden planten en dieren een </a:t>
            </a:r>
            <a:r>
              <a:rPr lang="nl-NL" sz="2400" b="1" dirty="0" err="1" smtClean="0"/>
              <a:t>voedselweb</a:t>
            </a:r>
            <a:r>
              <a:rPr lang="nl-NL" sz="2400" b="1" dirty="0" smtClean="0"/>
              <a:t>.</a:t>
            </a:r>
            <a:endParaRPr lang="nl-NL" sz="2400" b="1" dirty="0"/>
          </a:p>
          <a:p>
            <a:pPr eaLnBrk="1" hangingPunct="1"/>
            <a:endParaRPr lang="nl-NL" sz="2400" b="1" dirty="0"/>
          </a:p>
        </p:txBody>
      </p:sp>
      <p:pic>
        <p:nvPicPr>
          <p:cNvPr id="9" name="Picture 2" descr="http://www.plantenziektekunde.nl/UserFiles/Image/planten/welkom/aaltjes/voedselweb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8208912" cy="4720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401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ologie lessen">
  <a:themeElements>
    <a:clrScheme name="Biologie lessen 4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3300"/>
      </a:hlink>
      <a:folHlink>
        <a:srgbClr val="0033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iologie lesse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ologie lessen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FFFF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ologie lessen 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FFFF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ologie lessen 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3300"/>
        </a:hlink>
        <a:folHlink>
          <a:srgbClr val="00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to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5670</TotalTime>
  <Words>322</Words>
  <Application>Microsoft Office PowerPoint</Application>
  <PresentationFormat>Diavoorstelling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Biologie lessen</vt:lpstr>
      <vt:lpstr>Natuur in Twente klas 2</vt:lpstr>
      <vt:lpstr>Natuur in Twente klas 2</vt:lpstr>
      <vt:lpstr>Natuur in Twente klas 2</vt:lpstr>
      <vt:lpstr>Natuur in Twente klas 2</vt:lpstr>
      <vt:lpstr>Natuur in Twente klas 2</vt:lpstr>
      <vt:lpstr>Natuur in Twente klas 2</vt:lpstr>
      <vt:lpstr>Natuur in Twente klas 2</vt:lpstr>
      <vt:lpstr>Natuur in Twente klas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D. Hafner</dc:creator>
  <cp:lastModifiedBy>Rob Tervoert</cp:lastModifiedBy>
  <cp:revision>96</cp:revision>
  <dcterms:created xsi:type="dcterms:W3CDTF">2009-01-13T13:03:19Z</dcterms:created>
  <dcterms:modified xsi:type="dcterms:W3CDTF">2015-04-07T10:59:44Z</dcterms:modified>
</cp:coreProperties>
</file>