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03" r:id="rId2"/>
    <p:sldId id="311" r:id="rId3"/>
    <p:sldId id="312" r:id="rId4"/>
    <p:sldId id="306" r:id="rId5"/>
    <p:sldId id="307" r:id="rId6"/>
    <p:sldId id="308" r:id="rId7"/>
    <p:sldId id="309" r:id="rId8"/>
    <p:sldId id="313" r:id="rId9"/>
    <p:sldId id="317" r:id="rId10"/>
    <p:sldId id="314" r:id="rId11"/>
    <p:sldId id="316" r:id="rId12"/>
    <p:sldId id="31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73" autoAdjust="0"/>
  </p:normalViewPr>
  <p:slideViewPr>
    <p:cSldViewPr>
      <p:cViewPr varScale="1">
        <p:scale>
          <a:sx n="71" d="100"/>
          <a:sy n="71" d="100"/>
        </p:scale>
        <p:origin x="154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6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6E9D0-E602-4AA7-AED8-57743473AB14}" type="datetimeFigureOut">
              <a:rPr lang="nl-NL" smtClean="0"/>
              <a:t>12-4-2018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FCF7D-F696-4CF3-B556-71390CE3B9A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162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FCF7D-F696-4CF3-B556-71390CE3B9A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172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E27D2C-442F-4065-937F-E9446D36A48E}" type="datetimeFigureOut">
              <a:rPr lang="en-US" smtClean="0"/>
              <a:pPr/>
              <a:t>4/12/2018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04645F8-2429-4A87-B0C8-402797D85DDB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 planten	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Basisstof 5: verschillende bladeren</a:t>
            </a:r>
          </a:p>
        </p:txBody>
      </p:sp>
      <p:pic>
        <p:nvPicPr>
          <p:cNvPr id="2050" name="Picture 2" descr="http://static5.depositphotos.com/1006774/413/i/950/depositphotos_4137868-stock-photo-big-collection-of-different-lea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997"/>
            <a:ext cx="6516216" cy="386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72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4"/>
          <p:cNvSpPr>
            <a:spLocks noGrp="1"/>
          </p:cNvSpPr>
          <p:nvPr>
            <p:ph type="ctrTitle" idx="4294967295"/>
          </p:nvPr>
        </p:nvSpPr>
        <p:spPr>
          <a:xfrm>
            <a:off x="1331640" y="-40482"/>
            <a:ext cx="7286625" cy="642938"/>
          </a:xfrm>
        </p:spPr>
        <p:txBody>
          <a:bodyPr/>
          <a:lstStyle/>
          <a:p>
            <a:pPr eaLnBrk="1" hangingPunct="1"/>
            <a:r>
              <a:rPr lang="nl-NL" sz="2400" b="1" dirty="0"/>
              <a:t>T2. Planten </a:t>
            </a:r>
            <a:r>
              <a:rPr lang="nl-NL" sz="2000" b="1" dirty="0"/>
              <a:t>(opdracht 1: Determineren van bladeren)</a:t>
            </a:r>
          </a:p>
        </p:txBody>
      </p:sp>
      <p:pic>
        <p:nvPicPr>
          <p:cNvPr id="22531" name="Picture 3" descr="home_icoon">
            <a:hlinkClick r:id="" action="ppaction://noaction"/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476250"/>
            <a:ext cx="25241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23528" y="504437"/>
            <a:ext cx="8893175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</a:rPr>
              <a:t>1  a.</a:t>
            </a:r>
            <a:r>
              <a:rPr lang="nl-NL" sz="2000" dirty="0">
                <a:solidFill>
                  <a:schemeClr val="bg1"/>
                </a:solidFill>
              </a:rPr>
              <a:t> Bladeren zijn naaldvormig (in paren) -&gt; </a:t>
            </a:r>
            <a:r>
              <a:rPr lang="nl-NL" sz="2000" b="1" dirty="0">
                <a:solidFill>
                  <a:schemeClr val="bg1"/>
                </a:solidFill>
              </a:rPr>
              <a:t>Den</a:t>
            </a:r>
          </a:p>
          <a:p>
            <a:r>
              <a:rPr lang="nl-NL" sz="2000" dirty="0">
                <a:solidFill>
                  <a:schemeClr val="bg1"/>
                </a:solidFill>
              </a:rPr>
              <a:t>   </a:t>
            </a:r>
            <a:r>
              <a:rPr lang="nl-NL" sz="2000" b="1" dirty="0">
                <a:solidFill>
                  <a:schemeClr val="bg1"/>
                </a:solidFill>
              </a:rPr>
              <a:t>b.</a:t>
            </a:r>
            <a:r>
              <a:rPr lang="nl-NL" sz="2000" dirty="0">
                <a:solidFill>
                  <a:schemeClr val="bg1"/>
                </a:solidFill>
              </a:rPr>
              <a:t> Bladeren zijn </a:t>
            </a:r>
            <a:r>
              <a:rPr lang="nl-NL" sz="2000" b="1" dirty="0">
                <a:solidFill>
                  <a:schemeClr val="bg1"/>
                </a:solidFill>
              </a:rPr>
              <a:t>niet</a:t>
            </a:r>
            <a:r>
              <a:rPr lang="nl-NL" sz="2000" dirty="0">
                <a:solidFill>
                  <a:schemeClr val="bg1"/>
                </a:solidFill>
              </a:rPr>
              <a:t> naaldvormig -&gt; ga naar vraag 2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2 a.</a:t>
            </a:r>
            <a:r>
              <a:rPr lang="nl-NL" sz="2000" dirty="0">
                <a:solidFill>
                  <a:schemeClr val="bg1"/>
                </a:solidFill>
              </a:rPr>
              <a:t> Bladeren zijn enkelvoudig -&gt; ga naar vraag 3</a:t>
            </a:r>
          </a:p>
          <a:p>
            <a:r>
              <a:rPr lang="nl-NL" sz="2000" dirty="0">
                <a:solidFill>
                  <a:schemeClr val="bg1"/>
                </a:solidFill>
              </a:rPr>
              <a:t>   </a:t>
            </a:r>
            <a:r>
              <a:rPr lang="nl-NL" sz="2000" b="1" dirty="0">
                <a:solidFill>
                  <a:schemeClr val="bg1"/>
                </a:solidFill>
              </a:rPr>
              <a:t>b.</a:t>
            </a:r>
            <a:r>
              <a:rPr lang="nl-NL" sz="2000" dirty="0">
                <a:solidFill>
                  <a:schemeClr val="bg1"/>
                </a:solidFill>
              </a:rPr>
              <a:t> Bladeren zijn samengesteld -&gt; ga naar vraag 9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3 a.</a:t>
            </a:r>
            <a:r>
              <a:rPr lang="nl-NL" sz="2000" dirty="0">
                <a:solidFill>
                  <a:schemeClr val="bg1"/>
                </a:solidFill>
              </a:rPr>
              <a:t> Bladrand is gaaf-&gt; ga naar vraag 4</a:t>
            </a:r>
          </a:p>
          <a:p>
            <a:r>
              <a:rPr lang="nl-NL" sz="2000" dirty="0">
                <a:solidFill>
                  <a:schemeClr val="bg1"/>
                </a:solidFill>
              </a:rPr>
              <a:t>   </a:t>
            </a:r>
            <a:r>
              <a:rPr lang="nl-NL" sz="2000" b="1" dirty="0">
                <a:solidFill>
                  <a:schemeClr val="bg1"/>
                </a:solidFill>
              </a:rPr>
              <a:t>b.</a:t>
            </a:r>
            <a:r>
              <a:rPr lang="nl-NL" sz="2000" dirty="0">
                <a:solidFill>
                  <a:schemeClr val="bg1"/>
                </a:solidFill>
              </a:rPr>
              <a:t> Bladrand is </a:t>
            </a:r>
            <a:r>
              <a:rPr lang="nl-NL" sz="2000" b="1" dirty="0">
                <a:solidFill>
                  <a:schemeClr val="bg1"/>
                </a:solidFill>
              </a:rPr>
              <a:t>niet</a:t>
            </a:r>
            <a:r>
              <a:rPr lang="nl-NL" sz="2000" dirty="0">
                <a:solidFill>
                  <a:schemeClr val="bg1"/>
                </a:solidFill>
              </a:rPr>
              <a:t> gaaf -&gt; ga naar vraag 5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4 a.</a:t>
            </a:r>
            <a:r>
              <a:rPr lang="nl-NL" sz="2000" dirty="0">
                <a:solidFill>
                  <a:schemeClr val="bg1"/>
                </a:solidFill>
              </a:rPr>
              <a:t> Bladeren zijn </a:t>
            </a:r>
            <a:r>
              <a:rPr lang="nl-NL" sz="2000" dirty="0" err="1">
                <a:solidFill>
                  <a:schemeClr val="bg1"/>
                </a:solidFill>
              </a:rPr>
              <a:t>parallelnervig</a:t>
            </a:r>
            <a:r>
              <a:rPr lang="nl-NL" sz="2000" dirty="0">
                <a:solidFill>
                  <a:schemeClr val="bg1"/>
                </a:solidFill>
              </a:rPr>
              <a:t> -&gt; </a:t>
            </a:r>
            <a:r>
              <a:rPr lang="nl-NL" sz="2000" b="1" dirty="0">
                <a:solidFill>
                  <a:schemeClr val="bg1"/>
                </a:solidFill>
              </a:rPr>
              <a:t>Weegbree</a:t>
            </a:r>
          </a:p>
          <a:p>
            <a:r>
              <a:rPr lang="nl-NL" sz="2000" dirty="0">
                <a:solidFill>
                  <a:schemeClr val="bg1"/>
                </a:solidFill>
              </a:rPr>
              <a:t>   </a:t>
            </a:r>
            <a:r>
              <a:rPr lang="nl-NL" sz="2000" b="1" dirty="0">
                <a:solidFill>
                  <a:schemeClr val="bg1"/>
                </a:solidFill>
              </a:rPr>
              <a:t>b.</a:t>
            </a:r>
            <a:r>
              <a:rPr lang="nl-NL" sz="2000" dirty="0">
                <a:solidFill>
                  <a:schemeClr val="bg1"/>
                </a:solidFill>
              </a:rPr>
              <a:t> Bladeren zijn </a:t>
            </a:r>
            <a:r>
              <a:rPr lang="nl-NL" sz="2000" b="1" dirty="0">
                <a:solidFill>
                  <a:schemeClr val="bg1"/>
                </a:solidFill>
              </a:rPr>
              <a:t>niet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err="1">
                <a:solidFill>
                  <a:schemeClr val="bg1"/>
                </a:solidFill>
              </a:rPr>
              <a:t>parallelnervig</a:t>
            </a:r>
            <a:r>
              <a:rPr lang="nl-NL" sz="2000" dirty="0">
                <a:solidFill>
                  <a:schemeClr val="bg1"/>
                </a:solidFill>
              </a:rPr>
              <a:t> -&gt; ga naar vraag 5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5 a.</a:t>
            </a:r>
            <a:r>
              <a:rPr lang="nl-NL" sz="2000" dirty="0">
                <a:solidFill>
                  <a:schemeClr val="bg1"/>
                </a:solidFill>
              </a:rPr>
              <a:t> Bladeren zijn </a:t>
            </a:r>
            <a:r>
              <a:rPr lang="nl-NL" sz="2000" dirty="0" err="1">
                <a:solidFill>
                  <a:schemeClr val="bg1"/>
                </a:solidFill>
              </a:rPr>
              <a:t>veernervig</a:t>
            </a:r>
            <a:r>
              <a:rPr lang="nl-NL" sz="2000" dirty="0">
                <a:solidFill>
                  <a:schemeClr val="bg1"/>
                </a:solidFill>
              </a:rPr>
              <a:t> -&gt; ga naar vraag 7</a:t>
            </a:r>
          </a:p>
          <a:p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b="1" dirty="0">
                <a:solidFill>
                  <a:schemeClr val="bg1"/>
                </a:solidFill>
              </a:rPr>
              <a:t>  b.</a:t>
            </a:r>
            <a:r>
              <a:rPr lang="nl-NL" sz="2000" dirty="0">
                <a:solidFill>
                  <a:schemeClr val="bg1"/>
                </a:solidFill>
              </a:rPr>
              <a:t> Bladeren zijn niet </a:t>
            </a:r>
            <a:r>
              <a:rPr lang="nl-NL" sz="2000" dirty="0" err="1">
                <a:solidFill>
                  <a:schemeClr val="bg1"/>
                </a:solidFill>
              </a:rPr>
              <a:t>veernervig</a:t>
            </a:r>
            <a:r>
              <a:rPr lang="nl-NL" sz="2000" dirty="0">
                <a:solidFill>
                  <a:schemeClr val="bg1"/>
                </a:solidFill>
              </a:rPr>
              <a:t> -&gt; ga naar vraag 6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6 a.</a:t>
            </a:r>
            <a:r>
              <a:rPr lang="nl-NL" sz="2000" dirty="0">
                <a:solidFill>
                  <a:schemeClr val="bg1"/>
                </a:solidFill>
              </a:rPr>
              <a:t> Bladeren zijn handnervig -&gt; </a:t>
            </a:r>
            <a:r>
              <a:rPr lang="nl-NL" sz="2000" b="1" dirty="0">
                <a:solidFill>
                  <a:schemeClr val="bg1"/>
                </a:solidFill>
              </a:rPr>
              <a:t>Esdoorn</a:t>
            </a:r>
          </a:p>
          <a:p>
            <a:r>
              <a:rPr lang="nl-NL" sz="2000" dirty="0">
                <a:solidFill>
                  <a:schemeClr val="bg1"/>
                </a:solidFill>
              </a:rPr>
              <a:t>   </a:t>
            </a:r>
            <a:r>
              <a:rPr lang="nl-NL" sz="2000" b="1" dirty="0">
                <a:solidFill>
                  <a:schemeClr val="bg1"/>
                </a:solidFill>
              </a:rPr>
              <a:t>b.</a:t>
            </a:r>
            <a:r>
              <a:rPr lang="nl-NL" sz="2000" dirty="0">
                <a:solidFill>
                  <a:schemeClr val="bg1"/>
                </a:solidFill>
              </a:rPr>
              <a:t> Bladeren zijn niet handnervig -&gt; ga naar vraag 7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7 a.</a:t>
            </a:r>
            <a:r>
              <a:rPr lang="nl-NL" sz="2000" dirty="0">
                <a:solidFill>
                  <a:schemeClr val="bg1"/>
                </a:solidFill>
              </a:rPr>
              <a:t> Bladeren zijn langwerpig (lengte meer dan 4 keer de breedte).</a:t>
            </a:r>
          </a:p>
          <a:p>
            <a:r>
              <a:rPr lang="nl-NL" sz="2000" dirty="0">
                <a:solidFill>
                  <a:schemeClr val="bg1"/>
                </a:solidFill>
              </a:rPr>
              <a:t>       én de bladeren hebben veel zijnerven -&gt;</a:t>
            </a:r>
            <a:r>
              <a:rPr lang="nl-NL" sz="2000" b="1" dirty="0">
                <a:solidFill>
                  <a:schemeClr val="bg1"/>
                </a:solidFill>
              </a:rPr>
              <a:t>Wilg</a:t>
            </a:r>
          </a:p>
          <a:p>
            <a:r>
              <a:rPr lang="nl-NL" sz="2000" dirty="0">
                <a:solidFill>
                  <a:schemeClr val="bg1"/>
                </a:solidFill>
              </a:rPr>
              <a:t>  </a:t>
            </a:r>
            <a:r>
              <a:rPr lang="nl-NL" sz="2000" b="1" dirty="0">
                <a:solidFill>
                  <a:schemeClr val="bg1"/>
                </a:solidFill>
              </a:rPr>
              <a:t> b.</a:t>
            </a:r>
            <a:r>
              <a:rPr lang="nl-NL" sz="2000" dirty="0">
                <a:solidFill>
                  <a:schemeClr val="bg1"/>
                </a:solidFill>
              </a:rPr>
              <a:t> Bladeren zijn niet langwerpig -&gt; ga naar vraag 8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8 a. </a:t>
            </a:r>
            <a:r>
              <a:rPr lang="nl-NL" sz="2000" dirty="0" smtClean="0">
                <a:solidFill>
                  <a:schemeClr val="bg1"/>
                </a:solidFill>
              </a:rPr>
              <a:t>Blad </a:t>
            </a:r>
            <a:r>
              <a:rPr lang="nl-NL" sz="2000" dirty="0">
                <a:solidFill>
                  <a:schemeClr val="bg1"/>
                </a:solidFill>
              </a:rPr>
              <a:t>ruitvormig -&gt; </a:t>
            </a:r>
            <a:r>
              <a:rPr lang="nl-NL" sz="2000" b="1" dirty="0">
                <a:solidFill>
                  <a:schemeClr val="bg1"/>
                </a:solidFill>
              </a:rPr>
              <a:t>Berk</a:t>
            </a:r>
          </a:p>
          <a:p>
            <a:r>
              <a:rPr lang="nl-NL" sz="2000" dirty="0">
                <a:solidFill>
                  <a:schemeClr val="bg1"/>
                </a:solidFill>
              </a:rPr>
              <a:t>   </a:t>
            </a:r>
            <a:r>
              <a:rPr lang="nl-NL" sz="2000" b="1" dirty="0">
                <a:solidFill>
                  <a:schemeClr val="bg1"/>
                </a:solidFill>
              </a:rPr>
              <a:t>b.</a:t>
            </a:r>
            <a:r>
              <a:rPr lang="nl-NL" sz="2000" dirty="0">
                <a:solidFill>
                  <a:schemeClr val="bg1"/>
                </a:solidFill>
              </a:rPr>
              <a:t> </a:t>
            </a:r>
            <a:r>
              <a:rPr lang="nl-NL" sz="2000" dirty="0" smtClean="0">
                <a:solidFill>
                  <a:schemeClr val="bg1"/>
                </a:solidFill>
              </a:rPr>
              <a:t>Blad </a:t>
            </a:r>
            <a:r>
              <a:rPr lang="nl-NL" sz="2000" b="1" dirty="0" smtClean="0">
                <a:solidFill>
                  <a:schemeClr val="bg1"/>
                </a:solidFill>
              </a:rPr>
              <a:t>niet</a:t>
            </a:r>
            <a:r>
              <a:rPr lang="nl-NL" sz="2000" dirty="0" smtClean="0">
                <a:solidFill>
                  <a:schemeClr val="bg1"/>
                </a:solidFill>
              </a:rPr>
              <a:t> ruitvormig </a:t>
            </a:r>
            <a:r>
              <a:rPr lang="nl-NL" sz="2000" dirty="0">
                <a:solidFill>
                  <a:schemeClr val="bg1"/>
                </a:solidFill>
              </a:rPr>
              <a:t>-&gt; </a:t>
            </a:r>
            <a:r>
              <a:rPr lang="nl-NL" sz="2000" b="1" dirty="0">
                <a:solidFill>
                  <a:schemeClr val="bg1"/>
                </a:solidFill>
              </a:rPr>
              <a:t>Els</a:t>
            </a:r>
          </a:p>
          <a:p>
            <a:r>
              <a:rPr lang="nl-NL" sz="2000" b="1" dirty="0">
                <a:solidFill>
                  <a:schemeClr val="bg1"/>
                </a:solidFill>
              </a:rPr>
              <a:t>9 a.</a:t>
            </a:r>
            <a:r>
              <a:rPr lang="nl-NL" sz="2000" dirty="0">
                <a:solidFill>
                  <a:schemeClr val="bg1"/>
                </a:solidFill>
              </a:rPr>
              <a:t> Handvormig samengesteld blad -&gt; </a:t>
            </a:r>
            <a:r>
              <a:rPr lang="nl-NL" sz="2000" b="1" dirty="0">
                <a:solidFill>
                  <a:schemeClr val="bg1"/>
                </a:solidFill>
              </a:rPr>
              <a:t>Kastanje</a:t>
            </a:r>
          </a:p>
          <a:p>
            <a:r>
              <a:rPr lang="nl-NL" sz="2000" dirty="0">
                <a:solidFill>
                  <a:schemeClr val="bg1"/>
                </a:solidFill>
              </a:rPr>
              <a:t>  </a:t>
            </a:r>
            <a:r>
              <a:rPr lang="nl-NL" sz="2000" b="1" dirty="0">
                <a:solidFill>
                  <a:schemeClr val="bg1"/>
                </a:solidFill>
              </a:rPr>
              <a:t> b.</a:t>
            </a:r>
            <a:r>
              <a:rPr lang="nl-NL" sz="2000" dirty="0">
                <a:solidFill>
                  <a:schemeClr val="bg1"/>
                </a:solidFill>
              </a:rPr>
              <a:t> Veervormig samengesteld blad -&gt; </a:t>
            </a:r>
            <a:r>
              <a:rPr lang="nl-NL" sz="2000" b="1" dirty="0">
                <a:solidFill>
                  <a:schemeClr val="bg1"/>
                </a:solidFill>
              </a:rPr>
              <a:t>Lijsterbes</a:t>
            </a:r>
          </a:p>
        </p:txBody>
      </p:sp>
    </p:spTree>
    <p:extLst>
      <p:ext uri="{BB962C8B-B14F-4D97-AF65-F5344CB8AC3E}">
        <p14:creationId xmlns:p14="http://schemas.microsoft.com/office/powerpoint/2010/main" val="233802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4"/>
          <p:cNvSpPr>
            <a:spLocks noGrp="1"/>
          </p:cNvSpPr>
          <p:nvPr>
            <p:ph type="ctrTitle" idx="4294967295"/>
          </p:nvPr>
        </p:nvSpPr>
        <p:spPr>
          <a:xfrm>
            <a:off x="411163" y="395287"/>
            <a:ext cx="8489255" cy="6429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/>
              <a:t>T2. Planten (Determineren van bladeren)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11163" y="1038225"/>
            <a:ext cx="5505033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 dirty="0"/>
              <a:t>Antwoorden opdracht determineren:</a:t>
            </a:r>
            <a:endParaRPr lang="nl-NL" dirty="0"/>
          </a:p>
          <a:p>
            <a:pPr eaLnBrk="1" hangingPunct="1"/>
            <a:r>
              <a:rPr lang="nl-NL" dirty="0"/>
              <a:t>Blad 1: Esdoorn</a:t>
            </a:r>
          </a:p>
          <a:p>
            <a:pPr eaLnBrk="1" hangingPunct="1"/>
            <a:r>
              <a:rPr lang="nl-NL" dirty="0"/>
              <a:t>Blad 2: Berk</a:t>
            </a:r>
          </a:p>
          <a:p>
            <a:pPr eaLnBrk="1" hangingPunct="1"/>
            <a:r>
              <a:rPr lang="nl-NL" dirty="0"/>
              <a:t>Blad 3: Els</a:t>
            </a:r>
          </a:p>
          <a:p>
            <a:pPr eaLnBrk="1" hangingPunct="1"/>
            <a:r>
              <a:rPr lang="nl-NL" dirty="0"/>
              <a:t>Blad 4: Kastanje</a:t>
            </a:r>
          </a:p>
          <a:p>
            <a:pPr eaLnBrk="1" hangingPunct="1"/>
            <a:r>
              <a:rPr lang="nl-NL" dirty="0"/>
              <a:t>Blad 5: Den</a:t>
            </a:r>
          </a:p>
          <a:p>
            <a:pPr eaLnBrk="1" hangingPunct="1"/>
            <a:r>
              <a:rPr lang="nl-NL" dirty="0"/>
              <a:t>Blad 6: Lijsterbes</a:t>
            </a:r>
          </a:p>
          <a:p>
            <a:pPr eaLnBrk="1" hangingPunct="1"/>
            <a:r>
              <a:rPr lang="nl-NL" dirty="0"/>
              <a:t>Blad 7:Weegbree</a:t>
            </a:r>
          </a:p>
          <a:p>
            <a:pPr eaLnBrk="1" hangingPunct="1"/>
            <a:r>
              <a:rPr lang="nl-NL" dirty="0"/>
              <a:t>Blad 8: Wilg</a:t>
            </a:r>
          </a:p>
        </p:txBody>
      </p:sp>
      <p:pic>
        <p:nvPicPr>
          <p:cNvPr id="23557" name="Picture 6" descr="Bladeren_wallpaper_1024x768_tcm8-1233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611563"/>
            <a:ext cx="3703637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Img0085_B_bladeren_7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1755775"/>
            <a:ext cx="227965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0" descr="1204656171bDbA8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4486275"/>
            <a:ext cx="31115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4"/>
          <p:cNvSpPr>
            <a:spLocks noGrp="1"/>
          </p:cNvSpPr>
          <p:nvPr>
            <p:ph type="ctrTitle" idx="4294967295"/>
          </p:nvPr>
        </p:nvSpPr>
        <p:spPr>
          <a:xfrm>
            <a:off x="250825" y="270985"/>
            <a:ext cx="7286625" cy="52733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/>
              <a:t>Bladeren tekenen </a:t>
            </a:r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250825" y="908050"/>
            <a:ext cx="568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nl-NL" b="1" dirty="0"/>
              <a:t>Bladeren. Zelf 10 bladeren meenemen</a:t>
            </a: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395536" y="1675547"/>
            <a:ext cx="676633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sz="2200" b="1" dirty="0">
                <a:solidFill>
                  <a:srgbClr val="FF0000"/>
                </a:solidFill>
              </a:rPr>
              <a:t>Opdracht.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sz="2200" b="1" dirty="0"/>
              <a:t>Leg de bladeren die je verzameld hebt voor je op de tafel.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sz="2200" b="1" dirty="0"/>
              <a:t>Teken ze na en zet eronder welke </a:t>
            </a:r>
            <a:r>
              <a:rPr lang="nl-NL" sz="2200" b="1" u="sng" dirty="0"/>
              <a:t>nervatuur, bladvorm en bladrand </a:t>
            </a:r>
            <a:r>
              <a:rPr lang="nl-NL" sz="2200" b="1" dirty="0"/>
              <a:t>ze hebben m.b.v. de zoekkaarten en je lesboek 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-914400" algn="l"/>
                <a:tab pos="-457200" algn="l"/>
                <a:tab pos="0" algn="l"/>
                <a:tab pos="539750" algn="l"/>
                <a:tab pos="1081088" algn="l"/>
                <a:tab pos="1620838" algn="l"/>
                <a:tab pos="2160588" algn="l"/>
                <a:tab pos="2701925" algn="l"/>
                <a:tab pos="3241675" algn="l"/>
                <a:tab pos="3781425" algn="l"/>
                <a:tab pos="4321175" algn="l"/>
                <a:tab pos="4862513" algn="l"/>
                <a:tab pos="5402263" algn="l"/>
              </a:tabLst>
            </a:pPr>
            <a:r>
              <a:rPr lang="nl-NL" sz="2200" b="1" dirty="0"/>
              <a:t>Geef ook aan of het om een </a:t>
            </a:r>
            <a:r>
              <a:rPr lang="nl-NL" sz="2200" b="1" u="sng" dirty="0"/>
              <a:t>enkelvoudig blad of samengesteld blad </a:t>
            </a:r>
            <a:r>
              <a:rPr lang="nl-NL" sz="2200" b="1" dirty="0"/>
              <a:t>gaat</a:t>
            </a:r>
          </a:p>
        </p:txBody>
      </p:sp>
      <p:pic>
        <p:nvPicPr>
          <p:cNvPr id="21512" name="Picture 16" descr="woonaccessoires-jansen%252Bco-paraplu-blad_3-uitvoeringen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014" y="4599961"/>
            <a:ext cx="1392111" cy="139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39552" y="522920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Klaar: bijwerken practicummapje?</a:t>
            </a:r>
          </a:p>
        </p:txBody>
      </p:sp>
    </p:spTree>
    <p:extLst>
      <p:ext uri="{BB962C8B-B14F-4D97-AF65-F5344CB8AC3E}">
        <p14:creationId xmlns:p14="http://schemas.microsoft.com/office/powerpoint/2010/main" val="369050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1524000"/>
            <a:ext cx="5410944" cy="420925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Je gaat de verschillen zien tussen bladeren en kunt hierbij begrippen toepassen als:  </a:t>
            </a:r>
            <a:r>
              <a:rPr lang="nl-NL" u="sng" dirty="0"/>
              <a:t>enkelvoudige en samengestelde bladeren, verschillende nervaturen en bladranden</a:t>
            </a:r>
          </a:p>
          <a:p>
            <a:pPr lvl="0"/>
            <a:r>
              <a:rPr lang="nl-NL" dirty="0"/>
              <a:t>Je ontwikkelt je observatie- en tekenvaardigheden</a:t>
            </a:r>
          </a:p>
          <a:p>
            <a:pPr lvl="0"/>
            <a:r>
              <a:rPr lang="nl-NL" dirty="0"/>
              <a:t>Je leert wat </a:t>
            </a:r>
            <a:r>
              <a:rPr lang="nl-NL" u="sng" dirty="0"/>
              <a:t>determineren</a:t>
            </a:r>
            <a:r>
              <a:rPr lang="nl-NL" dirty="0"/>
              <a:t> is en kunt je redden met een (simpele) </a:t>
            </a:r>
            <a:r>
              <a:rPr lang="nl-NL" u="sng" dirty="0"/>
              <a:t>determineertabel</a:t>
            </a:r>
          </a:p>
          <a:p>
            <a:pPr marL="0" lvl="0" indent="0">
              <a:buNone/>
            </a:pPr>
            <a:endParaRPr lang="nl-NL" b="1" dirty="0"/>
          </a:p>
          <a:p>
            <a:pPr marL="0" lvl="0" indent="0">
              <a:buNone/>
            </a:pPr>
            <a:endParaRPr lang="nl-NL" b="1" dirty="0"/>
          </a:p>
          <a:p>
            <a:pPr lvl="0"/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pic>
        <p:nvPicPr>
          <p:cNvPr id="4098" name="Picture 2" descr="http://www.gallaudet.edu/Images/ResLife/Residence%20Halls/To-Do%20L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584" y="152400"/>
            <a:ext cx="3924671" cy="39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46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Wat is het verschil?</a:t>
            </a: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u="sng" dirty="0"/>
              <a:t>Enkelvoudige bladeren </a:t>
            </a:r>
            <a:r>
              <a:rPr lang="nl-NL" dirty="0"/>
              <a:t>en </a:t>
            </a:r>
            <a:r>
              <a:rPr lang="nl-NL" u="sng" dirty="0"/>
              <a:t>samengestelde bladeren?</a:t>
            </a:r>
          </a:p>
        </p:txBody>
      </p:sp>
    </p:spTree>
    <p:extLst>
      <p:ext uri="{BB962C8B-B14F-4D97-AF65-F5344CB8AC3E}">
        <p14:creationId xmlns:p14="http://schemas.microsoft.com/office/powerpoint/2010/main" val="835290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395288" y="333375"/>
            <a:ext cx="8353425" cy="53276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468313" y="5734050"/>
            <a:ext cx="8207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800"/>
              <a:t>Drie enkelvoudige bladeren (links) en twee samengestelde bladeren (rechts).</a:t>
            </a:r>
          </a:p>
        </p:txBody>
      </p:sp>
      <p:pic>
        <p:nvPicPr>
          <p:cNvPr id="86022" name="Picture 6" descr="Samengesteld&amp;enkelvoudigbl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353425" cy="42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2771775" y="4724400"/>
            <a:ext cx="462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3200" b="1">
                <a:solidFill>
                  <a:srgbClr val="FF0000"/>
                </a:solidFill>
              </a:rPr>
              <a:t>TIP: Tel okselknoppen!</a:t>
            </a:r>
          </a:p>
        </p:txBody>
      </p:sp>
      <p:sp>
        <p:nvSpPr>
          <p:cNvPr id="86025" name="Oval 9"/>
          <p:cNvSpPr>
            <a:spLocks noChangeArrowheads="1"/>
          </p:cNvSpPr>
          <p:nvPr/>
        </p:nvSpPr>
        <p:spPr bwMode="auto">
          <a:xfrm>
            <a:off x="7524750" y="3716338"/>
            <a:ext cx="360363" cy="3603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26" name="Oval 10"/>
          <p:cNvSpPr>
            <a:spLocks noChangeArrowheads="1"/>
          </p:cNvSpPr>
          <p:nvPr/>
        </p:nvSpPr>
        <p:spPr bwMode="auto">
          <a:xfrm>
            <a:off x="6804025" y="2997200"/>
            <a:ext cx="360363" cy="360363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27" name="Oval 11"/>
          <p:cNvSpPr>
            <a:spLocks noChangeArrowheads="1"/>
          </p:cNvSpPr>
          <p:nvPr/>
        </p:nvSpPr>
        <p:spPr bwMode="auto">
          <a:xfrm>
            <a:off x="1835150" y="2276475"/>
            <a:ext cx="360363" cy="360363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28" name="Oval 12"/>
          <p:cNvSpPr>
            <a:spLocks noChangeArrowheads="1"/>
          </p:cNvSpPr>
          <p:nvPr/>
        </p:nvSpPr>
        <p:spPr bwMode="auto">
          <a:xfrm>
            <a:off x="1835150" y="2708275"/>
            <a:ext cx="360363" cy="360363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29" name="Oval 13"/>
          <p:cNvSpPr>
            <a:spLocks noChangeArrowheads="1"/>
          </p:cNvSpPr>
          <p:nvPr/>
        </p:nvSpPr>
        <p:spPr bwMode="auto">
          <a:xfrm>
            <a:off x="1403350" y="3789363"/>
            <a:ext cx="360363" cy="360362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auto">
          <a:xfrm>
            <a:off x="539750" y="6021388"/>
            <a:ext cx="8207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800"/>
              <a:t>Hoeveel bladeren zijn hierboven afgebeeld?</a:t>
            </a:r>
          </a:p>
        </p:txBody>
      </p:sp>
    </p:spTree>
    <p:extLst>
      <p:ext uri="{BB962C8B-B14F-4D97-AF65-F5344CB8AC3E}">
        <p14:creationId xmlns:p14="http://schemas.microsoft.com/office/powerpoint/2010/main" val="549566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4" grpId="0"/>
      <p:bldP spid="86030" grpId="0"/>
      <p:bldP spid="8603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 descr="extra-inf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60350"/>
            <a:ext cx="7272337" cy="544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468313" y="5734050"/>
            <a:ext cx="8207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800"/>
              <a:t>Tien enkelvoudige bladeren (links) en één samengesteld blad (rechts).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539750" y="6021388"/>
            <a:ext cx="8207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nl-NL" altLang="nl-NL" sz="2800"/>
              <a:t>Hoeveel bladeren zijn hierboven afgebeeld?</a:t>
            </a:r>
          </a:p>
        </p:txBody>
      </p:sp>
    </p:spTree>
    <p:extLst>
      <p:ext uri="{BB962C8B-B14F-4D97-AF65-F5344CB8AC3E}">
        <p14:creationId xmlns:p14="http://schemas.microsoft.com/office/powerpoint/2010/main" val="243970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0" grpId="0"/>
      <p:bldP spid="9319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r>
              <a:rPr lang="nl-NL" altLang="nl-NL" dirty="0"/>
              <a:t>Samengestelde bladeren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510" y="1085528"/>
            <a:ext cx="7153826" cy="4572000"/>
          </a:xfrm>
        </p:spPr>
        <p:txBody>
          <a:bodyPr/>
          <a:lstStyle/>
          <a:p>
            <a:r>
              <a:rPr lang="nl-NL" altLang="nl-NL" dirty="0"/>
              <a:t>Samengestelde bladeren kunnen verschillend van vorm zijn.</a:t>
            </a:r>
          </a:p>
          <a:p>
            <a:r>
              <a:rPr lang="nl-NL" altLang="nl-NL" dirty="0"/>
              <a:t>Samengestelde bladeren worden naar hun vorm genoemd, bijvoorbeeld:</a:t>
            </a:r>
          </a:p>
          <a:p>
            <a:pPr lvl="1"/>
            <a:r>
              <a:rPr lang="nl-NL" altLang="nl-NL" dirty="0"/>
              <a:t>veervormig</a:t>
            </a:r>
          </a:p>
          <a:p>
            <a:pPr lvl="1"/>
            <a:r>
              <a:rPr lang="nl-NL" altLang="nl-NL" dirty="0"/>
              <a:t>handvormig</a:t>
            </a:r>
          </a:p>
          <a:p>
            <a:pPr>
              <a:buFontTx/>
              <a:buNone/>
            </a:pPr>
            <a:endParaRPr lang="nl-NL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3657690"/>
            <a:ext cx="8604448" cy="2646900"/>
          </a:xfrm>
          <a:prstGeom prst="rect">
            <a:avLst/>
          </a:prstGeom>
        </p:spPr>
      </p:pic>
      <p:pic>
        <p:nvPicPr>
          <p:cNvPr id="4098" name="Picture 2" descr="Gerelateerde afbeeld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466" y="404664"/>
            <a:ext cx="1224136" cy="164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nl-NL" altLang="nl-NL" dirty="0"/>
              <a:t>Nervatuur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2231"/>
            <a:ext cx="8229600" cy="4572000"/>
          </a:xfrm>
        </p:spPr>
        <p:txBody>
          <a:bodyPr/>
          <a:lstStyle/>
          <a:p>
            <a:r>
              <a:rPr lang="nl-NL" altLang="nl-NL" dirty="0"/>
              <a:t>Het patroon van nerven in een blad noemen we de </a:t>
            </a:r>
            <a:r>
              <a:rPr lang="nl-NL" altLang="nl-NL" b="1" dirty="0"/>
              <a:t>nervatuur.</a:t>
            </a:r>
          </a:p>
          <a:p>
            <a:r>
              <a:rPr lang="nl-NL" altLang="nl-NL" dirty="0"/>
              <a:t>Er zijn verschillende nervaturen, zoals:</a:t>
            </a:r>
          </a:p>
          <a:p>
            <a:pPr lvl="1"/>
            <a:r>
              <a:rPr lang="nl-NL" altLang="nl-NL" dirty="0" err="1"/>
              <a:t>Veernervig</a:t>
            </a:r>
            <a:endParaRPr lang="nl-NL" altLang="nl-NL" dirty="0"/>
          </a:p>
          <a:p>
            <a:pPr lvl="1"/>
            <a:r>
              <a:rPr lang="nl-NL" altLang="nl-NL" dirty="0"/>
              <a:t>Handnervig</a:t>
            </a:r>
          </a:p>
          <a:p>
            <a:pPr lvl="1"/>
            <a:r>
              <a:rPr lang="nl-NL" altLang="nl-NL" dirty="0"/>
              <a:t>Paralelnervig</a:t>
            </a:r>
          </a:p>
          <a:p>
            <a:pPr>
              <a:buFontTx/>
              <a:buNone/>
            </a:pPr>
            <a:endParaRPr lang="nl-NL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73016"/>
            <a:ext cx="8640960" cy="318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9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Bladranden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6792"/>
            <a:ext cx="8388424" cy="310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49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665300"/>
          </a:xfrm>
        </p:spPr>
        <p:txBody>
          <a:bodyPr/>
          <a:lstStyle/>
          <a:p>
            <a:r>
              <a:rPr lang="nl-NL" dirty="0"/>
              <a:t>Tekenen van bladeren en toepassen van de begrippen</a:t>
            </a: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Practicum bladeren</a:t>
            </a:r>
          </a:p>
        </p:txBody>
      </p:sp>
    </p:spTree>
    <p:extLst>
      <p:ext uri="{BB962C8B-B14F-4D97-AF65-F5344CB8AC3E}">
        <p14:creationId xmlns:p14="http://schemas.microsoft.com/office/powerpoint/2010/main" val="3745367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542</TotalTime>
  <Words>477</Words>
  <Application>Microsoft Office PowerPoint</Application>
  <PresentationFormat>Diavoorstelling (4:3)</PresentationFormat>
  <Paragraphs>66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Constantia</vt:lpstr>
      <vt:lpstr>Trebuchet MS</vt:lpstr>
      <vt:lpstr>Wingdings 2</vt:lpstr>
      <vt:lpstr>Paper</vt:lpstr>
      <vt:lpstr>Thema planten </vt:lpstr>
      <vt:lpstr>Doelen</vt:lpstr>
      <vt:lpstr>Enkelvoudige bladeren en samengestelde bladeren?</vt:lpstr>
      <vt:lpstr>PowerPoint-presentatie</vt:lpstr>
      <vt:lpstr>PowerPoint-presentatie</vt:lpstr>
      <vt:lpstr>Samengestelde bladeren</vt:lpstr>
      <vt:lpstr>Nervatuur</vt:lpstr>
      <vt:lpstr>Bladranden</vt:lpstr>
      <vt:lpstr>Practicum bladeren</vt:lpstr>
      <vt:lpstr>T2. Planten (opdracht 1: Determineren van bladeren)</vt:lpstr>
      <vt:lpstr>T2. Planten (Determineren van bladeren)</vt:lpstr>
      <vt:lpstr>Bladeren tekenen </vt:lpstr>
    </vt:vector>
  </TitlesOfParts>
  <Company>Hogeschool van Amsterdam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</dc:title>
  <dc:creator>smite2</dc:creator>
  <cp:lastModifiedBy>Rob ter Voert</cp:lastModifiedBy>
  <cp:revision>38</cp:revision>
  <dcterms:created xsi:type="dcterms:W3CDTF">2012-09-27T13:54:37Z</dcterms:created>
  <dcterms:modified xsi:type="dcterms:W3CDTF">2018-04-12T09:26:02Z</dcterms:modified>
</cp:coreProperties>
</file>