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3" r:id="rId2"/>
    <p:sldId id="295" r:id="rId3"/>
    <p:sldId id="294" r:id="rId4"/>
    <p:sldId id="296" r:id="rId5"/>
    <p:sldId id="293" r:id="rId6"/>
    <p:sldId id="275" r:id="rId7"/>
    <p:sldId id="297" r:id="rId8"/>
    <p:sldId id="276" r:id="rId9"/>
    <p:sldId id="286" r:id="rId10"/>
    <p:sldId id="287" r:id="rId11"/>
    <p:sldId id="288" r:id="rId12"/>
    <p:sldId id="289" r:id="rId13"/>
    <p:sldId id="291" r:id="rId14"/>
    <p:sldId id="292" r:id="rId15"/>
    <p:sldId id="298" r:id="rId16"/>
  </p:sldIdLst>
  <p:sldSz cx="9144000" cy="6858000" type="screen4x3"/>
  <p:notesSz cx="6858000" cy="9144000"/>
  <p:defaultTextStyle>
    <a:defPPr>
      <a:defRPr lang="nl-NL"/>
    </a:defPPr>
    <a:lvl1pPr algn="l" rtl="0" fontAlgn="base">
      <a:spcBef>
        <a:spcPct val="0"/>
      </a:spcBef>
      <a:spcAft>
        <a:spcPct val="0"/>
      </a:spcAft>
      <a:defRPr sz="800" kern="1200">
        <a:solidFill>
          <a:schemeClr val="tx1"/>
        </a:solidFill>
        <a:latin typeface="Trebuchet MS" pitchFamily="34" charset="0"/>
        <a:ea typeface="+mn-ea"/>
        <a:cs typeface="Arial" charset="0"/>
      </a:defRPr>
    </a:lvl1pPr>
    <a:lvl2pPr marL="457200" algn="l" rtl="0" fontAlgn="base">
      <a:spcBef>
        <a:spcPct val="0"/>
      </a:spcBef>
      <a:spcAft>
        <a:spcPct val="0"/>
      </a:spcAft>
      <a:defRPr sz="800" kern="1200">
        <a:solidFill>
          <a:schemeClr val="tx1"/>
        </a:solidFill>
        <a:latin typeface="Trebuchet MS" pitchFamily="34" charset="0"/>
        <a:ea typeface="+mn-ea"/>
        <a:cs typeface="Arial" charset="0"/>
      </a:defRPr>
    </a:lvl2pPr>
    <a:lvl3pPr marL="914400" algn="l" rtl="0" fontAlgn="base">
      <a:spcBef>
        <a:spcPct val="0"/>
      </a:spcBef>
      <a:spcAft>
        <a:spcPct val="0"/>
      </a:spcAft>
      <a:defRPr sz="800" kern="1200">
        <a:solidFill>
          <a:schemeClr val="tx1"/>
        </a:solidFill>
        <a:latin typeface="Trebuchet MS" pitchFamily="34" charset="0"/>
        <a:ea typeface="+mn-ea"/>
        <a:cs typeface="Arial" charset="0"/>
      </a:defRPr>
    </a:lvl3pPr>
    <a:lvl4pPr marL="1371600" algn="l" rtl="0" fontAlgn="base">
      <a:spcBef>
        <a:spcPct val="0"/>
      </a:spcBef>
      <a:spcAft>
        <a:spcPct val="0"/>
      </a:spcAft>
      <a:defRPr sz="800" kern="1200">
        <a:solidFill>
          <a:schemeClr val="tx1"/>
        </a:solidFill>
        <a:latin typeface="Trebuchet MS" pitchFamily="34" charset="0"/>
        <a:ea typeface="+mn-ea"/>
        <a:cs typeface="Arial" charset="0"/>
      </a:defRPr>
    </a:lvl4pPr>
    <a:lvl5pPr marL="1828800" algn="l" rtl="0" fontAlgn="base">
      <a:spcBef>
        <a:spcPct val="0"/>
      </a:spcBef>
      <a:spcAft>
        <a:spcPct val="0"/>
      </a:spcAft>
      <a:defRPr sz="800" kern="1200">
        <a:solidFill>
          <a:schemeClr val="tx1"/>
        </a:solidFill>
        <a:latin typeface="Trebuchet MS" pitchFamily="34" charset="0"/>
        <a:ea typeface="+mn-ea"/>
        <a:cs typeface="Arial" charset="0"/>
      </a:defRPr>
    </a:lvl5pPr>
    <a:lvl6pPr marL="2286000" algn="l" defTabSz="914400" rtl="0" eaLnBrk="1" latinLnBrk="0" hangingPunct="1">
      <a:defRPr sz="800" kern="1200">
        <a:solidFill>
          <a:schemeClr val="tx1"/>
        </a:solidFill>
        <a:latin typeface="Trebuchet MS" pitchFamily="34" charset="0"/>
        <a:ea typeface="+mn-ea"/>
        <a:cs typeface="Arial" charset="0"/>
      </a:defRPr>
    </a:lvl6pPr>
    <a:lvl7pPr marL="2743200" algn="l" defTabSz="914400" rtl="0" eaLnBrk="1" latinLnBrk="0" hangingPunct="1">
      <a:defRPr sz="800" kern="1200">
        <a:solidFill>
          <a:schemeClr val="tx1"/>
        </a:solidFill>
        <a:latin typeface="Trebuchet MS" pitchFamily="34" charset="0"/>
        <a:ea typeface="+mn-ea"/>
        <a:cs typeface="Arial" charset="0"/>
      </a:defRPr>
    </a:lvl7pPr>
    <a:lvl8pPr marL="3200400" algn="l" defTabSz="914400" rtl="0" eaLnBrk="1" latinLnBrk="0" hangingPunct="1">
      <a:defRPr sz="800" kern="1200">
        <a:solidFill>
          <a:schemeClr val="tx1"/>
        </a:solidFill>
        <a:latin typeface="Trebuchet MS" pitchFamily="34" charset="0"/>
        <a:ea typeface="+mn-ea"/>
        <a:cs typeface="Arial" charset="0"/>
      </a:defRPr>
    </a:lvl8pPr>
    <a:lvl9pPr marL="3657600" algn="l" defTabSz="914400" rtl="0" eaLnBrk="1" latinLnBrk="0" hangingPunct="1">
      <a:defRPr sz="800"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00"/>
    <a:srgbClr val="008000"/>
    <a:srgbClr val="3744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8" autoAdjust="0"/>
    <p:restoredTop sz="94693" autoAdjust="0"/>
  </p:normalViewPr>
  <p:slideViewPr>
    <p:cSldViewPr>
      <p:cViewPr varScale="1">
        <p:scale>
          <a:sx n="69" d="100"/>
          <a:sy n="69" d="100"/>
        </p:scale>
        <p:origin x="1170"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nl-NL"/>
          </a:p>
        </p:txBody>
      </p:sp>
      <p:sp>
        <p:nvSpPr>
          <p:cNvPr id="6041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152ACD8C-C0F4-4BF9-AFF4-9002CAFE49E4}" type="datetimeFigureOut">
              <a:rPr lang="nl-NL"/>
              <a:pPr>
                <a:defRPr/>
              </a:pPr>
              <a:t>11-1-2019</a:t>
            </a:fld>
            <a:endParaRPr lang="nl-NL"/>
          </a:p>
        </p:txBody>
      </p:sp>
      <p:sp>
        <p:nvSpPr>
          <p:cNvPr id="6042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nl-NL"/>
          </a:p>
        </p:txBody>
      </p:sp>
      <p:sp>
        <p:nvSpPr>
          <p:cNvPr id="6042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0D8C5FF-7BA2-47C3-B85A-E5FC7ACE23C4}" type="slidenum">
              <a:rPr lang="nl-NL"/>
              <a:pPr>
                <a:defRPr/>
              </a:pPr>
              <a:t>‹nr.›</a:t>
            </a:fld>
            <a:endParaRPr lang="nl-NL"/>
          </a:p>
        </p:txBody>
      </p:sp>
    </p:spTree>
    <p:extLst>
      <p:ext uri="{BB962C8B-B14F-4D97-AF65-F5344CB8AC3E}">
        <p14:creationId xmlns:p14="http://schemas.microsoft.com/office/powerpoint/2010/main" val="4105330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590BE74-0BA8-40F2-A8BB-09C45A08199D}" type="datetimeFigureOut">
              <a:rPr lang="nl-NL"/>
              <a:pPr>
                <a:defRPr/>
              </a:pPr>
              <a:t>11-1-2019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smtClean="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255768A-78AF-438B-8341-02E2AD8F633B}" type="slidenum">
              <a:rPr lang="nl-NL"/>
              <a:pPr>
                <a:defRPr/>
              </a:pPr>
              <a:t>‹nr.›</a:t>
            </a:fld>
            <a:endParaRPr lang="nl-NL"/>
          </a:p>
        </p:txBody>
      </p:sp>
    </p:spTree>
    <p:extLst>
      <p:ext uri="{BB962C8B-B14F-4D97-AF65-F5344CB8AC3E}">
        <p14:creationId xmlns:p14="http://schemas.microsoft.com/office/powerpoint/2010/main" val="462946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smtClean="0"/>
          </a:p>
        </p:txBody>
      </p:sp>
      <p:sp>
        <p:nvSpPr>
          <p:cNvPr id="153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fld id="{2465A0CB-189F-4955-8339-8A7D81D269E7}" type="slidenum">
              <a:rPr lang="nl-NL" sz="1200" smtClean="0"/>
              <a:pPr eaLnBrk="1" hangingPunct="1"/>
              <a:t>1</a:t>
            </a:fld>
            <a:endParaRPr lang="nl-NL" sz="1200" smtClean="0"/>
          </a:p>
        </p:txBody>
      </p:sp>
    </p:spTree>
    <p:extLst>
      <p:ext uri="{BB962C8B-B14F-4D97-AF65-F5344CB8AC3E}">
        <p14:creationId xmlns:p14="http://schemas.microsoft.com/office/powerpoint/2010/main" val="2687480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smtClean="0"/>
          </a:p>
        </p:txBody>
      </p:sp>
      <p:sp>
        <p:nvSpPr>
          <p:cNvPr id="133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fld id="{A6CD1B8F-0147-4060-B70C-A08805EA8185}" type="slidenum">
              <a:rPr lang="nl-NL" sz="1200"/>
              <a:pPr eaLnBrk="1" hangingPunct="1"/>
              <a:t>2</a:t>
            </a:fld>
            <a:endParaRPr lang="nl-NL" sz="1200"/>
          </a:p>
        </p:txBody>
      </p:sp>
    </p:spTree>
    <p:extLst>
      <p:ext uri="{BB962C8B-B14F-4D97-AF65-F5344CB8AC3E}">
        <p14:creationId xmlns:p14="http://schemas.microsoft.com/office/powerpoint/2010/main" val="396904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smtClean="0"/>
          </a:p>
        </p:txBody>
      </p:sp>
      <p:sp>
        <p:nvSpPr>
          <p:cNvPr id="133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fld id="{A6CD1B8F-0147-4060-B70C-A08805EA8185}" type="slidenum">
              <a:rPr lang="nl-NL" sz="1200"/>
              <a:pPr eaLnBrk="1" hangingPunct="1"/>
              <a:t>3</a:t>
            </a:fld>
            <a:endParaRPr lang="nl-NL" sz="1200"/>
          </a:p>
        </p:txBody>
      </p:sp>
    </p:spTree>
    <p:extLst>
      <p:ext uri="{BB962C8B-B14F-4D97-AF65-F5344CB8AC3E}">
        <p14:creationId xmlns:p14="http://schemas.microsoft.com/office/powerpoint/2010/main" val="1694091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smtClean="0"/>
          </a:p>
        </p:txBody>
      </p:sp>
      <p:sp>
        <p:nvSpPr>
          <p:cNvPr id="133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fld id="{A6CD1B8F-0147-4060-B70C-A08805EA8185}" type="slidenum">
              <a:rPr lang="nl-NL" sz="1200"/>
              <a:pPr eaLnBrk="1" hangingPunct="1"/>
              <a:t>4</a:t>
            </a:fld>
            <a:endParaRPr lang="nl-NL" sz="1200"/>
          </a:p>
        </p:txBody>
      </p:sp>
    </p:spTree>
    <p:extLst>
      <p:ext uri="{BB962C8B-B14F-4D97-AF65-F5344CB8AC3E}">
        <p14:creationId xmlns:p14="http://schemas.microsoft.com/office/powerpoint/2010/main" val="4010908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smtClean="0"/>
          </a:p>
        </p:txBody>
      </p:sp>
      <p:sp>
        <p:nvSpPr>
          <p:cNvPr id="133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fld id="{A6CD1B8F-0147-4060-B70C-A08805EA8185}" type="slidenum">
              <a:rPr lang="nl-NL" sz="1200"/>
              <a:pPr eaLnBrk="1" hangingPunct="1"/>
              <a:t>7</a:t>
            </a:fld>
            <a:endParaRPr lang="nl-NL" sz="1200"/>
          </a:p>
        </p:txBody>
      </p:sp>
    </p:spTree>
    <p:extLst>
      <p:ext uri="{BB962C8B-B14F-4D97-AF65-F5344CB8AC3E}">
        <p14:creationId xmlns:p14="http://schemas.microsoft.com/office/powerpoint/2010/main" val="2684267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Tree>
    <p:extLst>
      <p:ext uri="{BB962C8B-B14F-4D97-AF65-F5344CB8AC3E}">
        <p14:creationId xmlns:p14="http://schemas.microsoft.com/office/powerpoint/2010/main" val="138774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Rechthoek 3"/>
          <p:cNvSpPr/>
          <p:nvPr userDrawn="1"/>
        </p:nvSpPr>
        <p:spPr>
          <a:xfrm>
            <a:off x="0" y="0"/>
            <a:ext cx="9144000" cy="785813"/>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nl-NL" sz="1800"/>
          </a:p>
        </p:txBody>
      </p:sp>
      <p:pic>
        <p:nvPicPr>
          <p:cNvPr id="5" name="Picture 4" descr="http://mail.google.com/mail/?attid=0.1&amp;disp=emb&amp;view=att&amp;th=11ecfebf3cf534c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29500" y="58738"/>
            <a:ext cx="1643063"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42844" y="71415"/>
            <a:ext cx="7286676" cy="642942"/>
          </a:xfrm>
        </p:spPr>
        <p:txBody>
          <a:bodyPr/>
          <a:lstStyle/>
          <a:p>
            <a:r>
              <a:rPr lang="nl-NL" dirty="0" smtClean="0"/>
              <a:t>Klik om de stijl te bewerken</a:t>
            </a:r>
            <a:endParaRPr lang="nl-NL" dirty="0"/>
          </a:p>
        </p:txBody>
      </p:sp>
      <p:sp>
        <p:nvSpPr>
          <p:cNvPr id="3" name="Ondertitel 2"/>
          <p:cNvSpPr>
            <a:spLocks noGrp="1"/>
          </p:cNvSpPr>
          <p:nvPr>
            <p:ph type="subTitle" idx="1"/>
          </p:nvPr>
        </p:nvSpPr>
        <p:spPr>
          <a:xfrm>
            <a:off x="142844" y="857232"/>
            <a:ext cx="8858312" cy="5715040"/>
          </a:xfrm>
        </p:spPr>
        <p:txBody>
          <a:bodyPr/>
          <a:lstStyle>
            <a:lvl1pPr marL="0" indent="0" algn="l">
              <a:buNone/>
              <a:defRPr>
                <a:solidFill>
                  <a:srgbClr val="37441C"/>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het opmaakprofiel van de modelondertitel te bewerken</a:t>
            </a:r>
            <a:endParaRPr lang="nl-NL" dirty="0"/>
          </a:p>
        </p:txBody>
      </p:sp>
    </p:spTree>
    <p:extLst>
      <p:ext uri="{BB962C8B-B14F-4D97-AF65-F5344CB8AC3E}">
        <p14:creationId xmlns:p14="http://schemas.microsoft.com/office/powerpoint/2010/main" val="44191657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107925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42844" y="928670"/>
            <a:ext cx="4352956" cy="56436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4648200" y="928670"/>
            <a:ext cx="4352956" cy="56436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2108759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142844" y="857232"/>
            <a:ext cx="43545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142844" y="1500174"/>
            <a:ext cx="4354544" cy="5072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857232"/>
            <a:ext cx="43561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1500174"/>
            <a:ext cx="4356131" cy="5072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390287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824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0"/>
            <a:ext cx="9144000" cy="785813"/>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nl-NL" sz="1800"/>
          </a:p>
        </p:txBody>
      </p:sp>
      <p:sp>
        <p:nvSpPr>
          <p:cNvPr id="1027" name="Tijdelijke aanduiding voor titel 1"/>
          <p:cNvSpPr>
            <a:spLocks noGrp="1"/>
          </p:cNvSpPr>
          <p:nvPr>
            <p:ph type="title"/>
          </p:nvPr>
        </p:nvSpPr>
        <p:spPr bwMode="auto">
          <a:xfrm>
            <a:off x="142875" y="71438"/>
            <a:ext cx="721518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8" name="Tijdelijke aanduiding voor tekst 2"/>
          <p:cNvSpPr>
            <a:spLocks noGrp="1"/>
          </p:cNvSpPr>
          <p:nvPr>
            <p:ph type="body" idx="1"/>
          </p:nvPr>
        </p:nvSpPr>
        <p:spPr bwMode="auto">
          <a:xfrm>
            <a:off x="142875" y="857250"/>
            <a:ext cx="88582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pic>
        <p:nvPicPr>
          <p:cNvPr id="1029" name="Picture 4" descr="http://mail.google.com/mail/?attid=0.1&amp;disp=emb&amp;view=att&amp;th=11ecfebf3cf534c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429500" y="58738"/>
            <a:ext cx="1643063"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5"/>
          <p:cNvSpPr txBox="1">
            <a:spLocks/>
          </p:cNvSpPr>
          <p:nvPr userDrawn="1"/>
        </p:nvSpPr>
        <p:spPr>
          <a:xfrm>
            <a:off x="7296150" y="6564313"/>
            <a:ext cx="1776413" cy="293687"/>
          </a:xfrm>
          <a:prstGeom prst="rect">
            <a:avLst/>
          </a:prstGeom>
        </p:spPr>
        <p:txBody>
          <a:bodyPr anchor="ctr"/>
          <a:lstStyle>
            <a:lvl1pPr algn="r">
              <a:defRPr sz="1200" b="1">
                <a:solidFill>
                  <a:schemeClr val="tx1">
                    <a:tint val="75000"/>
                  </a:schemeClr>
                </a:solidFill>
              </a:defRPr>
            </a:lvl1pPr>
          </a:lstStyle>
          <a:p>
            <a:pPr fontAlgn="auto">
              <a:spcBef>
                <a:spcPts val="0"/>
              </a:spcBef>
              <a:spcAft>
                <a:spcPts val="0"/>
              </a:spcAft>
              <a:defRPr/>
            </a:pPr>
            <a:r>
              <a:rPr lang="nl-NL" sz="800" dirty="0" smtClean="0">
                <a:solidFill>
                  <a:srgbClr val="37441C"/>
                </a:solidFill>
                <a:latin typeface="+mn-lt"/>
                <a:cs typeface="+mn-cs"/>
              </a:rPr>
              <a:t>© 2009 </a:t>
            </a:r>
            <a:r>
              <a:rPr lang="nl-NL" sz="800" dirty="0" err="1" smtClean="0">
                <a:solidFill>
                  <a:srgbClr val="37441C"/>
                </a:solidFill>
                <a:latin typeface="+mn-lt"/>
                <a:cs typeface="+mn-cs"/>
              </a:rPr>
              <a:t>Biosoft</a:t>
            </a:r>
            <a:r>
              <a:rPr lang="nl-NL" sz="800" dirty="0" smtClean="0">
                <a:solidFill>
                  <a:srgbClr val="37441C"/>
                </a:solidFill>
                <a:latin typeface="+mn-lt"/>
                <a:cs typeface="+mn-cs"/>
              </a:rPr>
              <a:t>  TCC - Lyceumstraat</a:t>
            </a:r>
          </a:p>
        </p:txBody>
      </p:sp>
    </p:spTree>
  </p:cSld>
  <p:clrMap bg1="lt1" tx1="dk1" bg2="lt2" tx2="dk2" accent1="accent1" accent2="accent2" accent3="accent3" accent4="accent4" accent5="accent5" accent6="accent6" hlink="hlink" folHlink="folHlink"/>
  <p:sldLayoutIdLst>
    <p:sldLayoutId id="2147483722" r:id="rId1"/>
    <p:sldLayoutId id="2147483726" r:id="rId2"/>
    <p:sldLayoutId id="2147483723" r:id="rId3"/>
    <p:sldLayoutId id="2147483724" r:id="rId4"/>
    <p:sldLayoutId id="2147483725" r:id="rId5"/>
    <p:sldLayoutId id="2147483727" r:id="rId6"/>
  </p:sldLayoutIdLst>
  <p:txStyles>
    <p:titleStyle>
      <a:lvl1pPr algn="l" rtl="0" eaLnBrk="0" fontAlgn="base" hangingPunct="0">
        <a:spcBef>
          <a:spcPct val="0"/>
        </a:spcBef>
        <a:spcAft>
          <a:spcPct val="0"/>
        </a:spcAft>
        <a:defRPr sz="2800" b="1" kern="1200">
          <a:solidFill>
            <a:srgbClr val="003300"/>
          </a:solidFill>
          <a:latin typeface="Trebuchet MS" pitchFamily="34" charset="0"/>
          <a:ea typeface="+mj-ea"/>
          <a:cs typeface="+mj-cs"/>
        </a:defRPr>
      </a:lvl1pPr>
      <a:lvl2pPr algn="l" rtl="0" eaLnBrk="0" fontAlgn="base" hangingPunct="0">
        <a:spcBef>
          <a:spcPct val="0"/>
        </a:spcBef>
        <a:spcAft>
          <a:spcPct val="0"/>
        </a:spcAft>
        <a:defRPr sz="2800" b="1">
          <a:solidFill>
            <a:srgbClr val="003300"/>
          </a:solidFill>
          <a:latin typeface="Trebuchet MS" pitchFamily="34" charset="0"/>
        </a:defRPr>
      </a:lvl2pPr>
      <a:lvl3pPr algn="l" rtl="0" eaLnBrk="0" fontAlgn="base" hangingPunct="0">
        <a:spcBef>
          <a:spcPct val="0"/>
        </a:spcBef>
        <a:spcAft>
          <a:spcPct val="0"/>
        </a:spcAft>
        <a:defRPr sz="2800" b="1">
          <a:solidFill>
            <a:srgbClr val="003300"/>
          </a:solidFill>
          <a:latin typeface="Trebuchet MS" pitchFamily="34" charset="0"/>
        </a:defRPr>
      </a:lvl3pPr>
      <a:lvl4pPr algn="l" rtl="0" eaLnBrk="0" fontAlgn="base" hangingPunct="0">
        <a:spcBef>
          <a:spcPct val="0"/>
        </a:spcBef>
        <a:spcAft>
          <a:spcPct val="0"/>
        </a:spcAft>
        <a:defRPr sz="2800" b="1">
          <a:solidFill>
            <a:srgbClr val="003300"/>
          </a:solidFill>
          <a:latin typeface="Trebuchet MS" pitchFamily="34" charset="0"/>
        </a:defRPr>
      </a:lvl4pPr>
      <a:lvl5pPr algn="l" rtl="0" eaLnBrk="0" fontAlgn="base" hangingPunct="0">
        <a:spcBef>
          <a:spcPct val="0"/>
        </a:spcBef>
        <a:spcAft>
          <a:spcPct val="0"/>
        </a:spcAft>
        <a:defRPr sz="2800" b="1">
          <a:solidFill>
            <a:srgbClr val="003300"/>
          </a:solidFill>
          <a:latin typeface="Trebuchet MS" pitchFamily="34" charset="0"/>
        </a:defRPr>
      </a:lvl5pPr>
      <a:lvl6pPr marL="457200" algn="l" rtl="0" fontAlgn="base">
        <a:spcBef>
          <a:spcPct val="0"/>
        </a:spcBef>
        <a:spcAft>
          <a:spcPct val="0"/>
        </a:spcAft>
        <a:defRPr sz="2800" b="1">
          <a:solidFill>
            <a:srgbClr val="003300"/>
          </a:solidFill>
          <a:latin typeface="Trebuchet MS" pitchFamily="34" charset="0"/>
        </a:defRPr>
      </a:lvl6pPr>
      <a:lvl7pPr marL="914400" algn="l" rtl="0" fontAlgn="base">
        <a:spcBef>
          <a:spcPct val="0"/>
        </a:spcBef>
        <a:spcAft>
          <a:spcPct val="0"/>
        </a:spcAft>
        <a:defRPr sz="2800" b="1">
          <a:solidFill>
            <a:srgbClr val="003300"/>
          </a:solidFill>
          <a:latin typeface="Trebuchet MS" pitchFamily="34" charset="0"/>
        </a:defRPr>
      </a:lvl7pPr>
      <a:lvl8pPr marL="1371600" algn="l" rtl="0" fontAlgn="base">
        <a:spcBef>
          <a:spcPct val="0"/>
        </a:spcBef>
        <a:spcAft>
          <a:spcPct val="0"/>
        </a:spcAft>
        <a:defRPr sz="2800" b="1">
          <a:solidFill>
            <a:srgbClr val="003300"/>
          </a:solidFill>
          <a:latin typeface="Trebuchet MS" pitchFamily="34" charset="0"/>
        </a:defRPr>
      </a:lvl8pPr>
      <a:lvl9pPr marL="1828800" algn="l" rtl="0" fontAlgn="base">
        <a:spcBef>
          <a:spcPct val="0"/>
        </a:spcBef>
        <a:spcAft>
          <a:spcPct val="0"/>
        </a:spcAft>
        <a:defRPr sz="2800" b="1">
          <a:solidFill>
            <a:srgbClr val="003300"/>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ioplek.org/animaties/bloed/bloedsamenstelling.html"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www.bioplek.org/techniekonderbouw/preparaat.html" TargetMode="External"/><Relationship Id="rId5" Type="http://schemas.openxmlformats.org/officeDocument/2006/relationships/image" Target="../media/image2.jpeg"/><Relationship Id="rId4" Type="http://schemas.openxmlformats.org/officeDocument/2006/relationships/slide" Target="slide1.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19.jpg"/><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6" Type="http://schemas.openxmlformats.org/officeDocument/2006/relationships/hyperlink" Target="https://schooltv.nl/video/het-pantoffeldiertje-leven-in-een-vieze-sloot/#q=pantoffeldiertje" TargetMode="External"/><Relationship Id="rId5" Type="http://schemas.openxmlformats.org/officeDocument/2006/relationships/image" Target="../media/image18.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hyperlink" Target="http://vakken.tcc-lyceumstraat.nl/bi1/Video%20biologie/Practica/Mosquito%20life%20cycle.flv" TargetMode="External"/><Relationship Id="rId3" Type="http://schemas.openxmlformats.org/officeDocument/2006/relationships/slide" Target="slide1.xml"/><Relationship Id="rId7" Type="http://schemas.openxmlformats.org/officeDocument/2006/relationships/image" Target="../media/image22.png"/><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jpeg"/><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9.gif"/><Relationship Id="rId2" Type="http://schemas.openxmlformats.org/officeDocument/2006/relationships/slide" Target="slide1.xml"/><Relationship Id="rId1" Type="http://schemas.openxmlformats.org/officeDocument/2006/relationships/slideLayout" Target="../slideLayouts/slideLayout6.xml"/><Relationship Id="rId6" Type="http://schemas.openxmlformats.org/officeDocument/2006/relationships/hyperlink" Target="https://www.bioplek.org/animaties/fotosynthese/huidmondjes.html" TargetMode="External"/><Relationship Id="rId5" Type="http://schemas.openxmlformats.org/officeDocument/2006/relationships/hyperlink" Target="http://www.youtube.com/watch?v=gT8ecmNGW_g" TargetMode="Externa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 Target="slide1.xml"/><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gif"/><Relationship Id="rId4" Type="http://schemas.openxmlformats.org/officeDocument/2006/relationships/image" Target="../media/image2.jpe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hyperlink" Target="http://www.bioplek.org/animaties/bloed/bloedsamenstelling.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 Target="slide1.xml"/><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eg"/><Relationship Id="rId10" Type="http://schemas.openxmlformats.org/officeDocument/2006/relationships/image" Target="../media/image10.jpg"/><Relationship Id="rId4" Type="http://schemas.openxmlformats.org/officeDocument/2006/relationships/image" Target="../media/image2.jpeg"/><Relationship Id="rId9" Type="http://schemas.openxmlformats.org/officeDocument/2006/relationships/image" Target="../media/image9.gif"/></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5.xml"/><Relationship Id="rId7" Type="http://schemas.openxmlformats.org/officeDocument/2006/relationships/hyperlink" Target="http://www.bioplek.org/techniekonderbouw/preparaat.html" TargetMode="External"/><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 Target="slide1.xml"/><Relationship Id="rId7"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6" Type="http://schemas.openxmlformats.org/officeDocument/2006/relationships/hyperlink" Target="http://www.bioplek.org/1klas/1klas_cellen.html" TargetMode="External"/><Relationship Id="rId5" Type="http://schemas.openxmlformats.org/officeDocument/2006/relationships/image" Target="../media/image2.jpeg"/><Relationship Id="rId4" Type="http://schemas.openxmlformats.org/officeDocument/2006/relationships/slide" Target="slide1.xml"/><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p:txBody>
          <a:bodyPr/>
          <a:lstStyle/>
          <a:p>
            <a:pPr eaLnBrk="1" hangingPunct="1"/>
            <a:r>
              <a:rPr lang="nl-NL" smtClean="0"/>
              <a:t>T3. Organen en cellen.</a:t>
            </a:r>
          </a:p>
        </p:txBody>
      </p:sp>
      <p:sp>
        <p:nvSpPr>
          <p:cNvPr id="3075" name="Rectangle 3">
            <a:hlinkClick r:id="rId3"/>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076" name="Text Box 7"/>
          <p:cNvSpPr txBox="1">
            <a:spLocks noChangeArrowheads="1"/>
          </p:cNvSpPr>
          <p:nvPr/>
        </p:nvSpPr>
        <p:spPr bwMode="auto">
          <a:xfrm>
            <a:off x="166689" y="981074"/>
            <a:ext cx="6849268"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algn="ctr" eaLnBrk="1" hangingPunct="1"/>
            <a:r>
              <a:rPr lang="nl-NL" sz="2400" dirty="0">
                <a:solidFill>
                  <a:schemeClr val="bg1"/>
                </a:solidFill>
              </a:rPr>
              <a:t>Practicum : Inleiding </a:t>
            </a:r>
            <a:r>
              <a:rPr lang="nl-NL" sz="2400" dirty="0" smtClean="0">
                <a:solidFill>
                  <a:schemeClr val="bg1"/>
                </a:solidFill>
              </a:rPr>
              <a:t>microscopie </a:t>
            </a:r>
            <a:endParaRPr lang="nl-NL" sz="2400" dirty="0">
              <a:solidFill>
                <a:schemeClr val="bg1"/>
              </a:solidFill>
            </a:endParaRPr>
          </a:p>
        </p:txBody>
      </p:sp>
      <p:sp>
        <p:nvSpPr>
          <p:cNvPr id="3077" name="Rectangle 9"/>
          <p:cNvSpPr>
            <a:spLocks noChangeArrowheads="1"/>
          </p:cNvSpPr>
          <p:nvPr/>
        </p:nvSpPr>
        <p:spPr bwMode="auto">
          <a:xfrm>
            <a:off x="2543155" y="1970077"/>
            <a:ext cx="614046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sz="2400" b="1" dirty="0" smtClean="0">
                <a:solidFill>
                  <a:srgbClr val="37441C"/>
                </a:solidFill>
              </a:rPr>
              <a:t>Krantenletter </a:t>
            </a:r>
            <a:r>
              <a:rPr lang="nl-NL" sz="2400" b="1" dirty="0">
                <a:solidFill>
                  <a:srgbClr val="37441C"/>
                </a:solidFill>
              </a:rPr>
              <a:t>in water.  </a:t>
            </a:r>
            <a:endParaRPr lang="nl-NL" sz="2400" b="1" dirty="0" smtClean="0">
              <a:solidFill>
                <a:srgbClr val="37441C"/>
              </a:solidFill>
            </a:endParaRPr>
          </a:p>
          <a:p>
            <a:r>
              <a:rPr lang="nl-NL" sz="2400" b="1" dirty="0" smtClean="0">
                <a:solidFill>
                  <a:srgbClr val="37441C"/>
                </a:solidFill>
              </a:rPr>
              <a:t>Vergroting</a:t>
            </a:r>
            <a:r>
              <a:rPr lang="nl-NL" sz="2400" b="1" dirty="0">
                <a:solidFill>
                  <a:srgbClr val="37441C"/>
                </a:solidFill>
              </a:rPr>
              <a:t>: </a:t>
            </a:r>
            <a:r>
              <a:rPr lang="nl-NL" sz="2400" b="1" dirty="0" smtClean="0">
                <a:solidFill>
                  <a:srgbClr val="37441C"/>
                </a:solidFill>
              </a:rPr>
              <a:t>40x (10 x 4)  </a:t>
            </a:r>
            <a:r>
              <a:rPr lang="nl-NL" sz="2000" b="1" dirty="0" smtClean="0">
                <a:solidFill>
                  <a:srgbClr val="FF0000"/>
                </a:solidFill>
              </a:rPr>
              <a:t>lens met rode band</a:t>
            </a:r>
            <a:endParaRPr lang="nl-NL" sz="2000" b="1" dirty="0">
              <a:solidFill>
                <a:srgbClr val="37441C"/>
              </a:solidFill>
            </a:endParaRPr>
          </a:p>
        </p:txBody>
      </p:sp>
      <p:sp>
        <p:nvSpPr>
          <p:cNvPr id="33802" name="Rectangle 10"/>
          <p:cNvSpPr>
            <a:spLocks noChangeArrowheads="1"/>
          </p:cNvSpPr>
          <p:nvPr/>
        </p:nvSpPr>
        <p:spPr bwMode="auto">
          <a:xfrm>
            <a:off x="2496783" y="5020660"/>
            <a:ext cx="6389687" cy="11874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nl-NL" sz="2400" b="1" dirty="0">
                <a:solidFill>
                  <a:schemeClr val="bg1"/>
                </a:solidFill>
              </a:rPr>
              <a:t>Eerste eigenschap van de microscoop: </a:t>
            </a:r>
          </a:p>
          <a:p>
            <a:r>
              <a:rPr lang="nl-NL" sz="2400" b="1" dirty="0">
                <a:solidFill>
                  <a:schemeClr val="bg1"/>
                </a:solidFill>
              </a:rPr>
              <a:t>De microscoop draait alles om, links wordt rechts, boven wordt onder en andersom.</a:t>
            </a:r>
          </a:p>
        </p:txBody>
      </p:sp>
      <p:sp>
        <p:nvSpPr>
          <p:cNvPr id="3079" name="Text Box 13"/>
          <p:cNvSpPr txBox="1">
            <a:spLocks noChangeArrowheads="1"/>
          </p:cNvSpPr>
          <p:nvPr/>
        </p:nvSpPr>
        <p:spPr bwMode="auto">
          <a:xfrm>
            <a:off x="536575" y="5997575"/>
            <a:ext cx="19478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a:solidFill>
                  <a:srgbClr val="37441C"/>
                </a:solidFill>
              </a:rPr>
              <a:t>Het maken van een preparaat BIOPLEK</a:t>
            </a:r>
          </a:p>
        </p:txBody>
      </p:sp>
      <p:pic>
        <p:nvPicPr>
          <p:cNvPr id="3081" name="Picture 18" descr="home_icoon">
            <a:hlinkClick r:id="rId4" action="ppaction://hlinksldjump"/>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6" descr="im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688" y="5997575"/>
            <a:ext cx="412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p:cNvSpPr/>
          <p:nvPr/>
        </p:nvSpPr>
        <p:spPr>
          <a:xfrm>
            <a:off x="166688" y="2067569"/>
            <a:ext cx="2456011" cy="30963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Rechte verbindingslijn 4"/>
          <p:cNvCxnSpPr/>
          <p:nvPr/>
        </p:nvCxnSpPr>
        <p:spPr>
          <a:xfrm>
            <a:off x="166688" y="3044116"/>
            <a:ext cx="2456011" cy="0"/>
          </a:xfrm>
          <a:prstGeom prst="line">
            <a:avLst/>
          </a:prstGeom>
        </p:spPr>
        <p:style>
          <a:lnRef idx="1">
            <a:schemeClr val="dk1"/>
          </a:lnRef>
          <a:fillRef idx="0">
            <a:schemeClr val="dk1"/>
          </a:fillRef>
          <a:effectRef idx="0">
            <a:schemeClr val="dk1"/>
          </a:effectRef>
          <a:fontRef idx="minor">
            <a:schemeClr val="tx1"/>
          </a:fontRef>
        </p:style>
      </p:cxnSp>
      <p:cxnSp>
        <p:nvCxnSpPr>
          <p:cNvPr id="16" name="Rechte verbindingslijn 15"/>
          <p:cNvCxnSpPr/>
          <p:nvPr/>
        </p:nvCxnSpPr>
        <p:spPr>
          <a:xfrm>
            <a:off x="166688" y="4169405"/>
            <a:ext cx="2456011" cy="0"/>
          </a:xfrm>
          <a:prstGeom prst="line">
            <a:avLst/>
          </a:prstGeom>
        </p:spPr>
        <p:style>
          <a:lnRef idx="1">
            <a:schemeClr val="dk1"/>
          </a:lnRef>
          <a:fillRef idx="0">
            <a:schemeClr val="dk1"/>
          </a:fillRef>
          <a:effectRef idx="0">
            <a:schemeClr val="dk1"/>
          </a:effectRef>
          <a:fontRef idx="minor">
            <a:schemeClr val="tx1"/>
          </a:fontRef>
        </p:style>
      </p:cxnSp>
      <p:sp>
        <p:nvSpPr>
          <p:cNvPr id="6" name="Rechthoek 5"/>
          <p:cNvSpPr/>
          <p:nvPr/>
        </p:nvSpPr>
        <p:spPr>
          <a:xfrm>
            <a:off x="2543155" y="4151727"/>
            <a:ext cx="6784871" cy="461665"/>
          </a:xfrm>
          <a:prstGeom prst="rect">
            <a:avLst/>
          </a:prstGeom>
        </p:spPr>
        <p:txBody>
          <a:bodyPr wrap="none">
            <a:spAutoFit/>
          </a:bodyPr>
          <a:lstStyle/>
          <a:p>
            <a:r>
              <a:rPr lang="nl-NL" sz="2400" b="1" dirty="0" smtClean="0">
                <a:solidFill>
                  <a:srgbClr val="37441C"/>
                </a:solidFill>
              </a:rPr>
              <a:t>Vergroting:400x (10 x 40) </a:t>
            </a:r>
            <a:r>
              <a:rPr lang="nl-NL" sz="2000" b="1" dirty="0" smtClean="0">
                <a:solidFill>
                  <a:srgbClr val="00B0F0"/>
                </a:solidFill>
              </a:rPr>
              <a:t>Lens met blauwe band</a:t>
            </a:r>
            <a:endParaRPr lang="nl-NL" sz="2000" dirty="0">
              <a:solidFill>
                <a:srgbClr val="00B0F0"/>
              </a:solidFill>
            </a:endParaRPr>
          </a:p>
        </p:txBody>
      </p:sp>
      <p:sp>
        <p:nvSpPr>
          <p:cNvPr id="7" name="Rechthoek 6"/>
          <p:cNvSpPr/>
          <p:nvPr/>
        </p:nvSpPr>
        <p:spPr>
          <a:xfrm>
            <a:off x="2585945" y="2992429"/>
            <a:ext cx="6371296" cy="461665"/>
          </a:xfrm>
          <a:prstGeom prst="rect">
            <a:avLst/>
          </a:prstGeom>
        </p:spPr>
        <p:txBody>
          <a:bodyPr wrap="none">
            <a:spAutoFit/>
          </a:bodyPr>
          <a:lstStyle/>
          <a:p>
            <a:r>
              <a:rPr lang="nl-NL" sz="2400" b="1" dirty="0" smtClean="0">
                <a:solidFill>
                  <a:srgbClr val="37441C"/>
                </a:solidFill>
              </a:rPr>
              <a:t>Vergroting: 100X (10 x 10) </a:t>
            </a:r>
            <a:r>
              <a:rPr lang="nl-NL" sz="2000" b="1" dirty="0" smtClean="0">
                <a:solidFill>
                  <a:srgbClr val="FFC000"/>
                </a:solidFill>
              </a:rPr>
              <a:t>lens met gele band</a:t>
            </a:r>
            <a:endParaRPr lang="nl-NL" sz="2000" dirty="0">
              <a:solidFill>
                <a:srgbClr val="FFC000"/>
              </a:solidFill>
            </a:endParaRPr>
          </a:p>
        </p:txBody>
      </p:sp>
      <p:sp>
        <p:nvSpPr>
          <p:cNvPr id="21" name="Ovaal 20"/>
          <p:cNvSpPr/>
          <p:nvPr/>
        </p:nvSpPr>
        <p:spPr>
          <a:xfrm>
            <a:off x="254000" y="3866804"/>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2" name="Ovaal 21"/>
          <p:cNvSpPr/>
          <p:nvPr/>
        </p:nvSpPr>
        <p:spPr>
          <a:xfrm>
            <a:off x="224854" y="3102251"/>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30" name="Rechte verbindingslijn 29"/>
          <p:cNvCxnSpPr/>
          <p:nvPr/>
        </p:nvCxnSpPr>
        <p:spPr>
          <a:xfrm>
            <a:off x="343916" y="2194065"/>
            <a:ext cx="2139478" cy="20574"/>
          </a:xfrm>
          <a:prstGeom prst="line">
            <a:avLst/>
          </a:prstGeom>
        </p:spPr>
        <p:style>
          <a:lnRef idx="1">
            <a:schemeClr val="dk1"/>
          </a:lnRef>
          <a:fillRef idx="0">
            <a:schemeClr val="dk1"/>
          </a:fillRef>
          <a:effectRef idx="0">
            <a:schemeClr val="dk1"/>
          </a:effectRef>
          <a:fontRef idx="minor">
            <a:schemeClr val="tx1"/>
          </a:fontRef>
        </p:style>
      </p:cxnSp>
      <p:cxnSp>
        <p:nvCxnSpPr>
          <p:cNvPr id="31" name="Rechte verbindingslijn 30"/>
          <p:cNvCxnSpPr/>
          <p:nvPr/>
        </p:nvCxnSpPr>
        <p:spPr>
          <a:xfrm>
            <a:off x="324954" y="4310119"/>
            <a:ext cx="2139478" cy="20574"/>
          </a:xfrm>
          <a:prstGeom prst="line">
            <a:avLst/>
          </a:prstGeom>
        </p:spPr>
        <p:style>
          <a:lnRef idx="1">
            <a:schemeClr val="dk1"/>
          </a:lnRef>
          <a:fillRef idx="0">
            <a:schemeClr val="dk1"/>
          </a:fillRef>
          <a:effectRef idx="0">
            <a:schemeClr val="dk1"/>
          </a:effectRef>
          <a:fontRef idx="minor">
            <a:schemeClr val="tx1"/>
          </a:fontRef>
        </p:style>
      </p:cxnSp>
      <p:cxnSp>
        <p:nvCxnSpPr>
          <p:cNvPr id="32" name="Rechte verbindingslijn 31"/>
          <p:cNvCxnSpPr/>
          <p:nvPr/>
        </p:nvCxnSpPr>
        <p:spPr>
          <a:xfrm>
            <a:off x="579438" y="3210201"/>
            <a:ext cx="1912714" cy="25602"/>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802"/>
                                        </p:tgtEl>
                                        <p:attrNameLst>
                                          <p:attrName>style.visibility</p:attrName>
                                        </p:attrNameLst>
                                      </p:cBhvr>
                                      <p:to>
                                        <p:strVal val="visible"/>
                                      </p:to>
                                    </p:set>
                                    <p:animEffect transition="in" filter="fade">
                                      <p:cBhvr>
                                        <p:cTn id="7" dur="20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pPr eaLnBrk="1" hangingPunct="1"/>
            <a:r>
              <a:rPr lang="nl-NL" smtClean="0"/>
              <a:t>T3. Organen en cellen.</a:t>
            </a:r>
          </a:p>
        </p:txBody>
      </p:sp>
      <p:sp>
        <p:nvSpPr>
          <p:cNvPr id="9219"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9220" name="Text Box 7"/>
          <p:cNvSpPr txBox="1">
            <a:spLocks noChangeArrowheads="1"/>
          </p:cNvSpPr>
          <p:nvPr/>
        </p:nvSpPr>
        <p:spPr bwMode="auto">
          <a:xfrm>
            <a:off x="2105980" y="981075"/>
            <a:ext cx="4693914"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algn="ctr" eaLnBrk="1" hangingPunct="1"/>
            <a:r>
              <a:rPr lang="nl-NL" sz="2400" dirty="0" smtClean="0">
                <a:solidFill>
                  <a:schemeClr val="bg1"/>
                </a:solidFill>
              </a:rPr>
              <a:t>Practicum: </a:t>
            </a:r>
            <a:r>
              <a:rPr lang="nl-NL" sz="2400" dirty="0">
                <a:solidFill>
                  <a:schemeClr val="bg1"/>
                </a:solidFill>
              </a:rPr>
              <a:t>Het pantoffeldiertje.</a:t>
            </a:r>
          </a:p>
        </p:txBody>
      </p:sp>
      <p:sp>
        <p:nvSpPr>
          <p:cNvPr id="9221" name="Rectangle 8"/>
          <p:cNvSpPr>
            <a:spLocks noChangeArrowheads="1"/>
          </p:cNvSpPr>
          <p:nvPr/>
        </p:nvSpPr>
        <p:spPr bwMode="auto">
          <a:xfrm>
            <a:off x="179388" y="1557338"/>
            <a:ext cx="91725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000" b="1"/>
              <a:t>Je krijgt een kweek van pantoffeldiertjes op je objectglas.</a:t>
            </a:r>
            <a:endParaRPr lang="nl-NL" sz="2000"/>
          </a:p>
          <a:p>
            <a:r>
              <a:rPr lang="nl-NL" sz="2000" b="1"/>
              <a:t>Maak een tekening van 1 pantoffeldiertje met een vergroting van 400 of 100x. Vermeld: </a:t>
            </a:r>
            <a:r>
              <a:rPr lang="nl-NL" sz="2000" b="1" i="1"/>
              <a:t>trilharen - cytoplasma - celmembraam - vacuole (kloppend).</a:t>
            </a:r>
          </a:p>
        </p:txBody>
      </p:sp>
      <p:pic>
        <p:nvPicPr>
          <p:cNvPr id="9222" name="Picture 20"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2909888"/>
            <a:ext cx="7188200" cy="351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kstvak 1"/>
          <p:cNvSpPr txBox="1">
            <a:spLocks noChangeArrowheads="1"/>
          </p:cNvSpPr>
          <p:nvPr/>
        </p:nvSpPr>
        <p:spPr bwMode="auto">
          <a:xfrm>
            <a:off x="4076700" y="3511550"/>
            <a:ext cx="20907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400"/>
              <a:t>Trilharen</a:t>
            </a:r>
          </a:p>
          <a:p>
            <a:pPr eaLnBrk="1" hangingPunct="1"/>
            <a:endParaRPr lang="nl-NL" sz="2400"/>
          </a:p>
          <a:p>
            <a:pPr eaLnBrk="1" hangingPunct="1"/>
            <a:r>
              <a:rPr lang="nl-NL" sz="2400"/>
              <a:t>Cytoplasma</a:t>
            </a:r>
          </a:p>
          <a:p>
            <a:pPr eaLnBrk="1" hangingPunct="1"/>
            <a:endParaRPr lang="nl-NL" sz="2400"/>
          </a:p>
          <a:p>
            <a:pPr eaLnBrk="1" hangingPunct="1"/>
            <a:r>
              <a:rPr lang="nl-NL" sz="2400"/>
              <a:t>Celmembraan</a:t>
            </a:r>
          </a:p>
          <a:p>
            <a:pPr eaLnBrk="1" hangingPunct="1"/>
            <a:endParaRPr lang="nl-NL" sz="2400"/>
          </a:p>
          <a:p>
            <a:pPr eaLnBrk="1" hangingPunct="1"/>
            <a:r>
              <a:rPr lang="nl-NL" sz="2400"/>
              <a:t>vacuole</a:t>
            </a:r>
          </a:p>
        </p:txBody>
      </p:sp>
      <p:cxnSp>
        <p:nvCxnSpPr>
          <p:cNvPr id="4" name="Gebogen verbindingslijn 3"/>
          <p:cNvCxnSpPr/>
          <p:nvPr/>
        </p:nvCxnSpPr>
        <p:spPr>
          <a:xfrm flipV="1">
            <a:off x="3678238" y="3897313"/>
            <a:ext cx="1444625" cy="185737"/>
          </a:xfrm>
          <a:prstGeom prst="bentConnector3">
            <a:avLst>
              <a:gd name="adj1" fmla="val 3561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bogen verbindingslijn 17"/>
          <p:cNvCxnSpPr/>
          <p:nvPr/>
        </p:nvCxnSpPr>
        <p:spPr>
          <a:xfrm>
            <a:off x="5122863" y="3897313"/>
            <a:ext cx="2535237" cy="269875"/>
          </a:xfrm>
          <a:prstGeom prst="bentConnector3">
            <a:avLst>
              <a:gd name="adj1" fmla="val 9426"/>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3575050" y="4667250"/>
            <a:ext cx="42799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9229" name="Text Box 28"/>
          <p:cNvSpPr txBox="1">
            <a:spLocks noChangeArrowheads="1"/>
          </p:cNvSpPr>
          <p:nvPr/>
        </p:nvSpPr>
        <p:spPr bwMode="auto">
          <a:xfrm>
            <a:off x="751528" y="6017754"/>
            <a:ext cx="136683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dirty="0">
                <a:solidFill>
                  <a:srgbClr val="003300"/>
                </a:solidFill>
              </a:rPr>
              <a:t>pantoffeldiertje</a:t>
            </a:r>
          </a:p>
        </p:txBody>
      </p:sp>
      <p:cxnSp>
        <p:nvCxnSpPr>
          <p:cNvPr id="32" name="Rechte verbindingslijn 31"/>
          <p:cNvCxnSpPr/>
          <p:nvPr/>
        </p:nvCxnSpPr>
        <p:spPr>
          <a:xfrm>
            <a:off x="3441700" y="5422900"/>
            <a:ext cx="3821113"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Gebogen verbindingslijn 33"/>
          <p:cNvCxnSpPr/>
          <p:nvPr/>
        </p:nvCxnSpPr>
        <p:spPr>
          <a:xfrm>
            <a:off x="2825750" y="5756275"/>
            <a:ext cx="2060575" cy="396875"/>
          </a:xfrm>
          <a:prstGeom prst="bentConnector3">
            <a:avLst>
              <a:gd name="adj1"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Gebogen verbindingslijn 36"/>
          <p:cNvCxnSpPr/>
          <p:nvPr/>
        </p:nvCxnSpPr>
        <p:spPr>
          <a:xfrm flipV="1">
            <a:off x="4886325" y="5568950"/>
            <a:ext cx="2968625" cy="584200"/>
          </a:xfrm>
          <a:prstGeom prst="bentConnector3">
            <a:avLst>
              <a:gd name="adj1"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Afbeelding 1">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66479" y="5954712"/>
            <a:ext cx="424712" cy="30321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pPr eaLnBrk="1" hangingPunct="1"/>
            <a:r>
              <a:rPr lang="nl-NL" smtClean="0"/>
              <a:t>T3. Organen en cellen.</a:t>
            </a:r>
          </a:p>
        </p:txBody>
      </p:sp>
      <p:sp>
        <p:nvSpPr>
          <p:cNvPr id="10243"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244" name="Text Box 4"/>
          <p:cNvSpPr txBox="1">
            <a:spLocks noChangeArrowheads="1"/>
          </p:cNvSpPr>
          <p:nvPr/>
        </p:nvSpPr>
        <p:spPr bwMode="auto">
          <a:xfrm>
            <a:off x="2850444" y="981075"/>
            <a:ext cx="3231975"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algn="ctr" eaLnBrk="1" hangingPunct="1"/>
            <a:r>
              <a:rPr lang="nl-NL" sz="2400" dirty="0" smtClean="0">
                <a:solidFill>
                  <a:schemeClr val="bg1"/>
                </a:solidFill>
              </a:rPr>
              <a:t>Practicum: </a:t>
            </a:r>
            <a:r>
              <a:rPr lang="nl-NL" sz="2400" dirty="0" err="1">
                <a:solidFill>
                  <a:schemeClr val="bg1"/>
                </a:solidFill>
              </a:rPr>
              <a:t>Muggelarf</a:t>
            </a:r>
            <a:r>
              <a:rPr lang="nl-NL" sz="2400" dirty="0">
                <a:solidFill>
                  <a:schemeClr val="bg1"/>
                </a:solidFill>
              </a:rPr>
              <a:t>.</a:t>
            </a:r>
          </a:p>
        </p:txBody>
      </p:sp>
      <p:sp>
        <p:nvSpPr>
          <p:cNvPr id="10245" name="Rectangle 6"/>
          <p:cNvSpPr>
            <a:spLocks noChangeArrowheads="1"/>
          </p:cNvSpPr>
          <p:nvPr/>
        </p:nvSpPr>
        <p:spPr bwMode="auto">
          <a:xfrm>
            <a:off x="260350" y="1592263"/>
            <a:ext cx="882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000" b="1">
                <a:solidFill>
                  <a:srgbClr val="37441C"/>
                </a:solidFill>
              </a:rPr>
              <a:t>Titel. De Muggenlarf.  Vergroting: 40x.</a:t>
            </a:r>
          </a:p>
        </p:txBody>
      </p:sp>
      <p:sp>
        <p:nvSpPr>
          <p:cNvPr id="10246" name="Text Box 9"/>
          <p:cNvSpPr txBox="1">
            <a:spLocks noChangeArrowheads="1"/>
          </p:cNvSpPr>
          <p:nvPr/>
        </p:nvSpPr>
        <p:spPr bwMode="auto">
          <a:xfrm>
            <a:off x="7164388" y="2636838"/>
            <a:ext cx="1393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Voelspriet</a:t>
            </a:r>
          </a:p>
        </p:txBody>
      </p:sp>
      <p:sp>
        <p:nvSpPr>
          <p:cNvPr id="10247" name="Text Box 10"/>
          <p:cNvSpPr txBox="1">
            <a:spLocks noChangeArrowheads="1"/>
          </p:cNvSpPr>
          <p:nvPr/>
        </p:nvSpPr>
        <p:spPr bwMode="auto">
          <a:xfrm>
            <a:off x="7092950" y="4221163"/>
            <a:ext cx="1597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Ballasttanks</a:t>
            </a:r>
          </a:p>
        </p:txBody>
      </p:sp>
      <p:pic>
        <p:nvPicPr>
          <p:cNvPr id="10248" name="Picture 12"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708275"/>
            <a:ext cx="226695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2420938"/>
            <a:ext cx="1993900"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1" name="Text Box 15"/>
          <p:cNvSpPr txBox="1">
            <a:spLocks noChangeArrowheads="1"/>
          </p:cNvSpPr>
          <p:nvPr/>
        </p:nvSpPr>
        <p:spPr bwMode="auto">
          <a:xfrm>
            <a:off x="7380288" y="3284538"/>
            <a:ext cx="63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Oog</a:t>
            </a:r>
          </a:p>
        </p:txBody>
      </p:sp>
      <p:sp>
        <p:nvSpPr>
          <p:cNvPr id="10252" name="Text Box 18"/>
          <p:cNvSpPr txBox="1">
            <a:spLocks noChangeArrowheads="1"/>
          </p:cNvSpPr>
          <p:nvPr/>
        </p:nvSpPr>
        <p:spPr bwMode="auto">
          <a:xfrm>
            <a:off x="2627313" y="3860800"/>
            <a:ext cx="21955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Darmkanaal met </a:t>
            </a:r>
          </a:p>
          <a:p>
            <a:pPr eaLnBrk="1" hangingPunct="1"/>
            <a:r>
              <a:rPr lang="nl-NL" sz="2000" b="1">
                <a:solidFill>
                  <a:srgbClr val="37441C"/>
                </a:solidFill>
              </a:rPr>
              <a:t>buisvormig hart</a:t>
            </a:r>
          </a:p>
        </p:txBody>
      </p:sp>
      <p:sp>
        <p:nvSpPr>
          <p:cNvPr id="10253" name="Line 19"/>
          <p:cNvSpPr>
            <a:spLocks noChangeShapeType="1"/>
          </p:cNvSpPr>
          <p:nvPr/>
        </p:nvSpPr>
        <p:spPr bwMode="auto">
          <a:xfrm>
            <a:off x="1331913" y="4221163"/>
            <a:ext cx="13684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4" name="Line 20"/>
          <p:cNvSpPr>
            <a:spLocks noChangeShapeType="1"/>
          </p:cNvSpPr>
          <p:nvPr/>
        </p:nvSpPr>
        <p:spPr bwMode="auto">
          <a:xfrm>
            <a:off x="1187450" y="3429000"/>
            <a:ext cx="165576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5" name="Line 21"/>
          <p:cNvSpPr>
            <a:spLocks noChangeShapeType="1"/>
          </p:cNvSpPr>
          <p:nvPr/>
        </p:nvSpPr>
        <p:spPr bwMode="auto">
          <a:xfrm>
            <a:off x="5580063" y="2781300"/>
            <a:ext cx="15843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6" name="Line 22"/>
          <p:cNvSpPr>
            <a:spLocks noChangeShapeType="1"/>
          </p:cNvSpPr>
          <p:nvPr/>
        </p:nvSpPr>
        <p:spPr bwMode="auto">
          <a:xfrm>
            <a:off x="5724525" y="3500438"/>
            <a:ext cx="15113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7" name="Line 23"/>
          <p:cNvSpPr>
            <a:spLocks noChangeShapeType="1"/>
          </p:cNvSpPr>
          <p:nvPr/>
        </p:nvSpPr>
        <p:spPr bwMode="auto">
          <a:xfrm>
            <a:off x="5508625" y="4437063"/>
            <a:ext cx="15843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8" name="Line 24"/>
          <p:cNvSpPr>
            <a:spLocks noChangeShapeType="1"/>
          </p:cNvSpPr>
          <p:nvPr/>
        </p:nvSpPr>
        <p:spPr bwMode="auto">
          <a:xfrm>
            <a:off x="1116013" y="5734050"/>
            <a:ext cx="18002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9" name="Text Box 25"/>
          <p:cNvSpPr txBox="1">
            <a:spLocks noChangeArrowheads="1"/>
          </p:cNvSpPr>
          <p:nvPr/>
        </p:nvSpPr>
        <p:spPr bwMode="auto">
          <a:xfrm>
            <a:off x="2987675" y="5516563"/>
            <a:ext cx="1341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Adembuis</a:t>
            </a:r>
          </a:p>
        </p:txBody>
      </p:sp>
      <p:pic>
        <p:nvPicPr>
          <p:cNvPr id="1026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925" y="908050"/>
            <a:ext cx="1968500" cy="133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1" name="Text Box 27"/>
          <p:cNvSpPr txBox="1">
            <a:spLocks noChangeArrowheads="1"/>
          </p:cNvSpPr>
          <p:nvPr/>
        </p:nvSpPr>
        <p:spPr bwMode="auto">
          <a:xfrm>
            <a:off x="2987675" y="3213100"/>
            <a:ext cx="633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Kop</a:t>
            </a:r>
          </a:p>
        </p:txBody>
      </p:sp>
      <p:sp>
        <p:nvSpPr>
          <p:cNvPr id="10262" name="Text Box 21"/>
          <p:cNvSpPr txBox="1">
            <a:spLocks noChangeArrowheads="1"/>
          </p:cNvSpPr>
          <p:nvPr/>
        </p:nvSpPr>
        <p:spPr bwMode="auto">
          <a:xfrm>
            <a:off x="7589838" y="5981700"/>
            <a:ext cx="1366837"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dirty="0">
                <a:solidFill>
                  <a:srgbClr val="003300"/>
                </a:solidFill>
              </a:rPr>
              <a:t>Levenscyclus mug</a:t>
            </a:r>
          </a:p>
        </p:txBody>
      </p:sp>
      <p:pic>
        <p:nvPicPr>
          <p:cNvPr id="10263" name="Picture 25" descr="youtube-logo(2)">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8038" y="5908675"/>
            <a:ext cx="384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pPr eaLnBrk="1" hangingPunct="1"/>
            <a:r>
              <a:rPr lang="nl-NL" smtClean="0"/>
              <a:t>T3. Organen en cellen.</a:t>
            </a:r>
          </a:p>
        </p:txBody>
      </p:sp>
      <p:sp>
        <p:nvSpPr>
          <p:cNvPr id="11267"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1268" name="Text Box 4"/>
          <p:cNvSpPr txBox="1">
            <a:spLocks noChangeArrowheads="1"/>
          </p:cNvSpPr>
          <p:nvPr/>
        </p:nvSpPr>
        <p:spPr bwMode="auto">
          <a:xfrm>
            <a:off x="2680339" y="981075"/>
            <a:ext cx="3557897"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algn="ctr" eaLnBrk="1" hangingPunct="1"/>
            <a:r>
              <a:rPr lang="nl-NL" sz="2400" dirty="0" smtClean="0">
                <a:solidFill>
                  <a:schemeClr val="bg1"/>
                </a:solidFill>
              </a:rPr>
              <a:t>Practicum: </a:t>
            </a:r>
            <a:r>
              <a:rPr lang="nl-NL" sz="2400" dirty="0">
                <a:solidFill>
                  <a:schemeClr val="bg1"/>
                </a:solidFill>
              </a:rPr>
              <a:t>De Watervlo.</a:t>
            </a:r>
          </a:p>
        </p:txBody>
      </p:sp>
      <p:sp>
        <p:nvSpPr>
          <p:cNvPr id="11270" name="Rectangle 6"/>
          <p:cNvSpPr>
            <a:spLocks noChangeArrowheads="1"/>
          </p:cNvSpPr>
          <p:nvPr/>
        </p:nvSpPr>
        <p:spPr bwMode="auto">
          <a:xfrm>
            <a:off x="260350" y="1989138"/>
            <a:ext cx="882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000" b="1">
                <a:solidFill>
                  <a:srgbClr val="37441C"/>
                </a:solidFill>
              </a:rPr>
              <a:t>Titel. Watervlo.  Vergroting: 40x.</a:t>
            </a:r>
          </a:p>
        </p:txBody>
      </p:sp>
      <p:sp>
        <p:nvSpPr>
          <p:cNvPr id="11271" name="Text Box 7"/>
          <p:cNvSpPr txBox="1">
            <a:spLocks noChangeArrowheads="1"/>
          </p:cNvSpPr>
          <p:nvPr/>
        </p:nvSpPr>
        <p:spPr bwMode="auto">
          <a:xfrm>
            <a:off x="6300788" y="2781300"/>
            <a:ext cx="63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Oog</a:t>
            </a:r>
          </a:p>
        </p:txBody>
      </p:sp>
      <p:sp>
        <p:nvSpPr>
          <p:cNvPr id="11272" name="Text Box 8"/>
          <p:cNvSpPr txBox="1">
            <a:spLocks noChangeArrowheads="1"/>
          </p:cNvSpPr>
          <p:nvPr/>
        </p:nvSpPr>
        <p:spPr bwMode="auto">
          <a:xfrm>
            <a:off x="6300788" y="2349500"/>
            <a:ext cx="1393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a:solidFill>
                  <a:srgbClr val="37441C"/>
                </a:solidFill>
              </a:rPr>
              <a:t>Voelspriet</a:t>
            </a:r>
          </a:p>
        </p:txBody>
      </p:sp>
      <p:pic>
        <p:nvPicPr>
          <p:cNvPr id="11273" name="Picture 9"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492375"/>
            <a:ext cx="568642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5" name="Text Box 11"/>
          <p:cNvSpPr txBox="1">
            <a:spLocks noChangeArrowheads="1"/>
          </p:cNvSpPr>
          <p:nvPr/>
        </p:nvSpPr>
        <p:spPr bwMode="auto">
          <a:xfrm>
            <a:off x="6300788" y="3752850"/>
            <a:ext cx="1030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Eieren </a:t>
            </a:r>
          </a:p>
        </p:txBody>
      </p:sp>
      <p:sp>
        <p:nvSpPr>
          <p:cNvPr id="11276" name="Text Box 12"/>
          <p:cNvSpPr txBox="1">
            <a:spLocks noChangeArrowheads="1"/>
          </p:cNvSpPr>
          <p:nvPr/>
        </p:nvSpPr>
        <p:spPr bwMode="auto">
          <a:xfrm>
            <a:off x="6300788" y="4508500"/>
            <a:ext cx="157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Darmkanaal</a:t>
            </a:r>
          </a:p>
        </p:txBody>
      </p:sp>
      <p:sp>
        <p:nvSpPr>
          <p:cNvPr id="11277" name="Text Box 13"/>
          <p:cNvSpPr txBox="1">
            <a:spLocks noChangeArrowheads="1"/>
          </p:cNvSpPr>
          <p:nvPr/>
        </p:nvSpPr>
        <p:spPr bwMode="auto">
          <a:xfrm>
            <a:off x="6319838" y="3284538"/>
            <a:ext cx="700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Hart</a:t>
            </a:r>
          </a:p>
        </p:txBody>
      </p:sp>
      <p:sp>
        <p:nvSpPr>
          <p:cNvPr id="11278" name="Text Box 14"/>
          <p:cNvSpPr txBox="1">
            <a:spLocks noChangeArrowheads="1"/>
          </p:cNvSpPr>
          <p:nvPr/>
        </p:nvSpPr>
        <p:spPr bwMode="auto">
          <a:xfrm>
            <a:off x="6300788" y="5157788"/>
            <a:ext cx="1208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Kieuwen</a:t>
            </a:r>
          </a:p>
        </p:txBody>
      </p:sp>
      <p:sp>
        <p:nvSpPr>
          <p:cNvPr id="11279" name="Line 15"/>
          <p:cNvSpPr>
            <a:spLocks noChangeShapeType="1"/>
          </p:cNvSpPr>
          <p:nvPr/>
        </p:nvSpPr>
        <p:spPr bwMode="auto">
          <a:xfrm flipV="1">
            <a:off x="1331913" y="2565400"/>
            <a:ext cx="4895850" cy="3587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0" name="Line 16"/>
          <p:cNvSpPr>
            <a:spLocks noChangeShapeType="1"/>
          </p:cNvSpPr>
          <p:nvPr/>
        </p:nvSpPr>
        <p:spPr bwMode="auto">
          <a:xfrm flipV="1">
            <a:off x="1979613" y="3068638"/>
            <a:ext cx="4248150"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1" name="Line 17"/>
          <p:cNvSpPr>
            <a:spLocks noChangeShapeType="1"/>
          </p:cNvSpPr>
          <p:nvPr/>
        </p:nvSpPr>
        <p:spPr bwMode="auto">
          <a:xfrm flipV="1">
            <a:off x="3635375" y="3500438"/>
            <a:ext cx="2663825" cy="730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2" name="Line 18"/>
          <p:cNvSpPr>
            <a:spLocks noChangeShapeType="1"/>
          </p:cNvSpPr>
          <p:nvPr/>
        </p:nvSpPr>
        <p:spPr bwMode="auto">
          <a:xfrm flipV="1">
            <a:off x="3995738" y="4724400"/>
            <a:ext cx="2303462" cy="4333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3" name="Line 19"/>
          <p:cNvSpPr>
            <a:spLocks noChangeShapeType="1"/>
          </p:cNvSpPr>
          <p:nvPr/>
        </p:nvSpPr>
        <p:spPr bwMode="auto">
          <a:xfrm flipV="1">
            <a:off x="3203575" y="5373688"/>
            <a:ext cx="30956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4" name="Line 20"/>
          <p:cNvSpPr>
            <a:spLocks noChangeShapeType="1"/>
          </p:cNvSpPr>
          <p:nvPr/>
        </p:nvSpPr>
        <p:spPr bwMode="auto">
          <a:xfrm flipV="1">
            <a:off x="3995738" y="4005263"/>
            <a:ext cx="2303462" cy="2159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pPr eaLnBrk="1" hangingPunct="1"/>
            <a:r>
              <a:rPr lang="nl-NL" smtClean="0"/>
              <a:t>T3. Organen en cellen.</a:t>
            </a:r>
          </a:p>
        </p:txBody>
      </p:sp>
      <p:sp>
        <p:nvSpPr>
          <p:cNvPr id="12291"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12292" name="Picture 9"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052513"/>
            <a:ext cx="3470275"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4941888"/>
            <a:ext cx="8391525" cy="149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Rechthoek 1"/>
          <p:cNvSpPr>
            <a:spLocks noChangeArrowheads="1"/>
          </p:cNvSpPr>
          <p:nvPr/>
        </p:nvSpPr>
        <p:spPr bwMode="auto">
          <a:xfrm>
            <a:off x="4029075" y="1827213"/>
            <a:ext cx="4776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sz="2400" b="1">
                <a:solidFill>
                  <a:srgbClr val="FF0000"/>
                </a:solidFill>
              </a:rPr>
              <a:t>Kreeftachtigen. De Pekelkreeft.</a:t>
            </a:r>
            <a:endParaRPr lang="nl-NL" sz="2400">
              <a:solidFill>
                <a:srgbClr val="FF0000"/>
              </a:solidFill>
            </a:endParaRPr>
          </a:p>
        </p:txBody>
      </p:sp>
      <p:sp>
        <p:nvSpPr>
          <p:cNvPr id="12296" name="Rechthoek 23"/>
          <p:cNvSpPr>
            <a:spLocks noChangeArrowheads="1"/>
          </p:cNvSpPr>
          <p:nvPr/>
        </p:nvSpPr>
        <p:spPr bwMode="auto">
          <a:xfrm>
            <a:off x="4591050" y="4348163"/>
            <a:ext cx="3314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sz="2400" b="1">
                <a:solidFill>
                  <a:srgbClr val="FF0000"/>
                </a:solidFill>
              </a:rPr>
              <a:t>Zoutwoestijn in Utah.</a:t>
            </a:r>
            <a:endParaRPr lang="nl-NL" sz="240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pPr eaLnBrk="1" hangingPunct="1"/>
            <a:r>
              <a:rPr lang="nl-NL" smtClean="0"/>
              <a:t>T3. Organen en cellen.</a:t>
            </a:r>
          </a:p>
        </p:txBody>
      </p:sp>
      <p:sp>
        <p:nvSpPr>
          <p:cNvPr id="13315"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13316" name="Picture 9"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hthoek 1"/>
          <p:cNvSpPr>
            <a:spLocks noChangeArrowheads="1"/>
          </p:cNvSpPr>
          <p:nvPr/>
        </p:nvSpPr>
        <p:spPr bwMode="auto">
          <a:xfrm>
            <a:off x="107950" y="1052513"/>
            <a:ext cx="8928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2400" b="1">
                <a:solidFill>
                  <a:srgbClr val="FF0000"/>
                </a:solidFill>
              </a:rPr>
              <a:t>De Pekelkreeft. Kreeftachtige met een open bloedsomloop.</a:t>
            </a:r>
            <a:endParaRPr lang="nl-NL" sz="2400">
              <a:solidFill>
                <a:srgbClr val="FF0000"/>
              </a:solidFill>
            </a:endParaRPr>
          </a:p>
        </p:txBody>
      </p:sp>
      <p:sp>
        <p:nvSpPr>
          <p:cNvPr id="13318" name="Rechthoek 2"/>
          <p:cNvSpPr>
            <a:spLocks noChangeArrowheads="1"/>
          </p:cNvSpPr>
          <p:nvPr/>
        </p:nvSpPr>
        <p:spPr bwMode="auto">
          <a:xfrm>
            <a:off x="187325" y="1531938"/>
            <a:ext cx="8705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1800" b="1">
                <a:solidFill>
                  <a:srgbClr val="FF0000"/>
                </a:solidFill>
              </a:rPr>
              <a:t>Je krijgt een preparaat van een pekelkreeft. Bekijk het stromen van het bloed en het kloppen van het hart. Vergroting 50 x.</a:t>
            </a:r>
            <a:endParaRPr lang="nl-NL" sz="1800">
              <a:solidFill>
                <a:srgbClr val="FF0000"/>
              </a:solidFill>
            </a:endParaRPr>
          </a:p>
          <a:p>
            <a:r>
              <a:rPr lang="nl-NL" sz="1800" b="1">
                <a:solidFill>
                  <a:srgbClr val="FF0000"/>
                </a:solidFill>
              </a:rPr>
              <a:t>Maak een schematische tekening van de pekelkreeft op een A4.</a:t>
            </a:r>
            <a:endParaRPr lang="nl-NL" sz="1800">
              <a:solidFill>
                <a:srgbClr val="FF0000"/>
              </a:solidFill>
            </a:endParaRPr>
          </a:p>
          <a:p>
            <a:r>
              <a:rPr lang="nl-NL" sz="1800" b="1">
                <a:solidFill>
                  <a:srgbClr val="FF0000"/>
                </a:solidFill>
              </a:rPr>
              <a:t>Vermeld: </a:t>
            </a:r>
            <a:r>
              <a:rPr lang="nl-NL" sz="1800" b="1" i="1">
                <a:solidFill>
                  <a:srgbClr val="FF0000"/>
                </a:solidFill>
              </a:rPr>
              <a:t>darmkanaal met buisvormig hart - oog - kieuwen</a:t>
            </a:r>
            <a:endParaRPr lang="nl-NL" sz="1800">
              <a:solidFill>
                <a:srgbClr val="FF0000"/>
              </a:solidFill>
            </a:endParaRPr>
          </a:p>
        </p:txBody>
      </p:sp>
      <p:pic>
        <p:nvPicPr>
          <p:cNvPr id="133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3001963"/>
            <a:ext cx="4608513"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ine 20"/>
          <p:cNvSpPr>
            <a:spLocks noChangeShapeType="1"/>
          </p:cNvSpPr>
          <p:nvPr/>
        </p:nvSpPr>
        <p:spPr bwMode="auto">
          <a:xfrm>
            <a:off x="827584" y="3861048"/>
            <a:ext cx="5128915"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3" name="Line 20"/>
          <p:cNvSpPr>
            <a:spLocks noChangeShapeType="1"/>
          </p:cNvSpPr>
          <p:nvPr/>
        </p:nvSpPr>
        <p:spPr bwMode="auto">
          <a:xfrm>
            <a:off x="3919926" y="4924768"/>
            <a:ext cx="2036573"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 name="Line 20"/>
          <p:cNvSpPr>
            <a:spLocks noChangeShapeType="1"/>
          </p:cNvSpPr>
          <p:nvPr/>
        </p:nvSpPr>
        <p:spPr bwMode="auto">
          <a:xfrm>
            <a:off x="4320381" y="5676500"/>
            <a:ext cx="1655763"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 name="Line 20"/>
          <p:cNvSpPr>
            <a:spLocks noChangeShapeType="1"/>
          </p:cNvSpPr>
          <p:nvPr/>
        </p:nvSpPr>
        <p:spPr bwMode="auto">
          <a:xfrm>
            <a:off x="3036887" y="4293096"/>
            <a:ext cx="2919612"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7" name="Text Box 8"/>
          <p:cNvSpPr txBox="1">
            <a:spLocks noChangeArrowheads="1"/>
          </p:cNvSpPr>
          <p:nvPr/>
        </p:nvSpPr>
        <p:spPr bwMode="auto">
          <a:xfrm>
            <a:off x="6039264" y="3694548"/>
            <a:ext cx="6399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smtClean="0">
                <a:solidFill>
                  <a:srgbClr val="37441C"/>
                </a:solidFill>
              </a:rPr>
              <a:t>Oog</a:t>
            </a:r>
            <a:endParaRPr lang="nl-NL" sz="2000" b="1" dirty="0">
              <a:solidFill>
                <a:srgbClr val="37441C"/>
              </a:solidFill>
            </a:endParaRPr>
          </a:p>
        </p:txBody>
      </p:sp>
      <p:sp>
        <p:nvSpPr>
          <p:cNvPr id="18" name="Text Box 8"/>
          <p:cNvSpPr txBox="1">
            <a:spLocks noChangeArrowheads="1"/>
          </p:cNvSpPr>
          <p:nvPr/>
        </p:nvSpPr>
        <p:spPr bwMode="auto">
          <a:xfrm>
            <a:off x="5940152" y="4094658"/>
            <a:ext cx="33329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smtClean="0">
                <a:solidFill>
                  <a:srgbClr val="37441C"/>
                </a:solidFill>
              </a:rPr>
              <a:t>Zwempoten met kieuwen</a:t>
            </a:r>
            <a:endParaRPr lang="nl-NL" sz="2000" b="1" dirty="0">
              <a:solidFill>
                <a:srgbClr val="37441C"/>
              </a:solidFill>
            </a:endParaRPr>
          </a:p>
        </p:txBody>
      </p:sp>
      <p:sp>
        <p:nvSpPr>
          <p:cNvPr id="19" name="Text Box 8"/>
          <p:cNvSpPr txBox="1">
            <a:spLocks noChangeArrowheads="1"/>
          </p:cNvSpPr>
          <p:nvPr/>
        </p:nvSpPr>
        <p:spPr bwMode="auto">
          <a:xfrm>
            <a:off x="5940152" y="4726330"/>
            <a:ext cx="9621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smtClean="0">
                <a:solidFill>
                  <a:srgbClr val="37441C"/>
                </a:solidFill>
              </a:rPr>
              <a:t>Eieren</a:t>
            </a:r>
            <a:endParaRPr lang="nl-NL" sz="2000" b="1" dirty="0">
              <a:solidFill>
                <a:srgbClr val="37441C"/>
              </a:solidFill>
            </a:endParaRPr>
          </a:p>
        </p:txBody>
      </p:sp>
      <p:sp>
        <p:nvSpPr>
          <p:cNvPr id="20" name="Text Box 8"/>
          <p:cNvSpPr txBox="1">
            <a:spLocks noChangeArrowheads="1"/>
          </p:cNvSpPr>
          <p:nvPr/>
        </p:nvSpPr>
        <p:spPr bwMode="auto">
          <a:xfrm>
            <a:off x="6025960" y="5478462"/>
            <a:ext cx="22076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smtClean="0">
                <a:solidFill>
                  <a:srgbClr val="37441C"/>
                </a:solidFill>
              </a:rPr>
              <a:t>Darmkanaal met </a:t>
            </a:r>
          </a:p>
          <a:p>
            <a:pPr eaLnBrk="1" hangingPunct="1"/>
            <a:r>
              <a:rPr lang="nl-NL" sz="2000" b="1" dirty="0" smtClean="0">
                <a:solidFill>
                  <a:srgbClr val="37441C"/>
                </a:solidFill>
              </a:rPr>
              <a:t>buisvormig hart</a:t>
            </a:r>
            <a:endParaRPr lang="nl-NL" sz="2000" b="1" dirty="0">
              <a:solidFill>
                <a:srgbClr val="37441C"/>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4"/>
          <p:cNvSpPr>
            <a:spLocks noGrp="1"/>
          </p:cNvSpPr>
          <p:nvPr>
            <p:ph type="ctrTitle" idx="4294967295"/>
          </p:nvPr>
        </p:nvSpPr>
        <p:spPr>
          <a:xfrm>
            <a:off x="179388" y="0"/>
            <a:ext cx="7286625" cy="642938"/>
          </a:xfrm>
        </p:spPr>
        <p:txBody>
          <a:bodyPr/>
          <a:lstStyle/>
          <a:p>
            <a:pPr eaLnBrk="1" hangingPunct="1"/>
            <a:r>
              <a:rPr lang="nl-NL" smtClean="0"/>
              <a:t>T2. Planten (Bouw van een Blad)</a:t>
            </a:r>
          </a:p>
        </p:txBody>
      </p:sp>
      <p:pic>
        <p:nvPicPr>
          <p:cNvPr id="20483"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0"/>
          <p:cNvSpPr>
            <a:spLocks noChangeArrowheads="1"/>
          </p:cNvSpPr>
          <p:nvPr/>
        </p:nvSpPr>
        <p:spPr bwMode="auto">
          <a:xfrm>
            <a:off x="441325" y="1122960"/>
            <a:ext cx="87026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914400" algn="l"/>
                <a:tab pos="-457200" algn="l"/>
                <a:tab pos="0" algn="l"/>
                <a:tab pos="539750" algn="l"/>
                <a:tab pos="1081088" algn="l"/>
                <a:tab pos="1620838" algn="l"/>
                <a:tab pos="2160588" algn="l"/>
                <a:tab pos="2701925" algn="l"/>
                <a:tab pos="3241675" algn="l"/>
                <a:tab pos="3781425" algn="l"/>
                <a:tab pos="4321175" algn="l"/>
                <a:tab pos="4862513" algn="l"/>
                <a:tab pos="5402263" algn="l"/>
              </a:tabLst>
            </a:pPr>
            <a:r>
              <a:rPr lang="nl-NL" sz="2000" b="1" dirty="0" smtClean="0"/>
              <a:t>De </a:t>
            </a:r>
            <a:r>
              <a:rPr lang="nl-NL" sz="2000" b="1" dirty="0"/>
              <a:t>opperhuid van een Fluweelplant.</a:t>
            </a:r>
          </a:p>
          <a:p>
            <a:pPr>
              <a:tabLst>
                <a:tab pos="-914400" algn="l"/>
                <a:tab pos="-457200" algn="l"/>
                <a:tab pos="0" algn="l"/>
                <a:tab pos="539750" algn="l"/>
                <a:tab pos="1081088" algn="l"/>
                <a:tab pos="1620838" algn="l"/>
                <a:tab pos="2160588" algn="l"/>
                <a:tab pos="2701925" algn="l"/>
                <a:tab pos="3241675" algn="l"/>
                <a:tab pos="3781425" algn="l"/>
                <a:tab pos="4321175" algn="l"/>
                <a:tab pos="4862513" algn="l"/>
                <a:tab pos="5402263" algn="l"/>
              </a:tabLst>
            </a:pPr>
            <a:r>
              <a:rPr lang="nl-NL" sz="2000" b="1" dirty="0" smtClean="0"/>
              <a:t>Overzicht van de opperhuid van de Fluweelplant. Vergroting 400 </a:t>
            </a:r>
            <a:r>
              <a:rPr lang="nl-NL" sz="2000" b="1" dirty="0"/>
              <a:t>x.</a:t>
            </a:r>
          </a:p>
        </p:txBody>
      </p:sp>
      <p:sp>
        <p:nvSpPr>
          <p:cNvPr id="10" name="Tekstvak 9"/>
          <p:cNvSpPr txBox="1">
            <a:spLocks noChangeArrowheads="1"/>
          </p:cNvSpPr>
          <p:nvPr/>
        </p:nvSpPr>
        <p:spPr bwMode="auto">
          <a:xfrm>
            <a:off x="7155279" y="4731377"/>
            <a:ext cx="1214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err="1"/>
              <a:t>Sluitcel</a:t>
            </a:r>
            <a:endParaRPr lang="nl-NL" dirty="0"/>
          </a:p>
        </p:txBody>
      </p:sp>
      <p:sp>
        <p:nvSpPr>
          <p:cNvPr id="12" name="Tekstvak 11"/>
          <p:cNvSpPr txBox="1">
            <a:spLocks noChangeArrowheads="1"/>
          </p:cNvSpPr>
          <p:nvPr/>
        </p:nvSpPr>
        <p:spPr bwMode="auto">
          <a:xfrm>
            <a:off x="437839" y="200631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Opperhuidcel</a:t>
            </a:r>
          </a:p>
        </p:txBody>
      </p:sp>
      <p:sp>
        <p:nvSpPr>
          <p:cNvPr id="13" name="Tekstvak 12"/>
          <p:cNvSpPr txBox="1">
            <a:spLocks noChangeArrowheads="1"/>
          </p:cNvSpPr>
          <p:nvPr/>
        </p:nvSpPr>
        <p:spPr bwMode="auto">
          <a:xfrm>
            <a:off x="437839" y="3141445"/>
            <a:ext cx="12250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Huid-</a:t>
            </a:r>
          </a:p>
          <a:p>
            <a:pPr eaLnBrk="1" hangingPunct="1"/>
            <a:r>
              <a:rPr lang="nl-NL" dirty="0" smtClean="0"/>
              <a:t>mondje</a:t>
            </a:r>
            <a:endParaRPr lang="nl-NL" dirty="0"/>
          </a:p>
        </p:txBody>
      </p:sp>
      <p:sp>
        <p:nvSpPr>
          <p:cNvPr id="14" name="Tekstvak 13"/>
          <p:cNvSpPr txBox="1">
            <a:spLocks noChangeArrowheads="1"/>
          </p:cNvSpPr>
          <p:nvPr/>
        </p:nvSpPr>
        <p:spPr bwMode="auto">
          <a:xfrm>
            <a:off x="437839" y="5047029"/>
            <a:ext cx="1847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Plantenhaar</a:t>
            </a:r>
          </a:p>
        </p:txBody>
      </p:sp>
      <p:pic>
        <p:nvPicPr>
          <p:cNvPr id="20489" name="Picture 2" descr="http://i355.photobucket.com/albums/r474/TheLordOfCantecroy/home-planten/paarsfluweelbla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130" y="5529629"/>
            <a:ext cx="762889" cy="57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AutoShape 22">
            <a:hlinkClick r:id="rId5" highlightClick="1"/>
          </p:cNvPr>
          <p:cNvSpPr>
            <a:spLocks noChangeArrowheads="1"/>
          </p:cNvSpPr>
          <p:nvPr/>
        </p:nvSpPr>
        <p:spPr bwMode="auto">
          <a:xfrm>
            <a:off x="311387" y="6402282"/>
            <a:ext cx="503237" cy="334963"/>
          </a:xfrm>
          <a:prstGeom prst="actionButtonMovie">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491" name="Text Box 23"/>
          <p:cNvSpPr txBox="1">
            <a:spLocks noChangeArrowheads="1"/>
          </p:cNvSpPr>
          <p:nvPr/>
        </p:nvSpPr>
        <p:spPr bwMode="auto">
          <a:xfrm>
            <a:off x="923574" y="6513332"/>
            <a:ext cx="7874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dirty="0">
                <a:solidFill>
                  <a:srgbClr val="37441C"/>
                </a:solidFill>
              </a:rPr>
              <a:t>Fotosynthese</a:t>
            </a:r>
          </a:p>
        </p:txBody>
      </p:sp>
      <p:sp>
        <p:nvSpPr>
          <p:cNvPr id="2" name="Tekstvak 1"/>
          <p:cNvSpPr txBox="1"/>
          <p:nvPr/>
        </p:nvSpPr>
        <p:spPr>
          <a:xfrm>
            <a:off x="6799338" y="5078948"/>
            <a:ext cx="2044149" cy="461665"/>
          </a:xfrm>
          <a:prstGeom prst="rect">
            <a:avLst/>
          </a:prstGeom>
          <a:noFill/>
        </p:spPr>
        <p:txBody>
          <a:bodyPr wrap="none" rtlCol="0">
            <a:spAutoFit/>
          </a:bodyPr>
          <a:lstStyle/>
          <a:p>
            <a:r>
              <a:rPr lang="nl-NL" dirty="0" smtClean="0"/>
              <a:t>Ademopening</a:t>
            </a:r>
            <a:endParaRPr lang="nl-NL" dirty="0"/>
          </a:p>
        </p:txBody>
      </p:sp>
      <p:sp>
        <p:nvSpPr>
          <p:cNvPr id="3" name="Tekstvak 2"/>
          <p:cNvSpPr txBox="1"/>
          <p:nvPr/>
        </p:nvSpPr>
        <p:spPr>
          <a:xfrm>
            <a:off x="6503351" y="5540613"/>
            <a:ext cx="2380780" cy="461665"/>
          </a:xfrm>
          <a:prstGeom prst="rect">
            <a:avLst/>
          </a:prstGeom>
          <a:noFill/>
        </p:spPr>
        <p:txBody>
          <a:bodyPr wrap="none" rtlCol="0">
            <a:spAutoFit/>
          </a:bodyPr>
          <a:lstStyle/>
          <a:p>
            <a:r>
              <a:rPr lang="nl-NL" dirty="0" smtClean="0"/>
              <a:t>Bladgroenkorrel</a:t>
            </a:r>
            <a:endParaRPr lang="nl-NL" dirty="0"/>
          </a:p>
        </p:txBody>
      </p:sp>
      <p:sp>
        <p:nvSpPr>
          <p:cNvPr id="4" name="Rechteraccolade 3"/>
          <p:cNvSpPr/>
          <p:nvPr/>
        </p:nvSpPr>
        <p:spPr>
          <a:xfrm rot="16200000">
            <a:off x="7613594" y="3842712"/>
            <a:ext cx="506776" cy="1672083"/>
          </a:xfrm>
          <a:prstGeom prst="rightBrace">
            <a:avLst>
              <a:gd name="adj1" fmla="val 8333"/>
              <a:gd name="adj2" fmla="val 48023"/>
            </a:avLst>
          </a:prstGeom>
          <a:ln w="41275"/>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sp>
        <p:nvSpPr>
          <p:cNvPr id="16" name="Text Box 23"/>
          <p:cNvSpPr txBox="1">
            <a:spLocks noChangeArrowheads="1"/>
          </p:cNvSpPr>
          <p:nvPr/>
        </p:nvSpPr>
        <p:spPr bwMode="auto">
          <a:xfrm>
            <a:off x="2495560" y="6484839"/>
            <a:ext cx="7296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dirty="0" smtClean="0">
                <a:solidFill>
                  <a:srgbClr val="37441C"/>
                </a:solidFill>
              </a:rPr>
              <a:t>huidmondje</a:t>
            </a:r>
            <a:endParaRPr lang="nl-NL" sz="800" dirty="0">
              <a:solidFill>
                <a:srgbClr val="37441C"/>
              </a:solidFill>
            </a:endParaRPr>
          </a:p>
        </p:txBody>
      </p:sp>
      <p:sp>
        <p:nvSpPr>
          <p:cNvPr id="6" name="Rechthoek 5"/>
          <p:cNvSpPr/>
          <p:nvPr/>
        </p:nvSpPr>
        <p:spPr>
          <a:xfrm>
            <a:off x="311387" y="904135"/>
            <a:ext cx="8702675" cy="5305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3764" y="6451387"/>
            <a:ext cx="323850" cy="219075"/>
          </a:xfrm>
          <a:prstGeom prst="rect">
            <a:avLst/>
          </a:prstGeom>
        </p:spPr>
      </p:pic>
      <p:sp>
        <p:nvSpPr>
          <p:cNvPr id="20" name="Tekstvak 19"/>
          <p:cNvSpPr txBox="1">
            <a:spLocks noChangeArrowheads="1"/>
          </p:cNvSpPr>
          <p:nvPr/>
        </p:nvSpPr>
        <p:spPr bwMode="auto">
          <a:xfrm>
            <a:off x="7433901" y="3570326"/>
            <a:ext cx="12250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Huid-</a:t>
            </a:r>
          </a:p>
          <a:p>
            <a:pPr eaLnBrk="1" hangingPunct="1"/>
            <a:r>
              <a:rPr lang="nl-NL" dirty="0" smtClean="0"/>
              <a:t>mondje</a:t>
            </a:r>
            <a:endParaRPr lang="nl-NL" dirty="0"/>
          </a:p>
        </p:txBody>
      </p:sp>
      <p:sp>
        <p:nvSpPr>
          <p:cNvPr id="7" name="Ovaal 6"/>
          <p:cNvSpPr/>
          <p:nvPr/>
        </p:nvSpPr>
        <p:spPr>
          <a:xfrm>
            <a:off x="5938092" y="991076"/>
            <a:ext cx="176269" cy="1877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al 21"/>
          <p:cNvSpPr/>
          <p:nvPr/>
        </p:nvSpPr>
        <p:spPr>
          <a:xfrm>
            <a:off x="3734565" y="963154"/>
            <a:ext cx="176269" cy="1877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637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2" grpId="0"/>
      <p:bldP spid="3" grpId="0"/>
      <p:bldP spid="4"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a:xfrm>
            <a:off x="161913" y="-3472"/>
            <a:ext cx="7215188" cy="642937"/>
          </a:xfrm>
        </p:spPr>
        <p:txBody>
          <a:bodyPr/>
          <a:lstStyle/>
          <a:p>
            <a:pPr eaLnBrk="1" hangingPunct="1"/>
            <a:r>
              <a:rPr lang="nl-NL" smtClean="0"/>
              <a:t>T3. Organen en cellen.</a:t>
            </a:r>
          </a:p>
        </p:txBody>
      </p:sp>
      <p:sp>
        <p:nvSpPr>
          <p:cNvPr id="3076" name="Text Box 7"/>
          <p:cNvSpPr txBox="1">
            <a:spLocks noChangeArrowheads="1"/>
          </p:cNvSpPr>
          <p:nvPr/>
        </p:nvSpPr>
        <p:spPr bwMode="auto">
          <a:xfrm>
            <a:off x="400587" y="929574"/>
            <a:ext cx="4038285"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algn="ctr" eaLnBrk="1" hangingPunct="1"/>
            <a:r>
              <a:rPr lang="nl-NL" sz="2400" dirty="0" smtClean="0">
                <a:solidFill>
                  <a:schemeClr val="bg1"/>
                </a:solidFill>
              </a:rPr>
              <a:t>Hoe maak je het preparaat?</a:t>
            </a:r>
            <a:endParaRPr lang="nl-NL" sz="2400" dirty="0">
              <a:solidFill>
                <a:schemeClr val="bg1"/>
              </a:solidFill>
            </a:endParaRPr>
          </a:p>
        </p:txBody>
      </p:sp>
      <p:sp>
        <p:nvSpPr>
          <p:cNvPr id="3078" name="Rectangle 9"/>
          <p:cNvSpPr>
            <a:spLocks noChangeArrowheads="1"/>
          </p:cNvSpPr>
          <p:nvPr/>
        </p:nvSpPr>
        <p:spPr bwMode="auto">
          <a:xfrm>
            <a:off x="279632" y="1588144"/>
            <a:ext cx="5067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1. Leg objectglas voor je op tafel.</a:t>
            </a:r>
            <a:endParaRPr lang="nl-NL" sz="2400" b="1" dirty="0">
              <a:solidFill>
                <a:srgbClr val="37441C"/>
              </a:solidFill>
            </a:endParaRPr>
          </a:p>
        </p:txBody>
      </p:sp>
      <p:pic>
        <p:nvPicPr>
          <p:cNvPr id="3082" name="Picture 18"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Rechte verbindingslijn met pijl 2"/>
          <p:cNvCxnSpPr/>
          <p:nvPr/>
        </p:nvCxnSpPr>
        <p:spPr>
          <a:xfrm>
            <a:off x="5233232" y="1783899"/>
            <a:ext cx="1008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Afbeeldingsresultaat voor taf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1079445"/>
            <a:ext cx="1550194" cy="10001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9"/>
          <p:cNvSpPr>
            <a:spLocks noChangeArrowheads="1"/>
          </p:cNvSpPr>
          <p:nvPr/>
        </p:nvSpPr>
        <p:spPr bwMode="auto">
          <a:xfrm>
            <a:off x="279632" y="2160135"/>
            <a:ext cx="71465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2. Doe 1 druppel water op objectglas met pipet.</a:t>
            </a:r>
            <a:endParaRPr lang="nl-NL" sz="2400" b="1" dirty="0">
              <a:solidFill>
                <a:srgbClr val="37441C"/>
              </a:solidFill>
            </a:endParaRPr>
          </a:p>
        </p:txBody>
      </p:sp>
      <p:pic>
        <p:nvPicPr>
          <p:cNvPr id="4" name="Afbeelding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1541" y="2621800"/>
            <a:ext cx="3233043" cy="1748160"/>
          </a:xfrm>
          <a:prstGeom prst="rect">
            <a:avLst/>
          </a:prstGeom>
        </p:spPr>
      </p:pic>
      <p:sp>
        <p:nvSpPr>
          <p:cNvPr id="14" name="Rectangle 9"/>
          <p:cNvSpPr>
            <a:spLocks noChangeArrowheads="1"/>
          </p:cNvSpPr>
          <p:nvPr/>
        </p:nvSpPr>
        <p:spPr bwMode="auto">
          <a:xfrm>
            <a:off x="274827" y="2635854"/>
            <a:ext cx="46458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3. Knip krantenknipsel kleiner </a:t>
            </a:r>
          </a:p>
          <a:p>
            <a:pPr eaLnBrk="1" hangingPunct="1"/>
            <a:r>
              <a:rPr lang="nl-NL" sz="2400" b="1" dirty="0" smtClean="0">
                <a:solidFill>
                  <a:srgbClr val="37441C"/>
                </a:solidFill>
              </a:rPr>
              <a:t>    dan </a:t>
            </a:r>
            <a:r>
              <a:rPr lang="nl-NL" sz="2400" b="1" dirty="0" err="1" smtClean="0">
                <a:solidFill>
                  <a:srgbClr val="37441C"/>
                </a:solidFill>
              </a:rPr>
              <a:t>dekglas</a:t>
            </a:r>
            <a:r>
              <a:rPr lang="nl-NL" sz="2400" b="1" dirty="0" smtClean="0">
                <a:solidFill>
                  <a:srgbClr val="37441C"/>
                </a:solidFill>
              </a:rPr>
              <a:t>.</a:t>
            </a:r>
            <a:endParaRPr lang="nl-NL" sz="2400" b="1" dirty="0">
              <a:solidFill>
                <a:srgbClr val="37441C"/>
              </a:solidFill>
            </a:endParaRPr>
          </a:p>
        </p:txBody>
      </p:sp>
      <p:pic>
        <p:nvPicPr>
          <p:cNvPr id="5" name="Afbeelding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3819" y="3119097"/>
            <a:ext cx="1064832" cy="1114590"/>
          </a:xfrm>
          <a:prstGeom prst="rect">
            <a:avLst/>
          </a:prstGeom>
        </p:spPr>
      </p:pic>
      <p:pic>
        <p:nvPicPr>
          <p:cNvPr id="6" name="Afbeelding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8683" y="3207844"/>
            <a:ext cx="673533" cy="673533"/>
          </a:xfrm>
          <a:prstGeom prst="rect">
            <a:avLst/>
          </a:prstGeom>
          <a:ln>
            <a:solidFill>
              <a:srgbClr val="003300"/>
            </a:solidFill>
            <a:prstDash val="sysDash"/>
          </a:ln>
        </p:spPr>
      </p:pic>
      <p:sp>
        <p:nvSpPr>
          <p:cNvPr id="17" name="Rectangle 9"/>
          <p:cNvSpPr>
            <a:spLocks noChangeArrowheads="1"/>
          </p:cNvSpPr>
          <p:nvPr/>
        </p:nvSpPr>
        <p:spPr bwMode="auto">
          <a:xfrm>
            <a:off x="242192" y="4321733"/>
            <a:ext cx="88446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4. Leg krantenknipsel met pincet leesbaar in druppel water.</a:t>
            </a:r>
            <a:endParaRPr lang="nl-NL" sz="2400" b="1" dirty="0">
              <a:solidFill>
                <a:srgbClr val="37441C"/>
              </a:solidFill>
            </a:endParaRPr>
          </a:p>
        </p:txBody>
      </p:sp>
      <p:pic>
        <p:nvPicPr>
          <p:cNvPr id="8" name="Afbeelding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5267" y="4894666"/>
            <a:ext cx="2181746" cy="670965"/>
          </a:xfrm>
          <a:prstGeom prst="rect">
            <a:avLst/>
          </a:prstGeom>
        </p:spPr>
      </p:pic>
      <p:pic>
        <p:nvPicPr>
          <p:cNvPr id="10" name="Afbeelding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143972" y="4759018"/>
            <a:ext cx="2406146" cy="537418"/>
          </a:xfrm>
          <a:prstGeom prst="rect">
            <a:avLst/>
          </a:prstGeom>
        </p:spPr>
      </p:pic>
      <p:sp>
        <p:nvSpPr>
          <p:cNvPr id="22" name="Rectangle 9"/>
          <p:cNvSpPr>
            <a:spLocks noChangeArrowheads="1"/>
          </p:cNvSpPr>
          <p:nvPr/>
        </p:nvSpPr>
        <p:spPr bwMode="auto">
          <a:xfrm>
            <a:off x="264799" y="5928664"/>
            <a:ext cx="28964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5. </a:t>
            </a:r>
            <a:r>
              <a:rPr lang="nl-NL" sz="2400" b="1" dirty="0" err="1" smtClean="0">
                <a:solidFill>
                  <a:srgbClr val="37441C"/>
                </a:solidFill>
              </a:rPr>
              <a:t>Dekglas</a:t>
            </a:r>
            <a:r>
              <a:rPr lang="nl-NL" sz="2400" b="1" dirty="0" smtClean="0">
                <a:solidFill>
                  <a:srgbClr val="37441C"/>
                </a:solidFill>
              </a:rPr>
              <a:t> erop.</a:t>
            </a:r>
            <a:endParaRPr lang="nl-NL" sz="2400" b="1" dirty="0">
              <a:solidFill>
                <a:srgbClr val="37441C"/>
              </a:solidFill>
            </a:endParaRPr>
          </a:p>
        </p:txBody>
      </p:sp>
      <p:pic>
        <p:nvPicPr>
          <p:cNvPr id="11" name="Afbeelding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57483" y="5732077"/>
            <a:ext cx="2984058" cy="937283"/>
          </a:xfrm>
          <a:prstGeom prst="rect">
            <a:avLst/>
          </a:prstGeom>
        </p:spPr>
      </p:pic>
      <p:pic>
        <p:nvPicPr>
          <p:cNvPr id="15" name="Afbeelding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44202" y="5027224"/>
            <a:ext cx="674253" cy="461026"/>
          </a:xfrm>
          <a:prstGeom prst="rect">
            <a:avLst/>
          </a:prstGeom>
        </p:spPr>
      </p:pic>
    </p:spTree>
    <p:extLst>
      <p:ext uri="{BB962C8B-B14F-4D97-AF65-F5344CB8AC3E}">
        <p14:creationId xmlns:p14="http://schemas.microsoft.com/office/powerpoint/2010/main" val="194093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12" grpId="0"/>
      <p:bldP spid="14" grpId="0"/>
      <p:bldP spid="17"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p:txBody>
          <a:bodyPr/>
          <a:lstStyle/>
          <a:p>
            <a:pPr eaLnBrk="1" hangingPunct="1"/>
            <a:r>
              <a:rPr lang="nl-NL" smtClean="0"/>
              <a:t>T3. Organen en cellen.</a:t>
            </a:r>
          </a:p>
        </p:txBody>
      </p:sp>
      <p:sp>
        <p:nvSpPr>
          <p:cNvPr id="3075" name="Rectangle 3">
            <a:hlinkClick r:id="rId3"/>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endParaRPr lang="nl-NL"/>
          </a:p>
        </p:txBody>
      </p:sp>
      <p:sp>
        <p:nvSpPr>
          <p:cNvPr id="3077" name="Rectangle 8"/>
          <p:cNvSpPr>
            <a:spLocks noChangeArrowheads="1"/>
          </p:cNvSpPr>
          <p:nvPr/>
        </p:nvSpPr>
        <p:spPr bwMode="auto">
          <a:xfrm>
            <a:off x="321571" y="864777"/>
            <a:ext cx="73993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FF0000"/>
                </a:solidFill>
              </a:rPr>
              <a:t>Maak een preparaat van twee kruisende haren.</a:t>
            </a:r>
            <a:endParaRPr lang="nl-NL" sz="2400" b="1" dirty="0">
              <a:solidFill>
                <a:srgbClr val="FF0000"/>
              </a:solidFill>
            </a:endParaRPr>
          </a:p>
        </p:txBody>
      </p:sp>
      <p:sp>
        <p:nvSpPr>
          <p:cNvPr id="3078" name="Rectangle 9"/>
          <p:cNvSpPr>
            <a:spLocks noChangeArrowheads="1"/>
          </p:cNvSpPr>
          <p:nvPr/>
        </p:nvSpPr>
        <p:spPr bwMode="auto">
          <a:xfrm>
            <a:off x="3851920" y="1480116"/>
            <a:ext cx="48414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Twee kruisende haren in water. </a:t>
            </a:r>
          </a:p>
          <a:p>
            <a:pPr eaLnBrk="1" hangingPunct="1"/>
            <a:r>
              <a:rPr lang="nl-NL" sz="2400" b="1" dirty="0" smtClean="0">
                <a:solidFill>
                  <a:srgbClr val="37441C"/>
                </a:solidFill>
              </a:rPr>
              <a:t>Vergroting 100x.</a:t>
            </a:r>
            <a:endParaRPr lang="nl-NL" sz="2400" b="1" dirty="0">
              <a:solidFill>
                <a:srgbClr val="37441C"/>
              </a:solidFill>
            </a:endParaRPr>
          </a:p>
        </p:txBody>
      </p:sp>
      <p:sp>
        <p:nvSpPr>
          <p:cNvPr id="33802" name="Rectangle 10"/>
          <p:cNvSpPr>
            <a:spLocks noChangeArrowheads="1"/>
          </p:cNvSpPr>
          <p:nvPr/>
        </p:nvSpPr>
        <p:spPr bwMode="auto">
          <a:xfrm>
            <a:off x="6003751" y="4519847"/>
            <a:ext cx="2983135" cy="2308324"/>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algn="ctr" eaLnBrk="1" hangingPunct="1"/>
            <a:r>
              <a:rPr lang="nl-NL" sz="2400" b="1" dirty="0" smtClean="0">
                <a:solidFill>
                  <a:schemeClr val="bg1"/>
                </a:solidFill>
              </a:rPr>
              <a:t>Tweede </a:t>
            </a:r>
            <a:r>
              <a:rPr lang="nl-NL" sz="2400" b="1" dirty="0">
                <a:solidFill>
                  <a:schemeClr val="bg1"/>
                </a:solidFill>
              </a:rPr>
              <a:t>eigenschap van de microscoop: </a:t>
            </a:r>
          </a:p>
          <a:p>
            <a:pPr eaLnBrk="1" hangingPunct="1"/>
            <a:r>
              <a:rPr lang="nl-NL" sz="2400" b="1" dirty="0">
                <a:solidFill>
                  <a:schemeClr val="bg1"/>
                </a:solidFill>
              </a:rPr>
              <a:t>De microscoop </a:t>
            </a:r>
            <a:r>
              <a:rPr lang="nl-NL" sz="2400" b="1" dirty="0" smtClean="0">
                <a:solidFill>
                  <a:schemeClr val="bg1"/>
                </a:solidFill>
              </a:rPr>
              <a:t>kan maar op één vlak scherp worden ingesteld.</a:t>
            </a:r>
            <a:endParaRPr lang="nl-NL" sz="2400" b="1" dirty="0">
              <a:solidFill>
                <a:schemeClr val="bg1"/>
              </a:solidFill>
            </a:endParaRPr>
          </a:p>
        </p:txBody>
      </p:sp>
      <p:pic>
        <p:nvPicPr>
          <p:cNvPr id="3082" name="Picture 18" descr="home_icoon">
            <a:hlinkClick r:id="rId4" action="ppaction://hlinksldjump"/>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p:cNvSpPr/>
          <p:nvPr/>
        </p:nvSpPr>
        <p:spPr>
          <a:xfrm>
            <a:off x="362247" y="1473488"/>
            <a:ext cx="3384376" cy="4464496"/>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Rechte verbindingslijn 4"/>
          <p:cNvCxnSpPr/>
          <p:nvPr/>
        </p:nvCxnSpPr>
        <p:spPr>
          <a:xfrm>
            <a:off x="369939" y="3645024"/>
            <a:ext cx="3384376"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4" name="Rechte verbindingslijn 13"/>
          <p:cNvCxnSpPr/>
          <p:nvPr/>
        </p:nvCxnSpPr>
        <p:spPr>
          <a:xfrm>
            <a:off x="531448" y="3861048"/>
            <a:ext cx="3032440" cy="12968"/>
          </a:xfrm>
          <a:prstGeom prst="line">
            <a:avLst/>
          </a:prstGeom>
        </p:spPr>
        <p:style>
          <a:lnRef idx="1">
            <a:schemeClr val="dk1"/>
          </a:lnRef>
          <a:fillRef idx="0">
            <a:schemeClr val="dk1"/>
          </a:fillRef>
          <a:effectRef idx="0">
            <a:schemeClr val="dk1"/>
          </a:effectRef>
          <a:fontRef idx="minor">
            <a:schemeClr val="tx1"/>
          </a:fontRef>
        </p:style>
      </p:cxnSp>
      <p:cxnSp>
        <p:nvCxnSpPr>
          <p:cNvPr id="15" name="Rechte verbindingslijn 14"/>
          <p:cNvCxnSpPr/>
          <p:nvPr/>
        </p:nvCxnSpPr>
        <p:spPr>
          <a:xfrm>
            <a:off x="531448" y="1700808"/>
            <a:ext cx="3032440" cy="25665"/>
          </a:xfrm>
          <a:prstGeom prst="line">
            <a:avLst/>
          </a:prstGeom>
        </p:spPr>
        <p:style>
          <a:lnRef idx="1">
            <a:schemeClr val="dk1"/>
          </a:lnRef>
          <a:fillRef idx="0">
            <a:schemeClr val="dk1"/>
          </a:fillRef>
          <a:effectRef idx="0">
            <a:schemeClr val="dk1"/>
          </a:effectRef>
          <a:fontRef idx="minor">
            <a:schemeClr val="tx1"/>
          </a:fontRef>
        </p:style>
      </p:cxnSp>
      <p:sp>
        <p:nvSpPr>
          <p:cNvPr id="6" name="Rechthoek 5"/>
          <p:cNvSpPr/>
          <p:nvPr/>
        </p:nvSpPr>
        <p:spPr>
          <a:xfrm>
            <a:off x="3851920" y="3586228"/>
            <a:ext cx="4841454" cy="830997"/>
          </a:xfrm>
          <a:prstGeom prst="rect">
            <a:avLst/>
          </a:prstGeom>
        </p:spPr>
        <p:txBody>
          <a:bodyPr wrap="none">
            <a:spAutoFit/>
          </a:bodyPr>
          <a:lstStyle/>
          <a:p>
            <a:pPr eaLnBrk="1" hangingPunct="1"/>
            <a:r>
              <a:rPr lang="nl-NL" sz="2400" b="1" dirty="0">
                <a:solidFill>
                  <a:srgbClr val="37441C"/>
                </a:solidFill>
              </a:rPr>
              <a:t>Twee kruisende haren in water. </a:t>
            </a:r>
            <a:endParaRPr lang="nl-NL" sz="2400" b="1" dirty="0" smtClean="0">
              <a:solidFill>
                <a:srgbClr val="37441C"/>
              </a:solidFill>
            </a:endParaRPr>
          </a:p>
          <a:p>
            <a:pPr eaLnBrk="1" hangingPunct="1"/>
            <a:r>
              <a:rPr lang="nl-NL" sz="2400" b="1" dirty="0" smtClean="0">
                <a:solidFill>
                  <a:srgbClr val="37441C"/>
                </a:solidFill>
              </a:rPr>
              <a:t>Vergroting 400x</a:t>
            </a:r>
            <a:r>
              <a:rPr lang="nl-NL" sz="2400" b="1" dirty="0">
                <a:solidFill>
                  <a:srgbClr val="37441C"/>
                </a:solidFill>
              </a:rPr>
              <a:t>.</a:t>
            </a:r>
          </a:p>
        </p:txBody>
      </p:sp>
      <p:sp>
        <p:nvSpPr>
          <p:cNvPr id="19" name="Ovaal 18"/>
          <p:cNvSpPr/>
          <p:nvPr/>
        </p:nvSpPr>
        <p:spPr>
          <a:xfrm>
            <a:off x="412386" y="2925007"/>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Ovaal 19"/>
          <p:cNvSpPr/>
          <p:nvPr/>
        </p:nvSpPr>
        <p:spPr>
          <a:xfrm>
            <a:off x="454888" y="4128944"/>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292465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802"/>
                                        </p:tgtEl>
                                        <p:attrNameLst>
                                          <p:attrName>style.visibility</p:attrName>
                                        </p:attrNameLst>
                                      </p:cBhvr>
                                      <p:to>
                                        <p:strVal val="visible"/>
                                      </p:to>
                                    </p:set>
                                    <p:animEffect transition="in" filter="fade">
                                      <p:cBhvr>
                                        <p:cTn id="7" dur="20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a:xfrm>
            <a:off x="161913" y="-3472"/>
            <a:ext cx="7215188" cy="642937"/>
          </a:xfrm>
        </p:spPr>
        <p:txBody>
          <a:bodyPr/>
          <a:lstStyle/>
          <a:p>
            <a:pPr eaLnBrk="1" hangingPunct="1"/>
            <a:r>
              <a:rPr lang="nl-NL" smtClean="0"/>
              <a:t>T3. Organen en cellen.</a:t>
            </a:r>
          </a:p>
        </p:txBody>
      </p:sp>
      <p:sp>
        <p:nvSpPr>
          <p:cNvPr id="3076" name="Text Box 7"/>
          <p:cNvSpPr txBox="1">
            <a:spLocks noChangeArrowheads="1"/>
          </p:cNvSpPr>
          <p:nvPr/>
        </p:nvSpPr>
        <p:spPr bwMode="auto">
          <a:xfrm>
            <a:off x="400587" y="929574"/>
            <a:ext cx="4038285"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algn="ctr" eaLnBrk="1" hangingPunct="1"/>
            <a:r>
              <a:rPr lang="nl-NL" sz="2400" dirty="0" smtClean="0">
                <a:solidFill>
                  <a:schemeClr val="bg1"/>
                </a:solidFill>
              </a:rPr>
              <a:t>Hoe maak je het preparaat?</a:t>
            </a:r>
            <a:endParaRPr lang="nl-NL" sz="2400" dirty="0">
              <a:solidFill>
                <a:schemeClr val="bg1"/>
              </a:solidFill>
            </a:endParaRPr>
          </a:p>
        </p:txBody>
      </p:sp>
      <p:sp>
        <p:nvSpPr>
          <p:cNvPr id="3078" name="Rectangle 9"/>
          <p:cNvSpPr>
            <a:spLocks noChangeArrowheads="1"/>
          </p:cNvSpPr>
          <p:nvPr/>
        </p:nvSpPr>
        <p:spPr bwMode="auto">
          <a:xfrm>
            <a:off x="279632" y="1588144"/>
            <a:ext cx="5067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1. Leg objectglas voor je op tafel.</a:t>
            </a:r>
            <a:endParaRPr lang="nl-NL" sz="2400" b="1" dirty="0">
              <a:solidFill>
                <a:srgbClr val="37441C"/>
              </a:solidFill>
            </a:endParaRPr>
          </a:p>
        </p:txBody>
      </p:sp>
      <p:pic>
        <p:nvPicPr>
          <p:cNvPr id="3082" name="Picture 18"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Rechte verbindingslijn met pijl 2"/>
          <p:cNvCxnSpPr/>
          <p:nvPr/>
        </p:nvCxnSpPr>
        <p:spPr>
          <a:xfrm flipV="1">
            <a:off x="5233232" y="1772816"/>
            <a:ext cx="1427000" cy="1108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Afbeeldingsresultaat voor taf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1079445"/>
            <a:ext cx="1550194" cy="10001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9"/>
          <p:cNvSpPr>
            <a:spLocks noChangeArrowheads="1"/>
          </p:cNvSpPr>
          <p:nvPr/>
        </p:nvSpPr>
        <p:spPr bwMode="auto">
          <a:xfrm>
            <a:off x="279632" y="2160135"/>
            <a:ext cx="71465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2. Doe 1 druppel water op objectglas met pipet.</a:t>
            </a:r>
            <a:endParaRPr lang="nl-NL" sz="2400" b="1" dirty="0">
              <a:solidFill>
                <a:srgbClr val="37441C"/>
              </a:solidFill>
            </a:endParaRPr>
          </a:p>
        </p:txBody>
      </p:sp>
      <p:pic>
        <p:nvPicPr>
          <p:cNvPr id="4" name="Afbeelding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0579" y="2609752"/>
            <a:ext cx="3233043" cy="1748160"/>
          </a:xfrm>
          <a:prstGeom prst="rect">
            <a:avLst/>
          </a:prstGeom>
        </p:spPr>
      </p:pic>
      <p:sp>
        <p:nvSpPr>
          <p:cNvPr id="14" name="Rectangle 9"/>
          <p:cNvSpPr>
            <a:spLocks noChangeArrowheads="1"/>
          </p:cNvSpPr>
          <p:nvPr/>
        </p:nvSpPr>
        <p:spPr bwMode="auto">
          <a:xfrm>
            <a:off x="299597" y="2753122"/>
            <a:ext cx="42402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3. Knip beide haren kleiner </a:t>
            </a:r>
          </a:p>
          <a:p>
            <a:pPr eaLnBrk="1" hangingPunct="1"/>
            <a:r>
              <a:rPr lang="nl-NL" sz="2400" b="1" dirty="0" smtClean="0">
                <a:solidFill>
                  <a:srgbClr val="37441C"/>
                </a:solidFill>
              </a:rPr>
              <a:t>    dan </a:t>
            </a:r>
            <a:r>
              <a:rPr lang="nl-NL" sz="2400" b="1" dirty="0" err="1" smtClean="0">
                <a:solidFill>
                  <a:srgbClr val="37441C"/>
                </a:solidFill>
              </a:rPr>
              <a:t>dekglas</a:t>
            </a:r>
            <a:r>
              <a:rPr lang="nl-NL" sz="2400" b="1" dirty="0" smtClean="0">
                <a:solidFill>
                  <a:srgbClr val="37441C"/>
                </a:solidFill>
              </a:rPr>
              <a:t>.</a:t>
            </a:r>
            <a:endParaRPr lang="nl-NL" sz="2400" b="1" dirty="0">
              <a:solidFill>
                <a:srgbClr val="37441C"/>
              </a:solidFill>
            </a:endParaRPr>
          </a:p>
        </p:txBody>
      </p:sp>
      <p:pic>
        <p:nvPicPr>
          <p:cNvPr id="5" name="Afbeelding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8702" y="3232714"/>
            <a:ext cx="1064832" cy="1114590"/>
          </a:xfrm>
          <a:prstGeom prst="rect">
            <a:avLst/>
          </a:prstGeom>
        </p:spPr>
      </p:pic>
      <p:sp>
        <p:nvSpPr>
          <p:cNvPr id="17" name="Rectangle 9"/>
          <p:cNvSpPr>
            <a:spLocks noChangeArrowheads="1"/>
          </p:cNvSpPr>
          <p:nvPr/>
        </p:nvSpPr>
        <p:spPr bwMode="auto">
          <a:xfrm>
            <a:off x="242192" y="4321733"/>
            <a:ext cx="77786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4. Leg haren kruislings met pincet in druppel water.</a:t>
            </a:r>
            <a:endParaRPr lang="nl-NL" sz="2400" b="1" dirty="0">
              <a:solidFill>
                <a:srgbClr val="37441C"/>
              </a:solidFill>
            </a:endParaRPr>
          </a:p>
        </p:txBody>
      </p:sp>
      <p:pic>
        <p:nvPicPr>
          <p:cNvPr id="8" name="Afbeelding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44455" y="4893724"/>
            <a:ext cx="2181746" cy="670965"/>
          </a:xfrm>
          <a:prstGeom prst="rect">
            <a:avLst/>
          </a:prstGeom>
        </p:spPr>
      </p:pic>
      <p:pic>
        <p:nvPicPr>
          <p:cNvPr id="10" name="Afbeelding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4143972" y="4759018"/>
            <a:ext cx="2406146" cy="537418"/>
          </a:xfrm>
          <a:prstGeom prst="rect">
            <a:avLst/>
          </a:prstGeom>
        </p:spPr>
      </p:pic>
      <p:sp>
        <p:nvSpPr>
          <p:cNvPr id="22" name="Rectangle 9"/>
          <p:cNvSpPr>
            <a:spLocks noChangeArrowheads="1"/>
          </p:cNvSpPr>
          <p:nvPr/>
        </p:nvSpPr>
        <p:spPr bwMode="auto">
          <a:xfrm>
            <a:off x="264799" y="5928664"/>
            <a:ext cx="28964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5. </a:t>
            </a:r>
            <a:r>
              <a:rPr lang="nl-NL" sz="2400" b="1" dirty="0" err="1" smtClean="0">
                <a:solidFill>
                  <a:srgbClr val="37441C"/>
                </a:solidFill>
              </a:rPr>
              <a:t>Dekglas</a:t>
            </a:r>
            <a:r>
              <a:rPr lang="nl-NL" sz="2400" b="1" dirty="0" smtClean="0">
                <a:solidFill>
                  <a:srgbClr val="37441C"/>
                </a:solidFill>
              </a:rPr>
              <a:t> erop.</a:t>
            </a:r>
            <a:endParaRPr lang="nl-NL" sz="2400" b="1" dirty="0">
              <a:solidFill>
                <a:srgbClr val="37441C"/>
              </a:solidFill>
            </a:endParaRPr>
          </a:p>
        </p:txBody>
      </p:sp>
      <p:pic>
        <p:nvPicPr>
          <p:cNvPr id="11" name="Afbeelding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57483" y="5732077"/>
            <a:ext cx="2984058" cy="937283"/>
          </a:xfrm>
          <a:prstGeom prst="rect">
            <a:avLst/>
          </a:prstGeom>
        </p:spPr>
      </p:pic>
      <p:cxnSp>
        <p:nvCxnSpPr>
          <p:cNvPr id="7" name="Rechte verbindingslijn 6"/>
          <p:cNvCxnSpPr/>
          <p:nvPr/>
        </p:nvCxnSpPr>
        <p:spPr>
          <a:xfrm>
            <a:off x="7361884" y="5159404"/>
            <a:ext cx="350439" cy="194691"/>
          </a:xfrm>
          <a:prstGeom prst="line">
            <a:avLst/>
          </a:prstGeom>
          <a:ln w="76200"/>
        </p:spPr>
        <p:style>
          <a:lnRef idx="1">
            <a:schemeClr val="dk1"/>
          </a:lnRef>
          <a:fillRef idx="0">
            <a:schemeClr val="dk1"/>
          </a:fillRef>
          <a:effectRef idx="0">
            <a:schemeClr val="dk1"/>
          </a:effectRef>
          <a:fontRef idx="minor">
            <a:schemeClr val="tx1"/>
          </a:fontRef>
        </p:style>
      </p:cxnSp>
      <p:cxnSp>
        <p:nvCxnSpPr>
          <p:cNvPr id="16" name="Rechte verbindingslijn 15"/>
          <p:cNvCxnSpPr/>
          <p:nvPr/>
        </p:nvCxnSpPr>
        <p:spPr>
          <a:xfrm>
            <a:off x="2832728" y="3663163"/>
            <a:ext cx="569811" cy="495479"/>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5" name="Rechte verbindingslijn 24"/>
          <p:cNvCxnSpPr/>
          <p:nvPr/>
        </p:nvCxnSpPr>
        <p:spPr>
          <a:xfrm flipV="1">
            <a:off x="7377101" y="5112471"/>
            <a:ext cx="269450" cy="194691"/>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7" name="Rechte verbindingslijn 26"/>
          <p:cNvCxnSpPr/>
          <p:nvPr/>
        </p:nvCxnSpPr>
        <p:spPr>
          <a:xfrm>
            <a:off x="3403152" y="3558453"/>
            <a:ext cx="590381" cy="538213"/>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703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12" grpId="0"/>
      <p:bldP spid="14" grpId="0"/>
      <p:bldP spid="17"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5123" name="Picture 4"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7"/>
          <p:cNvSpPr txBox="1">
            <a:spLocks noChangeArrowheads="1"/>
          </p:cNvSpPr>
          <p:nvPr/>
        </p:nvSpPr>
        <p:spPr bwMode="auto">
          <a:xfrm>
            <a:off x="1300153" y="981075"/>
            <a:ext cx="6265881"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algn="ctr" eaLnBrk="1" hangingPunct="1"/>
            <a:r>
              <a:rPr lang="nl-NL" sz="2400" dirty="0" smtClean="0">
                <a:solidFill>
                  <a:schemeClr val="bg1"/>
                </a:solidFill>
              </a:rPr>
              <a:t>Extra: </a:t>
            </a:r>
            <a:r>
              <a:rPr lang="nl-NL" sz="2400" dirty="0">
                <a:solidFill>
                  <a:schemeClr val="bg1"/>
                </a:solidFill>
              </a:rPr>
              <a:t>Mergparenchym van Bies. Verg. 400 x</a:t>
            </a:r>
          </a:p>
        </p:txBody>
      </p:sp>
      <p:sp>
        <p:nvSpPr>
          <p:cNvPr id="5125" name="Text Box 15"/>
          <p:cNvSpPr txBox="1">
            <a:spLocks noChangeArrowheads="1"/>
          </p:cNvSpPr>
          <p:nvPr/>
        </p:nvSpPr>
        <p:spPr bwMode="auto">
          <a:xfrm>
            <a:off x="6432550" y="5883275"/>
            <a:ext cx="1165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celwand</a:t>
            </a:r>
          </a:p>
        </p:txBody>
      </p:sp>
      <p:sp>
        <p:nvSpPr>
          <p:cNvPr id="5126" name="Rectangle 2"/>
          <p:cNvSpPr txBox="1">
            <a:spLocks/>
          </p:cNvSpPr>
          <p:nvPr/>
        </p:nvSpPr>
        <p:spPr bwMode="auto">
          <a:xfrm>
            <a:off x="142875" y="71438"/>
            <a:ext cx="589438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800" b="1">
                <a:solidFill>
                  <a:srgbClr val="003300"/>
                </a:solidFill>
              </a:rPr>
              <a:t>Thema 1. Inleiding in de biologie.</a:t>
            </a:r>
          </a:p>
        </p:txBody>
      </p:sp>
      <p:sp>
        <p:nvSpPr>
          <p:cNvPr id="5127" name="Rechthoek 1"/>
          <p:cNvSpPr>
            <a:spLocks noChangeArrowheads="1"/>
          </p:cNvSpPr>
          <p:nvPr/>
        </p:nvSpPr>
        <p:spPr bwMode="auto">
          <a:xfrm>
            <a:off x="254000" y="1673225"/>
            <a:ext cx="871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2000" b="1"/>
              <a:t>Maak een preparaat in water van het merg van Bies. Bekijk dit bij een vergroting van 400 x. Je ziet nu stervormige cellen en maak van een detailtekening op een A4 van één cel met de aanhechtingen van de buurcellen.</a:t>
            </a:r>
            <a:endParaRPr lang="nl-NL" sz="2000"/>
          </a:p>
        </p:txBody>
      </p:sp>
      <p:pic>
        <p:nvPicPr>
          <p:cNvPr id="5128"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9213" y="3381375"/>
            <a:ext cx="2400300" cy="320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Afbeelding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1488" y="3175000"/>
            <a:ext cx="2619375"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13"/>
          <p:cNvSpPr txBox="1">
            <a:spLocks noChangeArrowheads="1"/>
          </p:cNvSpPr>
          <p:nvPr/>
        </p:nvSpPr>
        <p:spPr bwMode="auto">
          <a:xfrm>
            <a:off x="3898900" y="6345238"/>
            <a:ext cx="19478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a:solidFill>
                  <a:srgbClr val="37441C"/>
                </a:solidFill>
              </a:rPr>
              <a:t>Het maken van een preparaat BIOPLEK</a:t>
            </a:r>
          </a:p>
        </p:txBody>
      </p:sp>
      <p:pic>
        <p:nvPicPr>
          <p:cNvPr id="5131" name="Picture 26" descr="im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1238" y="6345238"/>
            <a:ext cx="4127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pPr eaLnBrk="1" hangingPunct="1"/>
            <a:r>
              <a:rPr lang="nl-NL" smtClean="0"/>
              <a:t>T3. Organen en cellen.</a:t>
            </a:r>
          </a:p>
        </p:txBody>
      </p:sp>
      <p:sp>
        <p:nvSpPr>
          <p:cNvPr id="6147"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148" name="Text Box 7"/>
          <p:cNvSpPr txBox="1">
            <a:spLocks noChangeArrowheads="1"/>
          </p:cNvSpPr>
          <p:nvPr/>
        </p:nvSpPr>
        <p:spPr bwMode="auto">
          <a:xfrm>
            <a:off x="1497013" y="981075"/>
            <a:ext cx="5872162" cy="457200"/>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algn="ctr" eaLnBrk="1" hangingPunct="1"/>
            <a:r>
              <a:rPr lang="nl-NL" sz="2400">
                <a:solidFill>
                  <a:schemeClr val="bg1"/>
                </a:solidFill>
              </a:rPr>
              <a:t>Practicum : De opperhuidcel van een ui.</a:t>
            </a:r>
          </a:p>
        </p:txBody>
      </p:sp>
      <p:sp>
        <p:nvSpPr>
          <p:cNvPr id="6149" name="Rectangle 9"/>
          <p:cNvSpPr>
            <a:spLocks noChangeArrowheads="1"/>
          </p:cNvSpPr>
          <p:nvPr/>
        </p:nvSpPr>
        <p:spPr bwMode="auto">
          <a:xfrm>
            <a:off x="260350" y="1606550"/>
            <a:ext cx="882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000" b="1" dirty="0" smtClean="0">
                <a:solidFill>
                  <a:srgbClr val="37441C"/>
                </a:solidFill>
              </a:rPr>
              <a:t>1</a:t>
            </a:r>
            <a:r>
              <a:rPr lang="nl-NL" sz="2000" b="1" dirty="0">
                <a:solidFill>
                  <a:srgbClr val="37441C"/>
                </a:solidFill>
              </a:rPr>
              <a:t>. </a:t>
            </a:r>
            <a:r>
              <a:rPr lang="nl-NL" sz="2000" b="1" u="sng" dirty="0">
                <a:solidFill>
                  <a:srgbClr val="37441C"/>
                </a:solidFill>
              </a:rPr>
              <a:t>De opperhuid van een </a:t>
            </a:r>
            <a:r>
              <a:rPr lang="nl-NL" sz="2000" b="1" u="sng" dirty="0" err="1">
                <a:solidFill>
                  <a:srgbClr val="37441C"/>
                </a:solidFill>
              </a:rPr>
              <a:t>uienrok</a:t>
            </a:r>
            <a:r>
              <a:rPr lang="nl-NL" sz="2000" b="1" u="sng" dirty="0">
                <a:solidFill>
                  <a:srgbClr val="37441C"/>
                </a:solidFill>
              </a:rPr>
              <a:t> in </a:t>
            </a:r>
            <a:r>
              <a:rPr lang="nl-NL" sz="2000" b="1" u="sng" dirty="0" err="1">
                <a:solidFill>
                  <a:srgbClr val="37441C"/>
                </a:solidFill>
              </a:rPr>
              <a:t>jodium.Vergroting</a:t>
            </a:r>
            <a:r>
              <a:rPr lang="nl-NL" sz="2000" b="1" u="sng" dirty="0">
                <a:solidFill>
                  <a:srgbClr val="37441C"/>
                </a:solidFill>
              </a:rPr>
              <a:t>: 100x.</a:t>
            </a:r>
          </a:p>
        </p:txBody>
      </p:sp>
      <p:sp>
        <p:nvSpPr>
          <p:cNvPr id="6150" name="Rectangle 12"/>
          <p:cNvSpPr>
            <a:spLocks noChangeArrowheads="1"/>
          </p:cNvSpPr>
          <p:nvPr/>
        </p:nvSpPr>
        <p:spPr bwMode="auto">
          <a:xfrm>
            <a:off x="3114253" y="5955316"/>
            <a:ext cx="88201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000" b="1" dirty="0" smtClean="0">
                <a:solidFill>
                  <a:srgbClr val="37441C"/>
                </a:solidFill>
              </a:rPr>
              <a:t>2</a:t>
            </a:r>
            <a:r>
              <a:rPr lang="nl-NL" sz="2000" b="1" dirty="0">
                <a:solidFill>
                  <a:srgbClr val="37441C"/>
                </a:solidFill>
              </a:rPr>
              <a:t>. </a:t>
            </a:r>
            <a:r>
              <a:rPr lang="nl-NL" sz="2000" b="1" u="sng" dirty="0">
                <a:solidFill>
                  <a:srgbClr val="37441C"/>
                </a:solidFill>
              </a:rPr>
              <a:t>Detailtekening van één </a:t>
            </a:r>
            <a:r>
              <a:rPr lang="nl-NL" sz="2000" b="1" u="sng" dirty="0" smtClean="0">
                <a:solidFill>
                  <a:srgbClr val="37441C"/>
                </a:solidFill>
              </a:rPr>
              <a:t>cel. Vergroting</a:t>
            </a:r>
            <a:r>
              <a:rPr lang="nl-NL" sz="2000" b="1" u="sng" dirty="0">
                <a:solidFill>
                  <a:srgbClr val="37441C"/>
                </a:solidFill>
              </a:rPr>
              <a:t>: 400x.</a:t>
            </a:r>
          </a:p>
        </p:txBody>
      </p:sp>
      <p:sp>
        <p:nvSpPr>
          <p:cNvPr id="6151" name="Rectangle 13"/>
          <p:cNvSpPr>
            <a:spLocks noChangeArrowheads="1"/>
          </p:cNvSpPr>
          <p:nvPr/>
        </p:nvSpPr>
        <p:spPr bwMode="auto">
          <a:xfrm>
            <a:off x="748414" y="2078611"/>
            <a:ext cx="7488238" cy="357406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152" name="Rectangle 14"/>
          <p:cNvSpPr>
            <a:spLocks noChangeArrowheads="1"/>
          </p:cNvSpPr>
          <p:nvPr/>
        </p:nvSpPr>
        <p:spPr bwMode="auto">
          <a:xfrm>
            <a:off x="746077" y="2072036"/>
            <a:ext cx="2274888" cy="33131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NL" sz="1600" dirty="0" smtClean="0"/>
              <a:t>                    Celwand</a:t>
            </a:r>
          </a:p>
          <a:p>
            <a:endParaRPr lang="nl-NL" sz="1600" dirty="0"/>
          </a:p>
          <a:p>
            <a:endParaRPr lang="nl-NL" sz="1600" dirty="0" smtClean="0"/>
          </a:p>
          <a:p>
            <a:endParaRPr lang="nl-NL" sz="1600" dirty="0"/>
          </a:p>
          <a:p>
            <a:r>
              <a:rPr lang="nl-NL" sz="1600" smtClean="0"/>
              <a:t>                          kern</a:t>
            </a:r>
            <a:endParaRPr lang="nl-NL" sz="1600" dirty="0"/>
          </a:p>
        </p:txBody>
      </p:sp>
      <p:sp>
        <p:nvSpPr>
          <p:cNvPr id="6153" name="Text Box 15"/>
          <p:cNvSpPr txBox="1">
            <a:spLocks noChangeArrowheads="1"/>
          </p:cNvSpPr>
          <p:nvPr/>
        </p:nvSpPr>
        <p:spPr bwMode="auto">
          <a:xfrm>
            <a:off x="5966113" y="2313998"/>
            <a:ext cx="12009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smtClean="0">
                <a:solidFill>
                  <a:srgbClr val="37441C"/>
                </a:solidFill>
              </a:rPr>
              <a:t>Celwand</a:t>
            </a:r>
            <a:endParaRPr lang="nl-NL" sz="2000" b="1" dirty="0">
              <a:solidFill>
                <a:srgbClr val="37441C"/>
              </a:solidFill>
            </a:endParaRPr>
          </a:p>
        </p:txBody>
      </p:sp>
      <p:sp>
        <p:nvSpPr>
          <p:cNvPr id="6154" name="Text Box 16"/>
          <p:cNvSpPr txBox="1">
            <a:spLocks noChangeArrowheads="1"/>
          </p:cNvSpPr>
          <p:nvPr/>
        </p:nvSpPr>
        <p:spPr bwMode="auto">
          <a:xfrm>
            <a:off x="6107881" y="4791202"/>
            <a:ext cx="1539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a:solidFill>
                  <a:srgbClr val="37441C"/>
                </a:solidFill>
              </a:rPr>
              <a:t>Cytoplasma</a:t>
            </a:r>
          </a:p>
        </p:txBody>
      </p:sp>
      <p:sp>
        <p:nvSpPr>
          <p:cNvPr id="6155" name="Text Box 17"/>
          <p:cNvSpPr txBox="1">
            <a:spLocks noChangeArrowheads="1"/>
          </p:cNvSpPr>
          <p:nvPr/>
        </p:nvSpPr>
        <p:spPr bwMode="auto">
          <a:xfrm>
            <a:off x="6098773" y="4262058"/>
            <a:ext cx="744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a:solidFill>
                  <a:srgbClr val="37441C"/>
                </a:solidFill>
              </a:rPr>
              <a:t>Kern</a:t>
            </a:r>
          </a:p>
        </p:txBody>
      </p:sp>
      <p:sp>
        <p:nvSpPr>
          <p:cNvPr id="6156" name="Text Box 18"/>
          <p:cNvSpPr txBox="1">
            <a:spLocks noChangeArrowheads="1"/>
          </p:cNvSpPr>
          <p:nvPr/>
        </p:nvSpPr>
        <p:spPr bwMode="auto">
          <a:xfrm>
            <a:off x="5966113" y="3687762"/>
            <a:ext cx="2189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a:solidFill>
                  <a:srgbClr val="37441C"/>
                </a:solidFill>
              </a:rPr>
              <a:t>Centrale vacuole</a:t>
            </a:r>
          </a:p>
        </p:txBody>
      </p:sp>
      <p:pic>
        <p:nvPicPr>
          <p:cNvPr id="6158" name="Picture 23"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al 18"/>
          <p:cNvSpPr/>
          <p:nvPr/>
        </p:nvSpPr>
        <p:spPr>
          <a:xfrm>
            <a:off x="3227712" y="2167715"/>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Ovaal 19"/>
          <p:cNvSpPr/>
          <p:nvPr/>
        </p:nvSpPr>
        <p:spPr>
          <a:xfrm>
            <a:off x="5058758" y="2245450"/>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3" name="Rechte verbindingslijn 2"/>
          <p:cNvCxnSpPr/>
          <p:nvPr/>
        </p:nvCxnSpPr>
        <p:spPr>
          <a:xfrm>
            <a:off x="3030537" y="2078612"/>
            <a:ext cx="0" cy="3313113"/>
          </a:xfrm>
          <a:prstGeom prst="line">
            <a:avLst/>
          </a:prstGeom>
          <a:ln w="76200"/>
        </p:spPr>
        <p:style>
          <a:lnRef idx="1">
            <a:schemeClr val="dk1"/>
          </a:lnRef>
          <a:fillRef idx="0">
            <a:schemeClr val="dk1"/>
          </a:fillRef>
          <a:effectRef idx="0">
            <a:schemeClr val="dk1"/>
          </a:effectRef>
          <a:fontRef idx="minor">
            <a:schemeClr val="tx1"/>
          </a:fontRef>
        </p:style>
      </p:cxnSp>
      <p:cxnSp>
        <p:nvCxnSpPr>
          <p:cNvPr id="6" name="Rechte verbindingslijn 5"/>
          <p:cNvCxnSpPr/>
          <p:nvPr/>
        </p:nvCxnSpPr>
        <p:spPr>
          <a:xfrm>
            <a:off x="899592" y="2708275"/>
            <a:ext cx="194421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Rechte verbindingslijn 26"/>
          <p:cNvCxnSpPr/>
          <p:nvPr/>
        </p:nvCxnSpPr>
        <p:spPr>
          <a:xfrm>
            <a:off x="899592" y="2924944"/>
            <a:ext cx="194421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Rechte verbindingslijn 27"/>
          <p:cNvCxnSpPr/>
          <p:nvPr/>
        </p:nvCxnSpPr>
        <p:spPr>
          <a:xfrm>
            <a:off x="3227712" y="5517232"/>
            <a:ext cx="420169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Rechte verbindingslijn 29"/>
          <p:cNvCxnSpPr/>
          <p:nvPr/>
        </p:nvCxnSpPr>
        <p:spPr>
          <a:xfrm>
            <a:off x="6043848" y="3501008"/>
            <a:ext cx="194421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Rechte verbindingslijn 31"/>
          <p:cNvCxnSpPr/>
          <p:nvPr/>
        </p:nvCxnSpPr>
        <p:spPr>
          <a:xfrm>
            <a:off x="6145212" y="4627487"/>
            <a:ext cx="74453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Rechte verbindingslijn 32"/>
          <p:cNvCxnSpPr/>
          <p:nvPr/>
        </p:nvCxnSpPr>
        <p:spPr>
          <a:xfrm>
            <a:off x="6107881" y="5188077"/>
            <a:ext cx="1416447" cy="0"/>
          </a:xfrm>
          <a:prstGeom prst="line">
            <a:avLst/>
          </a:prstGeom>
          <a:ln w="28575"/>
        </p:spPr>
        <p:style>
          <a:lnRef idx="1">
            <a:schemeClr val="dk1"/>
          </a:lnRef>
          <a:fillRef idx="0">
            <a:schemeClr val="dk1"/>
          </a:fillRef>
          <a:effectRef idx="0">
            <a:schemeClr val="dk1"/>
          </a:effectRef>
          <a:fontRef idx="minor">
            <a:schemeClr val="tx1"/>
          </a:fontRef>
        </p:style>
      </p:cxnSp>
      <p:sp>
        <p:nvSpPr>
          <p:cNvPr id="36" name="Text Box 15"/>
          <p:cNvSpPr txBox="1">
            <a:spLocks noChangeArrowheads="1"/>
          </p:cNvSpPr>
          <p:nvPr/>
        </p:nvSpPr>
        <p:spPr bwMode="auto">
          <a:xfrm>
            <a:off x="5966113" y="3025937"/>
            <a:ext cx="18982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err="1" smtClean="0">
                <a:solidFill>
                  <a:srgbClr val="37441C"/>
                </a:solidFill>
              </a:rPr>
              <a:t>Celmembraam</a:t>
            </a:r>
            <a:endParaRPr lang="nl-NL" sz="2000" b="1" dirty="0">
              <a:solidFill>
                <a:srgbClr val="37441C"/>
              </a:solidFill>
            </a:endParaRPr>
          </a:p>
        </p:txBody>
      </p:sp>
      <p:cxnSp>
        <p:nvCxnSpPr>
          <p:cNvPr id="38" name="Rechte verbindingslijn 37"/>
          <p:cNvCxnSpPr/>
          <p:nvPr/>
        </p:nvCxnSpPr>
        <p:spPr>
          <a:xfrm>
            <a:off x="6089354" y="2717325"/>
            <a:ext cx="105280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Rechte verbindingslijn 38"/>
          <p:cNvCxnSpPr/>
          <p:nvPr/>
        </p:nvCxnSpPr>
        <p:spPr>
          <a:xfrm>
            <a:off x="6098773" y="4148931"/>
            <a:ext cx="194421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Rechte verbindingslijn met pijl 12"/>
          <p:cNvCxnSpPr/>
          <p:nvPr/>
        </p:nvCxnSpPr>
        <p:spPr>
          <a:xfrm>
            <a:off x="1893094" y="2003425"/>
            <a:ext cx="0" cy="648319"/>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3" name="Rechte verbindingslijn met pijl 42"/>
          <p:cNvCxnSpPr/>
          <p:nvPr/>
        </p:nvCxnSpPr>
        <p:spPr>
          <a:xfrm flipV="1">
            <a:off x="5073307" y="5548858"/>
            <a:ext cx="0" cy="50428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9" name="Rectangle 10"/>
          <p:cNvSpPr>
            <a:spLocks noChangeArrowheads="1"/>
          </p:cNvSpPr>
          <p:nvPr/>
        </p:nvSpPr>
        <p:spPr bwMode="auto">
          <a:xfrm>
            <a:off x="142875" y="5049411"/>
            <a:ext cx="2803163" cy="163121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000" b="1" dirty="0" smtClean="0">
                <a:solidFill>
                  <a:schemeClr val="bg1"/>
                </a:solidFill>
              </a:rPr>
              <a:t>Derde </a:t>
            </a:r>
            <a:r>
              <a:rPr lang="nl-NL" sz="2000" b="1" dirty="0">
                <a:solidFill>
                  <a:schemeClr val="bg1"/>
                </a:solidFill>
              </a:rPr>
              <a:t>eigenschap van de microscoop: </a:t>
            </a:r>
          </a:p>
          <a:p>
            <a:pPr eaLnBrk="1" hangingPunct="1"/>
            <a:r>
              <a:rPr lang="nl-NL" sz="2000" b="1" dirty="0" smtClean="0">
                <a:solidFill>
                  <a:schemeClr val="bg1"/>
                </a:solidFill>
              </a:rPr>
              <a:t>Je kunt alleen door een vloeistof kijken, </a:t>
            </a:r>
            <a:r>
              <a:rPr lang="nl-NL" sz="2000" b="1" u="sng" dirty="0" smtClean="0">
                <a:solidFill>
                  <a:schemeClr val="bg1"/>
                </a:solidFill>
              </a:rPr>
              <a:t>NIET</a:t>
            </a:r>
            <a:r>
              <a:rPr lang="nl-NL" sz="2000" b="1" dirty="0" smtClean="0">
                <a:solidFill>
                  <a:schemeClr val="bg1"/>
                </a:solidFill>
              </a:rPr>
              <a:t> door lucht.</a:t>
            </a:r>
            <a:endParaRPr lang="nl-NL" sz="2000" b="1" dirty="0">
              <a:solidFill>
                <a:schemeClr val="bg1"/>
              </a:solidFill>
            </a:endParaRPr>
          </a:p>
        </p:txBody>
      </p:sp>
      <p:cxnSp>
        <p:nvCxnSpPr>
          <p:cNvPr id="31" name="Rechte verbindingslijn 30"/>
          <p:cNvCxnSpPr/>
          <p:nvPr/>
        </p:nvCxnSpPr>
        <p:spPr>
          <a:xfrm>
            <a:off x="892776" y="4788462"/>
            <a:ext cx="194421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Rechte verbindingslijn 33"/>
          <p:cNvCxnSpPr/>
          <p:nvPr/>
        </p:nvCxnSpPr>
        <p:spPr>
          <a:xfrm>
            <a:off x="892776" y="4989639"/>
            <a:ext cx="1944216" cy="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a:xfrm>
            <a:off x="161913" y="-3472"/>
            <a:ext cx="7215188" cy="642937"/>
          </a:xfrm>
        </p:spPr>
        <p:txBody>
          <a:bodyPr/>
          <a:lstStyle/>
          <a:p>
            <a:pPr eaLnBrk="1" hangingPunct="1"/>
            <a:r>
              <a:rPr lang="nl-NL" smtClean="0"/>
              <a:t>T3. Organen en cellen.</a:t>
            </a:r>
          </a:p>
        </p:txBody>
      </p:sp>
      <p:sp>
        <p:nvSpPr>
          <p:cNvPr id="3076" name="Text Box 7"/>
          <p:cNvSpPr txBox="1">
            <a:spLocks noChangeArrowheads="1"/>
          </p:cNvSpPr>
          <p:nvPr/>
        </p:nvSpPr>
        <p:spPr bwMode="auto">
          <a:xfrm>
            <a:off x="369001" y="1005540"/>
            <a:ext cx="4038285"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algn="ctr" eaLnBrk="1" hangingPunct="1"/>
            <a:r>
              <a:rPr lang="nl-NL" sz="2400" dirty="0" smtClean="0">
                <a:solidFill>
                  <a:schemeClr val="bg1"/>
                </a:solidFill>
              </a:rPr>
              <a:t>Hoe maak je het preparaat?</a:t>
            </a:r>
            <a:endParaRPr lang="nl-NL" sz="2400" dirty="0">
              <a:solidFill>
                <a:schemeClr val="bg1"/>
              </a:solidFill>
            </a:endParaRPr>
          </a:p>
        </p:txBody>
      </p:sp>
      <p:sp>
        <p:nvSpPr>
          <p:cNvPr id="3078" name="Rectangle 9"/>
          <p:cNvSpPr>
            <a:spLocks noChangeArrowheads="1"/>
          </p:cNvSpPr>
          <p:nvPr/>
        </p:nvSpPr>
        <p:spPr bwMode="auto">
          <a:xfrm>
            <a:off x="279632" y="1588144"/>
            <a:ext cx="50658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1. Kom met objectglas naar voren</a:t>
            </a:r>
            <a:endParaRPr lang="nl-NL" sz="2400" b="1" dirty="0">
              <a:solidFill>
                <a:srgbClr val="37441C"/>
              </a:solidFill>
            </a:endParaRPr>
          </a:p>
        </p:txBody>
      </p:sp>
      <p:pic>
        <p:nvPicPr>
          <p:cNvPr id="3082" name="Picture 18"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9"/>
          <p:cNvSpPr>
            <a:spLocks noChangeArrowheads="1"/>
          </p:cNvSpPr>
          <p:nvPr/>
        </p:nvSpPr>
        <p:spPr bwMode="auto">
          <a:xfrm>
            <a:off x="279632" y="2203583"/>
            <a:ext cx="65742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2. Je krijgt 1 druppel jodium op objectglas.</a:t>
            </a:r>
            <a:endParaRPr lang="nl-NL" sz="2400" b="1" dirty="0">
              <a:solidFill>
                <a:srgbClr val="37441C"/>
              </a:solidFill>
            </a:endParaRPr>
          </a:p>
        </p:txBody>
      </p:sp>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8654" y="2697816"/>
            <a:ext cx="3233043" cy="1748160"/>
          </a:xfrm>
          <a:prstGeom prst="rect">
            <a:avLst/>
          </a:prstGeom>
        </p:spPr>
      </p:pic>
      <p:sp>
        <p:nvSpPr>
          <p:cNvPr id="14" name="Rectangle 9"/>
          <p:cNvSpPr>
            <a:spLocks noChangeArrowheads="1"/>
          </p:cNvSpPr>
          <p:nvPr/>
        </p:nvSpPr>
        <p:spPr bwMode="auto">
          <a:xfrm>
            <a:off x="202289" y="3311423"/>
            <a:ext cx="54184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3. Pruts het vliesje (opperhuid) van </a:t>
            </a:r>
          </a:p>
          <a:p>
            <a:pPr eaLnBrk="1" hangingPunct="1"/>
            <a:r>
              <a:rPr lang="nl-NL" sz="2400" b="1" dirty="0">
                <a:solidFill>
                  <a:srgbClr val="37441C"/>
                </a:solidFill>
              </a:rPr>
              <a:t> </a:t>
            </a:r>
            <a:r>
              <a:rPr lang="nl-NL" sz="2400" b="1" dirty="0" smtClean="0">
                <a:solidFill>
                  <a:srgbClr val="37441C"/>
                </a:solidFill>
              </a:rPr>
              <a:t>   de </a:t>
            </a:r>
            <a:r>
              <a:rPr lang="nl-NL" sz="2400" b="1" dirty="0" err="1" smtClean="0">
                <a:solidFill>
                  <a:srgbClr val="37441C"/>
                </a:solidFill>
              </a:rPr>
              <a:t>uienrok</a:t>
            </a:r>
            <a:r>
              <a:rPr lang="nl-NL" sz="2400" b="1" dirty="0" smtClean="0">
                <a:solidFill>
                  <a:srgbClr val="37441C"/>
                </a:solidFill>
              </a:rPr>
              <a:t> eraf.</a:t>
            </a:r>
            <a:endParaRPr lang="nl-NL" sz="2400" b="1" dirty="0">
              <a:solidFill>
                <a:srgbClr val="37441C"/>
              </a:solidFill>
            </a:endParaRPr>
          </a:p>
        </p:txBody>
      </p:sp>
      <p:sp>
        <p:nvSpPr>
          <p:cNvPr id="17" name="Rectangle 9"/>
          <p:cNvSpPr>
            <a:spLocks noChangeArrowheads="1"/>
          </p:cNvSpPr>
          <p:nvPr/>
        </p:nvSpPr>
        <p:spPr bwMode="auto">
          <a:xfrm>
            <a:off x="144884" y="4959297"/>
            <a:ext cx="65485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4. Leg vliesje met pincet in druppel jodium.</a:t>
            </a:r>
            <a:endParaRPr lang="nl-NL" sz="2400" b="1" dirty="0">
              <a:solidFill>
                <a:srgbClr val="37441C"/>
              </a:solidFill>
            </a:endParaRPr>
          </a:p>
        </p:txBody>
      </p:sp>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3907" y="5433390"/>
            <a:ext cx="2181746" cy="670965"/>
          </a:xfrm>
          <a:prstGeom prst="rect">
            <a:avLst/>
          </a:prstGeom>
        </p:spPr>
      </p:pic>
      <p:pic>
        <p:nvPicPr>
          <p:cNvPr id="10" name="Afbeelding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752327" y="5420962"/>
            <a:ext cx="2406146" cy="537418"/>
          </a:xfrm>
          <a:prstGeom prst="rect">
            <a:avLst/>
          </a:prstGeom>
        </p:spPr>
      </p:pic>
      <p:sp>
        <p:nvSpPr>
          <p:cNvPr id="22" name="Rectangle 9"/>
          <p:cNvSpPr>
            <a:spLocks noChangeArrowheads="1"/>
          </p:cNvSpPr>
          <p:nvPr/>
        </p:nvSpPr>
        <p:spPr bwMode="auto">
          <a:xfrm>
            <a:off x="144884" y="6048085"/>
            <a:ext cx="28964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5. </a:t>
            </a:r>
            <a:r>
              <a:rPr lang="nl-NL" sz="2400" b="1" dirty="0" err="1" smtClean="0">
                <a:solidFill>
                  <a:srgbClr val="37441C"/>
                </a:solidFill>
              </a:rPr>
              <a:t>Dekglas</a:t>
            </a:r>
            <a:r>
              <a:rPr lang="nl-NL" sz="2400" b="1" dirty="0" smtClean="0">
                <a:solidFill>
                  <a:srgbClr val="37441C"/>
                </a:solidFill>
              </a:rPr>
              <a:t> erop.</a:t>
            </a:r>
            <a:endParaRPr lang="nl-NL" sz="2400" b="1" dirty="0">
              <a:solidFill>
                <a:srgbClr val="37441C"/>
              </a:solidFill>
            </a:endParaRPr>
          </a:p>
        </p:txBody>
      </p:sp>
      <p:pic>
        <p:nvPicPr>
          <p:cNvPr id="11" name="Afbeelding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7568" y="5851498"/>
            <a:ext cx="2984058" cy="937283"/>
          </a:xfrm>
          <a:prstGeom prst="rect">
            <a:avLst/>
          </a:prstGeom>
        </p:spPr>
      </p:pic>
      <p:sp>
        <p:nvSpPr>
          <p:cNvPr id="2" name="Vrije vorm 1"/>
          <p:cNvSpPr/>
          <p:nvPr/>
        </p:nvSpPr>
        <p:spPr>
          <a:xfrm>
            <a:off x="7151601" y="5731010"/>
            <a:ext cx="330762" cy="162854"/>
          </a:xfrm>
          <a:custGeom>
            <a:avLst/>
            <a:gdLst>
              <a:gd name="connsiteX0" fmla="*/ 11017 w 330762"/>
              <a:gd name="connsiteY0" fmla="*/ 52685 h 162854"/>
              <a:gd name="connsiteX1" fmla="*/ 66102 w 330762"/>
              <a:gd name="connsiteY1" fmla="*/ 8617 h 162854"/>
              <a:gd name="connsiteX2" fmla="*/ 319490 w 330762"/>
              <a:gd name="connsiteY2" fmla="*/ 30651 h 162854"/>
              <a:gd name="connsiteX3" fmla="*/ 330506 w 330762"/>
              <a:gd name="connsiteY3" fmla="*/ 63702 h 162854"/>
              <a:gd name="connsiteX4" fmla="*/ 308473 w 330762"/>
              <a:gd name="connsiteY4" fmla="*/ 96752 h 162854"/>
              <a:gd name="connsiteX5" fmla="*/ 231355 w 330762"/>
              <a:gd name="connsiteY5" fmla="*/ 140820 h 162854"/>
              <a:gd name="connsiteX6" fmla="*/ 198304 w 330762"/>
              <a:gd name="connsiteY6" fmla="*/ 162854 h 162854"/>
              <a:gd name="connsiteX7" fmla="*/ 165253 w 330762"/>
              <a:gd name="connsiteY7" fmla="*/ 151837 h 162854"/>
              <a:gd name="connsiteX8" fmla="*/ 99152 w 330762"/>
              <a:gd name="connsiteY8" fmla="*/ 118786 h 162854"/>
              <a:gd name="connsiteX9" fmla="*/ 0 w 330762"/>
              <a:gd name="connsiteY9" fmla="*/ 107769 h 162854"/>
              <a:gd name="connsiteX10" fmla="*/ 11017 w 330762"/>
              <a:gd name="connsiteY10" fmla="*/ 52685 h 162854"/>
              <a:gd name="connsiteX11" fmla="*/ 11017 w 330762"/>
              <a:gd name="connsiteY11" fmla="*/ 52685 h 16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762" h="162854">
                <a:moveTo>
                  <a:pt x="11017" y="52685"/>
                </a:moveTo>
                <a:cubicBezTo>
                  <a:pt x="20198" y="45340"/>
                  <a:pt x="42755" y="11419"/>
                  <a:pt x="66102" y="8617"/>
                </a:cubicBezTo>
                <a:cubicBezTo>
                  <a:pt x="211061" y="-8778"/>
                  <a:pt x="230411" y="958"/>
                  <a:pt x="319490" y="30651"/>
                </a:cubicBezTo>
                <a:cubicBezTo>
                  <a:pt x="323162" y="41668"/>
                  <a:pt x="332415" y="52247"/>
                  <a:pt x="330506" y="63702"/>
                </a:cubicBezTo>
                <a:cubicBezTo>
                  <a:pt x="328329" y="76762"/>
                  <a:pt x="317835" y="87390"/>
                  <a:pt x="308473" y="96752"/>
                </a:cubicBezTo>
                <a:cubicBezTo>
                  <a:pt x="290580" y="114645"/>
                  <a:pt x="251516" y="129300"/>
                  <a:pt x="231355" y="140820"/>
                </a:cubicBezTo>
                <a:cubicBezTo>
                  <a:pt x="219859" y="147389"/>
                  <a:pt x="209321" y="155509"/>
                  <a:pt x="198304" y="162854"/>
                </a:cubicBezTo>
                <a:cubicBezTo>
                  <a:pt x="187287" y="159182"/>
                  <a:pt x="175640" y="157031"/>
                  <a:pt x="165253" y="151837"/>
                </a:cubicBezTo>
                <a:cubicBezTo>
                  <a:pt x="127185" y="132803"/>
                  <a:pt x="140691" y="125709"/>
                  <a:pt x="99152" y="118786"/>
                </a:cubicBezTo>
                <a:cubicBezTo>
                  <a:pt x="66350" y="113319"/>
                  <a:pt x="33051" y="111441"/>
                  <a:pt x="0" y="107769"/>
                </a:cubicBezTo>
                <a:cubicBezTo>
                  <a:pt x="3672" y="89408"/>
                  <a:pt x="1727" y="68943"/>
                  <a:pt x="11017" y="52685"/>
                </a:cubicBezTo>
                <a:lnTo>
                  <a:pt x="11017" y="52685"/>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p:cNvSpPr/>
          <p:nvPr/>
        </p:nvSpPr>
        <p:spPr>
          <a:xfrm>
            <a:off x="7346956" y="4007617"/>
            <a:ext cx="288032" cy="457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Vrije vorm 22"/>
          <p:cNvSpPr/>
          <p:nvPr/>
        </p:nvSpPr>
        <p:spPr>
          <a:xfrm>
            <a:off x="3988195" y="6197490"/>
            <a:ext cx="330762" cy="162854"/>
          </a:xfrm>
          <a:custGeom>
            <a:avLst/>
            <a:gdLst>
              <a:gd name="connsiteX0" fmla="*/ 11017 w 330762"/>
              <a:gd name="connsiteY0" fmla="*/ 52685 h 162854"/>
              <a:gd name="connsiteX1" fmla="*/ 66102 w 330762"/>
              <a:gd name="connsiteY1" fmla="*/ 8617 h 162854"/>
              <a:gd name="connsiteX2" fmla="*/ 319490 w 330762"/>
              <a:gd name="connsiteY2" fmla="*/ 30651 h 162854"/>
              <a:gd name="connsiteX3" fmla="*/ 330506 w 330762"/>
              <a:gd name="connsiteY3" fmla="*/ 63702 h 162854"/>
              <a:gd name="connsiteX4" fmla="*/ 308473 w 330762"/>
              <a:gd name="connsiteY4" fmla="*/ 96752 h 162854"/>
              <a:gd name="connsiteX5" fmla="*/ 231355 w 330762"/>
              <a:gd name="connsiteY5" fmla="*/ 140820 h 162854"/>
              <a:gd name="connsiteX6" fmla="*/ 198304 w 330762"/>
              <a:gd name="connsiteY6" fmla="*/ 162854 h 162854"/>
              <a:gd name="connsiteX7" fmla="*/ 165253 w 330762"/>
              <a:gd name="connsiteY7" fmla="*/ 151837 h 162854"/>
              <a:gd name="connsiteX8" fmla="*/ 99152 w 330762"/>
              <a:gd name="connsiteY8" fmla="*/ 118786 h 162854"/>
              <a:gd name="connsiteX9" fmla="*/ 0 w 330762"/>
              <a:gd name="connsiteY9" fmla="*/ 107769 h 162854"/>
              <a:gd name="connsiteX10" fmla="*/ 11017 w 330762"/>
              <a:gd name="connsiteY10" fmla="*/ 52685 h 162854"/>
              <a:gd name="connsiteX11" fmla="*/ 11017 w 330762"/>
              <a:gd name="connsiteY11" fmla="*/ 52685 h 16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762" h="162854">
                <a:moveTo>
                  <a:pt x="11017" y="52685"/>
                </a:moveTo>
                <a:cubicBezTo>
                  <a:pt x="20198" y="45340"/>
                  <a:pt x="42755" y="11419"/>
                  <a:pt x="66102" y="8617"/>
                </a:cubicBezTo>
                <a:cubicBezTo>
                  <a:pt x="211061" y="-8778"/>
                  <a:pt x="230411" y="958"/>
                  <a:pt x="319490" y="30651"/>
                </a:cubicBezTo>
                <a:cubicBezTo>
                  <a:pt x="323162" y="41668"/>
                  <a:pt x="332415" y="52247"/>
                  <a:pt x="330506" y="63702"/>
                </a:cubicBezTo>
                <a:cubicBezTo>
                  <a:pt x="328329" y="76762"/>
                  <a:pt x="317835" y="87390"/>
                  <a:pt x="308473" y="96752"/>
                </a:cubicBezTo>
                <a:cubicBezTo>
                  <a:pt x="290580" y="114645"/>
                  <a:pt x="251516" y="129300"/>
                  <a:pt x="231355" y="140820"/>
                </a:cubicBezTo>
                <a:cubicBezTo>
                  <a:pt x="219859" y="147389"/>
                  <a:pt x="209321" y="155509"/>
                  <a:pt x="198304" y="162854"/>
                </a:cubicBezTo>
                <a:cubicBezTo>
                  <a:pt x="187287" y="159182"/>
                  <a:pt x="175640" y="157031"/>
                  <a:pt x="165253" y="151837"/>
                </a:cubicBezTo>
                <a:cubicBezTo>
                  <a:pt x="127185" y="132803"/>
                  <a:pt x="140691" y="125709"/>
                  <a:pt x="99152" y="118786"/>
                </a:cubicBezTo>
                <a:cubicBezTo>
                  <a:pt x="66350" y="113319"/>
                  <a:pt x="33051" y="111441"/>
                  <a:pt x="0" y="107769"/>
                </a:cubicBezTo>
                <a:cubicBezTo>
                  <a:pt x="3672" y="89408"/>
                  <a:pt x="1727" y="68943"/>
                  <a:pt x="11017" y="52685"/>
                </a:cubicBezTo>
                <a:lnTo>
                  <a:pt x="11017" y="52685"/>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Vrije vorm 12"/>
          <p:cNvSpPr/>
          <p:nvPr/>
        </p:nvSpPr>
        <p:spPr>
          <a:xfrm>
            <a:off x="2394717" y="3859919"/>
            <a:ext cx="2357610" cy="1091091"/>
          </a:xfrm>
          <a:custGeom>
            <a:avLst/>
            <a:gdLst>
              <a:gd name="connsiteX0" fmla="*/ 11017 w 2357610"/>
              <a:gd name="connsiteY0" fmla="*/ 374573 h 1091091"/>
              <a:gd name="connsiteX1" fmla="*/ 132202 w 2357610"/>
              <a:gd name="connsiteY1" fmla="*/ 341523 h 1091091"/>
              <a:gd name="connsiteX2" fmla="*/ 165253 w 2357610"/>
              <a:gd name="connsiteY2" fmla="*/ 330506 h 1091091"/>
              <a:gd name="connsiteX3" fmla="*/ 198304 w 2357610"/>
              <a:gd name="connsiteY3" fmla="*/ 308472 h 1091091"/>
              <a:gd name="connsiteX4" fmla="*/ 297455 w 2357610"/>
              <a:gd name="connsiteY4" fmla="*/ 275422 h 1091091"/>
              <a:gd name="connsiteX5" fmla="*/ 330506 w 2357610"/>
              <a:gd name="connsiteY5" fmla="*/ 264405 h 1091091"/>
              <a:gd name="connsiteX6" fmla="*/ 396607 w 2357610"/>
              <a:gd name="connsiteY6" fmla="*/ 220337 h 1091091"/>
              <a:gd name="connsiteX7" fmla="*/ 429658 w 2357610"/>
              <a:gd name="connsiteY7" fmla="*/ 198303 h 1091091"/>
              <a:gd name="connsiteX8" fmla="*/ 462708 w 2357610"/>
              <a:gd name="connsiteY8" fmla="*/ 187287 h 1091091"/>
              <a:gd name="connsiteX9" fmla="*/ 528810 w 2357610"/>
              <a:gd name="connsiteY9" fmla="*/ 154236 h 1091091"/>
              <a:gd name="connsiteX10" fmla="*/ 561860 w 2357610"/>
              <a:gd name="connsiteY10" fmla="*/ 132202 h 1091091"/>
              <a:gd name="connsiteX11" fmla="*/ 616945 w 2357610"/>
              <a:gd name="connsiteY11" fmla="*/ 88135 h 1091091"/>
              <a:gd name="connsiteX12" fmla="*/ 649995 w 2357610"/>
              <a:gd name="connsiteY12" fmla="*/ 55084 h 1091091"/>
              <a:gd name="connsiteX13" fmla="*/ 683046 w 2357610"/>
              <a:gd name="connsiteY13" fmla="*/ 44067 h 1091091"/>
              <a:gd name="connsiteX14" fmla="*/ 716096 w 2357610"/>
              <a:gd name="connsiteY14" fmla="*/ 22034 h 1091091"/>
              <a:gd name="connsiteX15" fmla="*/ 782198 w 2357610"/>
              <a:gd name="connsiteY15" fmla="*/ 0 h 1091091"/>
              <a:gd name="connsiteX16" fmla="*/ 881349 w 2357610"/>
              <a:gd name="connsiteY16" fmla="*/ 22034 h 1091091"/>
              <a:gd name="connsiteX17" fmla="*/ 914400 w 2357610"/>
              <a:gd name="connsiteY17" fmla="*/ 44067 h 1091091"/>
              <a:gd name="connsiteX18" fmla="*/ 980501 w 2357610"/>
              <a:gd name="connsiteY18" fmla="*/ 66101 h 1091091"/>
              <a:gd name="connsiteX19" fmla="*/ 1013552 w 2357610"/>
              <a:gd name="connsiteY19" fmla="*/ 77118 h 1091091"/>
              <a:gd name="connsiteX20" fmla="*/ 1057619 w 2357610"/>
              <a:gd name="connsiteY20" fmla="*/ 99152 h 1091091"/>
              <a:gd name="connsiteX21" fmla="*/ 1167788 w 2357610"/>
              <a:gd name="connsiteY21" fmla="*/ 143219 h 1091091"/>
              <a:gd name="connsiteX22" fmla="*/ 1211855 w 2357610"/>
              <a:gd name="connsiteY22" fmla="*/ 165253 h 1091091"/>
              <a:gd name="connsiteX23" fmla="*/ 1277957 w 2357610"/>
              <a:gd name="connsiteY23" fmla="*/ 187287 h 1091091"/>
              <a:gd name="connsiteX24" fmla="*/ 1399142 w 2357610"/>
              <a:gd name="connsiteY24" fmla="*/ 209320 h 1091091"/>
              <a:gd name="connsiteX25" fmla="*/ 1498294 w 2357610"/>
              <a:gd name="connsiteY25" fmla="*/ 231354 h 1091091"/>
              <a:gd name="connsiteX26" fmla="*/ 1762699 w 2357610"/>
              <a:gd name="connsiteY26" fmla="*/ 253388 h 1091091"/>
              <a:gd name="connsiteX27" fmla="*/ 2247441 w 2357610"/>
              <a:gd name="connsiteY27" fmla="*/ 242371 h 1091091"/>
              <a:gd name="connsiteX28" fmla="*/ 2335576 w 2357610"/>
              <a:gd name="connsiteY28" fmla="*/ 297455 h 1091091"/>
              <a:gd name="connsiteX29" fmla="*/ 2346593 w 2357610"/>
              <a:gd name="connsiteY29" fmla="*/ 484742 h 1091091"/>
              <a:gd name="connsiteX30" fmla="*/ 2357610 w 2357610"/>
              <a:gd name="connsiteY30" fmla="*/ 528809 h 1091091"/>
              <a:gd name="connsiteX31" fmla="*/ 2335576 w 2357610"/>
              <a:gd name="connsiteY31" fmla="*/ 616944 h 1091091"/>
              <a:gd name="connsiteX32" fmla="*/ 2302525 w 2357610"/>
              <a:gd name="connsiteY32" fmla="*/ 638978 h 1091091"/>
              <a:gd name="connsiteX33" fmla="*/ 2225407 w 2357610"/>
              <a:gd name="connsiteY33" fmla="*/ 705079 h 1091091"/>
              <a:gd name="connsiteX34" fmla="*/ 2170323 w 2357610"/>
              <a:gd name="connsiteY34" fmla="*/ 749147 h 1091091"/>
              <a:gd name="connsiteX35" fmla="*/ 2148289 w 2357610"/>
              <a:gd name="connsiteY35" fmla="*/ 782197 h 1091091"/>
              <a:gd name="connsiteX36" fmla="*/ 2082188 w 2357610"/>
              <a:gd name="connsiteY36" fmla="*/ 826265 h 1091091"/>
              <a:gd name="connsiteX37" fmla="*/ 2049137 w 2357610"/>
              <a:gd name="connsiteY37" fmla="*/ 848299 h 1091091"/>
              <a:gd name="connsiteX38" fmla="*/ 2016087 w 2357610"/>
              <a:gd name="connsiteY38" fmla="*/ 881349 h 1091091"/>
              <a:gd name="connsiteX39" fmla="*/ 1949986 w 2357610"/>
              <a:gd name="connsiteY39" fmla="*/ 925417 h 1091091"/>
              <a:gd name="connsiteX40" fmla="*/ 1916935 w 2357610"/>
              <a:gd name="connsiteY40" fmla="*/ 947450 h 1091091"/>
              <a:gd name="connsiteX41" fmla="*/ 1883884 w 2357610"/>
              <a:gd name="connsiteY41" fmla="*/ 980501 h 1091091"/>
              <a:gd name="connsiteX42" fmla="*/ 1806766 w 2357610"/>
              <a:gd name="connsiteY42" fmla="*/ 1024569 h 1091091"/>
              <a:gd name="connsiteX43" fmla="*/ 1740665 w 2357610"/>
              <a:gd name="connsiteY43" fmla="*/ 1068636 h 1091091"/>
              <a:gd name="connsiteX44" fmla="*/ 1663547 w 2357610"/>
              <a:gd name="connsiteY44" fmla="*/ 991518 h 1091091"/>
              <a:gd name="connsiteX45" fmla="*/ 1641513 w 2357610"/>
              <a:gd name="connsiteY45" fmla="*/ 958467 h 1091091"/>
              <a:gd name="connsiteX46" fmla="*/ 1685581 w 2357610"/>
              <a:gd name="connsiteY46" fmla="*/ 826265 h 1091091"/>
              <a:gd name="connsiteX47" fmla="*/ 1751682 w 2357610"/>
              <a:gd name="connsiteY47" fmla="*/ 782197 h 1091091"/>
              <a:gd name="connsiteX48" fmla="*/ 1784732 w 2357610"/>
              <a:gd name="connsiteY48" fmla="*/ 760164 h 1091091"/>
              <a:gd name="connsiteX49" fmla="*/ 1828800 w 2357610"/>
              <a:gd name="connsiteY49" fmla="*/ 694062 h 1091091"/>
              <a:gd name="connsiteX50" fmla="*/ 1850834 w 2357610"/>
              <a:gd name="connsiteY50" fmla="*/ 649995 h 1091091"/>
              <a:gd name="connsiteX51" fmla="*/ 1883884 w 2357610"/>
              <a:gd name="connsiteY51" fmla="*/ 627961 h 1091091"/>
              <a:gd name="connsiteX52" fmla="*/ 1983036 w 2357610"/>
              <a:gd name="connsiteY52" fmla="*/ 550843 h 1091091"/>
              <a:gd name="connsiteX53" fmla="*/ 2005070 w 2357610"/>
              <a:gd name="connsiteY53" fmla="*/ 517793 h 1091091"/>
              <a:gd name="connsiteX54" fmla="*/ 2071171 w 2357610"/>
              <a:gd name="connsiteY54" fmla="*/ 473725 h 1091091"/>
              <a:gd name="connsiteX55" fmla="*/ 2148289 w 2357610"/>
              <a:gd name="connsiteY55" fmla="*/ 374573 h 1091091"/>
              <a:gd name="connsiteX56" fmla="*/ 2214390 w 2357610"/>
              <a:gd name="connsiteY56" fmla="*/ 330506 h 1091091"/>
              <a:gd name="connsiteX57" fmla="*/ 2247441 w 2357610"/>
              <a:gd name="connsiteY57" fmla="*/ 308472 h 1091091"/>
              <a:gd name="connsiteX58" fmla="*/ 2346593 w 2357610"/>
              <a:gd name="connsiteY58" fmla="*/ 264405 h 1091091"/>
              <a:gd name="connsiteX59" fmla="*/ 2335576 w 2357610"/>
              <a:gd name="connsiteY59" fmla="*/ 297455 h 1091091"/>
              <a:gd name="connsiteX60" fmla="*/ 2258458 w 2357610"/>
              <a:gd name="connsiteY60" fmla="*/ 308472 h 1091091"/>
              <a:gd name="connsiteX61" fmla="*/ 2225407 w 2357610"/>
              <a:gd name="connsiteY61" fmla="*/ 319489 h 1091091"/>
              <a:gd name="connsiteX62" fmla="*/ 2192357 w 2357610"/>
              <a:gd name="connsiteY62" fmla="*/ 341523 h 1091091"/>
              <a:gd name="connsiteX63" fmla="*/ 2181340 w 2357610"/>
              <a:gd name="connsiteY63" fmla="*/ 374573 h 1091091"/>
              <a:gd name="connsiteX64" fmla="*/ 2115239 w 2357610"/>
              <a:gd name="connsiteY64" fmla="*/ 418641 h 1091091"/>
              <a:gd name="connsiteX65" fmla="*/ 2016087 w 2357610"/>
              <a:gd name="connsiteY65" fmla="*/ 495759 h 1091091"/>
              <a:gd name="connsiteX66" fmla="*/ 1994053 w 2357610"/>
              <a:gd name="connsiteY66" fmla="*/ 528809 h 1091091"/>
              <a:gd name="connsiteX67" fmla="*/ 1961002 w 2357610"/>
              <a:gd name="connsiteY67" fmla="*/ 539826 h 1091091"/>
              <a:gd name="connsiteX68" fmla="*/ 1949986 w 2357610"/>
              <a:gd name="connsiteY68" fmla="*/ 572877 h 1091091"/>
              <a:gd name="connsiteX69" fmla="*/ 1916935 w 2357610"/>
              <a:gd name="connsiteY69" fmla="*/ 594911 h 1091091"/>
              <a:gd name="connsiteX70" fmla="*/ 1872867 w 2357610"/>
              <a:gd name="connsiteY70" fmla="*/ 661012 h 1091091"/>
              <a:gd name="connsiteX71" fmla="*/ 1850834 w 2357610"/>
              <a:gd name="connsiteY71" fmla="*/ 694062 h 1091091"/>
              <a:gd name="connsiteX72" fmla="*/ 1784732 w 2357610"/>
              <a:gd name="connsiteY72" fmla="*/ 738130 h 1091091"/>
              <a:gd name="connsiteX73" fmla="*/ 1729648 w 2357610"/>
              <a:gd name="connsiteY73" fmla="*/ 782197 h 1091091"/>
              <a:gd name="connsiteX74" fmla="*/ 1663547 w 2357610"/>
              <a:gd name="connsiteY74" fmla="*/ 826265 h 1091091"/>
              <a:gd name="connsiteX75" fmla="*/ 1630496 w 2357610"/>
              <a:gd name="connsiteY75" fmla="*/ 848299 h 1091091"/>
              <a:gd name="connsiteX76" fmla="*/ 1564395 w 2357610"/>
              <a:gd name="connsiteY76" fmla="*/ 870332 h 1091091"/>
              <a:gd name="connsiteX77" fmla="*/ 1410159 w 2357610"/>
              <a:gd name="connsiteY77" fmla="*/ 859316 h 1091091"/>
              <a:gd name="connsiteX78" fmla="*/ 1311007 w 2357610"/>
              <a:gd name="connsiteY78" fmla="*/ 815248 h 1091091"/>
              <a:gd name="connsiteX79" fmla="*/ 1277957 w 2357610"/>
              <a:gd name="connsiteY79" fmla="*/ 804231 h 1091091"/>
              <a:gd name="connsiteX80" fmla="*/ 1244906 w 2357610"/>
              <a:gd name="connsiteY80" fmla="*/ 782197 h 1091091"/>
              <a:gd name="connsiteX81" fmla="*/ 1134737 w 2357610"/>
              <a:gd name="connsiteY81" fmla="*/ 749147 h 1091091"/>
              <a:gd name="connsiteX82" fmla="*/ 1101687 w 2357610"/>
              <a:gd name="connsiteY82" fmla="*/ 727113 h 1091091"/>
              <a:gd name="connsiteX83" fmla="*/ 1068636 w 2357610"/>
              <a:gd name="connsiteY83" fmla="*/ 716096 h 1091091"/>
              <a:gd name="connsiteX84" fmla="*/ 1024569 w 2357610"/>
              <a:gd name="connsiteY84" fmla="*/ 705079 h 1091091"/>
              <a:gd name="connsiteX85" fmla="*/ 903383 w 2357610"/>
              <a:gd name="connsiteY85" fmla="*/ 683046 h 1091091"/>
              <a:gd name="connsiteX86" fmla="*/ 837282 w 2357610"/>
              <a:gd name="connsiteY86" fmla="*/ 661012 h 1091091"/>
              <a:gd name="connsiteX87" fmla="*/ 804231 w 2357610"/>
              <a:gd name="connsiteY87" fmla="*/ 649995 h 1091091"/>
              <a:gd name="connsiteX88" fmla="*/ 771181 w 2357610"/>
              <a:gd name="connsiteY88" fmla="*/ 638978 h 1091091"/>
              <a:gd name="connsiteX89" fmla="*/ 683046 w 2357610"/>
              <a:gd name="connsiteY89" fmla="*/ 616944 h 1091091"/>
              <a:gd name="connsiteX90" fmla="*/ 649995 w 2357610"/>
              <a:gd name="connsiteY90" fmla="*/ 605928 h 1091091"/>
              <a:gd name="connsiteX91" fmla="*/ 539826 w 2357610"/>
              <a:gd name="connsiteY91" fmla="*/ 583894 h 1091091"/>
              <a:gd name="connsiteX92" fmla="*/ 385590 w 2357610"/>
              <a:gd name="connsiteY92" fmla="*/ 550843 h 1091091"/>
              <a:gd name="connsiteX93" fmla="*/ 352540 w 2357610"/>
              <a:gd name="connsiteY93" fmla="*/ 539826 h 1091091"/>
              <a:gd name="connsiteX94" fmla="*/ 319489 w 2357610"/>
              <a:gd name="connsiteY94" fmla="*/ 517793 h 1091091"/>
              <a:gd name="connsiteX95" fmla="*/ 253388 w 2357610"/>
              <a:gd name="connsiteY95" fmla="*/ 495759 h 1091091"/>
              <a:gd name="connsiteX96" fmla="*/ 220337 w 2357610"/>
              <a:gd name="connsiteY96" fmla="*/ 484742 h 1091091"/>
              <a:gd name="connsiteX97" fmla="*/ 187287 w 2357610"/>
              <a:gd name="connsiteY97" fmla="*/ 462708 h 1091091"/>
              <a:gd name="connsiteX98" fmla="*/ 121186 w 2357610"/>
              <a:gd name="connsiteY98" fmla="*/ 440675 h 1091091"/>
              <a:gd name="connsiteX99" fmla="*/ 88135 w 2357610"/>
              <a:gd name="connsiteY99" fmla="*/ 418641 h 1091091"/>
              <a:gd name="connsiteX100" fmla="*/ 55084 w 2357610"/>
              <a:gd name="connsiteY100" fmla="*/ 407624 h 1091091"/>
              <a:gd name="connsiteX101" fmla="*/ 0 w 2357610"/>
              <a:gd name="connsiteY101" fmla="*/ 363556 h 1091091"/>
              <a:gd name="connsiteX102" fmla="*/ 11017 w 2357610"/>
              <a:gd name="connsiteY102" fmla="*/ 528809 h 1091091"/>
              <a:gd name="connsiteX103" fmla="*/ 22034 w 2357610"/>
              <a:gd name="connsiteY103" fmla="*/ 561860 h 1091091"/>
              <a:gd name="connsiteX104" fmla="*/ 33051 w 2357610"/>
              <a:gd name="connsiteY104" fmla="*/ 782197 h 1091091"/>
              <a:gd name="connsiteX105" fmla="*/ 66101 w 2357610"/>
              <a:gd name="connsiteY105" fmla="*/ 804231 h 1091091"/>
              <a:gd name="connsiteX106" fmla="*/ 539826 w 2357610"/>
              <a:gd name="connsiteY106" fmla="*/ 815248 h 1091091"/>
              <a:gd name="connsiteX107" fmla="*/ 694063 w 2357610"/>
              <a:gd name="connsiteY107" fmla="*/ 837282 h 1091091"/>
              <a:gd name="connsiteX108" fmla="*/ 793214 w 2357610"/>
              <a:gd name="connsiteY108" fmla="*/ 870332 h 1091091"/>
              <a:gd name="connsiteX109" fmla="*/ 914400 w 2357610"/>
              <a:gd name="connsiteY109" fmla="*/ 914400 h 1091091"/>
              <a:gd name="connsiteX110" fmla="*/ 936434 w 2357610"/>
              <a:gd name="connsiteY110" fmla="*/ 947450 h 1091091"/>
              <a:gd name="connsiteX111" fmla="*/ 1002535 w 2357610"/>
              <a:gd name="connsiteY111" fmla="*/ 969484 h 1091091"/>
              <a:gd name="connsiteX112" fmla="*/ 1068636 w 2357610"/>
              <a:gd name="connsiteY112" fmla="*/ 991518 h 1091091"/>
              <a:gd name="connsiteX113" fmla="*/ 1101687 w 2357610"/>
              <a:gd name="connsiteY113" fmla="*/ 1002535 h 1091091"/>
              <a:gd name="connsiteX114" fmla="*/ 1156771 w 2357610"/>
              <a:gd name="connsiteY114" fmla="*/ 1013552 h 1091091"/>
              <a:gd name="connsiteX115" fmla="*/ 1200839 w 2357610"/>
              <a:gd name="connsiteY115" fmla="*/ 1024569 h 1091091"/>
              <a:gd name="connsiteX116" fmla="*/ 1432193 w 2357610"/>
              <a:gd name="connsiteY116" fmla="*/ 1035585 h 1091091"/>
              <a:gd name="connsiteX117" fmla="*/ 1465243 w 2357610"/>
              <a:gd name="connsiteY117" fmla="*/ 1046602 h 1091091"/>
              <a:gd name="connsiteX118" fmla="*/ 1652530 w 2357610"/>
              <a:gd name="connsiteY118" fmla="*/ 1079653 h 1091091"/>
              <a:gd name="connsiteX119" fmla="*/ 1707614 w 2357610"/>
              <a:gd name="connsiteY119" fmla="*/ 1090670 h 1091091"/>
              <a:gd name="connsiteX120" fmla="*/ 1729648 w 2357610"/>
              <a:gd name="connsiteY120" fmla="*/ 1068636 h 109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357610" h="1091091">
                <a:moveTo>
                  <a:pt x="11017" y="374573"/>
                </a:moveTo>
                <a:cubicBezTo>
                  <a:pt x="88874" y="359001"/>
                  <a:pt x="48339" y="369477"/>
                  <a:pt x="132202" y="341523"/>
                </a:cubicBezTo>
                <a:cubicBezTo>
                  <a:pt x="143219" y="337851"/>
                  <a:pt x="155590" y="336948"/>
                  <a:pt x="165253" y="330506"/>
                </a:cubicBezTo>
                <a:cubicBezTo>
                  <a:pt x="176270" y="323161"/>
                  <a:pt x="186204" y="313850"/>
                  <a:pt x="198304" y="308472"/>
                </a:cubicBezTo>
                <a:cubicBezTo>
                  <a:pt x="198324" y="308463"/>
                  <a:pt x="280919" y="280934"/>
                  <a:pt x="297455" y="275422"/>
                </a:cubicBezTo>
                <a:cubicBezTo>
                  <a:pt x="308472" y="271750"/>
                  <a:pt x="320843" y="270847"/>
                  <a:pt x="330506" y="264405"/>
                </a:cubicBezTo>
                <a:lnTo>
                  <a:pt x="396607" y="220337"/>
                </a:lnTo>
                <a:cubicBezTo>
                  <a:pt x="407624" y="212992"/>
                  <a:pt x="417097" y="202490"/>
                  <a:pt x="429658" y="198303"/>
                </a:cubicBezTo>
                <a:lnTo>
                  <a:pt x="462708" y="187287"/>
                </a:lnTo>
                <a:cubicBezTo>
                  <a:pt x="557432" y="124137"/>
                  <a:pt x="437581" y="199851"/>
                  <a:pt x="528810" y="154236"/>
                </a:cubicBezTo>
                <a:cubicBezTo>
                  <a:pt x="540653" y="148315"/>
                  <a:pt x="550843" y="139547"/>
                  <a:pt x="561860" y="132202"/>
                </a:cubicBezTo>
                <a:cubicBezTo>
                  <a:pt x="611140" y="58285"/>
                  <a:pt x="553086" y="130708"/>
                  <a:pt x="616945" y="88135"/>
                </a:cubicBezTo>
                <a:cubicBezTo>
                  <a:pt x="629908" y="79493"/>
                  <a:pt x="637032" y="63726"/>
                  <a:pt x="649995" y="55084"/>
                </a:cubicBezTo>
                <a:cubicBezTo>
                  <a:pt x="659658" y="48642"/>
                  <a:pt x="672659" y="49260"/>
                  <a:pt x="683046" y="44067"/>
                </a:cubicBezTo>
                <a:cubicBezTo>
                  <a:pt x="694889" y="38146"/>
                  <a:pt x="703997" y="27411"/>
                  <a:pt x="716096" y="22034"/>
                </a:cubicBezTo>
                <a:cubicBezTo>
                  <a:pt x="737320" y="12601"/>
                  <a:pt x="782198" y="0"/>
                  <a:pt x="782198" y="0"/>
                </a:cubicBezTo>
                <a:cubicBezTo>
                  <a:pt x="807589" y="4232"/>
                  <a:pt x="854226" y="8473"/>
                  <a:pt x="881349" y="22034"/>
                </a:cubicBezTo>
                <a:cubicBezTo>
                  <a:pt x="893192" y="27955"/>
                  <a:pt x="902301" y="38690"/>
                  <a:pt x="914400" y="44067"/>
                </a:cubicBezTo>
                <a:cubicBezTo>
                  <a:pt x="935624" y="53500"/>
                  <a:pt x="958467" y="58756"/>
                  <a:pt x="980501" y="66101"/>
                </a:cubicBezTo>
                <a:cubicBezTo>
                  <a:pt x="991518" y="69773"/>
                  <a:pt x="1003165" y="71924"/>
                  <a:pt x="1013552" y="77118"/>
                </a:cubicBezTo>
                <a:cubicBezTo>
                  <a:pt x="1028241" y="84463"/>
                  <a:pt x="1042524" y="92683"/>
                  <a:pt x="1057619" y="99152"/>
                </a:cubicBezTo>
                <a:cubicBezTo>
                  <a:pt x="1093973" y="114732"/>
                  <a:pt x="1132412" y="125531"/>
                  <a:pt x="1167788" y="143219"/>
                </a:cubicBezTo>
                <a:cubicBezTo>
                  <a:pt x="1182477" y="150564"/>
                  <a:pt x="1196607" y="159154"/>
                  <a:pt x="1211855" y="165253"/>
                </a:cubicBezTo>
                <a:cubicBezTo>
                  <a:pt x="1233420" y="173879"/>
                  <a:pt x="1255549" y="181176"/>
                  <a:pt x="1277957" y="187287"/>
                </a:cubicBezTo>
                <a:cubicBezTo>
                  <a:pt x="1310435" y="196145"/>
                  <a:pt x="1367668" y="203025"/>
                  <a:pt x="1399142" y="209320"/>
                </a:cubicBezTo>
                <a:cubicBezTo>
                  <a:pt x="1459279" y="221347"/>
                  <a:pt x="1430956" y="221734"/>
                  <a:pt x="1498294" y="231354"/>
                </a:cubicBezTo>
                <a:cubicBezTo>
                  <a:pt x="1588139" y="244189"/>
                  <a:pt x="1670807" y="247262"/>
                  <a:pt x="1762699" y="253388"/>
                </a:cubicBezTo>
                <a:cubicBezTo>
                  <a:pt x="1924280" y="249716"/>
                  <a:pt x="2085819" y="242371"/>
                  <a:pt x="2247441" y="242371"/>
                </a:cubicBezTo>
                <a:cubicBezTo>
                  <a:pt x="2364814" y="242371"/>
                  <a:pt x="2353214" y="226904"/>
                  <a:pt x="2335576" y="297455"/>
                </a:cubicBezTo>
                <a:cubicBezTo>
                  <a:pt x="2339248" y="359884"/>
                  <a:pt x="2340664" y="422487"/>
                  <a:pt x="2346593" y="484742"/>
                </a:cubicBezTo>
                <a:cubicBezTo>
                  <a:pt x="2348029" y="499815"/>
                  <a:pt x="2357610" y="513668"/>
                  <a:pt x="2357610" y="528809"/>
                </a:cubicBezTo>
                <a:cubicBezTo>
                  <a:pt x="2357610" y="530867"/>
                  <a:pt x="2344270" y="606077"/>
                  <a:pt x="2335576" y="616944"/>
                </a:cubicBezTo>
                <a:cubicBezTo>
                  <a:pt x="2327304" y="627283"/>
                  <a:pt x="2312697" y="630501"/>
                  <a:pt x="2302525" y="638978"/>
                </a:cubicBezTo>
                <a:cubicBezTo>
                  <a:pt x="2164454" y="754039"/>
                  <a:pt x="2390407" y="581333"/>
                  <a:pt x="2225407" y="705079"/>
                </a:cubicBezTo>
                <a:cubicBezTo>
                  <a:pt x="2162262" y="799797"/>
                  <a:pt x="2246341" y="688333"/>
                  <a:pt x="2170323" y="749147"/>
                </a:cubicBezTo>
                <a:cubicBezTo>
                  <a:pt x="2159984" y="757418"/>
                  <a:pt x="2158254" y="773478"/>
                  <a:pt x="2148289" y="782197"/>
                </a:cubicBezTo>
                <a:cubicBezTo>
                  <a:pt x="2128360" y="799635"/>
                  <a:pt x="2104222" y="811576"/>
                  <a:pt x="2082188" y="826265"/>
                </a:cubicBezTo>
                <a:cubicBezTo>
                  <a:pt x="2071171" y="833610"/>
                  <a:pt x="2058500" y="838936"/>
                  <a:pt x="2049137" y="848299"/>
                </a:cubicBezTo>
                <a:cubicBezTo>
                  <a:pt x="2038120" y="859316"/>
                  <a:pt x="2028385" y="871784"/>
                  <a:pt x="2016087" y="881349"/>
                </a:cubicBezTo>
                <a:cubicBezTo>
                  <a:pt x="1995184" y="897607"/>
                  <a:pt x="1972020" y="910728"/>
                  <a:pt x="1949986" y="925417"/>
                </a:cubicBezTo>
                <a:cubicBezTo>
                  <a:pt x="1938969" y="932762"/>
                  <a:pt x="1926298" y="938087"/>
                  <a:pt x="1916935" y="947450"/>
                </a:cubicBezTo>
                <a:cubicBezTo>
                  <a:pt x="1905918" y="958467"/>
                  <a:pt x="1895853" y="970527"/>
                  <a:pt x="1883884" y="980501"/>
                </a:cubicBezTo>
                <a:cubicBezTo>
                  <a:pt x="1851217" y="1007724"/>
                  <a:pt x="1845252" y="1001477"/>
                  <a:pt x="1806766" y="1024569"/>
                </a:cubicBezTo>
                <a:cubicBezTo>
                  <a:pt x="1784059" y="1038193"/>
                  <a:pt x="1740665" y="1068636"/>
                  <a:pt x="1740665" y="1068636"/>
                </a:cubicBezTo>
                <a:cubicBezTo>
                  <a:pt x="1682492" y="1049245"/>
                  <a:pt x="1714056" y="1067282"/>
                  <a:pt x="1663547" y="991518"/>
                </a:cubicBezTo>
                <a:lnTo>
                  <a:pt x="1641513" y="958467"/>
                </a:lnTo>
                <a:cubicBezTo>
                  <a:pt x="1650988" y="873196"/>
                  <a:pt x="1630545" y="869071"/>
                  <a:pt x="1685581" y="826265"/>
                </a:cubicBezTo>
                <a:cubicBezTo>
                  <a:pt x="1706484" y="810007"/>
                  <a:pt x="1729648" y="796886"/>
                  <a:pt x="1751682" y="782197"/>
                </a:cubicBezTo>
                <a:lnTo>
                  <a:pt x="1784732" y="760164"/>
                </a:lnTo>
                <a:cubicBezTo>
                  <a:pt x="1808364" y="689267"/>
                  <a:pt x="1777222" y="766270"/>
                  <a:pt x="1828800" y="694062"/>
                </a:cubicBezTo>
                <a:cubicBezTo>
                  <a:pt x="1838346" y="680698"/>
                  <a:pt x="1840320" y="662611"/>
                  <a:pt x="1850834" y="649995"/>
                </a:cubicBezTo>
                <a:cubicBezTo>
                  <a:pt x="1859310" y="639823"/>
                  <a:pt x="1873988" y="636758"/>
                  <a:pt x="1883884" y="627961"/>
                </a:cubicBezTo>
                <a:cubicBezTo>
                  <a:pt x="1973059" y="548695"/>
                  <a:pt x="1914886" y="573560"/>
                  <a:pt x="1983036" y="550843"/>
                </a:cubicBezTo>
                <a:cubicBezTo>
                  <a:pt x="1990381" y="539826"/>
                  <a:pt x="1994731" y="526064"/>
                  <a:pt x="2005070" y="517793"/>
                </a:cubicBezTo>
                <a:cubicBezTo>
                  <a:pt x="2080765" y="457237"/>
                  <a:pt x="1992524" y="574842"/>
                  <a:pt x="2071171" y="473725"/>
                </a:cubicBezTo>
                <a:cubicBezTo>
                  <a:pt x="2107612" y="426872"/>
                  <a:pt x="2106086" y="407398"/>
                  <a:pt x="2148289" y="374573"/>
                </a:cubicBezTo>
                <a:cubicBezTo>
                  <a:pt x="2169192" y="358315"/>
                  <a:pt x="2192356" y="345195"/>
                  <a:pt x="2214390" y="330506"/>
                </a:cubicBezTo>
                <a:cubicBezTo>
                  <a:pt x="2225407" y="323161"/>
                  <a:pt x="2234880" y="312659"/>
                  <a:pt x="2247441" y="308472"/>
                </a:cubicBezTo>
                <a:cubicBezTo>
                  <a:pt x="2326103" y="282251"/>
                  <a:pt x="2294217" y="299321"/>
                  <a:pt x="2346593" y="264405"/>
                </a:cubicBezTo>
                <a:cubicBezTo>
                  <a:pt x="2342921" y="275422"/>
                  <a:pt x="2345963" y="292262"/>
                  <a:pt x="2335576" y="297455"/>
                </a:cubicBezTo>
                <a:cubicBezTo>
                  <a:pt x="2312350" y="309068"/>
                  <a:pt x="2283921" y="303379"/>
                  <a:pt x="2258458" y="308472"/>
                </a:cubicBezTo>
                <a:cubicBezTo>
                  <a:pt x="2247071" y="310750"/>
                  <a:pt x="2236424" y="315817"/>
                  <a:pt x="2225407" y="319489"/>
                </a:cubicBezTo>
                <a:cubicBezTo>
                  <a:pt x="2214390" y="326834"/>
                  <a:pt x="2200628" y="331184"/>
                  <a:pt x="2192357" y="341523"/>
                </a:cubicBezTo>
                <a:cubicBezTo>
                  <a:pt x="2185103" y="350591"/>
                  <a:pt x="2189551" y="366362"/>
                  <a:pt x="2181340" y="374573"/>
                </a:cubicBezTo>
                <a:cubicBezTo>
                  <a:pt x="2162615" y="393298"/>
                  <a:pt x="2133964" y="399916"/>
                  <a:pt x="2115239" y="418641"/>
                </a:cubicBezTo>
                <a:cubicBezTo>
                  <a:pt x="2040926" y="492953"/>
                  <a:pt x="2078698" y="474888"/>
                  <a:pt x="2016087" y="495759"/>
                </a:cubicBezTo>
                <a:cubicBezTo>
                  <a:pt x="2008742" y="506776"/>
                  <a:pt x="2004392" y="520538"/>
                  <a:pt x="1994053" y="528809"/>
                </a:cubicBezTo>
                <a:cubicBezTo>
                  <a:pt x="1984985" y="536063"/>
                  <a:pt x="1969213" y="531614"/>
                  <a:pt x="1961002" y="539826"/>
                </a:cubicBezTo>
                <a:cubicBezTo>
                  <a:pt x="1952791" y="548038"/>
                  <a:pt x="1957240" y="563809"/>
                  <a:pt x="1949986" y="572877"/>
                </a:cubicBezTo>
                <a:cubicBezTo>
                  <a:pt x="1941715" y="583216"/>
                  <a:pt x="1927952" y="587566"/>
                  <a:pt x="1916935" y="594911"/>
                </a:cubicBezTo>
                <a:lnTo>
                  <a:pt x="1872867" y="661012"/>
                </a:lnTo>
                <a:cubicBezTo>
                  <a:pt x="1865523" y="672029"/>
                  <a:pt x="1861851" y="686718"/>
                  <a:pt x="1850834" y="694062"/>
                </a:cubicBezTo>
                <a:lnTo>
                  <a:pt x="1784732" y="738130"/>
                </a:lnTo>
                <a:cubicBezTo>
                  <a:pt x="1744020" y="799200"/>
                  <a:pt x="1785993" y="750894"/>
                  <a:pt x="1729648" y="782197"/>
                </a:cubicBezTo>
                <a:cubicBezTo>
                  <a:pt x="1706499" y="795057"/>
                  <a:pt x="1685581" y="811576"/>
                  <a:pt x="1663547" y="826265"/>
                </a:cubicBezTo>
                <a:cubicBezTo>
                  <a:pt x="1652530" y="833610"/>
                  <a:pt x="1643057" y="844112"/>
                  <a:pt x="1630496" y="848299"/>
                </a:cubicBezTo>
                <a:lnTo>
                  <a:pt x="1564395" y="870332"/>
                </a:lnTo>
                <a:cubicBezTo>
                  <a:pt x="1512983" y="866660"/>
                  <a:pt x="1461132" y="866962"/>
                  <a:pt x="1410159" y="859316"/>
                </a:cubicBezTo>
                <a:cubicBezTo>
                  <a:pt x="1328956" y="847136"/>
                  <a:pt x="1364831" y="842161"/>
                  <a:pt x="1311007" y="815248"/>
                </a:cubicBezTo>
                <a:cubicBezTo>
                  <a:pt x="1300620" y="810055"/>
                  <a:pt x="1288344" y="809424"/>
                  <a:pt x="1277957" y="804231"/>
                </a:cubicBezTo>
                <a:cubicBezTo>
                  <a:pt x="1266114" y="798309"/>
                  <a:pt x="1257006" y="787575"/>
                  <a:pt x="1244906" y="782197"/>
                </a:cubicBezTo>
                <a:cubicBezTo>
                  <a:pt x="1210424" y="766872"/>
                  <a:pt x="1171359" y="758302"/>
                  <a:pt x="1134737" y="749147"/>
                </a:cubicBezTo>
                <a:cubicBezTo>
                  <a:pt x="1123720" y="741802"/>
                  <a:pt x="1113530" y="733034"/>
                  <a:pt x="1101687" y="727113"/>
                </a:cubicBezTo>
                <a:cubicBezTo>
                  <a:pt x="1091300" y="721919"/>
                  <a:pt x="1079802" y="719286"/>
                  <a:pt x="1068636" y="716096"/>
                </a:cubicBezTo>
                <a:cubicBezTo>
                  <a:pt x="1054077" y="711936"/>
                  <a:pt x="1039466" y="707788"/>
                  <a:pt x="1024569" y="705079"/>
                </a:cubicBezTo>
                <a:cubicBezTo>
                  <a:pt x="952366" y="691951"/>
                  <a:pt x="961036" y="700342"/>
                  <a:pt x="903383" y="683046"/>
                </a:cubicBezTo>
                <a:cubicBezTo>
                  <a:pt x="881137" y="676372"/>
                  <a:pt x="859316" y="668357"/>
                  <a:pt x="837282" y="661012"/>
                </a:cubicBezTo>
                <a:lnTo>
                  <a:pt x="804231" y="649995"/>
                </a:lnTo>
                <a:cubicBezTo>
                  <a:pt x="793214" y="646323"/>
                  <a:pt x="782447" y="641795"/>
                  <a:pt x="771181" y="638978"/>
                </a:cubicBezTo>
                <a:cubicBezTo>
                  <a:pt x="741803" y="631633"/>
                  <a:pt x="711775" y="626519"/>
                  <a:pt x="683046" y="616944"/>
                </a:cubicBezTo>
                <a:cubicBezTo>
                  <a:pt x="672029" y="613272"/>
                  <a:pt x="661310" y="608539"/>
                  <a:pt x="649995" y="605928"/>
                </a:cubicBezTo>
                <a:cubicBezTo>
                  <a:pt x="613504" y="597507"/>
                  <a:pt x="576767" y="590051"/>
                  <a:pt x="539826" y="583894"/>
                </a:cubicBezTo>
                <a:cubicBezTo>
                  <a:pt x="484355" y="574649"/>
                  <a:pt x="440491" y="569144"/>
                  <a:pt x="385590" y="550843"/>
                </a:cubicBezTo>
                <a:cubicBezTo>
                  <a:pt x="374573" y="547171"/>
                  <a:pt x="362927" y="545019"/>
                  <a:pt x="352540" y="539826"/>
                </a:cubicBezTo>
                <a:cubicBezTo>
                  <a:pt x="340697" y="533905"/>
                  <a:pt x="331588" y="523170"/>
                  <a:pt x="319489" y="517793"/>
                </a:cubicBezTo>
                <a:cubicBezTo>
                  <a:pt x="298265" y="508360"/>
                  <a:pt x="275422" y="503104"/>
                  <a:pt x="253388" y="495759"/>
                </a:cubicBezTo>
                <a:lnTo>
                  <a:pt x="220337" y="484742"/>
                </a:lnTo>
                <a:cubicBezTo>
                  <a:pt x="209320" y="477397"/>
                  <a:pt x="199386" y="468085"/>
                  <a:pt x="187287" y="462708"/>
                </a:cubicBezTo>
                <a:cubicBezTo>
                  <a:pt x="166063" y="453275"/>
                  <a:pt x="121186" y="440675"/>
                  <a:pt x="121186" y="440675"/>
                </a:cubicBezTo>
                <a:cubicBezTo>
                  <a:pt x="110169" y="433330"/>
                  <a:pt x="99978" y="424562"/>
                  <a:pt x="88135" y="418641"/>
                </a:cubicBezTo>
                <a:cubicBezTo>
                  <a:pt x="77748" y="413448"/>
                  <a:pt x="64152" y="414879"/>
                  <a:pt x="55084" y="407624"/>
                </a:cubicBezTo>
                <a:cubicBezTo>
                  <a:pt x="-16104" y="350672"/>
                  <a:pt x="83075" y="391248"/>
                  <a:pt x="0" y="363556"/>
                </a:cubicBezTo>
                <a:cubicBezTo>
                  <a:pt x="3672" y="418640"/>
                  <a:pt x="4920" y="473940"/>
                  <a:pt x="11017" y="528809"/>
                </a:cubicBezTo>
                <a:cubicBezTo>
                  <a:pt x="12299" y="540351"/>
                  <a:pt x="21028" y="550291"/>
                  <a:pt x="22034" y="561860"/>
                </a:cubicBezTo>
                <a:cubicBezTo>
                  <a:pt x="28405" y="635121"/>
                  <a:pt x="19896" y="709846"/>
                  <a:pt x="33051" y="782197"/>
                </a:cubicBezTo>
                <a:cubicBezTo>
                  <a:pt x="35420" y="795224"/>
                  <a:pt x="52889" y="803369"/>
                  <a:pt x="66101" y="804231"/>
                </a:cubicBezTo>
                <a:cubicBezTo>
                  <a:pt x="223717" y="814510"/>
                  <a:pt x="381918" y="811576"/>
                  <a:pt x="539826" y="815248"/>
                </a:cubicBezTo>
                <a:cubicBezTo>
                  <a:pt x="591238" y="822593"/>
                  <a:pt x="644794" y="820859"/>
                  <a:pt x="694063" y="837282"/>
                </a:cubicBezTo>
                <a:cubicBezTo>
                  <a:pt x="727113" y="848299"/>
                  <a:pt x="762054" y="854752"/>
                  <a:pt x="793214" y="870332"/>
                </a:cubicBezTo>
                <a:cubicBezTo>
                  <a:pt x="876064" y="911757"/>
                  <a:pt x="835160" y="898552"/>
                  <a:pt x="914400" y="914400"/>
                </a:cubicBezTo>
                <a:cubicBezTo>
                  <a:pt x="921745" y="925417"/>
                  <a:pt x="925206" y="940433"/>
                  <a:pt x="936434" y="947450"/>
                </a:cubicBezTo>
                <a:cubicBezTo>
                  <a:pt x="956129" y="959759"/>
                  <a:pt x="980501" y="962139"/>
                  <a:pt x="1002535" y="969484"/>
                </a:cubicBezTo>
                <a:lnTo>
                  <a:pt x="1068636" y="991518"/>
                </a:lnTo>
                <a:cubicBezTo>
                  <a:pt x="1079653" y="995190"/>
                  <a:pt x="1090300" y="1000257"/>
                  <a:pt x="1101687" y="1002535"/>
                </a:cubicBezTo>
                <a:cubicBezTo>
                  <a:pt x="1120048" y="1006207"/>
                  <a:pt x="1138492" y="1009490"/>
                  <a:pt x="1156771" y="1013552"/>
                </a:cubicBezTo>
                <a:cubicBezTo>
                  <a:pt x="1171552" y="1016837"/>
                  <a:pt x="1185746" y="1023362"/>
                  <a:pt x="1200839" y="1024569"/>
                </a:cubicBezTo>
                <a:cubicBezTo>
                  <a:pt x="1277799" y="1030726"/>
                  <a:pt x="1355075" y="1031913"/>
                  <a:pt x="1432193" y="1035585"/>
                </a:cubicBezTo>
                <a:cubicBezTo>
                  <a:pt x="1443210" y="1039257"/>
                  <a:pt x="1453928" y="1043991"/>
                  <a:pt x="1465243" y="1046602"/>
                </a:cubicBezTo>
                <a:cubicBezTo>
                  <a:pt x="1596941" y="1076994"/>
                  <a:pt x="1541066" y="1061075"/>
                  <a:pt x="1652530" y="1079653"/>
                </a:cubicBezTo>
                <a:cubicBezTo>
                  <a:pt x="1671000" y="1082731"/>
                  <a:pt x="1689077" y="1093318"/>
                  <a:pt x="1707614" y="1090670"/>
                </a:cubicBezTo>
                <a:cubicBezTo>
                  <a:pt x="1717897" y="1089201"/>
                  <a:pt x="1722303" y="1075981"/>
                  <a:pt x="1729648" y="106863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Vrije vorm 14"/>
          <p:cNvSpPr/>
          <p:nvPr/>
        </p:nvSpPr>
        <p:spPr>
          <a:xfrm>
            <a:off x="2394717" y="3859919"/>
            <a:ext cx="1784732" cy="472255"/>
          </a:xfrm>
          <a:custGeom>
            <a:avLst/>
            <a:gdLst>
              <a:gd name="connsiteX0" fmla="*/ 0 w 1784732"/>
              <a:gd name="connsiteY0" fmla="*/ 388195 h 472255"/>
              <a:gd name="connsiteX1" fmla="*/ 55084 w 1784732"/>
              <a:gd name="connsiteY1" fmla="*/ 410228 h 472255"/>
              <a:gd name="connsiteX2" fmla="*/ 121185 w 1784732"/>
              <a:gd name="connsiteY2" fmla="*/ 432262 h 472255"/>
              <a:gd name="connsiteX3" fmla="*/ 826265 w 1784732"/>
              <a:gd name="connsiteY3" fmla="*/ 454296 h 472255"/>
              <a:gd name="connsiteX4" fmla="*/ 1344058 w 1784732"/>
              <a:gd name="connsiteY4" fmla="*/ 443279 h 472255"/>
              <a:gd name="connsiteX5" fmla="*/ 1410159 w 1784732"/>
              <a:gd name="connsiteY5" fmla="*/ 421245 h 472255"/>
              <a:gd name="connsiteX6" fmla="*/ 1465243 w 1784732"/>
              <a:gd name="connsiteY6" fmla="*/ 410228 h 472255"/>
              <a:gd name="connsiteX7" fmla="*/ 1509311 w 1784732"/>
              <a:gd name="connsiteY7" fmla="*/ 388195 h 472255"/>
              <a:gd name="connsiteX8" fmla="*/ 1575412 w 1784732"/>
              <a:gd name="connsiteY8" fmla="*/ 366161 h 472255"/>
              <a:gd name="connsiteX9" fmla="*/ 1652530 w 1784732"/>
              <a:gd name="connsiteY9" fmla="*/ 311076 h 472255"/>
              <a:gd name="connsiteX10" fmla="*/ 1685581 w 1784732"/>
              <a:gd name="connsiteY10" fmla="*/ 278026 h 472255"/>
              <a:gd name="connsiteX11" fmla="*/ 1696597 w 1784732"/>
              <a:gd name="connsiteY11" fmla="*/ 244975 h 472255"/>
              <a:gd name="connsiteX12" fmla="*/ 1729648 w 1784732"/>
              <a:gd name="connsiteY12" fmla="*/ 222942 h 472255"/>
              <a:gd name="connsiteX13" fmla="*/ 1751682 w 1784732"/>
              <a:gd name="connsiteY13" fmla="*/ 156840 h 472255"/>
              <a:gd name="connsiteX14" fmla="*/ 1784732 w 1784732"/>
              <a:gd name="connsiteY14" fmla="*/ 90739 h 472255"/>
              <a:gd name="connsiteX15" fmla="*/ 1773715 w 1784732"/>
              <a:gd name="connsiteY15" fmla="*/ 2604 h 472255"/>
              <a:gd name="connsiteX16" fmla="*/ 1740665 w 1784732"/>
              <a:gd name="connsiteY16" fmla="*/ 24638 h 472255"/>
              <a:gd name="connsiteX17" fmla="*/ 1707614 w 1784732"/>
              <a:gd name="connsiteY17" fmla="*/ 35655 h 472255"/>
              <a:gd name="connsiteX18" fmla="*/ 1200838 w 1784732"/>
              <a:gd name="connsiteY18" fmla="*/ 46672 h 472255"/>
              <a:gd name="connsiteX19" fmla="*/ 881349 w 1784732"/>
              <a:gd name="connsiteY19" fmla="*/ 46672 h 472255"/>
              <a:gd name="connsiteX20" fmla="*/ 815248 w 1784732"/>
              <a:gd name="connsiteY20" fmla="*/ 24638 h 472255"/>
              <a:gd name="connsiteX21" fmla="*/ 727113 w 1784732"/>
              <a:gd name="connsiteY21" fmla="*/ 13621 h 472255"/>
              <a:gd name="connsiteX22" fmla="*/ 661012 w 1784732"/>
              <a:gd name="connsiteY22" fmla="*/ 24638 h 472255"/>
              <a:gd name="connsiteX23" fmla="*/ 627961 w 1784732"/>
              <a:gd name="connsiteY23" fmla="*/ 46672 h 472255"/>
              <a:gd name="connsiteX24" fmla="*/ 594911 w 1784732"/>
              <a:gd name="connsiteY24" fmla="*/ 57689 h 472255"/>
              <a:gd name="connsiteX25" fmla="*/ 539826 w 1784732"/>
              <a:gd name="connsiteY25" fmla="*/ 101756 h 472255"/>
              <a:gd name="connsiteX26" fmla="*/ 473725 w 1784732"/>
              <a:gd name="connsiteY26" fmla="*/ 145823 h 472255"/>
              <a:gd name="connsiteX27" fmla="*/ 451691 w 1784732"/>
              <a:gd name="connsiteY27" fmla="*/ 178874 h 472255"/>
              <a:gd name="connsiteX28" fmla="*/ 385590 w 1784732"/>
              <a:gd name="connsiteY28" fmla="*/ 222942 h 472255"/>
              <a:gd name="connsiteX29" fmla="*/ 319489 w 1784732"/>
              <a:gd name="connsiteY29" fmla="*/ 255992 h 472255"/>
              <a:gd name="connsiteX30" fmla="*/ 253388 w 1784732"/>
              <a:gd name="connsiteY30" fmla="*/ 311076 h 472255"/>
              <a:gd name="connsiteX31" fmla="*/ 220337 w 1784732"/>
              <a:gd name="connsiteY31" fmla="*/ 322093 h 472255"/>
              <a:gd name="connsiteX32" fmla="*/ 121185 w 1784732"/>
              <a:gd name="connsiteY32" fmla="*/ 366161 h 472255"/>
              <a:gd name="connsiteX33" fmla="*/ 55084 w 1784732"/>
              <a:gd name="connsiteY33" fmla="*/ 388195 h 472255"/>
              <a:gd name="connsiteX34" fmla="*/ 0 w 1784732"/>
              <a:gd name="connsiteY34" fmla="*/ 388195 h 47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4732" h="472255">
                <a:moveTo>
                  <a:pt x="0" y="388195"/>
                </a:moveTo>
                <a:cubicBezTo>
                  <a:pt x="18361" y="395539"/>
                  <a:pt x="36499" y="403470"/>
                  <a:pt x="55084" y="410228"/>
                </a:cubicBezTo>
                <a:cubicBezTo>
                  <a:pt x="76911" y="418165"/>
                  <a:pt x="99151" y="424917"/>
                  <a:pt x="121185" y="432262"/>
                </a:cubicBezTo>
                <a:cubicBezTo>
                  <a:pt x="366776" y="514127"/>
                  <a:pt x="142675" y="443089"/>
                  <a:pt x="826265" y="454296"/>
                </a:cubicBezTo>
                <a:cubicBezTo>
                  <a:pt x="998863" y="450624"/>
                  <a:pt x="1171697" y="453035"/>
                  <a:pt x="1344058" y="443279"/>
                </a:cubicBezTo>
                <a:cubicBezTo>
                  <a:pt x="1367246" y="441966"/>
                  <a:pt x="1387384" y="425800"/>
                  <a:pt x="1410159" y="421245"/>
                </a:cubicBezTo>
                <a:lnTo>
                  <a:pt x="1465243" y="410228"/>
                </a:lnTo>
                <a:cubicBezTo>
                  <a:pt x="1479932" y="402884"/>
                  <a:pt x="1494063" y="394294"/>
                  <a:pt x="1509311" y="388195"/>
                </a:cubicBezTo>
                <a:cubicBezTo>
                  <a:pt x="1530875" y="379569"/>
                  <a:pt x="1575412" y="366161"/>
                  <a:pt x="1575412" y="366161"/>
                </a:cubicBezTo>
                <a:cubicBezTo>
                  <a:pt x="1601567" y="348724"/>
                  <a:pt x="1628618" y="331572"/>
                  <a:pt x="1652530" y="311076"/>
                </a:cubicBezTo>
                <a:cubicBezTo>
                  <a:pt x="1664359" y="300937"/>
                  <a:pt x="1674564" y="289043"/>
                  <a:pt x="1685581" y="278026"/>
                </a:cubicBezTo>
                <a:cubicBezTo>
                  <a:pt x="1689253" y="267009"/>
                  <a:pt x="1689343" y="254043"/>
                  <a:pt x="1696597" y="244975"/>
                </a:cubicBezTo>
                <a:cubicBezTo>
                  <a:pt x="1704868" y="234636"/>
                  <a:pt x="1722630" y="234170"/>
                  <a:pt x="1729648" y="222942"/>
                </a:cubicBezTo>
                <a:cubicBezTo>
                  <a:pt x="1741958" y="203247"/>
                  <a:pt x="1738799" y="176165"/>
                  <a:pt x="1751682" y="156840"/>
                </a:cubicBezTo>
                <a:cubicBezTo>
                  <a:pt x="1780157" y="114127"/>
                  <a:pt x="1769528" y="136351"/>
                  <a:pt x="1784732" y="90739"/>
                </a:cubicBezTo>
                <a:cubicBezTo>
                  <a:pt x="1781060" y="61361"/>
                  <a:pt x="1790138" y="27239"/>
                  <a:pt x="1773715" y="2604"/>
                </a:cubicBezTo>
                <a:cubicBezTo>
                  <a:pt x="1766371" y="-8413"/>
                  <a:pt x="1752508" y="18717"/>
                  <a:pt x="1740665" y="24638"/>
                </a:cubicBezTo>
                <a:cubicBezTo>
                  <a:pt x="1730278" y="29832"/>
                  <a:pt x="1719217" y="35181"/>
                  <a:pt x="1707614" y="35655"/>
                </a:cubicBezTo>
                <a:cubicBezTo>
                  <a:pt x="1538789" y="42546"/>
                  <a:pt x="1369763" y="43000"/>
                  <a:pt x="1200838" y="46672"/>
                </a:cubicBezTo>
                <a:cubicBezTo>
                  <a:pt x="1070941" y="72652"/>
                  <a:pt x="1109413" y="69479"/>
                  <a:pt x="881349" y="46672"/>
                </a:cubicBezTo>
                <a:cubicBezTo>
                  <a:pt x="858239" y="44361"/>
                  <a:pt x="838294" y="27519"/>
                  <a:pt x="815248" y="24638"/>
                </a:cubicBezTo>
                <a:lnTo>
                  <a:pt x="727113" y="13621"/>
                </a:lnTo>
                <a:cubicBezTo>
                  <a:pt x="705079" y="17293"/>
                  <a:pt x="682203" y="17574"/>
                  <a:pt x="661012" y="24638"/>
                </a:cubicBezTo>
                <a:cubicBezTo>
                  <a:pt x="648451" y="28825"/>
                  <a:pt x="639804" y="40750"/>
                  <a:pt x="627961" y="46672"/>
                </a:cubicBezTo>
                <a:cubicBezTo>
                  <a:pt x="617574" y="51865"/>
                  <a:pt x="605928" y="54017"/>
                  <a:pt x="594911" y="57689"/>
                </a:cubicBezTo>
                <a:cubicBezTo>
                  <a:pt x="554198" y="118756"/>
                  <a:pt x="596171" y="70454"/>
                  <a:pt x="539826" y="101756"/>
                </a:cubicBezTo>
                <a:cubicBezTo>
                  <a:pt x="516677" y="114616"/>
                  <a:pt x="473725" y="145823"/>
                  <a:pt x="473725" y="145823"/>
                </a:cubicBezTo>
                <a:cubicBezTo>
                  <a:pt x="466380" y="156840"/>
                  <a:pt x="461656" y="170155"/>
                  <a:pt x="451691" y="178874"/>
                </a:cubicBezTo>
                <a:cubicBezTo>
                  <a:pt x="431762" y="196312"/>
                  <a:pt x="407624" y="208253"/>
                  <a:pt x="385590" y="222942"/>
                </a:cubicBezTo>
                <a:cubicBezTo>
                  <a:pt x="342879" y="251416"/>
                  <a:pt x="365099" y="240789"/>
                  <a:pt x="319489" y="255992"/>
                </a:cubicBezTo>
                <a:cubicBezTo>
                  <a:pt x="295124" y="280357"/>
                  <a:pt x="284064" y="295738"/>
                  <a:pt x="253388" y="311076"/>
                </a:cubicBezTo>
                <a:cubicBezTo>
                  <a:pt x="243001" y="316269"/>
                  <a:pt x="231354" y="318421"/>
                  <a:pt x="220337" y="322093"/>
                </a:cubicBezTo>
                <a:cubicBezTo>
                  <a:pt x="167962" y="357011"/>
                  <a:pt x="199849" y="339939"/>
                  <a:pt x="121185" y="366161"/>
                </a:cubicBezTo>
                <a:cubicBezTo>
                  <a:pt x="121183" y="366162"/>
                  <a:pt x="55085" y="388195"/>
                  <a:pt x="55084" y="388195"/>
                </a:cubicBezTo>
                <a:lnTo>
                  <a:pt x="0" y="388195"/>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8" name="Afbeelding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46664" y="3673817"/>
            <a:ext cx="2235460" cy="537418"/>
          </a:xfrm>
          <a:prstGeom prst="rect">
            <a:avLst/>
          </a:prstGeom>
        </p:spPr>
      </p:pic>
    </p:spTree>
    <p:extLst>
      <p:ext uri="{BB962C8B-B14F-4D97-AF65-F5344CB8AC3E}">
        <p14:creationId xmlns:p14="http://schemas.microsoft.com/office/powerpoint/2010/main" val="368926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12" grpId="0"/>
      <p:bldP spid="14" grpId="0"/>
      <p:bldP spid="17" grpId="0"/>
      <p:bldP spid="22" grpId="0"/>
      <p:bldP spid="2" grpId="0" animBg="1"/>
      <p:bldP spid="6" grpId="0" animBg="1"/>
      <p:bldP spid="23" grpId="0" animBg="1"/>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eaLnBrk="1" hangingPunct="1"/>
            <a:r>
              <a:rPr lang="nl-NL" smtClean="0"/>
              <a:t>T3. Organen en cellen.</a:t>
            </a:r>
          </a:p>
        </p:txBody>
      </p:sp>
      <p:sp>
        <p:nvSpPr>
          <p:cNvPr id="7171"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172" name="Text Box 7"/>
          <p:cNvSpPr txBox="1">
            <a:spLocks noChangeArrowheads="1"/>
          </p:cNvSpPr>
          <p:nvPr/>
        </p:nvSpPr>
        <p:spPr bwMode="auto">
          <a:xfrm>
            <a:off x="1352550" y="981075"/>
            <a:ext cx="6181725" cy="461963"/>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algn="ctr" eaLnBrk="1" hangingPunct="1"/>
            <a:r>
              <a:rPr lang="nl-NL" sz="2400">
                <a:solidFill>
                  <a:schemeClr val="bg1"/>
                </a:solidFill>
              </a:rPr>
              <a:t>Practicum 3: plantaardige- en dierlijke cel.</a:t>
            </a:r>
          </a:p>
        </p:txBody>
      </p:sp>
      <p:sp>
        <p:nvSpPr>
          <p:cNvPr id="7173" name="Rectangle 9"/>
          <p:cNvSpPr>
            <a:spLocks noChangeArrowheads="1"/>
          </p:cNvSpPr>
          <p:nvPr/>
        </p:nvSpPr>
        <p:spPr bwMode="auto">
          <a:xfrm>
            <a:off x="260350" y="1681163"/>
            <a:ext cx="882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000" b="1" dirty="0" smtClean="0">
                <a:solidFill>
                  <a:srgbClr val="37441C"/>
                </a:solidFill>
              </a:rPr>
              <a:t>Een </a:t>
            </a:r>
            <a:r>
              <a:rPr lang="nl-NL" sz="2000" b="1" dirty="0">
                <a:solidFill>
                  <a:srgbClr val="37441C"/>
                </a:solidFill>
              </a:rPr>
              <a:t>plantencel (waterpest) in water.  Vergroting: 400x.</a:t>
            </a:r>
          </a:p>
        </p:txBody>
      </p:sp>
      <p:sp>
        <p:nvSpPr>
          <p:cNvPr id="7175" name="Text Box 13"/>
          <p:cNvSpPr txBox="1">
            <a:spLocks noChangeArrowheads="1"/>
          </p:cNvSpPr>
          <p:nvPr/>
        </p:nvSpPr>
        <p:spPr bwMode="auto">
          <a:xfrm>
            <a:off x="3441700" y="2708275"/>
            <a:ext cx="12017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Celwand</a:t>
            </a:r>
          </a:p>
        </p:txBody>
      </p:sp>
      <p:sp>
        <p:nvSpPr>
          <p:cNvPr id="7176" name="Text Box 14"/>
          <p:cNvSpPr txBox="1">
            <a:spLocks noChangeArrowheads="1"/>
          </p:cNvSpPr>
          <p:nvPr/>
        </p:nvSpPr>
        <p:spPr bwMode="auto">
          <a:xfrm>
            <a:off x="3181350" y="4995863"/>
            <a:ext cx="1539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Cytoplasma</a:t>
            </a:r>
          </a:p>
        </p:txBody>
      </p:sp>
      <p:sp>
        <p:nvSpPr>
          <p:cNvPr id="7177" name="Text Box 15"/>
          <p:cNvSpPr txBox="1">
            <a:spLocks noChangeArrowheads="1"/>
          </p:cNvSpPr>
          <p:nvPr/>
        </p:nvSpPr>
        <p:spPr bwMode="auto">
          <a:xfrm>
            <a:off x="3619500" y="4400550"/>
            <a:ext cx="744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Kern</a:t>
            </a:r>
          </a:p>
        </p:txBody>
      </p:sp>
      <p:sp>
        <p:nvSpPr>
          <p:cNvPr id="7178" name="Text Box 16"/>
          <p:cNvSpPr txBox="1">
            <a:spLocks noChangeArrowheads="1"/>
          </p:cNvSpPr>
          <p:nvPr/>
        </p:nvSpPr>
        <p:spPr bwMode="auto">
          <a:xfrm>
            <a:off x="2843213" y="3302000"/>
            <a:ext cx="2189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Centrale vacuole</a:t>
            </a:r>
          </a:p>
        </p:txBody>
      </p:sp>
      <p:sp>
        <p:nvSpPr>
          <p:cNvPr id="7179" name="Text Box 17"/>
          <p:cNvSpPr txBox="1">
            <a:spLocks noChangeArrowheads="1"/>
          </p:cNvSpPr>
          <p:nvPr/>
        </p:nvSpPr>
        <p:spPr bwMode="auto">
          <a:xfrm>
            <a:off x="3059113" y="5510213"/>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Bladgroenkorrel</a:t>
            </a:r>
          </a:p>
        </p:txBody>
      </p:sp>
      <p:sp>
        <p:nvSpPr>
          <p:cNvPr id="7180" name="Text Box 19"/>
          <p:cNvSpPr txBox="1">
            <a:spLocks noChangeArrowheads="1"/>
          </p:cNvSpPr>
          <p:nvPr/>
        </p:nvSpPr>
        <p:spPr bwMode="auto">
          <a:xfrm>
            <a:off x="639763" y="6413500"/>
            <a:ext cx="197961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a:solidFill>
                  <a:srgbClr val="37441C"/>
                </a:solidFill>
              </a:rPr>
              <a:t>Plantaardige cel – dierlijke cel BIOPLEK</a:t>
            </a:r>
          </a:p>
        </p:txBody>
      </p:sp>
      <p:sp>
        <p:nvSpPr>
          <p:cNvPr id="7181" name="Text Box 20"/>
          <p:cNvSpPr txBox="1">
            <a:spLocks noChangeArrowheads="1"/>
          </p:cNvSpPr>
          <p:nvPr/>
        </p:nvSpPr>
        <p:spPr bwMode="auto">
          <a:xfrm>
            <a:off x="3059113" y="3821113"/>
            <a:ext cx="18272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Celmembraan</a:t>
            </a:r>
          </a:p>
        </p:txBody>
      </p:sp>
      <p:pic>
        <p:nvPicPr>
          <p:cNvPr id="7182" name="Picture 22" descr="Egeria%20den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908050"/>
            <a:ext cx="116522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23" descr="home_icoon">
            <a:hlinkClick r:id="rId4" action="ppaction://hlinksldjump"/>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26" descr="im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888" y="6413500"/>
            <a:ext cx="412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Rectangle 9"/>
          <p:cNvSpPr>
            <a:spLocks noChangeArrowheads="1"/>
          </p:cNvSpPr>
          <p:nvPr/>
        </p:nvSpPr>
        <p:spPr bwMode="auto">
          <a:xfrm>
            <a:off x="2555776" y="6282273"/>
            <a:ext cx="6173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000" b="1" dirty="0" smtClean="0">
                <a:solidFill>
                  <a:srgbClr val="37441C"/>
                </a:solidFill>
              </a:rPr>
              <a:t>Cellen van </a:t>
            </a:r>
            <a:r>
              <a:rPr lang="nl-NL" sz="2000" b="1" dirty="0">
                <a:solidFill>
                  <a:srgbClr val="37441C"/>
                </a:solidFill>
              </a:rPr>
              <a:t>wangslijmvlies.  Vergroting: 400x.</a:t>
            </a:r>
          </a:p>
        </p:txBody>
      </p:sp>
      <p:sp>
        <p:nvSpPr>
          <p:cNvPr id="19" name="Ovaal 18"/>
          <p:cNvSpPr/>
          <p:nvPr/>
        </p:nvSpPr>
        <p:spPr>
          <a:xfrm>
            <a:off x="2916238" y="2337594"/>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Ovaal 19"/>
          <p:cNvSpPr/>
          <p:nvPr/>
        </p:nvSpPr>
        <p:spPr>
          <a:xfrm>
            <a:off x="5114925" y="2320925"/>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21" name="Rechte verbindingslijn met pijl 20"/>
          <p:cNvCxnSpPr/>
          <p:nvPr/>
        </p:nvCxnSpPr>
        <p:spPr>
          <a:xfrm>
            <a:off x="1907704" y="2078038"/>
            <a:ext cx="28253" cy="475456"/>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5" name="Rechte verbindingslijn 24"/>
          <p:cNvCxnSpPr/>
          <p:nvPr/>
        </p:nvCxnSpPr>
        <p:spPr>
          <a:xfrm>
            <a:off x="569920" y="2708275"/>
            <a:ext cx="198585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Rechte verbindingslijn 25"/>
          <p:cNvCxnSpPr/>
          <p:nvPr/>
        </p:nvCxnSpPr>
        <p:spPr>
          <a:xfrm>
            <a:off x="3590629" y="3108325"/>
            <a:ext cx="105280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Rechte verbindingslijn 26"/>
          <p:cNvCxnSpPr/>
          <p:nvPr/>
        </p:nvCxnSpPr>
        <p:spPr>
          <a:xfrm>
            <a:off x="3441700" y="3698875"/>
            <a:ext cx="105280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Rechte verbindingslijn 29"/>
          <p:cNvCxnSpPr/>
          <p:nvPr/>
        </p:nvCxnSpPr>
        <p:spPr>
          <a:xfrm>
            <a:off x="3441700" y="4272367"/>
            <a:ext cx="105280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Rechte verbindingslijn 30"/>
          <p:cNvCxnSpPr/>
          <p:nvPr/>
        </p:nvCxnSpPr>
        <p:spPr>
          <a:xfrm>
            <a:off x="3441700" y="4846793"/>
            <a:ext cx="105280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Rechte verbindingslijn 31"/>
          <p:cNvCxnSpPr/>
          <p:nvPr/>
        </p:nvCxnSpPr>
        <p:spPr>
          <a:xfrm>
            <a:off x="3441700" y="5429253"/>
            <a:ext cx="105280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Rechte verbindingslijn 32"/>
          <p:cNvCxnSpPr/>
          <p:nvPr/>
        </p:nvCxnSpPr>
        <p:spPr>
          <a:xfrm>
            <a:off x="3441700" y="5907088"/>
            <a:ext cx="105280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Rechte verbindingslijn 33"/>
          <p:cNvCxnSpPr/>
          <p:nvPr/>
        </p:nvCxnSpPr>
        <p:spPr>
          <a:xfrm flipV="1">
            <a:off x="5353050" y="5916703"/>
            <a:ext cx="2176760" cy="16611"/>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Rechte verbindingslijn met pijl 37"/>
          <p:cNvCxnSpPr/>
          <p:nvPr/>
        </p:nvCxnSpPr>
        <p:spPr>
          <a:xfrm flipV="1">
            <a:off x="6703717" y="5933314"/>
            <a:ext cx="28523" cy="428047"/>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0" name="Rechthoek 9"/>
          <p:cNvSpPr/>
          <p:nvPr/>
        </p:nvSpPr>
        <p:spPr>
          <a:xfrm>
            <a:off x="242888" y="2209265"/>
            <a:ext cx="7425456" cy="40198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186" name="Picture 19" descr="dna_wangslij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9781" y="4466813"/>
            <a:ext cx="1296987"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Gerelateerde afbeeld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5291" y="2905920"/>
            <a:ext cx="3471333" cy="27424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nl-NL" smtClean="0"/>
              <a:t>Plasmastroming bij Waterpest</a:t>
            </a:r>
          </a:p>
        </p:txBody>
      </p:sp>
      <p:pic>
        <p:nvPicPr>
          <p:cNvPr id="8195" name="Picture 7" descr="C:\Documents and Settings\vor\Mijn documenten\Websites TCC\bi1\Video biologie\1CD\Waterpes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6075" y="1152525"/>
            <a:ext cx="835183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iologie lessen">
  <a:themeElements>
    <a:clrScheme name="Biologie lessen 4">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3300"/>
      </a:hlink>
      <a:folHlink>
        <a:srgbClr val="0033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ologie lesse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Biologie lessen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FFFFFF"/>
        </a:hlink>
        <a:folHlink>
          <a:srgbClr val="800080"/>
        </a:folHlink>
      </a:clrScheme>
      <a:clrMap bg1="lt1" tx1="dk1" bg2="lt2" tx2="dk2" accent1="accent1" accent2="accent2" accent3="accent3" accent4="accent4" accent5="accent5" accent6="accent6" hlink="hlink" folHlink="folHlink"/>
    </a:extraClrScheme>
    <a:extraClrScheme>
      <a:clrScheme name="Biologie lessen 3">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FFFFFF"/>
        </a:hlink>
        <a:folHlink>
          <a:srgbClr val="FFFF99"/>
        </a:folHlink>
      </a:clrScheme>
      <a:clrMap bg1="lt1" tx1="dk1" bg2="lt2" tx2="dk2" accent1="accent1" accent2="accent2" accent3="accent3" accent4="accent4" accent5="accent5" accent6="accent6" hlink="hlink" folHlink="folHlink"/>
    </a:extraClrScheme>
    <a:extraClrScheme>
      <a:clrScheme name="Biologie lessen 4">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3300"/>
        </a:hlink>
        <a:folHlink>
          <a:srgbClr val="00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6846</TotalTime>
  <Words>716</Words>
  <Application>Microsoft Office PowerPoint</Application>
  <PresentationFormat>Diavoorstelling (4:3)</PresentationFormat>
  <Paragraphs>138</Paragraphs>
  <Slides>15</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Trebuchet MS</vt:lpstr>
      <vt:lpstr>Biologie lessen</vt:lpstr>
      <vt:lpstr>T3. Organen en cellen.</vt:lpstr>
      <vt:lpstr>T3. Organen en cellen.</vt:lpstr>
      <vt:lpstr>T3. Organen en cellen.</vt:lpstr>
      <vt:lpstr>T3. Organen en cellen.</vt:lpstr>
      <vt:lpstr>PowerPoint-presentatie</vt:lpstr>
      <vt:lpstr>T3. Organen en cellen.</vt:lpstr>
      <vt:lpstr>T3. Organen en cellen.</vt:lpstr>
      <vt:lpstr>T3. Organen en cellen.</vt:lpstr>
      <vt:lpstr>Plasmastroming bij Waterpest</vt:lpstr>
      <vt:lpstr>T3. Organen en cellen.</vt:lpstr>
      <vt:lpstr>T3. Organen en cellen.</vt:lpstr>
      <vt:lpstr>T3. Organen en cellen.</vt:lpstr>
      <vt:lpstr>T3. Organen en cellen.</vt:lpstr>
      <vt:lpstr>T3. Organen en cellen.</vt:lpstr>
      <vt:lpstr>T2. Planten (Bouw van een Blad)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D. Hafner</dc:creator>
  <cp:lastModifiedBy>Voert, RB (Rob) ter</cp:lastModifiedBy>
  <cp:revision>98</cp:revision>
  <dcterms:created xsi:type="dcterms:W3CDTF">2009-01-13T13:03:19Z</dcterms:created>
  <dcterms:modified xsi:type="dcterms:W3CDTF">2019-01-11T12:25:36Z</dcterms:modified>
</cp:coreProperties>
</file>