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300" r:id="rId3"/>
    <p:sldId id="301" r:id="rId4"/>
    <p:sldId id="307" r:id="rId5"/>
    <p:sldId id="286" r:id="rId6"/>
    <p:sldId id="287" r:id="rId7"/>
    <p:sldId id="288" r:id="rId8"/>
    <p:sldId id="289" r:id="rId9"/>
    <p:sldId id="310" r:id="rId10"/>
    <p:sldId id="312" r:id="rId11"/>
    <p:sldId id="316" r:id="rId12"/>
    <p:sldId id="309" r:id="rId13"/>
    <p:sldId id="308" r:id="rId14"/>
    <p:sldId id="303" r:id="rId15"/>
    <p:sldId id="304" r:id="rId16"/>
    <p:sldId id="313" r:id="rId17"/>
    <p:sldId id="314" r:id="rId18"/>
    <p:sldId id="315" r:id="rId19"/>
    <p:sldId id="299" r:id="rId20"/>
    <p:sldId id="290" r:id="rId21"/>
    <p:sldId id="297" r:id="rId22"/>
    <p:sldId id="293" r:id="rId23"/>
    <p:sldId id="295" r:id="rId24"/>
    <p:sldId id="294" r:id="rId25"/>
    <p:sldId id="296" r:id="rId26"/>
  </p:sldIdLst>
  <p:sldSz cx="9144000" cy="6858000" type="screen4x3"/>
  <p:notesSz cx="6797675" cy="987425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CCCC00"/>
    <a:srgbClr val="0000FF"/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93" autoAdjust="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D738CD-554E-4A95-A583-EC707A84A6B9}" type="datetimeFigureOut">
              <a:rPr lang="nl-NL"/>
              <a:pPr>
                <a:defRPr/>
              </a:pPr>
              <a:t>28-2-2019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3E0460-6FBA-4F7E-B1B4-67786FACD6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4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511CE8-784D-4D6E-A4F3-31CB38A76C3A}" type="datetimeFigureOut">
              <a:rPr lang="nl-NL"/>
              <a:pPr>
                <a:defRPr/>
              </a:pPr>
              <a:t>28-2-2019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86B4DC-E1F0-4046-B2D1-6E3220153A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59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1FBB58C5-DFF0-47A3-93DD-7F05BA598E48}" type="slidenum">
              <a:rPr lang="nl-NL" sz="1200" smtClean="0"/>
              <a:pPr eaLnBrk="1" hangingPunct="1"/>
              <a:t>5</a:t>
            </a:fld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68769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0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85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5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3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5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peSG9QktDKw&amp;feature=youtu.be" TargetMode="External"/><Relationship Id="rId4" Type="http://schemas.openxmlformats.org/officeDocument/2006/relationships/hyperlink" Target="http://www.youtube.com/watch?v=CfUNOOA0rRY&amp;feature=youtu.b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hooltv.nl/beeldbank/clip/20060706_jaarringen0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youtu.be/i-d4tZ3_cpU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hyperlink" Target="https://www.bioplek.org/animaties/fotosynthese/huidmondjes.html" TargetMode="External"/><Relationship Id="rId4" Type="http://schemas.openxmlformats.org/officeDocument/2006/relationships/hyperlink" Target="http://www.youtube.com/watch?v=gT8ecmNGW_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hyperlink" Target="http://www.biologietccl.nl/Media%20biologie/1CD/P2.%20Winterkenmerken.swf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UZZUYS1Gj6A&amp;feature=youtu.b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m-NRjzEkjI&amp;feature=youtu.be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</a:t>
            </a:r>
          </a:p>
        </p:txBody>
      </p:sp>
      <p:pic>
        <p:nvPicPr>
          <p:cNvPr id="3075" name="Picture 1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4235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4"/>
          <p:cNvSpPr txBox="1">
            <a:spLocks/>
          </p:cNvSpPr>
          <p:nvPr/>
        </p:nvSpPr>
        <p:spPr bwMode="auto">
          <a:xfrm>
            <a:off x="179388" y="71438"/>
            <a:ext cx="70373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800" b="1">
                <a:solidFill>
                  <a:srgbClr val="003300"/>
                </a:solidFill>
              </a:rPr>
              <a:t>T2. Planten. De bouw van een kruidachtige stengel. De Dovenetel.</a:t>
            </a:r>
          </a:p>
        </p:txBody>
      </p:sp>
      <p:pic>
        <p:nvPicPr>
          <p:cNvPr id="12291" name="Picture 2" descr="http://www.paranormaaladviespunt.nl/Gezondheid/pics/dovene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08267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tuinclub.be/tuinartikels/doven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354388"/>
            <a:ext cx="39354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biologiepagina.nl/Wandplaten/Planten/WITTE%20DOVENE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920750"/>
            <a:ext cx="3906837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(De Dovenetel)</a:t>
            </a:r>
          </a:p>
        </p:txBody>
      </p:sp>
      <p:pic>
        <p:nvPicPr>
          <p:cNvPr id="13315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751338" y="1621008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Opperhuid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3763962" y="4977177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Mergholte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7545387" y="2376454"/>
            <a:ext cx="152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Bastvaten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7472362" y="4887203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Houtvaten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7703331" y="3559230"/>
            <a:ext cx="12827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 smtClean="0"/>
              <a:t>Delings-</a:t>
            </a:r>
          </a:p>
          <a:p>
            <a:pPr eaLnBrk="1" hangingPunct="1"/>
            <a:r>
              <a:rPr lang="nl-NL" u="sng" dirty="0" smtClean="0"/>
              <a:t>weefsel</a:t>
            </a:r>
            <a:endParaRPr lang="nl-NL" u="sng" dirty="0"/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3818286" y="2778965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Vulweefsel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3763962" y="3870983"/>
            <a:ext cx="173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u="sng" dirty="0"/>
              <a:t>Vaatbundel</a:t>
            </a:r>
          </a:p>
        </p:txBody>
      </p:sp>
      <p:sp>
        <p:nvSpPr>
          <p:cNvPr id="2" name="AutoShape 2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962400" y="6246813"/>
            <a:ext cx="503238" cy="334962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26" name="Text Box 23"/>
          <p:cNvSpPr txBox="1">
            <a:spLocks noChangeArrowheads="1"/>
          </p:cNvSpPr>
          <p:nvPr/>
        </p:nvSpPr>
        <p:spPr bwMode="auto">
          <a:xfrm>
            <a:off x="4537075" y="6269038"/>
            <a:ext cx="1146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Vaatbundel Mamberg</a:t>
            </a:r>
          </a:p>
        </p:txBody>
      </p:sp>
      <p:sp>
        <p:nvSpPr>
          <p:cNvPr id="13327" name="AutoShape 22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182563" y="6246813"/>
            <a:ext cx="503237" cy="334962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757238" y="6269038"/>
            <a:ext cx="890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Functie stengel</a:t>
            </a:r>
          </a:p>
        </p:txBody>
      </p:sp>
    </p:spTree>
    <p:extLst>
      <p:ext uri="{BB962C8B-B14F-4D97-AF65-F5344CB8AC3E}">
        <p14:creationId xmlns:p14="http://schemas.microsoft.com/office/powerpoint/2010/main" val="86996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vak 1"/>
          <p:cNvSpPr txBox="1">
            <a:spLocks noChangeArrowheads="1"/>
          </p:cNvSpPr>
          <p:nvPr/>
        </p:nvSpPr>
        <p:spPr bwMode="auto">
          <a:xfrm>
            <a:off x="355600" y="176213"/>
            <a:ext cx="5983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Functie(s) diverse plantaardige weefsels</a:t>
            </a:r>
          </a:p>
        </p:txBody>
      </p:sp>
      <p:sp>
        <p:nvSpPr>
          <p:cNvPr id="14339" name="Tekstvak 2"/>
          <p:cNvSpPr txBox="1">
            <a:spLocks noChangeArrowheads="1"/>
          </p:cNvSpPr>
          <p:nvPr/>
        </p:nvSpPr>
        <p:spPr bwMode="auto">
          <a:xfrm>
            <a:off x="355600" y="1382713"/>
            <a:ext cx="173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Opperhuid: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089150" y="1382713"/>
            <a:ext cx="5532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Bescherming tegen vraat en uitdroging</a:t>
            </a:r>
          </a:p>
        </p:txBody>
      </p:sp>
      <p:sp>
        <p:nvSpPr>
          <p:cNvPr id="14341" name="Tekstvak 4"/>
          <p:cNvSpPr txBox="1">
            <a:spLocks noChangeArrowheads="1"/>
          </p:cNvSpPr>
          <p:nvPr/>
        </p:nvSpPr>
        <p:spPr bwMode="auto">
          <a:xfrm>
            <a:off x="355600" y="1830388"/>
            <a:ext cx="1652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Bastvaten: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089150" y="1830388"/>
            <a:ext cx="297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Transport van suiker</a:t>
            </a:r>
          </a:p>
        </p:txBody>
      </p:sp>
      <p:sp>
        <p:nvSpPr>
          <p:cNvPr id="14343" name="Tekstvak 6"/>
          <p:cNvSpPr txBox="1">
            <a:spLocks noChangeArrowheads="1"/>
          </p:cNvSpPr>
          <p:nvPr/>
        </p:nvSpPr>
        <p:spPr bwMode="auto">
          <a:xfrm>
            <a:off x="355600" y="272249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Houtvaten: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197100" y="2757080"/>
            <a:ext cx="652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Transport van water en zouten en stevigheid </a:t>
            </a:r>
          </a:p>
        </p:txBody>
      </p:sp>
      <p:sp>
        <p:nvSpPr>
          <p:cNvPr id="14345" name="Tekstvak 8"/>
          <p:cNvSpPr txBox="1">
            <a:spLocks noChangeArrowheads="1"/>
          </p:cNvSpPr>
          <p:nvPr/>
        </p:nvSpPr>
        <p:spPr bwMode="auto">
          <a:xfrm>
            <a:off x="295275" y="2239497"/>
            <a:ext cx="234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Delingsweefsel:</a:t>
            </a:r>
            <a:endParaRPr lang="nl-NL" dirty="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642392" y="2247106"/>
            <a:ext cx="488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Aanmaken van bast- en houtvaten</a:t>
            </a:r>
          </a:p>
        </p:txBody>
      </p:sp>
      <p:sp>
        <p:nvSpPr>
          <p:cNvPr id="14347" name="Tekstvak 10"/>
          <p:cNvSpPr txBox="1">
            <a:spLocks noChangeArrowheads="1"/>
          </p:cNvSpPr>
          <p:nvPr/>
        </p:nvSpPr>
        <p:spPr bwMode="auto">
          <a:xfrm>
            <a:off x="355600" y="3298089"/>
            <a:ext cx="178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Vulweefsel:</a:t>
            </a:r>
          </a:p>
        </p:txBody>
      </p:sp>
      <p:sp>
        <p:nvSpPr>
          <p:cNvPr id="14348" name="Tekstvak 11"/>
          <p:cNvSpPr txBox="1">
            <a:spLocks noChangeArrowheads="1"/>
          </p:cNvSpPr>
          <p:nvPr/>
        </p:nvSpPr>
        <p:spPr bwMode="auto">
          <a:xfrm>
            <a:off x="2089150" y="3267075"/>
            <a:ext cx="389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Stevigheid en fotosynthese</a:t>
            </a:r>
          </a:p>
        </p:txBody>
      </p:sp>
      <p:sp>
        <p:nvSpPr>
          <p:cNvPr id="14349" name="Tekstvak 12"/>
          <p:cNvSpPr txBox="1">
            <a:spLocks noChangeArrowheads="1"/>
          </p:cNvSpPr>
          <p:nvPr/>
        </p:nvSpPr>
        <p:spPr bwMode="auto">
          <a:xfrm>
            <a:off x="355600" y="3846513"/>
            <a:ext cx="167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Mergholte: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89150" y="3846513"/>
            <a:ext cx="161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Stevigheid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782888" y="4949825"/>
            <a:ext cx="0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782888" y="5456238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909888" y="5226050"/>
            <a:ext cx="173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Vaatbundel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939800" y="4764088"/>
            <a:ext cx="1652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Bastvaten: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939800" y="5226050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Houtvaten: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939800" y="5688013"/>
            <a:ext cx="1582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Cambium:</a:t>
            </a:r>
          </a:p>
        </p:txBody>
      </p:sp>
      <p:sp>
        <p:nvSpPr>
          <p:cNvPr id="14357" name="Tekstvak 1"/>
          <p:cNvSpPr txBox="1">
            <a:spLocks noChangeArrowheads="1"/>
          </p:cNvSpPr>
          <p:nvPr/>
        </p:nvSpPr>
        <p:spPr bwMode="auto">
          <a:xfrm>
            <a:off x="355600" y="4277577"/>
            <a:ext cx="184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Vaatbundel: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2139950" y="4302125"/>
            <a:ext cx="420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Transport van allerlei stoffen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/>
      <p:bldP spid="14341" grpId="0"/>
      <p:bldP spid="6" grpId="0"/>
      <p:bldP spid="14343" grpId="0"/>
      <p:bldP spid="8" grpId="0"/>
      <p:bldP spid="14345" grpId="0"/>
      <p:bldP spid="10" grpId="0"/>
      <p:bldP spid="14347" grpId="0"/>
      <p:bldP spid="14348" grpId="0"/>
      <p:bldP spid="14349" grpId="0"/>
      <p:bldP spid="14" grpId="0"/>
      <p:bldP spid="15" grpId="0" animBg="1"/>
      <p:bldP spid="16" grpId="0" animBg="1"/>
      <p:bldP spid="14353" grpId="0"/>
      <p:bldP spid="18" grpId="0"/>
      <p:bldP spid="19" grpId="0"/>
      <p:bldP spid="20" grpId="0"/>
      <p:bldP spid="1435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(Les 3. Stengels)</a:t>
            </a:r>
          </a:p>
        </p:txBody>
      </p:sp>
      <p:pic>
        <p:nvPicPr>
          <p:cNvPr id="15363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638" y="884238"/>
            <a:ext cx="310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37441C"/>
                </a:solidFill>
              </a:rPr>
              <a:t>De Amerikaanse Eik.</a:t>
            </a:r>
            <a:endParaRPr lang="nl-NL" b="1">
              <a:solidFill>
                <a:srgbClr val="FF0000"/>
              </a:solidFill>
            </a:endParaRPr>
          </a:p>
        </p:txBody>
      </p:sp>
      <p:pic>
        <p:nvPicPr>
          <p:cNvPr id="15365" name="Picture 12" descr="amerikaanse%20eik%20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433638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amerikaanse_e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09713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(Houtachtige stengel)</a:t>
            </a:r>
          </a:p>
        </p:txBody>
      </p:sp>
      <p:pic>
        <p:nvPicPr>
          <p:cNvPr id="16387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2888" y="728663"/>
            <a:ext cx="85312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Overzichtstekening van een dwarsdoorsnede houtachtige </a:t>
            </a:r>
          </a:p>
          <a:p>
            <a:pPr eaLnBrk="1" hangingPunct="1"/>
            <a:r>
              <a:rPr lang="nl-NL" b="1"/>
              <a:t>stengel (Amerikaanse eik en een takje van de Linde).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89890" y="1664374"/>
            <a:ext cx="106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Schors</a:t>
            </a:r>
            <a:endParaRPr lang="nl-NL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206875" y="5734050"/>
            <a:ext cx="2101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Voorjaarshout</a:t>
            </a:r>
            <a:endParaRPr lang="nl-NL" dirty="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89890" y="2154331"/>
            <a:ext cx="152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Bastvaten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989890" y="2645719"/>
            <a:ext cx="2233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Delingsweefsel</a:t>
            </a:r>
            <a:endParaRPr lang="nl-NL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002880" y="3186066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Jaarring</a:t>
            </a:r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4146550" y="5158112"/>
            <a:ext cx="1686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Zomerhout</a:t>
            </a:r>
            <a:endParaRPr lang="nl-NL" dirty="0"/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1449659" y="3886804"/>
            <a:ext cx="907779" cy="89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>
            <a:off x="2120900" y="4780755"/>
            <a:ext cx="473075" cy="477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2633663" y="5259388"/>
            <a:ext cx="126682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01" name="AutoShape 2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134938" y="6191250"/>
            <a:ext cx="503237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09613" y="6213475"/>
            <a:ext cx="1257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Jaarringen (beeldbank)</a:t>
            </a:r>
          </a:p>
        </p:txBody>
      </p:sp>
      <p:sp>
        <p:nvSpPr>
          <p:cNvPr id="15379" name="Text Box 24"/>
          <p:cNvSpPr txBox="1">
            <a:spLocks noChangeArrowheads="1"/>
          </p:cNvSpPr>
          <p:nvPr/>
        </p:nvSpPr>
        <p:spPr bwMode="auto">
          <a:xfrm>
            <a:off x="5016878" y="3751875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Jaargrens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-20710" y="5144616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Houtvaten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386556" y="1996068"/>
            <a:ext cx="1353935" cy="3968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1735918" y="1807518"/>
            <a:ext cx="1327798" cy="423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1" grpId="0"/>
      <p:bldP spid="15372" grpId="0"/>
      <p:bldP spid="15373" grpId="0"/>
      <p:bldP spid="1537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(Houtachtige stengel)</a:t>
            </a:r>
          </a:p>
        </p:txBody>
      </p:sp>
      <p:pic>
        <p:nvPicPr>
          <p:cNvPr id="17411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1925" y="1008063"/>
            <a:ext cx="127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Vragen.</a:t>
            </a:r>
          </a:p>
        </p:txBody>
      </p:sp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280988" y="1555750"/>
            <a:ext cx="58531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1. Waarom heeft een palmboom geen jaarringen?</a:t>
            </a:r>
          </a:p>
        </p:txBody>
      </p:sp>
      <p:sp>
        <p:nvSpPr>
          <p:cNvPr id="17414" name="Text Box 26"/>
          <p:cNvSpPr txBox="1">
            <a:spLocks noChangeArrowheads="1"/>
          </p:cNvSpPr>
          <p:nvPr/>
        </p:nvSpPr>
        <p:spPr bwMode="auto">
          <a:xfrm>
            <a:off x="280988" y="1955800"/>
            <a:ext cx="8970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2. Hoe en waar staat het hartje in de boom na 20 jaar en waarom?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(Houtachtige stengel)</a:t>
            </a:r>
          </a:p>
        </p:txBody>
      </p:sp>
      <p:pic>
        <p:nvPicPr>
          <p:cNvPr id="18435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925" y="1008063"/>
            <a:ext cx="127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Vragen.</a:t>
            </a:r>
          </a:p>
        </p:txBody>
      </p:sp>
      <p:sp>
        <p:nvSpPr>
          <p:cNvPr id="18437" name="Text Box 25"/>
          <p:cNvSpPr txBox="1">
            <a:spLocks noChangeArrowheads="1"/>
          </p:cNvSpPr>
          <p:nvPr/>
        </p:nvSpPr>
        <p:spPr bwMode="auto">
          <a:xfrm>
            <a:off x="300038" y="1436688"/>
            <a:ext cx="4940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3. Vul de jaartallen in het hout in.</a:t>
            </a:r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492125" y="2063750"/>
            <a:ext cx="1530350" cy="443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H="1">
            <a:off x="2022475" y="1898650"/>
            <a:ext cx="1630363" cy="459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820738" y="2706688"/>
            <a:ext cx="2441575" cy="371475"/>
          </a:xfrm>
          <a:custGeom>
            <a:avLst/>
            <a:gdLst>
              <a:gd name="connsiteX0" fmla="*/ 0 w 2657130"/>
              <a:gd name="connsiteY0" fmla="*/ 371184 h 371184"/>
              <a:gd name="connsiteX1" fmla="*/ 101600 w 2657130"/>
              <a:gd name="connsiteY1" fmla="*/ 282284 h 371184"/>
              <a:gd name="connsiteX2" fmla="*/ 482600 w 2657130"/>
              <a:gd name="connsiteY2" fmla="*/ 218784 h 371184"/>
              <a:gd name="connsiteX3" fmla="*/ 622300 w 2657130"/>
              <a:gd name="connsiteY3" fmla="*/ 206084 h 371184"/>
              <a:gd name="connsiteX4" fmla="*/ 673100 w 2657130"/>
              <a:gd name="connsiteY4" fmla="*/ 167984 h 371184"/>
              <a:gd name="connsiteX5" fmla="*/ 711200 w 2657130"/>
              <a:gd name="connsiteY5" fmla="*/ 155284 h 371184"/>
              <a:gd name="connsiteX6" fmla="*/ 736600 w 2657130"/>
              <a:gd name="connsiteY6" fmla="*/ 117184 h 371184"/>
              <a:gd name="connsiteX7" fmla="*/ 800100 w 2657130"/>
              <a:gd name="connsiteY7" fmla="*/ 53684 h 371184"/>
              <a:gd name="connsiteX8" fmla="*/ 1092200 w 2657130"/>
              <a:gd name="connsiteY8" fmla="*/ 79084 h 371184"/>
              <a:gd name="connsiteX9" fmla="*/ 1181100 w 2657130"/>
              <a:gd name="connsiteY9" fmla="*/ 104484 h 371184"/>
              <a:gd name="connsiteX10" fmla="*/ 1282700 w 2657130"/>
              <a:gd name="connsiteY10" fmla="*/ 66384 h 371184"/>
              <a:gd name="connsiteX11" fmla="*/ 1409700 w 2657130"/>
              <a:gd name="connsiteY11" fmla="*/ 28284 h 371184"/>
              <a:gd name="connsiteX12" fmla="*/ 1498600 w 2657130"/>
              <a:gd name="connsiteY12" fmla="*/ 15584 h 371184"/>
              <a:gd name="connsiteX13" fmla="*/ 1625600 w 2657130"/>
              <a:gd name="connsiteY13" fmla="*/ 15584 h 371184"/>
              <a:gd name="connsiteX14" fmla="*/ 1663700 w 2657130"/>
              <a:gd name="connsiteY14" fmla="*/ 40984 h 371184"/>
              <a:gd name="connsiteX15" fmla="*/ 1816100 w 2657130"/>
              <a:gd name="connsiteY15" fmla="*/ 53684 h 371184"/>
              <a:gd name="connsiteX16" fmla="*/ 1854200 w 2657130"/>
              <a:gd name="connsiteY16" fmla="*/ 66384 h 371184"/>
              <a:gd name="connsiteX17" fmla="*/ 1892300 w 2657130"/>
              <a:gd name="connsiteY17" fmla="*/ 91784 h 371184"/>
              <a:gd name="connsiteX18" fmla="*/ 1968500 w 2657130"/>
              <a:gd name="connsiteY18" fmla="*/ 104484 h 371184"/>
              <a:gd name="connsiteX19" fmla="*/ 2006600 w 2657130"/>
              <a:gd name="connsiteY19" fmla="*/ 117184 h 371184"/>
              <a:gd name="connsiteX20" fmla="*/ 2209800 w 2657130"/>
              <a:gd name="connsiteY20" fmla="*/ 129884 h 371184"/>
              <a:gd name="connsiteX21" fmla="*/ 2247900 w 2657130"/>
              <a:gd name="connsiteY21" fmla="*/ 142584 h 371184"/>
              <a:gd name="connsiteX22" fmla="*/ 2286000 w 2657130"/>
              <a:gd name="connsiteY22" fmla="*/ 167984 h 371184"/>
              <a:gd name="connsiteX23" fmla="*/ 2476500 w 2657130"/>
              <a:gd name="connsiteY23" fmla="*/ 193384 h 371184"/>
              <a:gd name="connsiteX24" fmla="*/ 2552700 w 2657130"/>
              <a:gd name="connsiteY24" fmla="*/ 218784 h 371184"/>
              <a:gd name="connsiteX25" fmla="*/ 2565400 w 2657130"/>
              <a:gd name="connsiteY25" fmla="*/ 256884 h 371184"/>
              <a:gd name="connsiteX26" fmla="*/ 2616200 w 2657130"/>
              <a:gd name="connsiteY26" fmla="*/ 269584 h 371184"/>
              <a:gd name="connsiteX27" fmla="*/ 2641600 w 2657130"/>
              <a:gd name="connsiteY27" fmla="*/ 282284 h 3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57130" h="371184">
                <a:moveTo>
                  <a:pt x="0" y="371184"/>
                </a:moveTo>
                <a:cubicBezTo>
                  <a:pt x="50488" y="244963"/>
                  <a:pt x="-14014" y="359360"/>
                  <a:pt x="101600" y="282284"/>
                </a:cubicBezTo>
                <a:cubicBezTo>
                  <a:pt x="262410" y="175078"/>
                  <a:pt x="147299" y="232755"/>
                  <a:pt x="482600" y="218784"/>
                </a:cubicBezTo>
                <a:cubicBezTo>
                  <a:pt x="529167" y="214551"/>
                  <a:pt x="577120" y="218132"/>
                  <a:pt x="622300" y="206084"/>
                </a:cubicBezTo>
                <a:cubicBezTo>
                  <a:pt x="642752" y="200630"/>
                  <a:pt x="654722" y="178486"/>
                  <a:pt x="673100" y="167984"/>
                </a:cubicBezTo>
                <a:cubicBezTo>
                  <a:pt x="684723" y="161342"/>
                  <a:pt x="698500" y="159517"/>
                  <a:pt x="711200" y="155284"/>
                </a:cubicBezTo>
                <a:cubicBezTo>
                  <a:pt x="719667" y="142584"/>
                  <a:pt x="725807" y="127977"/>
                  <a:pt x="736600" y="117184"/>
                </a:cubicBezTo>
                <a:cubicBezTo>
                  <a:pt x="821267" y="32517"/>
                  <a:pt x="732367" y="155284"/>
                  <a:pt x="800100" y="53684"/>
                </a:cubicBezTo>
                <a:cubicBezTo>
                  <a:pt x="854206" y="57846"/>
                  <a:pt x="1028527" y="69988"/>
                  <a:pt x="1092200" y="79084"/>
                </a:cubicBezTo>
                <a:cubicBezTo>
                  <a:pt x="1120107" y="83071"/>
                  <a:pt x="1153960" y="95437"/>
                  <a:pt x="1181100" y="104484"/>
                </a:cubicBezTo>
                <a:cubicBezTo>
                  <a:pt x="1331641" y="74376"/>
                  <a:pt x="1175675" y="113950"/>
                  <a:pt x="1282700" y="66384"/>
                </a:cubicBezTo>
                <a:cubicBezTo>
                  <a:pt x="1305641" y="56188"/>
                  <a:pt x="1378441" y="33967"/>
                  <a:pt x="1409700" y="28284"/>
                </a:cubicBezTo>
                <a:cubicBezTo>
                  <a:pt x="1439151" y="22929"/>
                  <a:pt x="1468967" y="19817"/>
                  <a:pt x="1498600" y="15584"/>
                </a:cubicBezTo>
                <a:cubicBezTo>
                  <a:pt x="1553763" y="-2804"/>
                  <a:pt x="1548794" y="-7458"/>
                  <a:pt x="1625600" y="15584"/>
                </a:cubicBezTo>
                <a:cubicBezTo>
                  <a:pt x="1640220" y="19970"/>
                  <a:pt x="1648733" y="37991"/>
                  <a:pt x="1663700" y="40984"/>
                </a:cubicBezTo>
                <a:cubicBezTo>
                  <a:pt x="1713686" y="50981"/>
                  <a:pt x="1765300" y="49451"/>
                  <a:pt x="1816100" y="53684"/>
                </a:cubicBezTo>
                <a:cubicBezTo>
                  <a:pt x="1828800" y="57917"/>
                  <a:pt x="1842226" y="60397"/>
                  <a:pt x="1854200" y="66384"/>
                </a:cubicBezTo>
                <a:cubicBezTo>
                  <a:pt x="1867852" y="73210"/>
                  <a:pt x="1877820" y="86957"/>
                  <a:pt x="1892300" y="91784"/>
                </a:cubicBezTo>
                <a:cubicBezTo>
                  <a:pt x="1916729" y="99927"/>
                  <a:pt x="1943363" y="98898"/>
                  <a:pt x="1968500" y="104484"/>
                </a:cubicBezTo>
                <a:cubicBezTo>
                  <a:pt x="1981568" y="107388"/>
                  <a:pt x="1993287" y="115783"/>
                  <a:pt x="2006600" y="117184"/>
                </a:cubicBezTo>
                <a:cubicBezTo>
                  <a:pt x="2074093" y="124288"/>
                  <a:pt x="2142067" y="125651"/>
                  <a:pt x="2209800" y="129884"/>
                </a:cubicBezTo>
                <a:cubicBezTo>
                  <a:pt x="2222500" y="134117"/>
                  <a:pt x="2235926" y="136597"/>
                  <a:pt x="2247900" y="142584"/>
                </a:cubicBezTo>
                <a:cubicBezTo>
                  <a:pt x="2261552" y="149410"/>
                  <a:pt x="2271708" y="162625"/>
                  <a:pt x="2286000" y="167984"/>
                </a:cubicBezTo>
                <a:cubicBezTo>
                  <a:pt x="2324261" y="182332"/>
                  <a:pt x="2459990" y="191733"/>
                  <a:pt x="2476500" y="193384"/>
                </a:cubicBezTo>
                <a:cubicBezTo>
                  <a:pt x="2501900" y="201851"/>
                  <a:pt x="2544233" y="193384"/>
                  <a:pt x="2552700" y="218784"/>
                </a:cubicBezTo>
                <a:cubicBezTo>
                  <a:pt x="2556933" y="231484"/>
                  <a:pt x="2554947" y="248521"/>
                  <a:pt x="2565400" y="256884"/>
                </a:cubicBezTo>
                <a:cubicBezTo>
                  <a:pt x="2579030" y="267788"/>
                  <a:pt x="2599417" y="264789"/>
                  <a:pt x="2616200" y="269584"/>
                </a:cubicBezTo>
                <a:cubicBezTo>
                  <a:pt x="2665335" y="283623"/>
                  <a:pt x="2665467" y="282284"/>
                  <a:pt x="2641600" y="28228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18000" y="4518025"/>
            <a:ext cx="457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Deze tak is in januari 1990 </a:t>
            </a:r>
          </a:p>
          <a:p>
            <a:pPr eaLnBrk="1" hangingPunct="1"/>
            <a:r>
              <a:rPr lang="nl-NL"/>
              <a:t>van de boom geknipt. </a:t>
            </a:r>
          </a:p>
          <a:p>
            <a:pPr eaLnBrk="1" hangingPunct="1"/>
            <a:r>
              <a:rPr lang="nl-NL"/>
              <a:t>Vul de jaartallen in het hout in.</a:t>
            </a:r>
          </a:p>
        </p:txBody>
      </p:sp>
      <p:sp>
        <p:nvSpPr>
          <p:cNvPr id="2" name="Vrije vorm 1"/>
          <p:cNvSpPr/>
          <p:nvPr/>
        </p:nvSpPr>
        <p:spPr>
          <a:xfrm>
            <a:off x="1109663" y="3638550"/>
            <a:ext cx="1793875" cy="382588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Vrije vorm 11"/>
          <p:cNvSpPr/>
          <p:nvPr/>
        </p:nvSpPr>
        <p:spPr>
          <a:xfrm>
            <a:off x="1349375" y="4386263"/>
            <a:ext cx="1339850" cy="192087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1544638" y="4856163"/>
            <a:ext cx="944562" cy="261937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1762125" y="5622925"/>
            <a:ext cx="488950" cy="190500"/>
          </a:xfrm>
          <a:custGeom>
            <a:avLst/>
            <a:gdLst>
              <a:gd name="connsiteX0" fmla="*/ 0 w 1793352"/>
              <a:gd name="connsiteY0" fmla="*/ 231759 h 382679"/>
              <a:gd name="connsiteX1" fmla="*/ 213064 w 1793352"/>
              <a:gd name="connsiteY1" fmla="*/ 116349 h 382679"/>
              <a:gd name="connsiteX2" fmla="*/ 292963 w 1793352"/>
              <a:gd name="connsiteY2" fmla="*/ 80839 h 382679"/>
              <a:gd name="connsiteX3" fmla="*/ 461639 w 1793352"/>
              <a:gd name="connsiteY3" fmla="*/ 89716 h 382679"/>
              <a:gd name="connsiteX4" fmla="*/ 523782 w 1793352"/>
              <a:gd name="connsiteY4" fmla="*/ 116349 h 382679"/>
              <a:gd name="connsiteX5" fmla="*/ 585926 w 1793352"/>
              <a:gd name="connsiteY5" fmla="*/ 125227 h 382679"/>
              <a:gd name="connsiteX6" fmla="*/ 790112 w 1793352"/>
              <a:gd name="connsiteY6" fmla="*/ 98594 h 382679"/>
              <a:gd name="connsiteX7" fmla="*/ 816745 w 1793352"/>
              <a:gd name="connsiteY7" fmla="*/ 71961 h 382679"/>
              <a:gd name="connsiteX8" fmla="*/ 896644 w 1793352"/>
              <a:gd name="connsiteY8" fmla="*/ 36450 h 382679"/>
              <a:gd name="connsiteX9" fmla="*/ 914400 w 1793352"/>
              <a:gd name="connsiteY9" fmla="*/ 940 h 382679"/>
              <a:gd name="connsiteX10" fmla="*/ 1038687 w 1793352"/>
              <a:gd name="connsiteY10" fmla="*/ 18695 h 382679"/>
              <a:gd name="connsiteX11" fmla="*/ 1127464 w 1793352"/>
              <a:gd name="connsiteY11" fmla="*/ 27573 h 382679"/>
              <a:gd name="connsiteX12" fmla="*/ 1269507 w 1793352"/>
              <a:gd name="connsiteY12" fmla="*/ 80839 h 382679"/>
              <a:gd name="connsiteX13" fmla="*/ 1331650 w 1793352"/>
              <a:gd name="connsiteY13" fmla="*/ 98594 h 382679"/>
              <a:gd name="connsiteX14" fmla="*/ 1544714 w 1793352"/>
              <a:gd name="connsiteY14" fmla="*/ 187371 h 382679"/>
              <a:gd name="connsiteX15" fmla="*/ 1571347 w 1793352"/>
              <a:gd name="connsiteY15" fmla="*/ 196248 h 382679"/>
              <a:gd name="connsiteX16" fmla="*/ 1669002 w 1793352"/>
              <a:gd name="connsiteY16" fmla="*/ 231759 h 382679"/>
              <a:gd name="connsiteX17" fmla="*/ 1722268 w 1793352"/>
              <a:gd name="connsiteY17" fmla="*/ 285025 h 382679"/>
              <a:gd name="connsiteX18" fmla="*/ 1775534 w 1793352"/>
              <a:gd name="connsiteY18" fmla="*/ 356046 h 382679"/>
              <a:gd name="connsiteX19" fmla="*/ 1793289 w 1793352"/>
              <a:gd name="connsiteY19" fmla="*/ 382679 h 38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352" h="382679">
                <a:moveTo>
                  <a:pt x="0" y="231759"/>
                </a:moveTo>
                <a:cubicBezTo>
                  <a:pt x="113499" y="156092"/>
                  <a:pt x="4369" y="225665"/>
                  <a:pt x="213064" y="116349"/>
                </a:cubicBezTo>
                <a:cubicBezTo>
                  <a:pt x="286921" y="77662"/>
                  <a:pt x="174055" y="120474"/>
                  <a:pt x="292963" y="80839"/>
                </a:cubicBezTo>
                <a:cubicBezTo>
                  <a:pt x="349188" y="83798"/>
                  <a:pt x="405991" y="81155"/>
                  <a:pt x="461639" y="89716"/>
                </a:cubicBezTo>
                <a:cubicBezTo>
                  <a:pt x="483914" y="93143"/>
                  <a:pt x="502113" y="110158"/>
                  <a:pt x="523782" y="116349"/>
                </a:cubicBezTo>
                <a:cubicBezTo>
                  <a:pt x="543902" y="122098"/>
                  <a:pt x="565211" y="122268"/>
                  <a:pt x="585926" y="125227"/>
                </a:cubicBezTo>
                <a:cubicBezTo>
                  <a:pt x="653988" y="116349"/>
                  <a:pt x="723231" y="114028"/>
                  <a:pt x="790112" y="98594"/>
                </a:cubicBezTo>
                <a:cubicBezTo>
                  <a:pt x="802345" y="95771"/>
                  <a:pt x="805900" y="78287"/>
                  <a:pt x="816745" y="71961"/>
                </a:cubicBezTo>
                <a:cubicBezTo>
                  <a:pt x="841920" y="57276"/>
                  <a:pt x="870011" y="48287"/>
                  <a:pt x="896644" y="36450"/>
                </a:cubicBezTo>
                <a:cubicBezTo>
                  <a:pt x="902563" y="24613"/>
                  <a:pt x="901268" y="2581"/>
                  <a:pt x="914400" y="940"/>
                </a:cubicBezTo>
                <a:cubicBezTo>
                  <a:pt x="955926" y="-4251"/>
                  <a:pt x="997161" y="13504"/>
                  <a:pt x="1038687" y="18695"/>
                </a:cubicBezTo>
                <a:cubicBezTo>
                  <a:pt x="1068197" y="22384"/>
                  <a:pt x="1097872" y="24614"/>
                  <a:pt x="1127464" y="27573"/>
                </a:cubicBezTo>
                <a:cubicBezTo>
                  <a:pt x="1200818" y="59010"/>
                  <a:pt x="1186407" y="54870"/>
                  <a:pt x="1269507" y="80839"/>
                </a:cubicBezTo>
                <a:cubicBezTo>
                  <a:pt x="1290070" y="87265"/>
                  <a:pt x="1311559" y="90817"/>
                  <a:pt x="1331650" y="98594"/>
                </a:cubicBezTo>
                <a:cubicBezTo>
                  <a:pt x="1403402" y="126369"/>
                  <a:pt x="1471722" y="163042"/>
                  <a:pt x="1544714" y="187371"/>
                </a:cubicBezTo>
                <a:cubicBezTo>
                  <a:pt x="1553592" y="190330"/>
                  <a:pt x="1562977" y="192063"/>
                  <a:pt x="1571347" y="196248"/>
                </a:cubicBezTo>
                <a:cubicBezTo>
                  <a:pt x="1649120" y="235134"/>
                  <a:pt x="1579991" y="216923"/>
                  <a:pt x="1669002" y="231759"/>
                </a:cubicBezTo>
                <a:cubicBezTo>
                  <a:pt x="1686757" y="249514"/>
                  <a:pt x="1714328" y="261204"/>
                  <a:pt x="1722268" y="285025"/>
                </a:cubicBezTo>
                <a:cubicBezTo>
                  <a:pt x="1744208" y="350846"/>
                  <a:pt x="1723283" y="329921"/>
                  <a:pt x="1775534" y="356046"/>
                </a:cubicBezTo>
                <a:cubicBezTo>
                  <a:pt x="1795381" y="375894"/>
                  <a:pt x="1793289" y="365432"/>
                  <a:pt x="1793289" y="382679"/>
                </a:cubicBezTo>
              </a:path>
            </a:pathLst>
          </a:cu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446" name="Tekstvak 2"/>
          <p:cNvSpPr txBox="1">
            <a:spLocks noChangeArrowheads="1"/>
          </p:cNvSpPr>
          <p:nvPr/>
        </p:nvSpPr>
        <p:spPr bwMode="auto">
          <a:xfrm>
            <a:off x="3771900" y="2071688"/>
            <a:ext cx="1468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Cambium</a:t>
            </a:r>
          </a:p>
        </p:txBody>
      </p:sp>
      <p:cxnSp>
        <p:nvCxnSpPr>
          <p:cNvPr id="5" name="Rechte verbindingslijn met pijl 4"/>
          <p:cNvCxnSpPr>
            <a:stCxn id="9" idx="19"/>
            <a:endCxn id="18446" idx="1"/>
          </p:cNvCxnSpPr>
          <p:nvPr/>
        </p:nvCxnSpPr>
        <p:spPr>
          <a:xfrm flipV="1">
            <a:off x="2665413" y="2301875"/>
            <a:ext cx="1106487" cy="522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Vrije vorm 2"/>
          <p:cNvSpPr/>
          <p:nvPr/>
        </p:nvSpPr>
        <p:spPr>
          <a:xfrm>
            <a:off x="488221" y="1846555"/>
            <a:ext cx="3187134" cy="218979"/>
          </a:xfrm>
          <a:custGeom>
            <a:avLst/>
            <a:gdLst>
              <a:gd name="connsiteX0" fmla="*/ 51 w 3187134"/>
              <a:gd name="connsiteY0" fmla="*/ 213064 h 218979"/>
              <a:gd name="connsiteX1" fmla="*/ 44439 w 3187134"/>
              <a:gd name="connsiteY1" fmla="*/ 195309 h 218979"/>
              <a:gd name="connsiteX2" fmla="*/ 71072 w 3187134"/>
              <a:gd name="connsiteY2" fmla="*/ 186431 h 218979"/>
              <a:gd name="connsiteX3" fmla="*/ 88828 w 3187134"/>
              <a:gd name="connsiteY3" fmla="*/ 168676 h 218979"/>
              <a:gd name="connsiteX4" fmla="*/ 133216 w 3187134"/>
              <a:gd name="connsiteY4" fmla="*/ 159798 h 218979"/>
              <a:gd name="connsiteX5" fmla="*/ 284136 w 3187134"/>
              <a:gd name="connsiteY5" fmla="*/ 150921 h 218979"/>
              <a:gd name="connsiteX6" fmla="*/ 337402 w 3187134"/>
              <a:gd name="connsiteY6" fmla="*/ 133165 h 218979"/>
              <a:gd name="connsiteX7" fmla="*/ 364035 w 3187134"/>
              <a:gd name="connsiteY7" fmla="*/ 124288 h 218979"/>
              <a:gd name="connsiteX8" fmla="*/ 381791 w 3187134"/>
              <a:gd name="connsiteY8" fmla="*/ 106532 h 218979"/>
              <a:gd name="connsiteX9" fmla="*/ 470567 w 3187134"/>
              <a:gd name="connsiteY9" fmla="*/ 79899 h 218979"/>
              <a:gd name="connsiteX10" fmla="*/ 594855 w 3187134"/>
              <a:gd name="connsiteY10" fmla="*/ 53266 h 218979"/>
              <a:gd name="connsiteX11" fmla="*/ 932206 w 3187134"/>
              <a:gd name="connsiteY11" fmla="*/ 53266 h 218979"/>
              <a:gd name="connsiteX12" fmla="*/ 949962 w 3187134"/>
              <a:gd name="connsiteY12" fmla="*/ 35511 h 218979"/>
              <a:gd name="connsiteX13" fmla="*/ 976595 w 3187134"/>
              <a:gd name="connsiteY13" fmla="*/ 17756 h 218979"/>
              <a:gd name="connsiteX14" fmla="*/ 1056494 w 3187134"/>
              <a:gd name="connsiteY14" fmla="*/ 26633 h 218979"/>
              <a:gd name="connsiteX15" fmla="*/ 1083127 w 3187134"/>
              <a:gd name="connsiteY15" fmla="*/ 35511 h 218979"/>
              <a:gd name="connsiteX16" fmla="*/ 1118637 w 3187134"/>
              <a:gd name="connsiteY16" fmla="*/ 44389 h 218979"/>
              <a:gd name="connsiteX17" fmla="*/ 1171903 w 3187134"/>
              <a:gd name="connsiteY17" fmla="*/ 62144 h 218979"/>
              <a:gd name="connsiteX18" fmla="*/ 1207414 w 3187134"/>
              <a:gd name="connsiteY18" fmla="*/ 53266 h 218979"/>
              <a:gd name="connsiteX19" fmla="*/ 1234047 w 3187134"/>
              <a:gd name="connsiteY19" fmla="*/ 35511 h 218979"/>
              <a:gd name="connsiteX20" fmla="*/ 1322824 w 3187134"/>
              <a:gd name="connsiteY20" fmla="*/ 26633 h 218979"/>
              <a:gd name="connsiteX21" fmla="*/ 1367212 w 3187134"/>
              <a:gd name="connsiteY21" fmla="*/ 35511 h 218979"/>
              <a:gd name="connsiteX22" fmla="*/ 1393845 w 3187134"/>
              <a:gd name="connsiteY22" fmla="*/ 44389 h 218979"/>
              <a:gd name="connsiteX23" fmla="*/ 1784462 w 3187134"/>
              <a:gd name="connsiteY23" fmla="*/ 35511 h 218979"/>
              <a:gd name="connsiteX24" fmla="*/ 1962016 w 3187134"/>
              <a:gd name="connsiteY24" fmla="*/ 26633 h 218979"/>
              <a:gd name="connsiteX25" fmla="*/ 2130692 w 3187134"/>
              <a:gd name="connsiteY25" fmla="*/ 44389 h 218979"/>
              <a:gd name="connsiteX26" fmla="*/ 2210591 w 3187134"/>
              <a:gd name="connsiteY26" fmla="*/ 79899 h 218979"/>
              <a:gd name="connsiteX27" fmla="*/ 2228346 w 3187134"/>
              <a:gd name="connsiteY27" fmla="*/ 53266 h 218979"/>
              <a:gd name="connsiteX28" fmla="*/ 2254979 w 3187134"/>
              <a:gd name="connsiteY28" fmla="*/ 35511 h 218979"/>
              <a:gd name="connsiteX29" fmla="*/ 2308245 w 3187134"/>
              <a:gd name="connsiteY29" fmla="*/ 17756 h 218979"/>
              <a:gd name="connsiteX30" fmla="*/ 2361511 w 3187134"/>
              <a:gd name="connsiteY30" fmla="*/ 26633 h 218979"/>
              <a:gd name="connsiteX31" fmla="*/ 2468043 w 3187134"/>
              <a:gd name="connsiteY31" fmla="*/ 8878 h 218979"/>
              <a:gd name="connsiteX32" fmla="*/ 2530187 w 3187134"/>
              <a:gd name="connsiteY32" fmla="*/ 0 h 218979"/>
              <a:gd name="connsiteX33" fmla="*/ 2849783 w 3187134"/>
              <a:gd name="connsiteY33" fmla="*/ 8878 h 218979"/>
              <a:gd name="connsiteX34" fmla="*/ 2876416 w 3187134"/>
              <a:gd name="connsiteY34" fmla="*/ 26633 h 218979"/>
              <a:gd name="connsiteX35" fmla="*/ 3009581 w 3187134"/>
              <a:gd name="connsiteY35" fmla="*/ 17756 h 218979"/>
              <a:gd name="connsiteX36" fmla="*/ 3142746 w 3187134"/>
              <a:gd name="connsiteY36" fmla="*/ 35511 h 218979"/>
              <a:gd name="connsiteX37" fmla="*/ 3169379 w 3187134"/>
              <a:gd name="connsiteY37" fmla="*/ 53266 h 218979"/>
              <a:gd name="connsiteX38" fmla="*/ 3187134 w 3187134"/>
              <a:gd name="connsiteY38" fmla="*/ 71022 h 218979"/>
              <a:gd name="connsiteX39" fmla="*/ 3107235 w 3187134"/>
              <a:gd name="connsiteY39" fmla="*/ 79899 h 218979"/>
              <a:gd name="connsiteX40" fmla="*/ 3124991 w 3187134"/>
              <a:gd name="connsiteY40" fmla="*/ 62144 h 218979"/>
              <a:gd name="connsiteX41" fmla="*/ 3098358 w 3187134"/>
              <a:gd name="connsiteY41" fmla="*/ 53266 h 218979"/>
              <a:gd name="connsiteX42" fmla="*/ 3053969 w 3187134"/>
              <a:gd name="connsiteY42" fmla="*/ 44389 h 218979"/>
              <a:gd name="connsiteX43" fmla="*/ 3018459 w 3187134"/>
              <a:gd name="connsiteY43" fmla="*/ 35511 h 218979"/>
              <a:gd name="connsiteX44" fmla="*/ 2956315 w 3187134"/>
              <a:gd name="connsiteY44" fmla="*/ 44389 h 218979"/>
              <a:gd name="connsiteX45" fmla="*/ 2849783 w 3187134"/>
              <a:gd name="connsiteY45" fmla="*/ 53266 h 218979"/>
              <a:gd name="connsiteX46" fmla="*/ 2778762 w 3187134"/>
              <a:gd name="connsiteY46" fmla="*/ 71022 h 218979"/>
              <a:gd name="connsiteX47" fmla="*/ 2681107 w 3187134"/>
              <a:gd name="connsiteY47" fmla="*/ 62144 h 218979"/>
              <a:gd name="connsiteX48" fmla="*/ 2654474 w 3187134"/>
              <a:gd name="connsiteY48" fmla="*/ 53266 h 218979"/>
              <a:gd name="connsiteX49" fmla="*/ 2494676 w 3187134"/>
              <a:gd name="connsiteY49" fmla="*/ 44389 h 218979"/>
              <a:gd name="connsiteX50" fmla="*/ 2476921 w 3187134"/>
              <a:gd name="connsiteY50" fmla="*/ 26633 h 218979"/>
              <a:gd name="connsiteX51" fmla="*/ 2068548 w 3187134"/>
              <a:gd name="connsiteY51" fmla="*/ 8878 h 218979"/>
              <a:gd name="connsiteX52" fmla="*/ 1864362 w 3187134"/>
              <a:gd name="connsiteY52" fmla="*/ 17756 h 218979"/>
              <a:gd name="connsiteX53" fmla="*/ 1828851 w 3187134"/>
              <a:gd name="connsiteY53" fmla="*/ 35511 h 218979"/>
              <a:gd name="connsiteX54" fmla="*/ 1802218 w 3187134"/>
              <a:gd name="connsiteY54" fmla="*/ 44389 h 218979"/>
              <a:gd name="connsiteX55" fmla="*/ 1642420 w 3187134"/>
              <a:gd name="connsiteY55" fmla="*/ 53266 h 218979"/>
              <a:gd name="connsiteX56" fmla="*/ 1482622 w 3187134"/>
              <a:gd name="connsiteY56" fmla="*/ 44389 h 218979"/>
              <a:gd name="connsiteX57" fmla="*/ 1438233 w 3187134"/>
              <a:gd name="connsiteY57" fmla="*/ 53266 h 218979"/>
              <a:gd name="connsiteX58" fmla="*/ 1296191 w 3187134"/>
              <a:gd name="connsiteY58" fmla="*/ 71022 h 218979"/>
              <a:gd name="connsiteX59" fmla="*/ 1136393 w 3187134"/>
              <a:gd name="connsiteY59" fmla="*/ 71022 h 218979"/>
              <a:gd name="connsiteX60" fmla="*/ 1100882 w 3187134"/>
              <a:gd name="connsiteY60" fmla="*/ 62144 h 218979"/>
              <a:gd name="connsiteX61" fmla="*/ 976595 w 3187134"/>
              <a:gd name="connsiteY61" fmla="*/ 53266 h 218979"/>
              <a:gd name="connsiteX62" fmla="*/ 816796 w 3187134"/>
              <a:gd name="connsiteY62" fmla="*/ 53266 h 218979"/>
              <a:gd name="connsiteX63" fmla="*/ 781286 w 3187134"/>
              <a:gd name="connsiteY63" fmla="*/ 71022 h 218979"/>
              <a:gd name="connsiteX64" fmla="*/ 541589 w 3187134"/>
              <a:gd name="connsiteY64" fmla="*/ 79899 h 218979"/>
              <a:gd name="connsiteX65" fmla="*/ 514956 w 3187134"/>
              <a:gd name="connsiteY65" fmla="*/ 88777 h 218979"/>
              <a:gd name="connsiteX66" fmla="*/ 337402 w 3187134"/>
              <a:gd name="connsiteY66" fmla="*/ 106532 h 218979"/>
              <a:gd name="connsiteX67" fmla="*/ 248626 w 3187134"/>
              <a:gd name="connsiteY67" fmla="*/ 133165 h 218979"/>
              <a:gd name="connsiteX68" fmla="*/ 221993 w 3187134"/>
              <a:gd name="connsiteY68" fmla="*/ 142043 h 218979"/>
              <a:gd name="connsiteX69" fmla="*/ 133216 w 3187134"/>
              <a:gd name="connsiteY69" fmla="*/ 168676 h 218979"/>
              <a:gd name="connsiteX70" fmla="*/ 53317 w 3187134"/>
              <a:gd name="connsiteY70" fmla="*/ 213064 h 218979"/>
              <a:gd name="connsiteX71" fmla="*/ 51 w 3187134"/>
              <a:gd name="connsiteY71" fmla="*/ 213064 h 2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87134" h="218979">
                <a:moveTo>
                  <a:pt x="51" y="213064"/>
                </a:moveTo>
                <a:cubicBezTo>
                  <a:pt x="-1429" y="210105"/>
                  <a:pt x="29518" y="200904"/>
                  <a:pt x="44439" y="195309"/>
                </a:cubicBezTo>
                <a:cubicBezTo>
                  <a:pt x="53201" y="192023"/>
                  <a:pt x="63048" y="191246"/>
                  <a:pt x="71072" y="186431"/>
                </a:cubicBezTo>
                <a:cubicBezTo>
                  <a:pt x="78249" y="182125"/>
                  <a:pt x="81135" y="171973"/>
                  <a:pt x="88828" y="168676"/>
                </a:cubicBezTo>
                <a:cubicBezTo>
                  <a:pt x="102697" y="162732"/>
                  <a:pt x="118189" y="161164"/>
                  <a:pt x="133216" y="159798"/>
                </a:cubicBezTo>
                <a:cubicBezTo>
                  <a:pt x="183403" y="155236"/>
                  <a:pt x="233829" y="153880"/>
                  <a:pt x="284136" y="150921"/>
                </a:cubicBezTo>
                <a:lnTo>
                  <a:pt x="337402" y="133165"/>
                </a:lnTo>
                <a:lnTo>
                  <a:pt x="364035" y="124288"/>
                </a:lnTo>
                <a:cubicBezTo>
                  <a:pt x="369954" y="118369"/>
                  <a:pt x="374304" y="110275"/>
                  <a:pt x="381791" y="106532"/>
                </a:cubicBezTo>
                <a:cubicBezTo>
                  <a:pt x="413171" y="90842"/>
                  <a:pt x="438714" y="89455"/>
                  <a:pt x="470567" y="79899"/>
                </a:cubicBezTo>
                <a:cubicBezTo>
                  <a:pt x="560921" y="52793"/>
                  <a:pt x="486837" y="66769"/>
                  <a:pt x="594855" y="53266"/>
                </a:cubicBezTo>
                <a:cubicBezTo>
                  <a:pt x="729441" y="62239"/>
                  <a:pt x="785495" y="70871"/>
                  <a:pt x="932206" y="53266"/>
                </a:cubicBezTo>
                <a:cubicBezTo>
                  <a:pt x="940516" y="52269"/>
                  <a:pt x="943426" y="40740"/>
                  <a:pt x="949962" y="35511"/>
                </a:cubicBezTo>
                <a:cubicBezTo>
                  <a:pt x="958294" y="28846"/>
                  <a:pt x="967717" y="23674"/>
                  <a:pt x="976595" y="17756"/>
                </a:cubicBezTo>
                <a:cubicBezTo>
                  <a:pt x="1003228" y="20715"/>
                  <a:pt x="1030062" y="22228"/>
                  <a:pt x="1056494" y="26633"/>
                </a:cubicBezTo>
                <a:cubicBezTo>
                  <a:pt x="1065725" y="28171"/>
                  <a:pt x="1074129" y="32940"/>
                  <a:pt x="1083127" y="35511"/>
                </a:cubicBezTo>
                <a:cubicBezTo>
                  <a:pt x="1094859" y="38863"/>
                  <a:pt x="1106951" y="40883"/>
                  <a:pt x="1118637" y="44389"/>
                </a:cubicBezTo>
                <a:cubicBezTo>
                  <a:pt x="1136563" y="49767"/>
                  <a:pt x="1171903" y="62144"/>
                  <a:pt x="1171903" y="62144"/>
                </a:cubicBezTo>
                <a:cubicBezTo>
                  <a:pt x="1183740" y="59185"/>
                  <a:pt x="1196199" y="58072"/>
                  <a:pt x="1207414" y="53266"/>
                </a:cubicBezTo>
                <a:cubicBezTo>
                  <a:pt x="1217221" y="49063"/>
                  <a:pt x="1223651" y="37910"/>
                  <a:pt x="1234047" y="35511"/>
                </a:cubicBezTo>
                <a:cubicBezTo>
                  <a:pt x="1263025" y="28824"/>
                  <a:pt x="1293232" y="29592"/>
                  <a:pt x="1322824" y="26633"/>
                </a:cubicBezTo>
                <a:cubicBezTo>
                  <a:pt x="1337620" y="29592"/>
                  <a:pt x="1352574" y="31851"/>
                  <a:pt x="1367212" y="35511"/>
                </a:cubicBezTo>
                <a:cubicBezTo>
                  <a:pt x="1376290" y="37781"/>
                  <a:pt x="1384487" y="44389"/>
                  <a:pt x="1393845" y="44389"/>
                </a:cubicBezTo>
                <a:cubicBezTo>
                  <a:pt x="1524084" y="44389"/>
                  <a:pt x="1654256" y="38470"/>
                  <a:pt x="1784462" y="35511"/>
                </a:cubicBezTo>
                <a:cubicBezTo>
                  <a:pt x="1843647" y="32552"/>
                  <a:pt x="1902757" y="26633"/>
                  <a:pt x="1962016" y="26633"/>
                </a:cubicBezTo>
                <a:cubicBezTo>
                  <a:pt x="2051590" y="26633"/>
                  <a:pt x="2063654" y="30981"/>
                  <a:pt x="2130692" y="44389"/>
                </a:cubicBezTo>
                <a:cubicBezTo>
                  <a:pt x="2151191" y="59763"/>
                  <a:pt x="2179313" y="88836"/>
                  <a:pt x="2210591" y="79899"/>
                </a:cubicBezTo>
                <a:cubicBezTo>
                  <a:pt x="2220850" y="76968"/>
                  <a:pt x="2220801" y="60811"/>
                  <a:pt x="2228346" y="53266"/>
                </a:cubicBezTo>
                <a:cubicBezTo>
                  <a:pt x="2235891" y="45721"/>
                  <a:pt x="2245229" y="39844"/>
                  <a:pt x="2254979" y="35511"/>
                </a:cubicBezTo>
                <a:cubicBezTo>
                  <a:pt x="2272082" y="27910"/>
                  <a:pt x="2308245" y="17756"/>
                  <a:pt x="2308245" y="17756"/>
                </a:cubicBezTo>
                <a:cubicBezTo>
                  <a:pt x="2326000" y="20715"/>
                  <a:pt x="2343539" y="27632"/>
                  <a:pt x="2361511" y="26633"/>
                </a:cubicBezTo>
                <a:cubicBezTo>
                  <a:pt x="2397456" y="24636"/>
                  <a:pt x="2432483" y="14493"/>
                  <a:pt x="2468043" y="8878"/>
                </a:cubicBezTo>
                <a:cubicBezTo>
                  <a:pt x="2488712" y="5614"/>
                  <a:pt x="2509472" y="2959"/>
                  <a:pt x="2530187" y="0"/>
                </a:cubicBezTo>
                <a:cubicBezTo>
                  <a:pt x="2636719" y="2959"/>
                  <a:pt x="2743524" y="704"/>
                  <a:pt x="2849783" y="8878"/>
                </a:cubicBezTo>
                <a:cubicBezTo>
                  <a:pt x="2860421" y="9696"/>
                  <a:pt x="2865763" y="26041"/>
                  <a:pt x="2876416" y="26633"/>
                </a:cubicBezTo>
                <a:cubicBezTo>
                  <a:pt x="2920834" y="29101"/>
                  <a:pt x="2965193" y="20715"/>
                  <a:pt x="3009581" y="17756"/>
                </a:cubicBezTo>
                <a:cubicBezTo>
                  <a:pt x="3033391" y="19740"/>
                  <a:pt x="3106481" y="17379"/>
                  <a:pt x="3142746" y="35511"/>
                </a:cubicBezTo>
                <a:cubicBezTo>
                  <a:pt x="3152289" y="40283"/>
                  <a:pt x="3161048" y="46601"/>
                  <a:pt x="3169379" y="53266"/>
                </a:cubicBezTo>
                <a:cubicBezTo>
                  <a:pt x="3175915" y="58495"/>
                  <a:pt x="3187134" y="71022"/>
                  <a:pt x="3187134" y="71022"/>
                </a:cubicBezTo>
                <a:cubicBezTo>
                  <a:pt x="3160501" y="73981"/>
                  <a:pt x="3133763" y="83689"/>
                  <a:pt x="3107235" y="79899"/>
                </a:cubicBezTo>
                <a:cubicBezTo>
                  <a:pt x="3098949" y="78715"/>
                  <a:pt x="3127638" y="70085"/>
                  <a:pt x="3124991" y="62144"/>
                </a:cubicBezTo>
                <a:cubicBezTo>
                  <a:pt x="3122032" y="53266"/>
                  <a:pt x="3107437" y="55536"/>
                  <a:pt x="3098358" y="53266"/>
                </a:cubicBezTo>
                <a:cubicBezTo>
                  <a:pt x="3083719" y="49606"/>
                  <a:pt x="3068699" y="47662"/>
                  <a:pt x="3053969" y="44389"/>
                </a:cubicBezTo>
                <a:cubicBezTo>
                  <a:pt x="3042059" y="41742"/>
                  <a:pt x="3030296" y="38470"/>
                  <a:pt x="3018459" y="35511"/>
                </a:cubicBezTo>
                <a:cubicBezTo>
                  <a:pt x="2997744" y="38470"/>
                  <a:pt x="2977125" y="42199"/>
                  <a:pt x="2956315" y="44389"/>
                </a:cubicBezTo>
                <a:cubicBezTo>
                  <a:pt x="2920877" y="48119"/>
                  <a:pt x="2885173" y="49103"/>
                  <a:pt x="2849783" y="53266"/>
                </a:cubicBezTo>
                <a:cubicBezTo>
                  <a:pt x="2816672" y="57161"/>
                  <a:pt x="2807025" y="61601"/>
                  <a:pt x="2778762" y="71022"/>
                </a:cubicBezTo>
                <a:cubicBezTo>
                  <a:pt x="2746210" y="68063"/>
                  <a:pt x="2713464" y="66767"/>
                  <a:pt x="2681107" y="62144"/>
                </a:cubicBezTo>
                <a:cubicBezTo>
                  <a:pt x="2671843" y="60821"/>
                  <a:pt x="2663790" y="54153"/>
                  <a:pt x="2654474" y="53266"/>
                </a:cubicBezTo>
                <a:cubicBezTo>
                  <a:pt x="2601366" y="48208"/>
                  <a:pt x="2547942" y="47348"/>
                  <a:pt x="2494676" y="44389"/>
                </a:cubicBezTo>
                <a:cubicBezTo>
                  <a:pt x="2488758" y="38470"/>
                  <a:pt x="2485272" y="27190"/>
                  <a:pt x="2476921" y="26633"/>
                </a:cubicBezTo>
                <a:cubicBezTo>
                  <a:pt x="2022159" y="-3684"/>
                  <a:pt x="2220611" y="59568"/>
                  <a:pt x="2068548" y="8878"/>
                </a:cubicBezTo>
                <a:cubicBezTo>
                  <a:pt x="2000486" y="11837"/>
                  <a:pt x="1932072" y="10233"/>
                  <a:pt x="1864362" y="17756"/>
                </a:cubicBezTo>
                <a:cubicBezTo>
                  <a:pt x="1851209" y="19217"/>
                  <a:pt x="1841015" y="30298"/>
                  <a:pt x="1828851" y="35511"/>
                </a:cubicBezTo>
                <a:cubicBezTo>
                  <a:pt x="1820250" y="39197"/>
                  <a:pt x="1811534" y="43502"/>
                  <a:pt x="1802218" y="44389"/>
                </a:cubicBezTo>
                <a:cubicBezTo>
                  <a:pt x="1749110" y="49447"/>
                  <a:pt x="1695686" y="50307"/>
                  <a:pt x="1642420" y="53266"/>
                </a:cubicBezTo>
                <a:cubicBezTo>
                  <a:pt x="1589154" y="50307"/>
                  <a:pt x="1535970" y="44389"/>
                  <a:pt x="1482622" y="44389"/>
                </a:cubicBezTo>
                <a:cubicBezTo>
                  <a:pt x="1467533" y="44389"/>
                  <a:pt x="1453117" y="50785"/>
                  <a:pt x="1438233" y="53266"/>
                </a:cubicBezTo>
                <a:cubicBezTo>
                  <a:pt x="1387553" y="61712"/>
                  <a:pt x="1348234" y="65239"/>
                  <a:pt x="1296191" y="71022"/>
                </a:cubicBezTo>
                <a:cubicBezTo>
                  <a:pt x="1224791" y="88870"/>
                  <a:pt x="1257853" y="84517"/>
                  <a:pt x="1136393" y="71022"/>
                </a:cubicBezTo>
                <a:cubicBezTo>
                  <a:pt x="1124266" y="69675"/>
                  <a:pt x="1113009" y="63491"/>
                  <a:pt x="1100882" y="62144"/>
                </a:cubicBezTo>
                <a:cubicBezTo>
                  <a:pt x="1059601" y="57557"/>
                  <a:pt x="1018024" y="56225"/>
                  <a:pt x="976595" y="53266"/>
                </a:cubicBezTo>
                <a:cubicBezTo>
                  <a:pt x="906674" y="41613"/>
                  <a:pt x="904654" y="36793"/>
                  <a:pt x="816796" y="53266"/>
                </a:cubicBezTo>
                <a:cubicBezTo>
                  <a:pt x="803789" y="55705"/>
                  <a:pt x="794458" y="69747"/>
                  <a:pt x="781286" y="71022"/>
                </a:cubicBezTo>
                <a:cubicBezTo>
                  <a:pt x="701704" y="78724"/>
                  <a:pt x="621488" y="76940"/>
                  <a:pt x="541589" y="79899"/>
                </a:cubicBezTo>
                <a:cubicBezTo>
                  <a:pt x="532711" y="82858"/>
                  <a:pt x="524132" y="86942"/>
                  <a:pt x="514956" y="88777"/>
                </a:cubicBezTo>
                <a:cubicBezTo>
                  <a:pt x="461199" y="99529"/>
                  <a:pt x="387780" y="102657"/>
                  <a:pt x="337402" y="106532"/>
                </a:cubicBezTo>
                <a:cubicBezTo>
                  <a:pt x="277087" y="126638"/>
                  <a:pt x="350256" y="102676"/>
                  <a:pt x="248626" y="133165"/>
                </a:cubicBezTo>
                <a:cubicBezTo>
                  <a:pt x="239663" y="135854"/>
                  <a:pt x="230871" y="139084"/>
                  <a:pt x="221993" y="142043"/>
                </a:cubicBezTo>
                <a:cubicBezTo>
                  <a:pt x="185434" y="178600"/>
                  <a:pt x="218052" y="153251"/>
                  <a:pt x="133216" y="168676"/>
                </a:cubicBezTo>
                <a:cubicBezTo>
                  <a:pt x="74321" y="179385"/>
                  <a:pt x="141775" y="183577"/>
                  <a:pt x="53317" y="213064"/>
                </a:cubicBezTo>
                <a:cubicBezTo>
                  <a:pt x="18262" y="224749"/>
                  <a:pt x="1531" y="216023"/>
                  <a:pt x="51" y="21306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(Bouw van een Blad)</a:t>
            </a:r>
          </a:p>
        </p:txBody>
      </p:sp>
      <p:pic>
        <p:nvPicPr>
          <p:cNvPr id="19459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179388" y="936625"/>
            <a:ext cx="8702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000" b="1" dirty="0"/>
              <a:t>Maak een topografische tekening van een dwarsdoorsnede van een blad van een Oleander op 1A4. Vergroting 100 of 400 x.</a:t>
            </a:r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5961063" y="2562225"/>
            <a:ext cx="161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Opperhuid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5961063" y="3398838"/>
            <a:ext cx="308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Pallisadenparenchym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5961063" y="3881438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err="1"/>
              <a:t>Zijnerf</a:t>
            </a:r>
            <a:endParaRPr lang="nl-NL" dirty="0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6021388" y="1865313"/>
            <a:ext cx="1287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Waslaag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5961063" y="4521180"/>
            <a:ext cx="2479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Sponsparenchym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5903913" y="51704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Ademholte</a:t>
            </a:r>
          </a:p>
        </p:txBody>
      </p:sp>
      <p:pic>
        <p:nvPicPr>
          <p:cNvPr id="19468" name="Picture 2" descr="http://www.justflower.org/images/oleander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721100"/>
            <a:ext cx="203358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AutoShape 22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1938338" y="6203950"/>
            <a:ext cx="503237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70" name="Text Box 23"/>
          <p:cNvSpPr txBox="1">
            <a:spLocks noChangeArrowheads="1"/>
          </p:cNvSpPr>
          <p:nvPr/>
        </p:nvSpPr>
        <p:spPr bwMode="auto">
          <a:xfrm>
            <a:off x="2513013" y="6226175"/>
            <a:ext cx="11318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Functie van het blad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5903913" y="5872162"/>
            <a:ext cx="161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Opperhuid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(Bouw van een Blad)</a:t>
            </a:r>
          </a:p>
        </p:txBody>
      </p:sp>
      <p:pic>
        <p:nvPicPr>
          <p:cNvPr id="20483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41325" y="1122960"/>
            <a:ext cx="8702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000" b="1" dirty="0" smtClean="0"/>
              <a:t>De </a:t>
            </a:r>
            <a:r>
              <a:rPr lang="nl-NL" sz="2000" b="1" dirty="0"/>
              <a:t>opperhuid van een Fluweelplant.</a:t>
            </a:r>
          </a:p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000" b="1" dirty="0" smtClean="0"/>
              <a:t>Overzicht van </a:t>
            </a:r>
            <a:r>
              <a:rPr lang="nl-NL" sz="2000" b="1" smtClean="0"/>
              <a:t>de opperhuid </a:t>
            </a:r>
            <a:r>
              <a:rPr lang="nl-NL" sz="2000" b="1" dirty="0" smtClean="0"/>
              <a:t>van de Fluweelplant. Vergroting 400 </a:t>
            </a:r>
            <a:r>
              <a:rPr lang="nl-NL" sz="2000" b="1" dirty="0"/>
              <a:t>x.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7155279" y="4731377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err="1"/>
              <a:t>Sluitcel</a:t>
            </a:r>
            <a:endParaRPr lang="nl-NL" dirty="0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37839" y="200631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Opperhuidcel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437839" y="3141445"/>
            <a:ext cx="1225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Huid-</a:t>
            </a:r>
          </a:p>
          <a:p>
            <a:pPr eaLnBrk="1" hangingPunct="1"/>
            <a:r>
              <a:rPr lang="nl-NL" dirty="0" smtClean="0"/>
              <a:t>mondje</a:t>
            </a:r>
            <a:endParaRPr lang="nl-NL" dirty="0"/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437839" y="5047029"/>
            <a:ext cx="184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Plantenhaar</a:t>
            </a:r>
          </a:p>
        </p:txBody>
      </p:sp>
      <p:sp>
        <p:nvSpPr>
          <p:cNvPr id="20490" name="AutoShape 22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11387" y="6402282"/>
            <a:ext cx="503237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91" name="Text Box 23"/>
          <p:cNvSpPr txBox="1">
            <a:spLocks noChangeArrowheads="1"/>
          </p:cNvSpPr>
          <p:nvPr/>
        </p:nvSpPr>
        <p:spPr bwMode="auto">
          <a:xfrm>
            <a:off x="923574" y="6513332"/>
            <a:ext cx="787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>
                <a:solidFill>
                  <a:srgbClr val="37441C"/>
                </a:solidFill>
              </a:rPr>
              <a:t>Fotosynthese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799338" y="5078948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Ademopening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503351" y="5540613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Bladgroenkorrel</a:t>
            </a:r>
            <a:endParaRPr lang="nl-NL" dirty="0"/>
          </a:p>
        </p:txBody>
      </p:sp>
      <p:sp>
        <p:nvSpPr>
          <p:cNvPr id="4" name="Rechteraccolade 3"/>
          <p:cNvSpPr/>
          <p:nvPr/>
        </p:nvSpPr>
        <p:spPr>
          <a:xfrm rot="16200000">
            <a:off x="7613594" y="3842712"/>
            <a:ext cx="506776" cy="1672083"/>
          </a:xfrm>
          <a:prstGeom prst="rightBrace">
            <a:avLst>
              <a:gd name="adj1" fmla="val 8333"/>
              <a:gd name="adj2" fmla="val 48023"/>
            </a:avLst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495560" y="6484839"/>
            <a:ext cx="7296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37441C"/>
                </a:solidFill>
              </a:rPr>
              <a:t>huidmondje</a:t>
            </a:r>
            <a:endParaRPr lang="nl-NL" sz="800" dirty="0">
              <a:solidFill>
                <a:srgbClr val="37441C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11387" y="904135"/>
            <a:ext cx="8702675" cy="5305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4" y="6451387"/>
            <a:ext cx="323850" cy="219075"/>
          </a:xfrm>
          <a:prstGeom prst="rect">
            <a:avLst/>
          </a:prstGeom>
        </p:spPr>
      </p:pic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7433901" y="3570326"/>
            <a:ext cx="1225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Huid-</a:t>
            </a:r>
          </a:p>
          <a:p>
            <a:pPr eaLnBrk="1" hangingPunct="1"/>
            <a:r>
              <a:rPr lang="nl-NL" dirty="0" smtClean="0"/>
              <a:t>mondje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5938092" y="991076"/>
            <a:ext cx="176269" cy="187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3734565" y="963154"/>
            <a:ext cx="176269" cy="187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" grpId="0"/>
      <p:bldP spid="3" grpId="0"/>
      <p:bldP spid="4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z="2400" dirty="0" smtClean="0"/>
              <a:t>T2. Planten </a:t>
            </a:r>
            <a:r>
              <a:rPr lang="nl-NL" sz="2000" dirty="0" smtClean="0"/>
              <a:t>(opdracht 1: Determineren van bladeren)</a:t>
            </a:r>
          </a:p>
        </p:txBody>
      </p:sp>
      <p:pic>
        <p:nvPicPr>
          <p:cNvPr id="22531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74625" y="905400"/>
            <a:ext cx="88931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sz="2000" b="1" dirty="0"/>
              <a:t>1a.</a:t>
            </a:r>
            <a:r>
              <a:rPr lang="nl-NL" sz="2000" dirty="0"/>
              <a:t> Bladeren zijn naaldvormig (in paren) -&gt; Den</a:t>
            </a:r>
          </a:p>
          <a:p>
            <a:r>
              <a:rPr lang="nl-NL" sz="2000" dirty="0"/>
              <a:t>   </a:t>
            </a:r>
            <a:r>
              <a:rPr lang="nl-NL" sz="2000" b="1" dirty="0"/>
              <a:t>b.</a:t>
            </a:r>
            <a:r>
              <a:rPr lang="nl-NL" sz="2000" dirty="0"/>
              <a:t> Bladeren zijn </a:t>
            </a:r>
            <a:r>
              <a:rPr lang="nl-NL" sz="2000" b="1" dirty="0"/>
              <a:t>niet</a:t>
            </a:r>
            <a:r>
              <a:rPr lang="nl-NL" sz="2000" dirty="0"/>
              <a:t> naaldvormig -&gt; ga naar vraag 2</a:t>
            </a:r>
          </a:p>
          <a:p>
            <a:r>
              <a:rPr lang="nl-NL" sz="2000" b="1" dirty="0"/>
              <a:t>2a.</a:t>
            </a:r>
            <a:r>
              <a:rPr lang="nl-NL" sz="2000" dirty="0"/>
              <a:t> Bladeren zijn enkelvoudig -&gt; ga naar vraag 3</a:t>
            </a:r>
          </a:p>
          <a:p>
            <a:r>
              <a:rPr lang="nl-NL" sz="2000" dirty="0"/>
              <a:t>   </a:t>
            </a:r>
            <a:r>
              <a:rPr lang="nl-NL" sz="2000" b="1" dirty="0"/>
              <a:t>b.</a:t>
            </a:r>
            <a:r>
              <a:rPr lang="nl-NL" sz="2000" dirty="0"/>
              <a:t> Bladeren zijn samengesteld -&gt; ga naar vraag 9</a:t>
            </a:r>
          </a:p>
          <a:p>
            <a:r>
              <a:rPr lang="nl-NL" sz="2000" b="1" dirty="0"/>
              <a:t>3a.</a:t>
            </a:r>
            <a:r>
              <a:rPr lang="nl-NL" sz="2000" dirty="0"/>
              <a:t> Bladrand is gaaf-&gt; ga naar vraag 4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Bladrand is </a:t>
            </a:r>
            <a:r>
              <a:rPr lang="nl-NL" sz="2000" b="1" dirty="0"/>
              <a:t>niet</a:t>
            </a:r>
            <a:r>
              <a:rPr lang="nl-NL" sz="2000" dirty="0"/>
              <a:t> gaaf -&gt; ga naar vraag 5</a:t>
            </a:r>
          </a:p>
          <a:p>
            <a:r>
              <a:rPr lang="nl-NL" sz="2000" b="1" dirty="0"/>
              <a:t>4a.</a:t>
            </a:r>
            <a:r>
              <a:rPr lang="nl-NL" sz="2000" dirty="0"/>
              <a:t> Bladeren zijn </a:t>
            </a:r>
            <a:r>
              <a:rPr lang="nl-NL" sz="2000" dirty="0" err="1"/>
              <a:t>parallelnervig</a:t>
            </a:r>
            <a:r>
              <a:rPr lang="nl-NL" sz="2000" dirty="0"/>
              <a:t> -&gt; Weegbree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Bladeren zijn </a:t>
            </a:r>
            <a:r>
              <a:rPr lang="nl-NL" sz="2000" b="1" dirty="0"/>
              <a:t>niet</a:t>
            </a:r>
            <a:r>
              <a:rPr lang="nl-NL" sz="2000" dirty="0"/>
              <a:t> </a:t>
            </a:r>
            <a:r>
              <a:rPr lang="nl-NL" sz="2000" dirty="0" err="1"/>
              <a:t>parallelnervig</a:t>
            </a:r>
            <a:r>
              <a:rPr lang="nl-NL" sz="2000" dirty="0"/>
              <a:t> -&gt; ga naar vraag 5</a:t>
            </a:r>
          </a:p>
          <a:p>
            <a:r>
              <a:rPr lang="nl-NL" sz="2000" b="1" dirty="0"/>
              <a:t>5a.</a:t>
            </a:r>
            <a:r>
              <a:rPr lang="nl-NL" sz="2000" dirty="0"/>
              <a:t> Bladeren zijn </a:t>
            </a:r>
            <a:r>
              <a:rPr lang="nl-NL" sz="2000" dirty="0" err="1"/>
              <a:t>veernervig</a:t>
            </a:r>
            <a:r>
              <a:rPr lang="nl-NL" sz="2000" dirty="0"/>
              <a:t> -&gt; ga naar vraag 7</a:t>
            </a:r>
          </a:p>
          <a:p>
            <a:r>
              <a:rPr lang="nl-NL" sz="2000" dirty="0"/>
              <a:t> </a:t>
            </a:r>
            <a:r>
              <a:rPr lang="nl-NL" sz="2000" b="1" dirty="0"/>
              <a:t> b.</a:t>
            </a:r>
            <a:r>
              <a:rPr lang="nl-NL" sz="2000" dirty="0"/>
              <a:t> Bladeren zijn niet </a:t>
            </a:r>
            <a:r>
              <a:rPr lang="nl-NL" sz="2000" dirty="0" err="1"/>
              <a:t>veernervig</a:t>
            </a:r>
            <a:r>
              <a:rPr lang="nl-NL" sz="2000" dirty="0"/>
              <a:t> -&gt; ga naar vraag 6</a:t>
            </a:r>
          </a:p>
          <a:p>
            <a:r>
              <a:rPr lang="nl-NL" sz="2000" b="1" dirty="0"/>
              <a:t>6a.</a:t>
            </a:r>
            <a:r>
              <a:rPr lang="nl-NL" sz="2000" dirty="0"/>
              <a:t> Bladeren zijn handnervig -&gt; Esdoorn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Bladeren zijn niet handnervig -&gt; ga naar vraag 7</a:t>
            </a:r>
          </a:p>
          <a:p>
            <a:r>
              <a:rPr lang="nl-NL" sz="2000" b="1" dirty="0"/>
              <a:t>7a.</a:t>
            </a:r>
            <a:r>
              <a:rPr lang="nl-NL" sz="2000" dirty="0"/>
              <a:t> Bladeren zijn langwerpig (lengte meer dan 4 X de breedte).</a:t>
            </a:r>
          </a:p>
          <a:p>
            <a:r>
              <a:rPr lang="nl-NL" sz="2000" dirty="0"/>
              <a:t>      Veel zijneren -&gt;Wilg</a:t>
            </a:r>
          </a:p>
          <a:p>
            <a:r>
              <a:rPr lang="nl-NL" sz="2000" dirty="0"/>
              <a:t>  </a:t>
            </a:r>
            <a:r>
              <a:rPr lang="nl-NL" sz="2000" b="1" dirty="0"/>
              <a:t> b.</a:t>
            </a:r>
            <a:r>
              <a:rPr lang="nl-NL" sz="2000" dirty="0"/>
              <a:t> Bladeren zijn niet langwerpig -&gt; ga naar vraag 8</a:t>
            </a:r>
          </a:p>
          <a:p>
            <a:r>
              <a:rPr lang="nl-NL" sz="2000" b="1" dirty="0"/>
              <a:t>8a. </a:t>
            </a:r>
            <a:r>
              <a:rPr lang="nl-NL" sz="2000" dirty="0"/>
              <a:t>Bladrand als van een zaag. Blad ruitvormig -&gt; Berk</a:t>
            </a:r>
          </a:p>
          <a:p>
            <a:r>
              <a:rPr lang="nl-NL" sz="2000" dirty="0"/>
              <a:t>  </a:t>
            </a:r>
            <a:r>
              <a:rPr lang="nl-NL" sz="2000" b="1" dirty="0"/>
              <a:t>b.</a:t>
            </a:r>
            <a:r>
              <a:rPr lang="nl-NL" sz="2000" dirty="0"/>
              <a:t> Bladrand als een onregelmatige zaag, soms ingesneden -&gt; Els</a:t>
            </a:r>
          </a:p>
          <a:p>
            <a:r>
              <a:rPr lang="nl-NL" sz="2000" b="1" dirty="0"/>
              <a:t>9a.</a:t>
            </a:r>
            <a:r>
              <a:rPr lang="nl-NL" sz="2000" dirty="0"/>
              <a:t> Handvormig samengesteld blad -&gt; Kastanje</a:t>
            </a:r>
          </a:p>
          <a:p>
            <a:r>
              <a:rPr lang="nl-NL" sz="2000" dirty="0"/>
              <a:t>  </a:t>
            </a:r>
            <a:r>
              <a:rPr lang="nl-NL" sz="2000" b="1" dirty="0"/>
              <a:t> b.</a:t>
            </a:r>
            <a:r>
              <a:rPr lang="nl-NL" sz="2000" dirty="0"/>
              <a:t> Veervormig samengesteld blad -&gt; Lijsterbes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(les 1. Tuinkers)</a:t>
            </a:r>
          </a:p>
        </p:txBody>
      </p:sp>
      <p:pic>
        <p:nvPicPr>
          <p:cNvPr id="4099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401483" y="994103"/>
            <a:ext cx="6614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sz="2800" b="1" dirty="0">
                <a:solidFill>
                  <a:srgbClr val="003300"/>
                </a:solidFill>
              </a:rPr>
              <a:t>De natuurwetenschappelijke </a:t>
            </a:r>
            <a:r>
              <a:rPr lang="nl-NL" sz="2800" b="1" dirty="0" smtClean="0">
                <a:solidFill>
                  <a:srgbClr val="003300"/>
                </a:solidFill>
              </a:rPr>
              <a:t>methode</a:t>
            </a:r>
            <a:endParaRPr lang="nl-NL" sz="2800" b="1" dirty="0">
              <a:solidFill>
                <a:srgbClr val="003300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9388" y="1606550"/>
            <a:ext cx="392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1. Wat willen we onderzoeken?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12763" y="1916113"/>
            <a:ext cx="3379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Waarom kwaakt de kikker?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50825" y="2305050"/>
            <a:ext cx="812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2. Wat veronderstellen we? Je bedenkt een antwoord op de vraag.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79400" y="3086100"/>
            <a:ext cx="277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3. Wat gaan we doen?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38125" y="3806825"/>
            <a:ext cx="317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4. Wat hebben we nodig?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25425" y="4572000"/>
            <a:ext cx="303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5. Wat nemen we waar?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179388" y="5583099"/>
            <a:ext cx="491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/>
              <a:t>6. Welke conclusie kunnen we trekken?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569913" y="2703513"/>
            <a:ext cx="630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Ik denk dat het mannetje een vrouwtje nodig heeft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30225" y="3452813"/>
            <a:ext cx="868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Nauwkeurige beschrijving van de proef. </a:t>
            </a:r>
            <a:r>
              <a:rPr lang="nl-NL" sz="2000" b="1" dirty="0">
                <a:solidFill>
                  <a:schemeClr val="tx2"/>
                </a:solidFill>
              </a:rPr>
              <a:t>Dus niet vrouwtje in bak doen!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88913" y="5908477"/>
            <a:ext cx="6383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FF0000"/>
                </a:solidFill>
              </a:rPr>
              <a:t>Mannetje had geen behoefte aan een vrouwtje……..</a:t>
            </a:r>
          </a:p>
          <a:p>
            <a:pPr eaLnBrk="1" hangingPunct="1"/>
            <a:r>
              <a:rPr lang="nl-NL" sz="2000" b="1" dirty="0" smtClean="0">
                <a:solidFill>
                  <a:srgbClr val="FF0000"/>
                </a:solidFill>
              </a:rPr>
              <a:t>Dus terug naar punt 2 ….. Andere veronderstelling.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60388" y="4183063"/>
            <a:ext cx="309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>
                <a:solidFill>
                  <a:srgbClr val="FF0000"/>
                </a:solidFill>
              </a:rPr>
              <a:t>Lijst van benodigdheden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33400" y="4926013"/>
            <a:ext cx="2512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 dirty="0" smtClean="0">
                <a:solidFill>
                  <a:srgbClr val="FF0000"/>
                </a:solidFill>
              </a:rPr>
              <a:t>Alles blijft kwaken.</a:t>
            </a:r>
            <a:endParaRPr lang="nl-NL" sz="2000" b="1" dirty="0">
              <a:solidFill>
                <a:srgbClr val="FF0000"/>
              </a:solidFill>
            </a:endParaRPr>
          </a:p>
        </p:txBody>
      </p:sp>
      <p:pic>
        <p:nvPicPr>
          <p:cNvPr id="4115" name="Picture 26" descr="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005262"/>
            <a:ext cx="16811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28" descr="Frog_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489575"/>
            <a:ext cx="15779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  <p:bldP spid="62478" grpId="0"/>
      <p:bldP spid="62479" grpId="0"/>
      <p:bldP spid="62480" grpId="0"/>
      <p:bldP spid="62481" grpId="0"/>
      <p:bldP spid="62483" grpId="0"/>
      <p:bldP spid="62484" grpId="0"/>
      <p:bldP spid="62485" grpId="0"/>
      <p:bldP spid="62486" grpId="0"/>
      <p:bldP spid="624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(Blad)</a:t>
            </a:r>
          </a:p>
        </p:txBody>
      </p:sp>
      <p:pic>
        <p:nvPicPr>
          <p:cNvPr id="21507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50825" y="908050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 dirty="0"/>
              <a:t>Bladeren. Zelf 10 bladeren meenemen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254113" y="1324370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b="1" dirty="0" smtClean="0">
                <a:solidFill>
                  <a:srgbClr val="FF0000"/>
                </a:solidFill>
              </a:rPr>
              <a:t>Opdracht 1.</a:t>
            </a:r>
            <a:endParaRPr lang="nl-NL" dirty="0">
              <a:solidFill>
                <a:srgbClr val="FF0000"/>
              </a:solidFill>
            </a:endParaRPr>
          </a:p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dirty="0" smtClean="0"/>
              <a:t>Leg </a:t>
            </a:r>
            <a:r>
              <a:rPr lang="nl-NL" dirty="0"/>
              <a:t>de bladeren die je verzameld hebt voor je op de tafel. </a:t>
            </a:r>
            <a:r>
              <a:rPr lang="nl-NL" dirty="0" smtClean="0"/>
              <a:t>Teken ze na en zet eronder welke nervatuur, bladvorm en blad rand ze hebben m.b.v. de daarvoor bestemde info.</a:t>
            </a:r>
            <a:endParaRPr lang="nl-NL" dirty="0"/>
          </a:p>
        </p:txBody>
      </p:sp>
      <p:pic>
        <p:nvPicPr>
          <p:cNvPr id="21512" name="Picture 16" descr="woonaccessoires-jansen%252Bco-paraplu-blad_3-uitvoeringen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76" y="2618200"/>
            <a:ext cx="957262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0825" y="3258904"/>
            <a:ext cx="16754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Bladvorm: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Nervatuur: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Bladrand:</a:t>
            </a:r>
            <a:endParaRPr lang="nl-NL" dirty="0"/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1926284" y="3096831"/>
            <a:ext cx="991087" cy="47863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1926284" y="3575462"/>
            <a:ext cx="991087" cy="3648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1926284" y="4575803"/>
            <a:ext cx="1168547" cy="241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1926284" y="5032543"/>
            <a:ext cx="1168547" cy="241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1926283" y="5489283"/>
            <a:ext cx="1168547" cy="241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(Determineren van bladeren)</a:t>
            </a:r>
          </a:p>
        </p:txBody>
      </p:sp>
      <p:pic>
        <p:nvPicPr>
          <p:cNvPr id="23555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11163" y="1038225"/>
            <a:ext cx="63103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Antwoorden extra opdracht determineren:</a:t>
            </a:r>
            <a:endParaRPr lang="nl-NL"/>
          </a:p>
          <a:p>
            <a:pPr eaLnBrk="1" hangingPunct="1"/>
            <a:r>
              <a:rPr lang="nl-NL"/>
              <a:t>Blad 1: Esdoorn</a:t>
            </a:r>
          </a:p>
          <a:p>
            <a:pPr eaLnBrk="1" hangingPunct="1"/>
            <a:r>
              <a:rPr lang="nl-NL"/>
              <a:t>Blad 2: Berk</a:t>
            </a:r>
          </a:p>
          <a:p>
            <a:pPr eaLnBrk="1" hangingPunct="1"/>
            <a:r>
              <a:rPr lang="nl-NL"/>
              <a:t>Blad 3: Els</a:t>
            </a:r>
          </a:p>
          <a:p>
            <a:pPr eaLnBrk="1" hangingPunct="1"/>
            <a:r>
              <a:rPr lang="nl-NL"/>
              <a:t>Blad 4: Kastanje</a:t>
            </a:r>
          </a:p>
          <a:p>
            <a:pPr eaLnBrk="1" hangingPunct="1"/>
            <a:r>
              <a:rPr lang="nl-NL"/>
              <a:t>Blad 5: Den</a:t>
            </a:r>
          </a:p>
          <a:p>
            <a:pPr eaLnBrk="1" hangingPunct="1"/>
            <a:r>
              <a:rPr lang="nl-NL"/>
              <a:t>Blad 6: Lijsterbes</a:t>
            </a:r>
          </a:p>
          <a:p>
            <a:pPr eaLnBrk="1" hangingPunct="1"/>
            <a:r>
              <a:rPr lang="nl-NL"/>
              <a:t>Blad 7:Weegbree</a:t>
            </a:r>
          </a:p>
          <a:p>
            <a:pPr eaLnBrk="1" hangingPunct="1"/>
            <a:r>
              <a:rPr lang="nl-NL"/>
              <a:t>Blad 8: Wilg</a:t>
            </a:r>
          </a:p>
        </p:txBody>
      </p:sp>
      <p:pic>
        <p:nvPicPr>
          <p:cNvPr id="23557" name="Picture 6" descr="Bladeren_wallpaper_1024x768_tcm8-1233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611563"/>
            <a:ext cx="37036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Img0085_B_bladeren_7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755775"/>
            <a:ext cx="22796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1204656171bDbA8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486275"/>
            <a:ext cx="3111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(Winterkenmerken)</a:t>
            </a:r>
          </a:p>
        </p:txBody>
      </p:sp>
      <p:pic>
        <p:nvPicPr>
          <p:cNvPr id="24579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27075" y="1477963"/>
            <a:ext cx="4486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Takken in de winter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768725"/>
            <a:ext cx="3971925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371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96975"/>
            <a:ext cx="254635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74638" y="2486025"/>
            <a:ext cx="61356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Geef de volgende onderdelen aan:</a:t>
            </a:r>
          </a:p>
          <a:p>
            <a:pPr eaLnBrk="1" hangingPunct="1"/>
            <a:r>
              <a:rPr lang="nl-NL" b="1">
                <a:solidFill>
                  <a:srgbClr val="FF0000"/>
                </a:solidFill>
              </a:rPr>
              <a:t>eindknop – knopschubben – okselknop –</a:t>
            </a:r>
          </a:p>
          <a:p>
            <a:pPr eaLnBrk="1" hangingPunct="1"/>
            <a:r>
              <a:rPr lang="nl-NL" b="1">
                <a:solidFill>
                  <a:srgbClr val="FF0000"/>
                </a:solidFill>
              </a:rPr>
              <a:t>bladlitteken – slapende knop -ringlitteken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175000" y="5789613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003300"/>
                </a:solidFill>
              </a:rPr>
              <a:t>Winterkenmerken</a:t>
            </a:r>
          </a:p>
        </p:txBody>
      </p:sp>
      <p:pic>
        <p:nvPicPr>
          <p:cNvPr id="24586" name="Picture 10" descr="FlashLogo_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5767388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(Winterkenmerken)</a:t>
            </a:r>
          </a:p>
        </p:txBody>
      </p:sp>
      <p:pic>
        <p:nvPicPr>
          <p:cNvPr id="25603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1108075"/>
            <a:ext cx="8713788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</a:tabLst>
            </a:pPr>
            <a:r>
              <a:rPr lang="nl-NL" sz="2000" b="1" dirty="0" smtClean="0"/>
              <a:t>Opdracht 2: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M.b.v. deze winterkenmerken kun je dus achterhalen om welke soort boom het gaat. Probeer aan de hand van de onderstaande determinatietabel de zes takken op de plaat te determineren. 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Schrijf elke stap </a:t>
            </a:r>
            <a:r>
              <a:rPr lang="nl-NL" sz="2000" dirty="0" smtClean="0"/>
              <a:t>op.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1a. knoppen tegenoverstaand....................................................2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  b. knoppen verspreid.............................................................3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2a. knoppen zwart, bladlitteken halfrond.....................................</a:t>
            </a:r>
            <a:r>
              <a:rPr lang="nl-NL" sz="2000" b="1" dirty="0"/>
              <a:t>Es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  b. knoppen niet zwart, bladlitteken hoefijzervormig...............</a:t>
            </a:r>
            <a:r>
              <a:rPr lang="nl-NL" sz="2000" b="1" dirty="0"/>
              <a:t>Esdoorn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3a. knoppen regelmatig verspreid, knoppen van gelijke grote…….........4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  b. knoppen onregelmatig verspreid, knoppen lichtbruin……...............5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4a. knoppen kort gesteeld.......................................................</a:t>
            </a:r>
            <a:r>
              <a:rPr lang="nl-NL" sz="2000" b="1" dirty="0"/>
              <a:t>Els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  b. knoppen zittend............................................................</a:t>
            </a:r>
            <a:r>
              <a:rPr lang="nl-NL" sz="2000" b="1" dirty="0"/>
              <a:t>Berk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5a. knoppen toegespitst, gesteeld...........................................</a:t>
            </a:r>
            <a:r>
              <a:rPr lang="nl-NL" sz="2000" b="1" dirty="0"/>
              <a:t>Beuk</a:t>
            </a:r>
            <a:endParaRPr lang="nl-NL" sz="2000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dirty="0"/>
              <a:t>  b. knoppen rond, zittend.......................................................</a:t>
            </a:r>
            <a:r>
              <a:rPr lang="nl-NL" sz="2000" b="1" dirty="0"/>
              <a:t>Eik</a:t>
            </a:r>
          </a:p>
          <a:p>
            <a:pPr>
              <a:tabLst>
                <a:tab pos="-914400" algn="l"/>
                <a:tab pos="-457200" algn="l"/>
              </a:tabLst>
            </a:pPr>
            <a:endParaRPr lang="nl-NL" sz="2000" b="1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sz="2000" b="1" dirty="0">
                <a:solidFill>
                  <a:srgbClr val="FF0000"/>
                </a:solidFill>
              </a:rPr>
              <a:t>Zet je antwoorden op het </a:t>
            </a:r>
            <a:r>
              <a:rPr lang="nl-NL" sz="2000" b="1" dirty="0" smtClean="0">
                <a:solidFill>
                  <a:srgbClr val="FF0000"/>
                </a:solidFill>
              </a:rPr>
              <a:t>invulvel!!!!!!!!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(Winterkenmerken)</a:t>
            </a:r>
          </a:p>
        </p:txBody>
      </p:sp>
      <p:pic>
        <p:nvPicPr>
          <p:cNvPr id="26627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3850" y="1052513"/>
            <a:ext cx="4572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Antwoorden </a:t>
            </a:r>
            <a:r>
              <a:rPr lang="nl-NL" b="1" dirty="0" smtClean="0"/>
              <a:t>opdracht 2:</a:t>
            </a:r>
            <a:endParaRPr lang="nl-NL" b="1" dirty="0"/>
          </a:p>
          <a:p>
            <a:endParaRPr lang="nl-NL" b="1" dirty="0"/>
          </a:p>
          <a:p>
            <a:r>
              <a:rPr lang="nl-NL" dirty="0"/>
              <a:t>Tak 1: Esdoorn</a:t>
            </a:r>
          </a:p>
          <a:p>
            <a:r>
              <a:rPr lang="nl-NL" dirty="0"/>
              <a:t>Tak 2: Eik</a:t>
            </a:r>
          </a:p>
          <a:p>
            <a:r>
              <a:rPr lang="nl-NL" dirty="0"/>
              <a:t>Tak 3: Els</a:t>
            </a:r>
          </a:p>
          <a:p>
            <a:r>
              <a:rPr lang="nl-NL" dirty="0"/>
              <a:t>Tak 4: Es</a:t>
            </a:r>
          </a:p>
          <a:p>
            <a:r>
              <a:rPr lang="nl-NL" dirty="0"/>
              <a:t>Tak 5: Berk</a:t>
            </a:r>
          </a:p>
          <a:p>
            <a:r>
              <a:rPr lang="nl-NL" dirty="0"/>
              <a:t>Tak 6: Beuk</a:t>
            </a:r>
          </a:p>
          <a:p>
            <a:pPr>
              <a:spcBef>
                <a:spcPct val="50000"/>
              </a:spcBef>
            </a:pPr>
            <a:endParaRPr lang="nl-NL" dirty="0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3438" y="3196144"/>
            <a:ext cx="370005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-914400" algn="l"/>
                <a:tab pos="-457200" algn="l"/>
              </a:tabLst>
            </a:pPr>
            <a:r>
              <a:rPr lang="nl-NL" b="1" dirty="0"/>
              <a:t>Antwoorden opdracht 3:</a:t>
            </a:r>
            <a:endParaRPr lang="nl-NL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1: Es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2: Esdoorn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3: Els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4: </a:t>
            </a:r>
            <a:r>
              <a:rPr lang="nl-NL" dirty="0" smtClean="0"/>
              <a:t>Grove den</a:t>
            </a:r>
            <a:endParaRPr lang="nl-NL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5: </a:t>
            </a:r>
            <a:r>
              <a:rPr lang="nl-NL" dirty="0" err="1"/>
              <a:t>Larix</a:t>
            </a:r>
            <a:endParaRPr lang="nl-NL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6: Beuk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dirty="0"/>
              <a:t>Tak 7: Acacia</a:t>
            </a:r>
          </a:p>
        </p:txBody>
      </p:sp>
      <p:pic>
        <p:nvPicPr>
          <p:cNvPr id="26630" name="Picture 10" descr="eik_kn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060825"/>
            <a:ext cx="2571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zwarte_els_kn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036638"/>
            <a:ext cx="1538287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(Winterkenmerken)</a:t>
            </a:r>
          </a:p>
        </p:txBody>
      </p:sp>
      <p:pic>
        <p:nvPicPr>
          <p:cNvPr id="27651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61938" y="1522403"/>
            <a:ext cx="85693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-457200" algn="l"/>
              </a:tabLst>
            </a:pPr>
            <a:r>
              <a:rPr lang="nl-NL" b="1" dirty="0"/>
              <a:t>Extra opdracht 2: 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b="1" dirty="0"/>
              <a:t>Probeer nu aan de hand van de “zoekkaart om aan knoppen bomen te herkennen” de 7 takken op de plaat te determineren. </a:t>
            </a:r>
            <a:r>
              <a:rPr lang="nl-NL" b="1" dirty="0" smtClean="0"/>
              <a:t>Soms staat er een tip bij.</a:t>
            </a:r>
            <a:endParaRPr lang="nl-NL" b="1" dirty="0"/>
          </a:p>
          <a:p>
            <a:pPr>
              <a:tabLst>
                <a:tab pos="-914400" algn="l"/>
                <a:tab pos="-457200" algn="l"/>
              </a:tabLst>
            </a:pPr>
            <a:endParaRPr lang="nl-NL" b="1" dirty="0"/>
          </a:p>
          <a:p>
            <a:pPr>
              <a:tabLst>
                <a:tab pos="-914400" algn="l"/>
                <a:tab pos="-457200" algn="l"/>
              </a:tabLst>
            </a:pPr>
            <a:r>
              <a:rPr lang="nl-NL" b="1" dirty="0"/>
              <a:t>Begin bij elke tak bij START. </a:t>
            </a:r>
          </a:p>
          <a:p>
            <a:pPr>
              <a:tabLst>
                <a:tab pos="-914400" algn="l"/>
                <a:tab pos="-457200" algn="l"/>
              </a:tabLst>
            </a:pPr>
            <a:r>
              <a:rPr lang="nl-NL" b="1" dirty="0">
                <a:solidFill>
                  <a:srgbClr val="FF0000"/>
                </a:solidFill>
              </a:rPr>
              <a:t>Zet je antwoorden op het </a:t>
            </a:r>
            <a:r>
              <a:rPr lang="nl-NL" b="1" dirty="0" err="1">
                <a:solidFill>
                  <a:srgbClr val="FF0000"/>
                </a:solidFill>
              </a:rPr>
              <a:t>invulvel</a:t>
            </a:r>
            <a:r>
              <a:rPr lang="nl-NL" b="1" dirty="0">
                <a:solidFill>
                  <a:srgbClr val="FF0000"/>
                </a:solidFill>
              </a:rPr>
              <a:t>.</a:t>
            </a:r>
          </a:p>
          <a:p>
            <a:pPr>
              <a:tabLst>
                <a:tab pos="-914400" algn="l"/>
                <a:tab pos="-457200" algn="l"/>
              </a:tabLst>
            </a:pPr>
            <a:endParaRPr lang="nl-NL" b="1" dirty="0"/>
          </a:p>
          <a:p>
            <a:pPr>
              <a:tabLst>
                <a:tab pos="-914400" algn="l"/>
                <a:tab pos="-457200" algn="l"/>
              </a:tabLst>
            </a:pPr>
            <a:endParaRPr lang="nl-NL" b="1" dirty="0"/>
          </a:p>
        </p:txBody>
      </p:sp>
      <p:pic>
        <p:nvPicPr>
          <p:cNvPr id="27653" name="Picture 6" descr="shapeimag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172075"/>
            <a:ext cx="40084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knop%2520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889375"/>
            <a:ext cx="2486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(Kieming van Tuinkerszaden)</a:t>
            </a:r>
          </a:p>
        </p:txBody>
      </p:sp>
      <p:pic>
        <p:nvPicPr>
          <p:cNvPr id="5123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74638" y="963613"/>
            <a:ext cx="837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Voorbeeld. Is er water nodig voor de kieming?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63513" y="1301873"/>
            <a:ext cx="85137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b="1" dirty="0">
                <a:solidFill>
                  <a:srgbClr val="FF0000"/>
                </a:solidFill>
              </a:rPr>
              <a:t>De lijst van proeven waaruit je mag kiezen.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de afstand tussen de zaden van belang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licht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een hoge temperatuur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een lage temperatuur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zeep nodig voor de kieming?</a:t>
            </a:r>
          </a:p>
          <a:p>
            <a:pPr eaLnBrk="1" hangingPunct="1">
              <a:buFontTx/>
              <a:buAutoNum type="arabicPeriod"/>
            </a:pPr>
            <a:r>
              <a:rPr lang="nl-NL" dirty="0"/>
              <a:t>Is er een kleurstof nodig voor de kieming</a:t>
            </a:r>
            <a:r>
              <a:rPr lang="nl-NL" dirty="0" smtClean="0"/>
              <a:t>?</a:t>
            </a:r>
          </a:p>
          <a:p>
            <a:pPr eaLnBrk="1" hangingPunct="1">
              <a:buFontTx/>
              <a:buAutoNum type="arabicPeriod"/>
            </a:pPr>
            <a:r>
              <a:rPr lang="nl-NL" dirty="0" smtClean="0"/>
              <a:t>Is er ………. nodig voor de kieming?</a:t>
            </a:r>
            <a:endParaRPr lang="nl-NL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69875" y="3891548"/>
            <a:ext cx="54165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endParaRPr lang="nl-NL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nl-NL" b="1" dirty="0">
                <a:solidFill>
                  <a:srgbClr val="FF0000"/>
                </a:solidFill>
              </a:rPr>
              <a:t>De lijst van benodigdheden.</a:t>
            </a:r>
          </a:p>
          <a:p>
            <a:pPr eaLnBrk="1" hangingPunct="1"/>
            <a:r>
              <a:rPr lang="nl-NL" b="1" dirty="0" smtClean="0"/>
              <a:t>Petrischaal - </a:t>
            </a:r>
            <a:r>
              <a:rPr lang="nl-NL" b="1" dirty="0"/>
              <a:t>Filtreerpapier</a:t>
            </a:r>
          </a:p>
          <a:p>
            <a:pPr eaLnBrk="1" hangingPunct="1"/>
            <a:r>
              <a:rPr lang="nl-NL" b="1" dirty="0" smtClean="0"/>
              <a:t>Stikker</a:t>
            </a:r>
            <a:endParaRPr lang="nl-NL" b="1" dirty="0"/>
          </a:p>
          <a:p>
            <a:pPr eaLnBrk="1" hangingPunct="1"/>
            <a:r>
              <a:rPr lang="nl-NL" b="1" dirty="0"/>
              <a:t>Koelkast /Verwarming</a:t>
            </a:r>
          </a:p>
          <a:p>
            <a:pPr eaLnBrk="1" hangingPunct="1"/>
            <a:r>
              <a:rPr lang="nl-NL" b="1" dirty="0" smtClean="0"/>
              <a:t>Water</a:t>
            </a:r>
            <a:endParaRPr lang="nl-NL" b="1" dirty="0"/>
          </a:p>
          <a:p>
            <a:pPr eaLnBrk="1" hangingPunct="1"/>
            <a:r>
              <a:rPr lang="nl-NL" b="1" dirty="0"/>
              <a:t>Aluminiumfolie</a:t>
            </a:r>
          </a:p>
          <a:p>
            <a:pPr eaLnBrk="1" hangingPunct="1"/>
            <a:r>
              <a:rPr lang="nl-NL" b="1" dirty="0"/>
              <a:t>20 tuinkerszaden per </a:t>
            </a:r>
            <a:r>
              <a:rPr lang="nl-NL" b="1" dirty="0" smtClean="0"/>
              <a:t>petrischaal</a:t>
            </a:r>
            <a:endParaRPr lang="nl-NL" b="1" dirty="0"/>
          </a:p>
        </p:txBody>
      </p:sp>
      <p:pic>
        <p:nvPicPr>
          <p:cNvPr id="5127" name="Picture 11" descr="tuin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7" y="4183063"/>
            <a:ext cx="2343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</a:t>
            </a:r>
          </a:p>
        </p:txBody>
      </p:sp>
      <p:pic>
        <p:nvPicPr>
          <p:cNvPr id="6147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1052513"/>
            <a:ext cx="78978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37441C"/>
                </a:solidFill>
              </a:rPr>
              <a:t>Resultaten bekijken van de tuinkersproef.</a:t>
            </a:r>
          </a:p>
          <a:p>
            <a:endParaRPr lang="nl-NL" b="1" dirty="0">
              <a:solidFill>
                <a:srgbClr val="37441C"/>
              </a:solidFill>
            </a:endParaRPr>
          </a:p>
          <a:p>
            <a:r>
              <a:rPr lang="nl-NL" b="1" dirty="0">
                <a:solidFill>
                  <a:srgbClr val="37441C"/>
                </a:solidFill>
              </a:rPr>
              <a:t>Bekijk het resultaat en vul resultaat en conclusie in op je stencil.</a:t>
            </a:r>
          </a:p>
          <a:p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6149" name="Picture 5" descr="Basil%2520Cress%2520black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5715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tuinkers_adv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2974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(Les 2. Wortels ± 15 min.)</a:t>
            </a:r>
          </a:p>
        </p:txBody>
      </p:sp>
      <p:pic>
        <p:nvPicPr>
          <p:cNvPr id="7171" name="Picture 3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0825" y="1700213"/>
            <a:ext cx="63373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 dirty="0"/>
              <a:t>1. Opnemen van water en voedingstoffen  </a:t>
            </a:r>
          </a:p>
          <a:p>
            <a:r>
              <a:rPr lang="nl-NL" b="1" dirty="0"/>
              <a:t>    uit de grond.</a:t>
            </a:r>
          </a:p>
          <a:p>
            <a:endParaRPr lang="nl-NL" b="1" dirty="0"/>
          </a:p>
          <a:p>
            <a:r>
              <a:rPr lang="nl-NL" b="1" dirty="0"/>
              <a:t>2. Vastzetten van de plant.</a:t>
            </a:r>
          </a:p>
          <a:p>
            <a:endParaRPr lang="nl-NL" b="1" dirty="0"/>
          </a:p>
          <a:p>
            <a:r>
              <a:rPr lang="nl-NL" b="1" dirty="0"/>
              <a:t>3. Opslag van reservevoedsel.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14192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AutoShape 7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684213" y="6143625"/>
            <a:ext cx="503237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79388" y="981075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/>
              <a:t>Functie van de wortel?</a:t>
            </a:r>
          </a:p>
        </p:txBody>
      </p:sp>
      <p:pic>
        <p:nvPicPr>
          <p:cNvPr id="7176" name="Picture 9" descr="23877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2381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258888" y="6165850"/>
            <a:ext cx="11350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>
                <a:solidFill>
                  <a:srgbClr val="37441C"/>
                </a:solidFill>
              </a:rPr>
              <a:t>Functie wortel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(Wortels)</a:t>
            </a:r>
          </a:p>
        </p:txBody>
      </p:sp>
      <p:pic>
        <p:nvPicPr>
          <p:cNvPr id="8195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280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 dirty="0"/>
              <a:t>4 soorten wortels: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76238" y="1863725"/>
            <a:ext cx="48863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nl-NL" b="1" dirty="0">
                <a:solidFill>
                  <a:srgbClr val="37441C"/>
                </a:solidFill>
              </a:rPr>
              <a:t>Hoofdwortel met zijwortels</a:t>
            </a:r>
          </a:p>
          <a:p>
            <a:pPr eaLnBrk="1" hangingPunct="1">
              <a:buFontTx/>
              <a:buAutoNum type="arabicPeriod"/>
            </a:pPr>
            <a:endParaRPr lang="nl-NL" b="1" dirty="0">
              <a:solidFill>
                <a:srgbClr val="37441C"/>
              </a:solidFill>
            </a:endParaRPr>
          </a:p>
          <a:p>
            <a:pPr eaLnBrk="1" hangingPunct="1">
              <a:buFontTx/>
              <a:buAutoNum type="arabicPeriod"/>
            </a:pPr>
            <a:endParaRPr lang="nl-NL" b="1" dirty="0">
              <a:solidFill>
                <a:srgbClr val="37441C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nl-NL" b="1" dirty="0">
                <a:solidFill>
                  <a:srgbClr val="37441C"/>
                </a:solidFill>
              </a:rPr>
              <a:t>Penwortel</a:t>
            </a:r>
          </a:p>
          <a:p>
            <a:pPr eaLnBrk="1" hangingPunct="1">
              <a:buFontTx/>
              <a:buAutoNum type="arabicPeriod"/>
            </a:pPr>
            <a:endParaRPr lang="nl-NL" b="1" dirty="0">
              <a:solidFill>
                <a:srgbClr val="37441C"/>
              </a:solidFill>
            </a:endParaRPr>
          </a:p>
          <a:p>
            <a:pPr eaLnBrk="1" hangingPunct="1">
              <a:buFontTx/>
              <a:buAutoNum type="arabicPeriod"/>
            </a:pPr>
            <a:endParaRPr lang="nl-NL" b="1" dirty="0">
              <a:solidFill>
                <a:srgbClr val="37441C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nl-NL" b="1" dirty="0">
                <a:solidFill>
                  <a:srgbClr val="37441C"/>
                </a:solidFill>
              </a:rPr>
              <a:t>Penwortel met reservevoedsel</a:t>
            </a:r>
          </a:p>
          <a:p>
            <a:pPr eaLnBrk="1" hangingPunct="1">
              <a:buFontTx/>
              <a:buAutoNum type="arabicPeriod"/>
            </a:pPr>
            <a:endParaRPr lang="nl-NL" b="1" dirty="0">
              <a:solidFill>
                <a:srgbClr val="37441C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nl-NL" b="1" dirty="0" err="1">
                <a:solidFill>
                  <a:srgbClr val="37441C"/>
                </a:solidFill>
              </a:rPr>
              <a:t>Bijwortels</a:t>
            </a:r>
            <a:endParaRPr lang="nl-NL" b="1">
              <a:solidFill>
                <a:srgbClr val="37441C"/>
              </a:solidFill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2000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13620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44900"/>
            <a:ext cx="273685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00575"/>
            <a:ext cx="15621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AutoShape 7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568325" y="5873750"/>
            <a:ext cx="503238" cy="334963"/>
          </a:xfrm>
          <a:prstGeom prst="actionButtonMovi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1143000" y="5895975"/>
            <a:ext cx="1219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37441C"/>
                </a:solidFill>
              </a:rPr>
              <a:t>Functie wortel Video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(Wortels)</a:t>
            </a:r>
          </a:p>
        </p:txBody>
      </p:sp>
      <p:pic>
        <p:nvPicPr>
          <p:cNvPr id="9219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27749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067175" y="1484313"/>
            <a:ext cx="1982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 dirty="0" smtClean="0"/>
              <a:t>Wortelharen</a:t>
            </a:r>
            <a:endParaRPr lang="nl-NL" b="1" dirty="0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4572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23850" y="6237288"/>
            <a:ext cx="427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>
                <a:solidFill>
                  <a:srgbClr val="37441C"/>
                </a:solidFill>
              </a:rPr>
              <a:t>Wortelhaar. Vergroting 400x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T2. Planten (Stengels)</a:t>
            </a:r>
          </a:p>
        </p:txBody>
      </p:sp>
      <p:pic>
        <p:nvPicPr>
          <p:cNvPr id="10243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74638" y="884238"/>
            <a:ext cx="6016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37441C"/>
                </a:solidFill>
              </a:rPr>
              <a:t>De bouw van een stengel (</a:t>
            </a:r>
            <a:r>
              <a:rPr lang="nl-NL" b="1" dirty="0" smtClean="0">
                <a:solidFill>
                  <a:srgbClr val="37441C"/>
                </a:solidFill>
              </a:rPr>
              <a:t>Rododendron</a:t>
            </a:r>
            <a:r>
              <a:rPr lang="nl-NL" b="1" dirty="0">
                <a:solidFill>
                  <a:srgbClr val="37441C"/>
                </a:solidFill>
              </a:rPr>
              <a:t>)</a:t>
            </a:r>
          </a:p>
        </p:txBody>
      </p:sp>
      <p:sp>
        <p:nvSpPr>
          <p:cNvPr id="10245" name="Tekstvak 1"/>
          <p:cNvSpPr txBox="1">
            <a:spLocks noChangeArrowheads="1"/>
          </p:cNvSpPr>
          <p:nvPr/>
        </p:nvSpPr>
        <p:spPr bwMode="auto">
          <a:xfrm>
            <a:off x="468313" y="1649413"/>
            <a:ext cx="8428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Maak een habitustekening van de gehele stengel op 1 A4. </a:t>
            </a:r>
          </a:p>
          <a:p>
            <a:pPr eaLnBrk="1" hangingPunct="1"/>
            <a:r>
              <a:rPr lang="nl-NL"/>
              <a:t>Zet de namen erbij zoals die je in je boek vindt.</a:t>
            </a:r>
          </a:p>
        </p:txBody>
      </p:sp>
      <p:pic>
        <p:nvPicPr>
          <p:cNvPr id="10246" name="Picture 11" descr="http://www.anthemis.nl/beeldaromaethol/rhododend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17825"/>
            <a:ext cx="2886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http://www.helmers.de/pflanzen/rhododendron/rhododendron_hybride_dr_h_c_dresselhuys_blue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917825"/>
            <a:ext cx="27495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smtClean="0"/>
              <a:t>T2. Planten (Les 3. Stengels)</a:t>
            </a:r>
          </a:p>
        </p:txBody>
      </p:sp>
      <p:pic>
        <p:nvPicPr>
          <p:cNvPr id="11267" name="Picture 3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74638" y="884238"/>
            <a:ext cx="88947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37441C"/>
                </a:solidFill>
              </a:rPr>
              <a:t>Extra opdracht: VERSCHIL KRUID- en HOUTACHTIGE STENGEL</a:t>
            </a:r>
          </a:p>
        </p:txBody>
      </p:sp>
      <p:pic>
        <p:nvPicPr>
          <p:cNvPr id="11269" name="Picture 7" descr="http://www.complete-encyclopedie.nl/India/Bomen%20en%20struiken/New%202/Gewone%20Be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300163"/>
            <a:ext cx="25955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upload.wikimedia.org/wikipedia/commons/0/04/Monstera_delicios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300163"/>
            <a:ext cx="19732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http://4.bp.blogspot.com/-9fZdLNsMZWI/Te-yEv7RumI/AAAAAAAAAH0/1zACQU4E93U/s1600/IMG_17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400425"/>
            <a:ext cx="30543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ttp://tuincentrumvanherwijnensteenwijk.nl/web/images/stories/kamerplanten/bloeiend/christusdoorn-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500188"/>
            <a:ext cx="24034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www.circewicca.nl/graph/maan/01berk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429125"/>
            <a:ext cx="16525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kstvak 1"/>
          <p:cNvSpPr txBox="1">
            <a:spLocks noChangeArrowheads="1"/>
          </p:cNvSpPr>
          <p:nvPr/>
        </p:nvSpPr>
        <p:spPr bwMode="auto">
          <a:xfrm>
            <a:off x="1350963" y="295433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BEUK</a:t>
            </a:r>
          </a:p>
        </p:txBody>
      </p:sp>
      <p:sp>
        <p:nvSpPr>
          <p:cNvPr id="11276" name="Tekstvak 2"/>
          <p:cNvSpPr txBox="1">
            <a:spLocks noChangeArrowheads="1"/>
          </p:cNvSpPr>
          <p:nvPr/>
        </p:nvSpPr>
        <p:spPr bwMode="auto">
          <a:xfrm>
            <a:off x="3751263" y="3338513"/>
            <a:ext cx="207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Christusdoorn</a:t>
            </a:r>
          </a:p>
        </p:txBody>
      </p:sp>
      <p:sp>
        <p:nvSpPr>
          <p:cNvPr id="11277" name="Tekstvak 3"/>
          <p:cNvSpPr txBox="1">
            <a:spLocks noChangeArrowheads="1"/>
          </p:cNvSpPr>
          <p:nvPr/>
        </p:nvSpPr>
        <p:spPr bwMode="auto">
          <a:xfrm>
            <a:off x="6691313" y="3902075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/>
              <a:t>Gatenplant</a:t>
            </a:r>
          </a:p>
        </p:txBody>
      </p:sp>
      <p:sp>
        <p:nvSpPr>
          <p:cNvPr id="11278" name="Tekstvak 4"/>
          <p:cNvSpPr txBox="1">
            <a:spLocks noChangeArrowheads="1"/>
          </p:cNvSpPr>
          <p:nvPr/>
        </p:nvSpPr>
        <p:spPr bwMode="auto">
          <a:xfrm>
            <a:off x="715963" y="5840413"/>
            <a:ext cx="248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Citroengeranium</a:t>
            </a:r>
          </a:p>
        </p:txBody>
      </p:sp>
      <p:sp>
        <p:nvSpPr>
          <p:cNvPr id="11279" name="Tekstvak 5"/>
          <p:cNvSpPr txBox="1">
            <a:spLocks noChangeArrowheads="1"/>
          </p:cNvSpPr>
          <p:nvPr/>
        </p:nvSpPr>
        <p:spPr bwMode="auto">
          <a:xfrm>
            <a:off x="4168965" y="5964237"/>
            <a:ext cx="1241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/>
              <a:t>Papyrus</a:t>
            </a:r>
            <a:endParaRPr lang="nl-NL" dirty="0"/>
          </a:p>
        </p:txBody>
      </p:sp>
      <p:sp>
        <p:nvSpPr>
          <p:cNvPr id="11280" name="Tekstvak 6"/>
          <p:cNvSpPr txBox="1">
            <a:spLocks noChangeArrowheads="1"/>
          </p:cNvSpPr>
          <p:nvPr/>
        </p:nvSpPr>
        <p:spPr bwMode="auto">
          <a:xfrm>
            <a:off x="7313613" y="6061075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Berk</a:t>
            </a:r>
          </a:p>
        </p:txBody>
      </p:sp>
      <p:pic>
        <p:nvPicPr>
          <p:cNvPr id="1026" name="Picture 2" descr="http://www.forumtraiani.com/wp-content/uploads/was-ist-papyrus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02075"/>
            <a:ext cx="2638426" cy="19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19812</TotalTime>
  <Words>1275</Words>
  <Application>Microsoft Office PowerPoint</Application>
  <PresentationFormat>Diavoorstelling (4:3)</PresentationFormat>
  <Paragraphs>242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Biologie lessen</vt:lpstr>
      <vt:lpstr>T2. Planten</vt:lpstr>
      <vt:lpstr>T2. Planten (les 1. Tuinkers)</vt:lpstr>
      <vt:lpstr>T2. Planten (Kieming van Tuinkerszaden)</vt:lpstr>
      <vt:lpstr>T2. Planten</vt:lpstr>
      <vt:lpstr>T2. Planten (Les 2. Wortels ± 15 min.)</vt:lpstr>
      <vt:lpstr>T2. Planten (Wortels)</vt:lpstr>
      <vt:lpstr>T2. Planten (Wortels)</vt:lpstr>
      <vt:lpstr>T2. Planten (Stengels)</vt:lpstr>
      <vt:lpstr>T2. Planten (Les 3. Stengels)</vt:lpstr>
      <vt:lpstr>PowerPoint-presentatie</vt:lpstr>
      <vt:lpstr>T2. Planten (De Dovenetel)</vt:lpstr>
      <vt:lpstr>PowerPoint-presentatie</vt:lpstr>
      <vt:lpstr>T2. Planten (Les 3. Stengels)</vt:lpstr>
      <vt:lpstr>T2. Planten (Houtachtige stengel)</vt:lpstr>
      <vt:lpstr>T2. Planten (Houtachtige stengel)</vt:lpstr>
      <vt:lpstr>T2. Planten (Houtachtige stengel)</vt:lpstr>
      <vt:lpstr>T2. Planten (Bouw van een Blad)</vt:lpstr>
      <vt:lpstr>T2. Planten (Bouw van een Blad)</vt:lpstr>
      <vt:lpstr>T2. Planten (opdracht 1: Determineren van bladeren)</vt:lpstr>
      <vt:lpstr>T2. Planten (Blad)</vt:lpstr>
      <vt:lpstr>T2. Planten (Determineren van bladeren)</vt:lpstr>
      <vt:lpstr>T2. Planten (Winterkenmerken)</vt:lpstr>
      <vt:lpstr>T2. Planten (Winterkenmerken)</vt:lpstr>
      <vt:lpstr>T2. Planten (Winterkenmerken)</vt:lpstr>
      <vt:lpstr>T2. Planten (Winterkenmerken)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127</cp:revision>
  <cp:lastPrinted>2010-12-09T12:04:14Z</cp:lastPrinted>
  <dcterms:created xsi:type="dcterms:W3CDTF">2009-01-13T13:03:19Z</dcterms:created>
  <dcterms:modified xsi:type="dcterms:W3CDTF">2019-02-28T14:18:57Z</dcterms:modified>
</cp:coreProperties>
</file>