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61" r:id="rId2"/>
    <p:sldId id="317" r:id="rId3"/>
    <p:sldId id="318" r:id="rId4"/>
    <p:sldId id="319" r:id="rId5"/>
    <p:sldId id="320" r:id="rId6"/>
    <p:sldId id="321" r:id="rId7"/>
    <p:sldId id="322" r:id="rId8"/>
    <p:sldId id="323" r:id="rId9"/>
    <p:sldId id="324" r:id="rId10"/>
    <p:sldId id="325" r:id="rId11"/>
    <p:sldId id="326" r:id="rId12"/>
    <p:sldId id="327" r:id="rId13"/>
    <p:sldId id="328" r:id="rId14"/>
    <p:sldId id="329" r:id="rId15"/>
    <p:sldId id="330" r:id="rId16"/>
    <p:sldId id="331" r:id="rId17"/>
    <p:sldId id="300" r:id="rId18"/>
    <p:sldId id="301" r:id="rId19"/>
    <p:sldId id="307" r:id="rId20"/>
    <p:sldId id="286" r:id="rId21"/>
    <p:sldId id="287" r:id="rId22"/>
    <p:sldId id="288" r:id="rId23"/>
    <p:sldId id="289" r:id="rId24"/>
    <p:sldId id="310" r:id="rId25"/>
    <p:sldId id="312" r:id="rId26"/>
    <p:sldId id="316" r:id="rId27"/>
    <p:sldId id="309" r:id="rId28"/>
    <p:sldId id="308" r:id="rId29"/>
    <p:sldId id="303" r:id="rId30"/>
    <p:sldId id="304" r:id="rId31"/>
    <p:sldId id="313" r:id="rId32"/>
    <p:sldId id="314" r:id="rId33"/>
    <p:sldId id="315" r:id="rId34"/>
    <p:sldId id="299" r:id="rId35"/>
    <p:sldId id="290" r:id="rId36"/>
    <p:sldId id="297" r:id="rId37"/>
    <p:sldId id="293" r:id="rId38"/>
    <p:sldId id="295" r:id="rId39"/>
    <p:sldId id="294" r:id="rId40"/>
    <p:sldId id="296" r:id="rId41"/>
    <p:sldId id="333" r:id="rId42"/>
    <p:sldId id="332" r:id="rId43"/>
  </p:sldIdLst>
  <p:sldSz cx="9144000" cy="6858000" type="screen4x3"/>
  <p:notesSz cx="6797675" cy="9874250"/>
  <p:defaultTextStyle>
    <a:defPPr>
      <a:defRPr lang="nl-NL"/>
    </a:defPPr>
    <a:lvl1pPr algn="l" rtl="0" fontAlgn="base">
      <a:spcBef>
        <a:spcPct val="0"/>
      </a:spcBef>
      <a:spcAft>
        <a:spcPct val="0"/>
      </a:spcAft>
      <a:defRPr sz="2400" kern="1200">
        <a:solidFill>
          <a:schemeClr val="tx1"/>
        </a:solidFill>
        <a:latin typeface="Trebuchet MS" pitchFamily="34" charset="0"/>
        <a:ea typeface="+mn-ea"/>
        <a:cs typeface="Arial" charset="0"/>
      </a:defRPr>
    </a:lvl1pPr>
    <a:lvl2pPr marL="457200" algn="l" rtl="0" fontAlgn="base">
      <a:spcBef>
        <a:spcPct val="0"/>
      </a:spcBef>
      <a:spcAft>
        <a:spcPct val="0"/>
      </a:spcAft>
      <a:defRPr sz="2400" kern="1200">
        <a:solidFill>
          <a:schemeClr val="tx1"/>
        </a:solidFill>
        <a:latin typeface="Trebuchet MS" pitchFamily="34" charset="0"/>
        <a:ea typeface="+mn-ea"/>
        <a:cs typeface="Arial" charset="0"/>
      </a:defRPr>
    </a:lvl2pPr>
    <a:lvl3pPr marL="914400" algn="l" rtl="0" fontAlgn="base">
      <a:spcBef>
        <a:spcPct val="0"/>
      </a:spcBef>
      <a:spcAft>
        <a:spcPct val="0"/>
      </a:spcAft>
      <a:defRPr sz="2400" kern="1200">
        <a:solidFill>
          <a:schemeClr val="tx1"/>
        </a:solidFill>
        <a:latin typeface="Trebuchet MS" pitchFamily="34" charset="0"/>
        <a:ea typeface="+mn-ea"/>
        <a:cs typeface="Arial" charset="0"/>
      </a:defRPr>
    </a:lvl3pPr>
    <a:lvl4pPr marL="1371600" algn="l" rtl="0" fontAlgn="base">
      <a:spcBef>
        <a:spcPct val="0"/>
      </a:spcBef>
      <a:spcAft>
        <a:spcPct val="0"/>
      </a:spcAft>
      <a:defRPr sz="2400" kern="1200">
        <a:solidFill>
          <a:schemeClr val="tx1"/>
        </a:solidFill>
        <a:latin typeface="Trebuchet MS" pitchFamily="34" charset="0"/>
        <a:ea typeface="+mn-ea"/>
        <a:cs typeface="Arial" charset="0"/>
      </a:defRPr>
    </a:lvl4pPr>
    <a:lvl5pPr marL="1828800" algn="l" rtl="0" fontAlgn="base">
      <a:spcBef>
        <a:spcPct val="0"/>
      </a:spcBef>
      <a:spcAft>
        <a:spcPct val="0"/>
      </a:spcAft>
      <a:defRPr sz="2400" kern="1200">
        <a:solidFill>
          <a:schemeClr val="tx1"/>
        </a:solidFill>
        <a:latin typeface="Trebuchet MS" pitchFamily="34" charset="0"/>
        <a:ea typeface="+mn-ea"/>
        <a:cs typeface="Arial" charset="0"/>
      </a:defRPr>
    </a:lvl5pPr>
    <a:lvl6pPr marL="2286000" algn="l" defTabSz="914400" rtl="0" eaLnBrk="1" latinLnBrk="0" hangingPunct="1">
      <a:defRPr sz="2400" kern="1200">
        <a:solidFill>
          <a:schemeClr val="tx1"/>
        </a:solidFill>
        <a:latin typeface="Trebuchet MS" pitchFamily="34" charset="0"/>
        <a:ea typeface="+mn-ea"/>
        <a:cs typeface="Arial" charset="0"/>
      </a:defRPr>
    </a:lvl6pPr>
    <a:lvl7pPr marL="2743200" algn="l" defTabSz="914400" rtl="0" eaLnBrk="1" latinLnBrk="0" hangingPunct="1">
      <a:defRPr sz="2400" kern="1200">
        <a:solidFill>
          <a:schemeClr val="tx1"/>
        </a:solidFill>
        <a:latin typeface="Trebuchet MS" pitchFamily="34" charset="0"/>
        <a:ea typeface="+mn-ea"/>
        <a:cs typeface="Arial" charset="0"/>
      </a:defRPr>
    </a:lvl7pPr>
    <a:lvl8pPr marL="3200400" algn="l" defTabSz="914400" rtl="0" eaLnBrk="1" latinLnBrk="0" hangingPunct="1">
      <a:defRPr sz="2400" kern="1200">
        <a:solidFill>
          <a:schemeClr val="tx1"/>
        </a:solidFill>
        <a:latin typeface="Trebuchet MS" pitchFamily="34" charset="0"/>
        <a:ea typeface="+mn-ea"/>
        <a:cs typeface="Arial" charset="0"/>
      </a:defRPr>
    </a:lvl8pPr>
    <a:lvl9pPr marL="3657600" algn="l" defTabSz="914400" rtl="0" eaLnBrk="1" latinLnBrk="0" hangingPunct="1">
      <a:defRPr sz="2400"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008000"/>
    <a:srgbClr val="CCCC00"/>
    <a:srgbClr val="0000FF"/>
    <a:srgbClr val="FF0000"/>
    <a:srgbClr val="37441C"/>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93" autoAdjust="0"/>
  </p:normalViewPr>
  <p:slideViewPr>
    <p:cSldViewPr snapToGrid="0">
      <p:cViewPr varScale="1">
        <p:scale>
          <a:sx n="82" d="100"/>
          <a:sy n="82" d="100"/>
        </p:scale>
        <p:origin x="924" y="7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nl-NL"/>
          </a:p>
        </p:txBody>
      </p:sp>
      <p:sp>
        <p:nvSpPr>
          <p:cNvPr id="64515" name="Rectangle 3"/>
          <p:cNvSpPr>
            <a:spLocks noGrp="1" noChangeArrowheads="1"/>
          </p:cNvSpPr>
          <p:nvPr>
            <p:ph type="dt" sz="quarter"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D9D738CD-554E-4A95-A583-EC707A84A6B9}" type="datetimeFigureOut">
              <a:rPr lang="nl-NL"/>
              <a:pPr>
                <a:defRPr/>
              </a:pPr>
              <a:t>12-3-2020</a:t>
            </a:fld>
            <a:endParaRPr lang="nl-NL"/>
          </a:p>
        </p:txBody>
      </p:sp>
      <p:sp>
        <p:nvSpPr>
          <p:cNvPr id="64516" name="Rectangle 4"/>
          <p:cNvSpPr>
            <a:spLocks noGrp="1" noChangeArrowheads="1"/>
          </p:cNvSpPr>
          <p:nvPr>
            <p:ph type="ftr" sz="quarter" idx="2"/>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nl-NL"/>
          </a:p>
        </p:txBody>
      </p:sp>
      <p:sp>
        <p:nvSpPr>
          <p:cNvPr id="64517" name="Rectangle 5"/>
          <p:cNvSpPr>
            <a:spLocks noGrp="1" noChangeArrowheads="1"/>
          </p:cNvSpPr>
          <p:nvPr>
            <p:ph type="sldNum" sz="quarter" idx="3"/>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4E3E0460-6FBA-4F7E-B1B4-67786FACD6CD}" type="slidenum">
              <a:rPr lang="nl-NL"/>
              <a:pPr>
                <a:defRPr/>
              </a:pPr>
              <a:t>‹nr.›</a:t>
            </a:fld>
            <a:endParaRPr lang="nl-NL"/>
          </a:p>
        </p:txBody>
      </p:sp>
    </p:spTree>
    <p:extLst>
      <p:ext uri="{BB962C8B-B14F-4D97-AF65-F5344CB8AC3E}">
        <p14:creationId xmlns:p14="http://schemas.microsoft.com/office/powerpoint/2010/main" val="284044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pPr>
              <a:defRPr/>
            </a:pPr>
            <a:endParaRPr lang="nl-NL"/>
          </a:p>
        </p:txBody>
      </p:sp>
      <p:sp>
        <p:nvSpPr>
          <p:cNvPr id="3" name="Tijdelijke aanduiding voor datum 2"/>
          <p:cNvSpPr>
            <a:spLocks noGrp="1"/>
          </p:cNvSpPr>
          <p:nvPr>
            <p:ph type="dt" idx="1"/>
          </p:nvPr>
        </p:nvSpPr>
        <p:spPr>
          <a:xfrm>
            <a:off x="3849688" y="0"/>
            <a:ext cx="2946400" cy="493713"/>
          </a:xfrm>
          <a:prstGeom prst="rect">
            <a:avLst/>
          </a:prstGeom>
        </p:spPr>
        <p:txBody>
          <a:bodyPr vert="horz" lIns="91440" tIns="45720" rIns="91440" bIns="45720" rtlCol="0"/>
          <a:lstStyle>
            <a:lvl1pPr algn="r">
              <a:defRPr sz="1200"/>
            </a:lvl1pPr>
          </a:lstStyle>
          <a:p>
            <a:pPr>
              <a:defRPr/>
            </a:pPr>
            <a:fld id="{42511CE8-784D-4D6E-A4F3-31CB38A76C3A}" type="datetimeFigureOut">
              <a:rPr lang="nl-NL"/>
              <a:pPr>
                <a:defRPr/>
              </a:pPr>
              <a:t>12-3-2020</a:t>
            </a:fld>
            <a:endParaRPr lang="nl-NL"/>
          </a:p>
        </p:txBody>
      </p:sp>
      <p:sp>
        <p:nvSpPr>
          <p:cNvPr id="4" name="Tijdelijke aanduiding voor dia-afbeelding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679450" y="4691063"/>
            <a:ext cx="5438775" cy="4443412"/>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a:defRPr sz="1200"/>
            </a:lvl1pPr>
          </a:lstStyle>
          <a:p>
            <a:pPr>
              <a:defRPr/>
            </a:pPr>
            <a:endParaRPr lang="nl-NL"/>
          </a:p>
        </p:txBody>
      </p:sp>
      <p:sp>
        <p:nvSpPr>
          <p:cNvPr id="7" name="Tijdelijke aanduiding voor dianummer 6"/>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a:defRPr sz="1200"/>
            </a:lvl1pPr>
          </a:lstStyle>
          <a:p>
            <a:pPr>
              <a:defRPr/>
            </a:pPr>
            <a:fld id="{1886B4DC-E1F0-4046-B2D1-6E3220153ADE}" type="slidenum">
              <a:rPr lang="nl-NL"/>
              <a:pPr>
                <a:defRPr/>
              </a:pPr>
              <a:t>‹nr.›</a:t>
            </a:fld>
            <a:endParaRPr lang="nl-NL"/>
          </a:p>
        </p:txBody>
      </p:sp>
    </p:spTree>
    <p:extLst>
      <p:ext uri="{BB962C8B-B14F-4D97-AF65-F5344CB8AC3E}">
        <p14:creationId xmlns:p14="http://schemas.microsoft.com/office/powerpoint/2010/main" val="2585595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fld id="{2465A0CB-189F-4955-8339-8A7D81D269E7}" type="slidenum">
              <a:rPr lang="nl-NL" sz="1200" smtClean="0"/>
              <a:pPr eaLnBrk="1" hangingPunct="1"/>
              <a:t>2</a:t>
            </a:fld>
            <a:endParaRPr lang="nl-NL" sz="1200" smtClean="0"/>
          </a:p>
        </p:txBody>
      </p:sp>
    </p:spTree>
    <p:extLst>
      <p:ext uri="{BB962C8B-B14F-4D97-AF65-F5344CB8AC3E}">
        <p14:creationId xmlns:p14="http://schemas.microsoft.com/office/powerpoint/2010/main" val="2910614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3</a:t>
            </a:fld>
            <a:endParaRPr lang="nl-NL" sz="1200"/>
          </a:p>
        </p:txBody>
      </p:sp>
    </p:spTree>
    <p:extLst>
      <p:ext uri="{BB962C8B-B14F-4D97-AF65-F5344CB8AC3E}">
        <p14:creationId xmlns:p14="http://schemas.microsoft.com/office/powerpoint/2010/main" val="252759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4</a:t>
            </a:fld>
            <a:endParaRPr lang="nl-NL" sz="1200"/>
          </a:p>
        </p:txBody>
      </p:sp>
    </p:spTree>
    <p:extLst>
      <p:ext uri="{BB962C8B-B14F-4D97-AF65-F5344CB8AC3E}">
        <p14:creationId xmlns:p14="http://schemas.microsoft.com/office/powerpoint/2010/main" val="217311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5</a:t>
            </a:fld>
            <a:endParaRPr lang="nl-NL" sz="1200"/>
          </a:p>
        </p:txBody>
      </p:sp>
    </p:spTree>
    <p:extLst>
      <p:ext uri="{BB962C8B-B14F-4D97-AF65-F5344CB8AC3E}">
        <p14:creationId xmlns:p14="http://schemas.microsoft.com/office/powerpoint/2010/main" val="293387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fld id="{A6CD1B8F-0147-4060-B70C-A08805EA8185}" type="slidenum">
              <a:rPr lang="nl-NL" sz="1200"/>
              <a:pPr eaLnBrk="1" hangingPunct="1"/>
              <a:t>8</a:t>
            </a:fld>
            <a:endParaRPr lang="nl-NL" sz="1200"/>
          </a:p>
        </p:txBody>
      </p:sp>
    </p:spTree>
    <p:extLst>
      <p:ext uri="{BB962C8B-B14F-4D97-AF65-F5344CB8AC3E}">
        <p14:creationId xmlns:p14="http://schemas.microsoft.com/office/powerpoint/2010/main" val="1399250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dirty="0" smtClean="0"/>
          </a:p>
        </p:txBody>
      </p:sp>
      <p:sp>
        <p:nvSpPr>
          <p:cNvPr id="297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fld id="{1FBB58C5-DFF0-47A3-93DD-7F05BA598E48}" type="slidenum">
              <a:rPr lang="nl-NL" sz="1200" smtClean="0"/>
              <a:pPr eaLnBrk="1" hangingPunct="1"/>
              <a:t>20</a:t>
            </a:fld>
            <a:endParaRPr lang="nl-NL" sz="1200" dirty="0" smtClean="0"/>
          </a:p>
        </p:txBody>
      </p:sp>
    </p:spTree>
    <p:extLst>
      <p:ext uri="{BB962C8B-B14F-4D97-AF65-F5344CB8AC3E}">
        <p14:creationId xmlns:p14="http://schemas.microsoft.com/office/powerpoint/2010/main" val="68769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Tree>
    <p:extLst>
      <p:ext uri="{BB962C8B-B14F-4D97-AF65-F5344CB8AC3E}">
        <p14:creationId xmlns:p14="http://schemas.microsoft.com/office/powerpoint/2010/main" val="2325051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4" name="Rechthoek 3"/>
          <p:cNvSpPr/>
          <p:nvPr userDrawn="1"/>
        </p:nvSpPr>
        <p:spPr>
          <a:xfrm>
            <a:off x="0" y="0"/>
            <a:ext cx="9144000" cy="785813"/>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nl-NL" sz="1800"/>
          </a:p>
        </p:txBody>
      </p:sp>
      <p:pic>
        <p:nvPicPr>
          <p:cNvPr id="5" name="Picture 4" descr="http://mail.google.com/mail/?attid=0.1&amp;disp=emb&amp;view=att&amp;th=11ecfebf3cf534c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29500" y="58738"/>
            <a:ext cx="16430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42844" y="71415"/>
            <a:ext cx="7286676" cy="642942"/>
          </a:xfrm>
        </p:spPr>
        <p:txBody>
          <a:bodyPr/>
          <a:lstStyle/>
          <a:p>
            <a:r>
              <a:rPr lang="nl-NL" dirty="0" smtClean="0"/>
              <a:t>Klik om de stijl te bewerken</a:t>
            </a:r>
            <a:endParaRPr lang="nl-NL" dirty="0"/>
          </a:p>
        </p:txBody>
      </p:sp>
      <p:sp>
        <p:nvSpPr>
          <p:cNvPr id="3" name="Ondertitel 2"/>
          <p:cNvSpPr>
            <a:spLocks noGrp="1"/>
          </p:cNvSpPr>
          <p:nvPr>
            <p:ph type="subTitle" idx="1"/>
          </p:nvPr>
        </p:nvSpPr>
        <p:spPr>
          <a:xfrm>
            <a:off x="142844" y="857232"/>
            <a:ext cx="8858312" cy="5715040"/>
          </a:xfrm>
        </p:spPr>
        <p:txBody>
          <a:bodyPr/>
          <a:lstStyle>
            <a:lvl1pPr marL="0" indent="0" algn="l">
              <a:buNone/>
              <a:defRPr>
                <a:solidFill>
                  <a:srgbClr val="37441C"/>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Klik om het opmaakprofiel van de modelondertitel te bewerken</a:t>
            </a:r>
            <a:endParaRPr lang="nl-NL" dirty="0"/>
          </a:p>
        </p:txBody>
      </p:sp>
    </p:spTree>
    <p:extLst>
      <p:ext uri="{BB962C8B-B14F-4D97-AF65-F5344CB8AC3E}">
        <p14:creationId xmlns:p14="http://schemas.microsoft.com/office/powerpoint/2010/main" val="14938577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103858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142844" y="928670"/>
            <a:ext cx="4352956" cy="5643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4" name="Tijdelijke aanduiding voor inhoud 3"/>
          <p:cNvSpPr>
            <a:spLocks noGrp="1"/>
          </p:cNvSpPr>
          <p:nvPr>
            <p:ph sz="half" idx="2"/>
          </p:nvPr>
        </p:nvSpPr>
        <p:spPr>
          <a:xfrm>
            <a:off x="4648200" y="928670"/>
            <a:ext cx="4352956" cy="5643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3945337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142844" y="857232"/>
            <a:ext cx="435454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smtClean="0"/>
              <a:t>Klik om de modelstijlen te bewerken</a:t>
            </a:r>
          </a:p>
        </p:txBody>
      </p:sp>
      <p:sp>
        <p:nvSpPr>
          <p:cNvPr id="4" name="Tijdelijke aanduiding voor inhoud 3"/>
          <p:cNvSpPr>
            <a:spLocks noGrp="1"/>
          </p:cNvSpPr>
          <p:nvPr>
            <p:ph sz="half" idx="2"/>
          </p:nvPr>
        </p:nvSpPr>
        <p:spPr>
          <a:xfrm>
            <a:off x="142844" y="1500174"/>
            <a:ext cx="4354544" cy="5072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857232"/>
            <a:ext cx="43561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1500174"/>
            <a:ext cx="4356131" cy="50720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2201242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8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9144000" cy="785813"/>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nl-NL" sz="1800"/>
          </a:p>
        </p:txBody>
      </p:sp>
      <p:sp>
        <p:nvSpPr>
          <p:cNvPr id="1027" name="Tijdelijke aanduiding voor titel 1"/>
          <p:cNvSpPr>
            <a:spLocks noGrp="1"/>
          </p:cNvSpPr>
          <p:nvPr>
            <p:ph type="title"/>
          </p:nvPr>
        </p:nvSpPr>
        <p:spPr bwMode="auto">
          <a:xfrm>
            <a:off x="142875" y="71438"/>
            <a:ext cx="7215188"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smtClean="0"/>
              <a:t>Klik om de stijl te bewerken</a:t>
            </a:r>
          </a:p>
        </p:txBody>
      </p:sp>
      <p:sp>
        <p:nvSpPr>
          <p:cNvPr id="1028" name="Tijdelijke aanduiding voor tekst 2"/>
          <p:cNvSpPr>
            <a:spLocks noGrp="1"/>
          </p:cNvSpPr>
          <p:nvPr>
            <p:ph type="body" idx="1"/>
          </p:nvPr>
        </p:nvSpPr>
        <p:spPr bwMode="auto">
          <a:xfrm>
            <a:off x="142875" y="857250"/>
            <a:ext cx="88582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pic>
        <p:nvPicPr>
          <p:cNvPr id="1029" name="Picture 4" descr="http://mail.google.com/mail/?attid=0.1&amp;disp=emb&amp;view=att&amp;th=11ecfebf3cf534cf"/>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7429500" y="58738"/>
            <a:ext cx="1643063" cy="65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jdelijke aanduiding voor dianummer 5"/>
          <p:cNvSpPr txBox="1">
            <a:spLocks/>
          </p:cNvSpPr>
          <p:nvPr userDrawn="1"/>
        </p:nvSpPr>
        <p:spPr>
          <a:xfrm>
            <a:off x="7296150" y="6564313"/>
            <a:ext cx="1776413" cy="293687"/>
          </a:xfrm>
          <a:prstGeom prst="rect">
            <a:avLst/>
          </a:prstGeom>
        </p:spPr>
        <p:txBody>
          <a:bodyPr anchor="ctr"/>
          <a:lstStyle>
            <a:lvl1pPr algn="r">
              <a:defRPr sz="1200" b="1">
                <a:solidFill>
                  <a:schemeClr val="tx1">
                    <a:tint val="75000"/>
                  </a:schemeClr>
                </a:solidFill>
              </a:defRPr>
            </a:lvl1pPr>
          </a:lstStyle>
          <a:p>
            <a:pPr fontAlgn="auto">
              <a:spcBef>
                <a:spcPts val="0"/>
              </a:spcBef>
              <a:spcAft>
                <a:spcPts val="0"/>
              </a:spcAft>
              <a:defRPr/>
            </a:pPr>
            <a:r>
              <a:rPr lang="nl-NL" sz="800" dirty="0" smtClean="0">
                <a:solidFill>
                  <a:srgbClr val="37441C"/>
                </a:solidFill>
                <a:latin typeface="+mn-lt"/>
                <a:cs typeface="+mn-cs"/>
              </a:rPr>
              <a:t>© 2009 </a:t>
            </a:r>
            <a:r>
              <a:rPr lang="nl-NL" sz="800" dirty="0" err="1" smtClean="0">
                <a:solidFill>
                  <a:srgbClr val="37441C"/>
                </a:solidFill>
                <a:latin typeface="+mn-lt"/>
                <a:cs typeface="+mn-cs"/>
              </a:rPr>
              <a:t>Biosoft</a:t>
            </a:r>
            <a:r>
              <a:rPr lang="nl-NL" sz="800" dirty="0" smtClean="0">
                <a:solidFill>
                  <a:srgbClr val="37441C"/>
                </a:solidFill>
                <a:latin typeface="+mn-lt"/>
                <a:cs typeface="+mn-cs"/>
              </a:rPr>
              <a:t>  TCC - Lyceumstraat</a:t>
            </a:r>
          </a:p>
        </p:txBody>
      </p:sp>
    </p:spTree>
  </p:cSld>
  <p:clrMap bg1="lt1" tx1="dk1" bg2="lt2" tx2="dk2" accent1="accent1" accent2="accent2" accent3="accent3" accent4="accent4" accent5="accent5" accent6="accent6" hlink="hlink" folHlink="folHlink"/>
  <p:sldLayoutIdLst>
    <p:sldLayoutId id="2147483740" r:id="rId1"/>
    <p:sldLayoutId id="2147483745" r:id="rId2"/>
    <p:sldLayoutId id="2147483741" r:id="rId3"/>
    <p:sldLayoutId id="2147483742" r:id="rId4"/>
    <p:sldLayoutId id="2147483743" r:id="rId5"/>
    <p:sldLayoutId id="2147483744" r:id="rId6"/>
  </p:sldLayoutIdLst>
  <p:txStyles>
    <p:titleStyle>
      <a:lvl1pPr algn="l" rtl="0" eaLnBrk="0" fontAlgn="base" hangingPunct="0">
        <a:spcBef>
          <a:spcPct val="0"/>
        </a:spcBef>
        <a:spcAft>
          <a:spcPct val="0"/>
        </a:spcAft>
        <a:defRPr sz="2800" b="1" kern="1200">
          <a:solidFill>
            <a:srgbClr val="003300"/>
          </a:solidFill>
          <a:latin typeface="Trebuchet MS" pitchFamily="34" charset="0"/>
          <a:ea typeface="+mj-ea"/>
          <a:cs typeface="+mj-cs"/>
        </a:defRPr>
      </a:lvl1pPr>
      <a:lvl2pPr algn="l" rtl="0" eaLnBrk="0" fontAlgn="base" hangingPunct="0">
        <a:spcBef>
          <a:spcPct val="0"/>
        </a:spcBef>
        <a:spcAft>
          <a:spcPct val="0"/>
        </a:spcAft>
        <a:defRPr sz="2800" b="1">
          <a:solidFill>
            <a:srgbClr val="003300"/>
          </a:solidFill>
          <a:latin typeface="Trebuchet MS" pitchFamily="34" charset="0"/>
        </a:defRPr>
      </a:lvl2pPr>
      <a:lvl3pPr algn="l" rtl="0" eaLnBrk="0" fontAlgn="base" hangingPunct="0">
        <a:spcBef>
          <a:spcPct val="0"/>
        </a:spcBef>
        <a:spcAft>
          <a:spcPct val="0"/>
        </a:spcAft>
        <a:defRPr sz="2800" b="1">
          <a:solidFill>
            <a:srgbClr val="003300"/>
          </a:solidFill>
          <a:latin typeface="Trebuchet MS" pitchFamily="34" charset="0"/>
        </a:defRPr>
      </a:lvl3pPr>
      <a:lvl4pPr algn="l" rtl="0" eaLnBrk="0" fontAlgn="base" hangingPunct="0">
        <a:spcBef>
          <a:spcPct val="0"/>
        </a:spcBef>
        <a:spcAft>
          <a:spcPct val="0"/>
        </a:spcAft>
        <a:defRPr sz="2800" b="1">
          <a:solidFill>
            <a:srgbClr val="003300"/>
          </a:solidFill>
          <a:latin typeface="Trebuchet MS" pitchFamily="34" charset="0"/>
        </a:defRPr>
      </a:lvl4pPr>
      <a:lvl5pPr algn="l" rtl="0" eaLnBrk="0" fontAlgn="base" hangingPunct="0">
        <a:spcBef>
          <a:spcPct val="0"/>
        </a:spcBef>
        <a:spcAft>
          <a:spcPct val="0"/>
        </a:spcAft>
        <a:defRPr sz="2800" b="1">
          <a:solidFill>
            <a:srgbClr val="003300"/>
          </a:solidFill>
          <a:latin typeface="Trebuchet MS" pitchFamily="34" charset="0"/>
        </a:defRPr>
      </a:lvl5pPr>
      <a:lvl6pPr marL="457200" algn="l" rtl="0" fontAlgn="base">
        <a:spcBef>
          <a:spcPct val="0"/>
        </a:spcBef>
        <a:spcAft>
          <a:spcPct val="0"/>
        </a:spcAft>
        <a:defRPr sz="2800" b="1">
          <a:solidFill>
            <a:srgbClr val="003300"/>
          </a:solidFill>
          <a:latin typeface="Trebuchet MS" pitchFamily="34" charset="0"/>
        </a:defRPr>
      </a:lvl6pPr>
      <a:lvl7pPr marL="914400" algn="l" rtl="0" fontAlgn="base">
        <a:spcBef>
          <a:spcPct val="0"/>
        </a:spcBef>
        <a:spcAft>
          <a:spcPct val="0"/>
        </a:spcAft>
        <a:defRPr sz="2800" b="1">
          <a:solidFill>
            <a:srgbClr val="003300"/>
          </a:solidFill>
          <a:latin typeface="Trebuchet MS" pitchFamily="34" charset="0"/>
        </a:defRPr>
      </a:lvl7pPr>
      <a:lvl8pPr marL="1371600" algn="l" rtl="0" fontAlgn="base">
        <a:spcBef>
          <a:spcPct val="0"/>
        </a:spcBef>
        <a:spcAft>
          <a:spcPct val="0"/>
        </a:spcAft>
        <a:defRPr sz="2800" b="1">
          <a:solidFill>
            <a:srgbClr val="003300"/>
          </a:solidFill>
          <a:latin typeface="Trebuchet MS" pitchFamily="34" charset="0"/>
        </a:defRPr>
      </a:lvl8pPr>
      <a:lvl9pPr marL="1828800" algn="l" rtl="0" fontAlgn="base">
        <a:spcBef>
          <a:spcPct val="0"/>
        </a:spcBef>
        <a:spcAft>
          <a:spcPct val="0"/>
        </a:spcAft>
        <a:defRPr sz="2800" b="1">
          <a:solidFill>
            <a:srgbClr val="003300"/>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Trebuchet MS" pitchFamily="34" charset="0"/>
          <a:ea typeface="+mn-ea"/>
          <a:cs typeface="+mn-cs"/>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Trebuchet MS" pitchFamily="34" charset="0"/>
          <a:ea typeface="+mn-ea"/>
          <a:cs typeface="+mn-cs"/>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Trebuchet MS" pitchFamily="34" charset="0"/>
          <a:ea typeface="+mn-ea"/>
          <a:cs typeface="+mn-cs"/>
        </a:defRPr>
      </a:lvl3pPr>
      <a:lvl4pPr marL="1600200" indent="-228600" algn="l" rtl="0" eaLnBrk="0" fontAlgn="base" hangingPunct="0">
        <a:spcBef>
          <a:spcPct val="20000"/>
        </a:spcBef>
        <a:spcAft>
          <a:spcPct val="0"/>
        </a:spcAft>
        <a:buFont typeface="Arial" charset="0"/>
        <a:buChar char="–"/>
        <a:defRPr kern="1200">
          <a:solidFill>
            <a:schemeClr val="tx1"/>
          </a:solidFill>
          <a:latin typeface="Trebuchet MS" pitchFamily="34" charset="0"/>
          <a:ea typeface="+mn-ea"/>
          <a:cs typeface="+mn-cs"/>
        </a:defRPr>
      </a:lvl4pPr>
      <a:lvl5pPr marL="2057400" indent="-228600" algn="l" rtl="0" eaLnBrk="0" fontAlgn="base" hangingPunct="0">
        <a:spcBef>
          <a:spcPct val="20000"/>
        </a:spcBef>
        <a:spcAft>
          <a:spcPct val="0"/>
        </a:spcAft>
        <a:buFont typeface="Arial" charset="0"/>
        <a:buChar char="»"/>
        <a:defRPr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20.jpg"/><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hyperlink" Target="https://schooltv.nl/video/het-pantoffeldiertje-leven-in-een-vieze-sloot/#q=pantoffeldiertje" TargetMode="External"/><Relationship Id="rId5" Type="http://schemas.openxmlformats.org/officeDocument/2006/relationships/image" Target="../media/image19.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hyperlink" Target="http://vakken.tcc-lyceumstraat.nl/bi1/Video%20biologie/Practica/Mosquito%20life%20cycle.flv" TargetMode="External"/><Relationship Id="rId3" Type="http://schemas.openxmlformats.org/officeDocument/2006/relationships/slide" Target="slide2.xml"/><Relationship Id="rId7" Type="http://schemas.openxmlformats.org/officeDocument/2006/relationships/image" Target="../media/image23.png"/><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jpeg"/><Relationship Id="rId9"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0.gif"/><Relationship Id="rId2" Type="http://schemas.openxmlformats.org/officeDocument/2006/relationships/slide" Target="slide2.xml"/><Relationship Id="rId1" Type="http://schemas.openxmlformats.org/officeDocument/2006/relationships/slideLayout" Target="../slideLayouts/slideLayout6.xml"/><Relationship Id="rId6" Type="http://schemas.openxmlformats.org/officeDocument/2006/relationships/hyperlink" Target="https://www.bioplek.org/animaties/fotosynthese/huidmondjes.html" TargetMode="External"/><Relationship Id="rId5" Type="http://schemas.openxmlformats.org/officeDocument/2006/relationships/hyperlink" Target="http://www.youtube.com/watch?v=gT8ecmNGW_g" TargetMode="Externa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hyperlink" Target="http://www.bioplek.org/animaties/bloed/bloedsamenstelling.html" TargetMode="External"/><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hyperlink" Target="http://www.bioplek.org/techniekonderbouw/preparaat.html" TargetMode="External"/><Relationship Id="rId5" Type="http://schemas.openxmlformats.org/officeDocument/2006/relationships/image" Target="../media/image2.jpeg"/><Relationship Id="rId4" Type="http://schemas.openxmlformats.org/officeDocument/2006/relationships/slide" Target="slide2.xml"/></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www.youtube.com/watch?v=UZZUYS1Gj6A&amp;feature=youtu.be" TargetMode="External"/><Relationship Id="rId5" Type="http://schemas.openxmlformats.org/officeDocument/2006/relationships/image" Target="../media/image36.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hyperlink" Target="http://www.youtube.com/watch?v=Wm-NRjzEkjI&amp;feature=youtu.be" TargetMode="External"/><Relationship Id="rId3" Type="http://schemas.openxmlformats.org/officeDocument/2006/relationships/image" Target="../media/image2.jpeg"/><Relationship Id="rId7" Type="http://schemas.openxmlformats.org/officeDocument/2006/relationships/image" Target="../media/image41.png"/><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43.png"/><Relationship Id="rId4" Type="http://schemas.openxmlformats.org/officeDocument/2006/relationships/image" Target="../media/image42.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2.jpeg"/><Relationship Id="rId7" Type="http://schemas.openxmlformats.org/officeDocument/2006/relationships/image" Target="../media/image49.jpeg"/><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 Id="rId9"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 Id="rId4" Type="http://schemas.openxmlformats.org/officeDocument/2006/relationships/image" Target="../media/image54.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hyperlink" Target="http://www.youtube.com/watch?v=peSG9QktDKw&amp;feature=youtu.be" TargetMode="External"/><Relationship Id="rId4" Type="http://schemas.openxmlformats.org/officeDocument/2006/relationships/hyperlink" Target="http://www.youtube.com/watch?v=CfUNOOA0rRY&amp;feature=youtu.be"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hyperlink" Target="http://www.schooltv.nl/beeldbank/clip/20060706_jaarringen01"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slide" Target="slide2.xml"/><Relationship Id="rId7" Type="http://schemas.openxmlformats.org/officeDocument/2006/relationships/image" Target="../media/image7.jpg"/><Relationship Id="rId12"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eg"/><Relationship Id="rId10" Type="http://schemas.openxmlformats.org/officeDocument/2006/relationships/image" Target="../media/image10.gif"/><Relationship Id="rId4" Type="http://schemas.openxmlformats.org/officeDocument/2006/relationships/image" Target="../media/image2.jpeg"/><Relationship Id="rId9"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hyperlink" Target="http://youtu.be/i-d4tZ3_cpU" TargetMode="External"/><Relationship Id="rId4" Type="http://schemas.openxmlformats.org/officeDocument/2006/relationships/image" Target="../media/image57.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30.gif"/><Relationship Id="rId5" Type="http://schemas.openxmlformats.org/officeDocument/2006/relationships/hyperlink" Target="https://www.bioplek.org/animaties/fotosynthese/huidmondjes.html" TargetMode="External"/><Relationship Id="rId4" Type="http://schemas.openxmlformats.org/officeDocument/2006/relationships/hyperlink" Target="http://www.youtube.com/watch?v=gT8ecmNGW_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7.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2.jpeg"/><Relationship Id="rId7" Type="http://schemas.openxmlformats.org/officeDocument/2006/relationships/hyperlink" Target="http://www.biologietccl.nl/Media%20biologie/1CD/P2.%20Winterkenmerken.swf" TargetMode="External"/><Relationship Id="rId2" Type="http://schemas.openxmlformats.org/officeDocument/2006/relationships/slide" Target="slide1.xml"/><Relationship Id="rId1" Type="http://schemas.openxmlformats.org/officeDocument/2006/relationships/slideLayout" Target="../slideLayouts/slideLayout6.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67.jpeg"/><Relationship Id="rId4" Type="http://schemas.openxmlformats.org/officeDocument/2006/relationships/image" Target="../media/image66.jpeg"/></Relationships>
</file>

<file path=ppt/slides/_rels/slide4.xml.rels><?xml version="1.0" encoding="UTF-8" standalone="yes"?>
<Relationships xmlns="http://schemas.openxmlformats.org/package/2006/relationships"><Relationship Id="rId3" Type="http://schemas.openxmlformats.org/officeDocument/2006/relationships/hyperlink" Target="http://www.bioplek.org/animaties/bloed/bloedsamenstelling.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 Target="slide1.xml"/><Relationship Id="rId1" Type="http://schemas.openxmlformats.org/officeDocument/2006/relationships/slideLayout" Target="../slideLayouts/slideLayout6.xml"/><Relationship Id="rId5" Type="http://schemas.openxmlformats.org/officeDocument/2006/relationships/image" Target="../media/image69.jpeg"/><Relationship Id="rId4" Type="http://schemas.openxmlformats.org/officeDocument/2006/relationships/image" Target="../media/image68.jpeg"/></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schooltv.nl/beeldbank/clip/20030611_mossel01" TargetMode="External"/><Relationship Id="rId1" Type="http://schemas.openxmlformats.org/officeDocument/2006/relationships/slideLayout" Target="../slideLayouts/slideLayout3.xml"/><Relationship Id="rId5" Type="http://schemas.openxmlformats.org/officeDocument/2006/relationships/image" Target="../media/image71.png"/><Relationship Id="rId4" Type="http://schemas.openxmlformats.org/officeDocument/2006/relationships/image" Target="../media/image70.jpeg"/></Relationships>
</file>

<file path=ppt/slides/_rels/slide4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3.xml"/><Relationship Id="rId4" Type="http://schemas.openxmlformats.org/officeDocument/2006/relationships/image" Target="../media/image74.jpeg"/></Relationships>
</file>

<file path=ppt/slides/_rels/slide5.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slide" Target="slide2.xml"/><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1.jpg"/><Relationship Id="rId4" Type="http://schemas.openxmlformats.org/officeDocument/2006/relationships/image" Target="../media/image2.jpeg"/><Relationship Id="rId9" Type="http://schemas.openxmlformats.org/officeDocument/2006/relationships/image" Target="../media/image10.gif"/></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6.xml"/><Relationship Id="rId7" Type="http://schemas.openxmlformats.org/officeDocument/2006/relationships/hyperlink" Target="http://www.bioplek.org/techniekonderbouw/preparaat.html" TargetMode="Externa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slide" Target="slide2.xml"/><Relationship Id="rId7"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5.png"/><Relationship Id="rId7" Type="http://schemas.openxmlformats.org/officeDocument/2006/relationships/image" Target="../media/image4.png"/><Relationship Id="rId2" Type="http://schemas.openxmlformats.org/officeDocument/2006/relationships/hyperlink" Target="http://www.bioplek.org/animaties/bloed/bloedsamenstelling.html" TargetMode="External"/><Relationship Id="rId1" Type="http://schemas.openxmlformats.org/officeDocument/2006/relationships/slideLayout" Target="../slideLayouts/slideLayout3.xml"/><Relationship Id="rId6" Type="http://schemas.openxmlformats.org/officeDocument/2006/relationships/hyperlink" Target="http://www.bioplek.org/1klas/1klas_cellen.html" TargetMode="External"/><Relationship Id="rId5" Type="http://schemas.openxmlformats.org/officeDocument/2006/relationships/image" Target="../media/image2.jpeg"/><Relationship Id="rId4" Type="http://schemas.openxmlformats.org/officeDocument/2006/relationships/slide" Target="slide2.xml"/><Relationship Id="rId9"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4"/>
          <p:cNvSpPr>
            <a:spLocks noGrp="1"/>
          </p:cNvSpPr>
          <p:nvPr>
            <p:ph type="ctrTitle" idx="4294967295"/>
          </p:nvPr>
        </p:nvSpPr>
        <p:spPr>
          <a:xfrm>
            <a:off x="179388" y="0"/>
            <a:ext cx="7286625" cy="642938"/>
          </a:xfrm>
        </p:spPr>
        <p:txBody>
          <a:bodyPr/>
          <a:lstStyle/>
          <a:p>
            <a:pPr eaLnBrk="1" hangingPunct="1"/>
            <a:r>
              <a:rPr lang="nl-NL" dirty="0" smtClean="0"/>
              <a:t>T2. Planten en dieren</a:t>
            </a:r>
          </a:p>
        </p:txBody>
      </p:sp>
      <p:pic>
        <p:nvPicPr>
          <p:cNvPr id="3075" name="Picture 14"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052513"/>
            <a:ext cx="8642350" cy="537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p:txBody>
          <a:bodyPr/>
          <a:lstStyle/>
          <a:p>
            <a:r>
              <a:rPr lang="nl-NL" smtClean="0"/>
              <a:t>Plasmastroming bij Waterpest</a:t>
            </a:r>
          </a:p>
        </p:txBody>
      </p:sp>
      <p:pic>
        <p:nvPicPr>
          <p:cNvPr id="8195" name="Picture 7" descr="C:\Documents and Settings\vor\Mijn documenten\Websites TCC\bi1\Video biologie\1CD\Waterpes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46075" y="1152525"/>
            <a:ext cx="83518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1836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9220" name="Text Box 7"/>
          <p:cNvSpPr txBox="1">
            <a:spLocks noChangeArrowheads="1"/>
          </p:cNvSpPr>
          <p:nvPr/>
        </p:nvSpPr>
        <p:spPr bwMode="auto">
          <a:xfrm>
            <a:off x="2105980" y="981075"/>
            <a:ext cx="4693914"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Practicum: </a:t>
            </a:r>
            <a:r>
              <a:rPr lang="nl-NL" sz="2400" dirty="0">
                <a:solidFill>
                  <a:schemeClr val="bg1"/>
                </a:solidFill>
              </a:rPr>
              <a:t>Het pantoffeldiertje.</a:t>
            </a:r>
          </a:p>
        </p:txBody>
      </p:sp>
      <p:sp>
        <p:nvSpPr>
          <p:cNvPr id="9221" name="Rectangle 8"/>
          <p:cNvSpPr>
            <a:spLocks noChangeArrowheads="1"/>
          </p:cNvSpPr>
          <p:nvPr/>
        </p:nvSpPr>
        <p:spPr bwMode="auto">
          <a:xfrm>
            <a:off x="179388" y="1557338"/>
            <a:ext cx="91725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a:t>Je krijgt een kweek van pantoffeldiertjes op je objectglas.</a:t>
            </a:r>
            <a:endParaRPr lang="nl-NL" sz="2000"/>
          </a:p>
          <a:p>
            <a:r>
              <a:rPr lang="nl-NL" sz="2000" b="1"/>
              <a:t>Maak een tekening van 1 pantoffeldiertje met een vergroting van 400 of 100x. Vermeld: </a:t>
            </a:r>
            <a:r>
              <a:rPr lang="nl-NL" sz="2000" b="1" i="1"/>
              <a:t>trilharen - cytoplasma - celmembraam - vacuole (kloppend).</a:t>
            </a:r>
          </a:p>
        </p:txBody>
      </p:sp>
      <p:pic>
        <p:nvPicPr>
          <p:cNvPr id="9222" name="Picture 20"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14500" y="2909888"/>
            <a:ext cx="7188200" cy="3516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kstvak 1"/>
          <p:cNvSpPr txBox="1">
            <a:spLocks noChangeArrowheads="1"/>
          </p:cNvSpPr>
          <p:nvPr/>
        </p:nvSpPr>
        <p:spPr bwMode="auto">
          <a:xfrm>
            <a:off x="4076700" y="3511550"/>
            <a:ext cx="20907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400"/>
              <a:t>Trilharen</a:t>
            </a:r>
          </a:p>
          <a:p>
            <a:pPr eaLnBrk="1" hangingPunct="1"/>
            <a:endParaRPr lang="nl-NL" sz="2400"/>
          </a:p>
          <a:p>
            <a:pPr eaLnBrk="1" hangingPunct="1"/>
            <a:r>
              <a:rPr lang="nl-NL" sz="2400"/>
              <a:t>Cytoplasma</a:t>
            </a:r>
          </a:p>
          <a:p>
            <a:pPr eaLnBrk="1" hangingPunct="1"/>
            <a:endParaRPr lang="nl-NL" sz="2400"/>
          </a:p>
          <a:p>
            <a:pPr eaLnBrk="1" hangingPunct="1"/>
            <a:r>
              <a:rPr lang="nl-NL" sz="2400"/>
              <a:t>Celmembraan</a:t>
            </a:r>
          </a:p>
          <a:p>
            <a:pPr eaLnBrk="1" hangingPunct="1"/>
            <a:endParaRPr lang="nl-NL" sz="2400"/>
          </a:p>
          <a:p>
            <a:pPr eaLnBrk="1" hangingPunct="1"/>
            <a:r>
              <a:rPr lang="nl-NL" sz="2400"/>
              <a:t>vacuole</a:t>
            </a:r>
          </a:p>
        </p:txBody>
      </p:sp>
      <p:cxnSp>
        <p:nvCxnSpPr>
          <p:cNvPr id="4" name="Gebogen verbindingslijn 3"/>
          <p:cNvCxnSpPr/>
          <p:nvPr/>
        </p:nvCxnSpPr>
        <p:spPr>
          <a:xfrm flipV="1">
            <a:off x="3678238" y="3897313"/>
            <a:ext cx="1444625" cy="185737"/>
          </a:xfrm>
          <a:prstGeom prst="bentConnector3">
            <a:avLst>
              <a:gd name="adj1" fmla="val 35612"/>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Gebogen verbindingslijn 17"/>
          <p:cNvCxnSpPr/>
          <p:nvPr/>
        </p:nvCxnSpPr>
        <p:spPr>
          <a:xfrm>
            <a:off x="5122863" y="3897313"/>
            <a:ext cx="2535237" cy="269875"/>
          </a:xfrm>
          <a:prstGeom prst="bentConnector3">
            <a:avLst>
              <a:gd name="adj1" fmla="val 9426"/>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Rechte verbindingslijn 10"/>
          <p:cNvCxnSpPr/>
          <p:nvPr/>
        </p:nvCxnSpPr>
        <p:spPr>
          <a:xfrm>
            <a:off x="3575050" y="4667250"/>
            <a:ext cx="42799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9229" name="Text Box 28"/>
          <p:cNvSpPr txBox="1">
            <a:spLocks noChangeArrowheads="1"/>
          </p:cNvSpPr>
          <p:nvPr/>
        </p:nvSpPr>
        <p:spPr bwMode="auto">
          <a:xfrm>
            <a:off x="751528" y="6017754"/>
            <a:ext cx="13668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dirty="0">
                <a:solidFill>
                  <a:srgbClr val="003300"/>
                </a:solidFill>
              </a:rPr>
              <a:t>pantoffeldiertje</a:t>
            </a:r>
          </a:p>
        </p:txBody>
      </p:sp>
      <p:cxnSp>
        <p:nvCxnSpPr>
          <p:cNvPr id="32" name="Rechte verbindingslijn 31"/>
          <p:cNvCxnSpPr/>
          <p:nvPr/>
        </p:nvCxnSpPr>
        <p:spPr>
          <a:xfrm>
            <a:off x="3441700" y="5422900"/>
            <a:ext cx="3821113"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Gebogen verbindingslijn 33"/>
          <p:cNvCxnSpPr/>
          <p:nvPr/>
        </p:nvCxnSpPr>
        <p:spPr>
          <a:xfrm>
            <a:off x="2825750" y="5756275"/>
            <a:ext cx="2060575" cy="396875"/>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Gebogen verbindingslijn 36"/>
          <p:cNvCxnSpPr/>
          <p:nvPr/>
        </p:nvCxnSpPr>
        <p:spPr>
          <a:xfrm flipV="1">
            <a:off x="4886325" y="5568950"/>
            <a:ext cx="2968625" cy="584200"/>
          </a:xfrm>
          <a:prstGeom prst="bentConnector3">
            <a:avLst>
              <a:gd name="adj1"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Afbeelding 1">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66479" y="5954712"/>
            <a:ext cx="424712" cy="303211"/>
          </a:xfrm>
          <a:prstGeom prst="rect">
            <a:avLst/>
          </a:prstGeom>
        </p:spPr>
      </p:pic>
      <p:sp>
        <p:nvSpPr>
          <p:cNvPr id="3" name="Titel 2"/>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1927127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244" name="Text Box 4"/>
          <p:cNvSpPr txBox="1">
            <a:spLocks noChangeArrowheads="1"/>
          </p:cNvSpPr>
          <p:nvPr/>
        </p:nvSpPr>
        <p:spPr bwMode="auto">
          <a:xfrm>
            <a:off x="2850444" y="981075"/>
            <a:ext cx="323197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Practicum: </a:t>
            </a:r>
            <a:r>
              <a:rPr lang="nl-NL" sz="2400" dirty="0" err="1">
                <a:solidFill>
                  <a:schemeClr val="bg1"/>
                </a:solidFill>
              </a:rPr>
              <a:t>Muggelarf</a:t>
            </a:r>
            <a:r>
              <a:rPr lang="nl-NL" sz="2400" dirty="0">
                <a:solidFill>
                  <a:schemeClr val="bg1"/>
                </a:solidFill>
              </a:rPr>
              <a:t>.</a:t>
            </a:r>
          </a:p>
        </p:txBody>
      </p:sp>
      <p:sp>
        <p:nvSpPr>
          <p:cNvPr id="10245" name="Rectangle 6"/>
          <p:cNvSpPr>
            <a:spLocks noChangeArrowheads="1"/>
          </p:cNvSpPr>
          <p:nvPr/>
        </p:nvSpPr>
        <p:spPr bwMode="auto">
          <a:xfrm>
            <a:off x="260350" y="1592263"/>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a:solidFill>
                  <a:srgbClr val="37441C"/>
                </a:solidFill>
              </a:rPr>
              <a:t>Titel. De Muggenlarf.  Vergroting: 40x.</a:t>
            </a:r>
          </a:p>
        </p:txBody>
      </p:sp>
      <p:sp>
        <p:nvSpPr>
          <p:cNvPr id="10246" name="Text Box 9"/>
          <p:cNvSpPr txBox="1">
            <a:spLocks noChangeArrowheads="1"/>
          </p:cNvSpPr>
          <p:nvPr/>
        </p:nvSpPr>
        <p:spPr bwMode="auto">
          <a:xfrm>
            <a:off x="7164388" y="2636838"/>
            <a:ext cx="139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Voelspriet</a:t>
            </a:r>
          </a:p>
        </p:txBody>
      </p:sp>
      <p:sp>
        <p:nvSpPr>
          <p:cNvPr id="10247" name="Text Box 10"/>
          <p:cNvSpPr txBox="1">
            <a:spLocks noChangeArrowheads="1"/>
          </p:cNvSpPr>
          <p:nvPr/>
        </p:nvSpPr>
        <p:spPr bwMode="auto">
          <a:xfrm>
            <a:off x="7092950" y="4221163"/>
            <a:ext cx="15970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Ballasttanks</a:t>
            </a:r>
          </a:p>
        </p:txBody>
      </p:sp>
      <p:pic>
        <p:nvPicPr>
          <p:cNvPr id="10248" name="Picture 12"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2708275"/>
            <a:ext cx="22669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0" name="Picture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2363" y="2420938"/>
            <a:ext cx="1993900" cy="384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51" name="Text Box 15"/>
          <p:cNvSpPr txBox="1">
            <a:spLocks noChangeArrowheads="1"/>
          </p:cNvSpPr>
          <p:nvPr/>
        </p:nvSpPr>
        <p:spPr bwMode="auto">
          <a:xfrm>
            <a:off x="7380288" y="3284538"/>
            <a:ext cx="63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Oog</a:t>
            </a:r>
          </a:p>
        </p:txBody>
      </p:sp>
      <p:sp>
        <p:nvSpPr>
          <p:cNvPr id="10252" name="Text Box 18"/>
          <p:cNvSpPr txBox="1">
            <a:spLocks noChangeArrowheads="1"/>
          </p:cNvSpPr>
          <p:nvPr/>
        </p:nvSpPr>
        <p:spPr bwMode="auto">
          <a:xfrm>
            <a:off x="2627313" y="3860800"/>
            <a:ext cx="21955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Darmkanaal met </a:t>
            </a:r>
          </a:p>
          <a:p>
            <a:pPr eaLnBrk="1" hangingPunct="1"/>
            <a:r>
              <a:rPr lang="nl-NL" sz="2000" b="1">
                <a:solidFill>
                  <a:srgbClr val="37441C"/>
                </a:solidFill>
              </a:rPr>
              <a:t>buisvormig hart</a:t>
            </a:r>
          </a:p>
        </p:txBody>
      </p:sp>
      <p:sp>
        <p:nvSpPr>
          <p:cNvPr id="10253" name="Line 19"/>
          <p:cNvSpPr>
            <a:spLocks noChangeShapeType="1"/>
          </p:cNvSpPr>
          <p:nvPr/>
        </p:nvSpPr>
        <p:spPr bwMode="auto">
          <a:xfrm>
            <a:off x="1331913" y="4221163"/>
            <a:ext cx="13684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4" name="Line 20"/>
          <p:cNvSpPr>
            <a:spLocks noChangeShapeType="1"/>
          </p:cNvSpPr>
          <p:nvPr/>
        </p:nvSpPr>
        <p:spPr bwMode="auto">
          <a:xfrm>
            <a:off x="1187450" y="3429000"/>
            <a:ext cx="1655763"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5" name="Line 21"/>
          <p:cNvSpPr>
            <a:spLocks noChangeShapeType="1"/>
          </p:cNvSpPr>
          <p:nvPr/>
        </p:nvSpPr>
        <p:spPr bwMode="auto">
          <a:xfrm>
            <a:off x="5580063" y="2781300"/>
            <a:ext cx="15843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6" name="Line 22"/>
          <p:cNvSpPr>
            <a:spLocks noChangeShapeType="1"/>
          </p:cNvSpPr>
          <p:nvPr/>
        </p:nvSpPr>
        <p:spPr bwMode="auto">
          <a:xfrm>
            <a:off x="5724525" y="3500438"/>
            <a:ext cx="15113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7" name="Line 23"/>
          <p:cNvSpPr>
            <a:spLocks noChangeShapeType="1"/>
          </p:cNvSpPr>
          <p:nvPr/>
        </p:nvSpPr>
        <p:spPr bwMode="auto">
          <a:xfrm>
            <a:off x="5508625" y="4437063"/>
            <a:ext cx="15843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8" name="Line 24"/>
          <p:cNvSpPr>
            <a:spLocks noChangeShapeType="1"/>
          </p:cNvSpPr>
          <p:nvPr/>
        </p:nvSpPr>
        <p:spPr bwMode="auto">
          <a:xfrm>
            <a:off x="1116013" y="5734050"/>
            <a:ext cx="1800225"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0259" name="Text Box 25"/>
          <p:cNvSpPr txBox="1">
            <a:spLocks noChangeArrowheads="1"/>
          </p:cNvSpPr>
          <p:nvPr/>
        </p:nvSpPr>
        <p:spPr bwMode="auto">
          <a:xfrm>
            <a:off x="2987675" y="5516563"/>
            <a:ext cx="1341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Adembuis</a:t>
            </a:r>
          </a:p>
        </p:txBody>
      </p:sp>
      <p:pic>
        <p:nvPicPr>
          <p:cNvPr id="1026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9925" y="908050"/>
            <a:ext cx="1968500" cy="133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1" name="Text Box 27"/>
          <p:cNvSpPr txBox="1">
            <a:spLocks noChangeArrowheads="1"/>
          </p:cNvSpPr>
          <p:nvPr/>
        </p:nvSpPr>
        <p:spPr bwMode="auto">
          <a:xfrm>
            <a:off x="2987675" y="3213100"/>
            <a:ext cx="633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Kop</a:t>
            </a:r>
          </a:p>
        </p:txBody>
      </p:sp>
      <p:sp>
        <p:nvSpPr>
          <p:cNvPr id="10262" name="Text Box 21"/>
          <p:cNvSpPr txBox="1">
            <a:spLocks noChangeArrowheads="1"/>
          </p:cNvSpPr>
          <p:nvPr/>
        </p:nvSpPr>
        <p:spPr bwMode="auto">
          <a:xfrm>
            <a:off x="7589838" y="5981700"/>
            <a:ext cx="1366837" cy="14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dirty="0">
                <a:solidFill>
                  <a:srgbClr val="003300"/>
                </a:solidFill>
              </a:rPr>
              <a:t>Levenscyclus mug</a:t>
            </a:r>
          </a:p>
        </p:txBody>
      </p:sp>
      <p:pic>
        <p:nvPicPr>
          <p:cNvPr id="10263" name="Picture 25" descr="youtube-logo(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8038" y="5908675"/>
            <a:ext cx="384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1174764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p:txBody>
          <a:bodyPr/>
          <a:lstStyle/>
          <a:p>
            <a:pPr eaLnBrk="1" hangingPunct="1"/>
            <a:r>
              <a:rPr lang="nl-NL" dirty="0"/>
              <a:t>T2. Planten en dieren</a:t>
            </a:r>
            <a:endParaRPr lang="nl-NL" dirty="0" smtClean="0"/>
          </a:p>
        </p:txBody>
      </p:sp>
      <p:sp>
        <p:nvSpPr>
          <p:cNvPr id="11267"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1268" name="Text Box 4"/>
          <p:cNvSpPr txBox="1">
            <a:spLocks noChangeArrowheads="1"/>
          </p:cNvSpPr>
          <p:nvPr/>
        </p:nvSpPr>
        <p:spPr bwMode="auto">
          <a:xfrm>
            <a:off x="2680339" y="981075"/>
            <a:ext cx="3557897"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Practicum: </a:t>
            </a:r>
            <a:r>
              <a:rPr lang="nl-NL" sz="2400" dirty="0">
                <a:solidFill>
                  <a:schemeClr val="bg1"/>
                </a:solidFill>
              </a:rPr>
              <a:t>De Watervlo.</a:t>
            </a:r>
          </a:p>
        </p:txBody>
      </p:sp>
      <p:sp>
        <p:nvSpPr>
          <p:cNvPr id="11270" name="Rectangle 6"/>
          <p:cNvSpPr>
            <a:spLocks noChangeArrowheads="1"/>
          </p:cNvSpPr>
          <p:nvPr/>
        </p:nvSpPr>
        <p:spPr bwMode="auto">
          <a:xfrm>
            <a:off x="260350" y="1989138"/>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a:solidFill>
                  <a:srgbClr val="37441C"/>
                </a:solidFill>
              </a:rPr>
              <a:t>Titel. Watervlo.  Vergroting: 40x.</a:t>
            </a:r>
          </a:p>
        </p:txBody>
      </p:sp>
      <p:sp>
        <p:nvSpPr>
          <p:cNvPr id="11271" name="Text Box 7"/>
          <p:cNvSpPr txBox="1">
            <a:spLocks noChangeArrowheads="1"/>
          </p:cNvSpPr>
          <p:nvPr/>
        </p:nvSpPr>
        <p:spPr bwMode="auto">
          <a:xfrm>
            <a:off x="6300788" y="2781300"/>
            <a:ext cx="635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Oog</a:t>
            </a:r>
          </a:p>
        </p:txBody>
      </p:sp>
      <p:sp>
        <p:nvSpPr>
          <p:cNvPr id="11272" name="Text Box 8"/>
          <p:cNvSpPr txBox="1">
            <a:spLocks noChangeArrowheads="1"/>
          </p:cNvSpPr>
          <p:nvPr/>
        </p:nvSpPr>
        <p:spPr bwMode="auto">
          <a:xfrm>
            <a:off x="6300788" y="2349500"/>
            <a:ext cx="1393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Voelspriet</a:t>
            </a:r>
          </a:p>
        </p:txBody>
      </p:sp>
      <p:pic>
        <p:nvPicPr>
          <p:cNvPr id="11273" name="Picture 9"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2492375"/>
            <a:ext cx="5686425" cy="402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5" name="Text Box 11"/>
          <p:cNvSpPr txBox="1">
            <a:spLocks noChangeArrowheads="1"/>
          </p:cNvSpPr>
          <p:nvPr/>
        </p:nvSpPr>
        <p:spPr bwMode="auto">
          <a:xfrm>
            <a:off x="6300788" y="3752850"/>
            <a:ext cx="10302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Eieren </a:t>
            </a:r>
          </a:p>
        </p:txBody>
      </p:sp>
      <p:sp>
        <p:nvSpPr>
          <p:cNvPr id="11276" name="Text Box 12"/>
          <p:cNvSpPr txBox="1">
            <a:spLocks noChangeArrowheads="1"/>
          </p:cNvSpPr>
          <p:nvPr/>
        </p:nvSpPr>
        <p:spPr bwMode="auto">
          <a:xfrm>
            <a:off x="6300788" y="4508500"/>
            <a:ext cx="15779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Darmkanaal</a:t>
            </a:r>
          </a:p>
        </p:txBody>
      </p:sp>
      <p:sp>
        <p:nvSpPr>
          <p:cNvPr id="11277" name="Text Box 13"/>
          <p:cNvSpPr txBox="1">
            <a:spLocks noChangeArrowheads="1"/>
          </p:cNvSpPr>
          <p:nvPr/>
        </p:nvSpPr>
        <p:spPr bwMode="auto">
          <a:xfrm>
            <a:off x="6319838" y="3284538"/>
            <a:ext cx="700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Hart</a:t>
            </a:r>
          </a:p>
        </p:txBody>
      </p:sp>
      <p:sp>
        <p:nvSpPr>
          <p:cNvPr id="11278" name="Text Box 14"/>
          <p:cNvSpPr txBox="1">
            <a:spLocks noChangeArrowheads="1"/>
          </p:cNvSpPr>
          <p:nvPr/>
        </p:nvSpPr>
        <p:spPr bwMode="auto">
          <a:xfrm>
            <a:off x="6300788" y="5157788"/>
            <a:ext cx="12080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Kieuwen</a:t>
            </a:r>
          </a:p>
        </p:txBody>
      </p:sp>
      <p:sp>
        <p:nvSpPr>
          <p:cNvPr id="11279" name="Line 15"/>
          <p:cNvSpPr>
            <a:spLocks noChangeShapeType="1"/>
          </p:cNvSpPr>
          <p:nvPr/>
        </p:nvSpPr>
        <p:spPr bwMode="auto">
          <a:xfrm flipV="1">
            <a:off x="1331913" y="2565400"/>
            <a:ext cx="4895850" cy="35877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0" name="Line 16"/>
          <p:cNvSpPr>
            <a:spLocks noChangeShapeType="1"/>
          </p:cNvSpPr>
          <p:nvPr/>
        </p:nvSpPr>
        <p:spPr bwMode="auto">
          <a:xfrm flipV="1">
            <a:off x="1979613" y="3068638"/>
            <a:ext cx="4248150" cy="4318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1" name="Line 17"/>
          <p:cNvSpPr>
            <a:spLocks noChangeShapeType="1"/>
          </p:cNvSpPr>
          <p:nvPr/>
        </p:nvSpPr>
        <p:spPr bwMode="auto">
          <a:xfrm flipV="1">
            <a:off x="3635375" y="3500438"/>
            <a:ext cx="2663825" cy="730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2" name="Line 18"/>
          <p:cNvSpPr>
            <a:spLocks noChangeShapeType="1"/>
          </p:cNvSpPr>
          <p:nvPr/>
        </p:nvSpPr>
        <p:spPr bwMode="auto">
          <a:xfrm flipV="1">
            <a:off x="3995738" y="4724400"/>
            <a:ext cx="2303462" cy="43338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3" name="Line 19"/>
          <p:cNvSpPr>
            <a:spLocks noChangeShapeType="1"/>
          </p:cNvSpPr>
          <p:nvPr/>
        </p:nvSpPr>
        <p:spPr bwMode="auto">
          <a:xfrm flipV="1">
            <a:off x="3203575" y="5373688"/>
            <a:ext cx="3095625"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1284" name="Line 20"/>
          <p:cNvSpPr>
            <a:spLocks noChangeShapeType="1"/>
          </p:cNvSpPr>
          <p:nvPr/>
        </p:nvSpPr>
        <p:spPr bwMode="auto">
          <a:xfrm flipV="1">
            <a:off x="3995738" y="4005263"/>
            <a:ext cx="2303462" cy="2159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Tree>
    <p:extLst>
      <p:ext uri="{BB962C8B-B14F-4D97-AF65-F5344CB8AC3E}">
        <p14:creationId xmlns:p14="http://schemas.microsoft.com/office/powerpoint/2010/main" val="42542589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2292" name="Picture 9"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1052513"/>
            <a:ext cx="3470275"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4941888"/>
            <a:ext cx="8391525" cy="1490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5" name="Rechthoek 1"/>
          <p:cNvSpPr>
            <a:spLocks noChangeArrowheads="1"/>
          </p:cNvSpPr>
          <p:nvPr/>
        </p:nvSpPr>
        <p:spPr bwMode="auto">
          <a:xfrm>
            <a:off x="4029075" y="1827213"/>
            <a:ext cx="47767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400" b="1">
                <a:solidFill>
                  <a:srgbClr val="FF0000"/>
                </a:solidFill>
              </a:rPr>
              <a:t>Kreeftachtigen. De Pekelkreeft.</a:t>
            </a:r>
            <a:endParaRPr lang="nl-NL" sz="2400">
              <a:solidFill>
                <a:srgbClr val="FF0000"/>
              </a:solidFill>
            </a:endParaRPr>
          </a:p>
        </p:txBody>
      </p:sp>
      <p:sp>
        <p:nvSpPr>
          <p:cNvPr id="12296" name="Rechthoek 23"/>
          <p:cNvSpPr>
            <a:spLocks noChangeArrowheads="1"/>
          </p:cNvSpPr>
          <p:nvPr/>
        </p:nvSpPr>
        <p:spPr bwMode="auto">
          <a:xfrm>
            <a:off x="4591050" y="4348163"/>
            <a:ext cx="3314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nl-NL" sz="2400" b="1">
                <a:solidFill>
                  <a:srgbClr val="FF0000"/>
                </a:solidFill>
              </a:rPr>
              <a:t>Zoutwoestijn in Utah.</a:t>
            </a:r>
            <a:endParaRPr lang="nl-NL" sz="2400">
              <a:solidFill>
                <a:srgbClr val="FF0000"/>
              </a:solidFill>
            </a:endParaRPr>
          </a:p>
        </p:txBody>
      </p:sp>
      <p:sp>
        <p:nvSpPr>
          <p:cNvPr id="2" name="Titel 1"/>
          <p:cNvSpPr>
            <a:spLocks noGrp="1"/>
          </p:cNvSpPr>
          <p:nvPr>
            <p:ph type="title"/>
          </p:nvPr>
        </p:nvSpPr>
        <p:spPr/>
        <p:txBody>
          <a:bodyPr/>
          <a:lstStyle/>
          <a:p>
            <a:r>
              <a:rPr lang="nl-NL" dirty="0"/>
              <a:t>T2. Planten en </a:t>
            </a:r>
            <a:r>
              <a:rPr lang="nl-NL" dirty="0" smtClean="0"/>
              <a:t>dieren De Pekelkreeft</a:t>
            </a:r>
            <a:endParaRPr lang="nl-NL" dirty="0"/>
          </a:p>
        </p:txBody>
      </p:sp>
    </p:spTree>
    <p:extLst>
      <p:ext uri="{BB962C8B-B14F-4D97-AF65-F5344CB8AC3E}">
        <p14:creationId xmlns:p14="http://schemas.microsoft.com/office/powerpoint/2010/main" val="1402497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13316" name="Picture 9"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hthoek 1"/>
          <p:cNvSpPr>
            <a:spLocks noChangeArrowheads="1"/>
          </p:cNvSpPr>
          <p:nvPr/>
        </p:nvSpPr>
        <p:spPr bwMode="auto">
          <a:xfrm>
            <a:off x="107950" y="1052513"/>
            <a:ext cx="89281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400" b="1">
                <a:solidFill>
                  <a:srgbClr val="FF0000"/>
                </a:solidFill>
              </a:rPr>
              <a:t>De Pekelkreeft. Kreeftachtige met een open bloedsomloop.</a:t>
            </a:r>
            <a:endParaRPr lang="nl-NL" sz="2400">
              <a:solidFill>
                <a:srgbClr val="FF0000"/>
              </a:solidFill>
            </a:endParaRPr>
          </a:p>
        </p:txBody>
      </p:sp>
      <p:sp>
        <p:nvSpPr>
          <p:cNvPr id="13318" name="Rechthoek 2"/>
          <p:cNvSpPr>
            <a:spLocks noChangeArrowheads="1"/>
          </p:cNvSpPr>
          <p:nvPr/>
        </p:nvSpPr>
        <p:spPr bwMode="auto">
          <a:xfrm>
            <a:off x="187325" y="1531938"/>
            <a:ext cx="8705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1800" b="1">
                <a:solidFill>
                  <a:srgbClr val="FF0000"/>
                </a:solidFill>
              </a:rPr>
              <a:t>Je krijgt een preparaat van een pekelkreeft. Bekijk het stromen van het bloed en het kloppen van het hart. Vergroting 50 x.</a:t>
            </a:r>
            <a:endParaRPr lang="nl-NL" sz="1800">
              <a:solidFill>
                <a:srgbClr val="FF0000"/>
              </a:solidFill>
            </a:endParaRPr>
          </a:p>
          <a:p>
            <a:r>
              <a:rPr lang="nl-NL" sz="1800" b="1">
                <a:solidFill>
                  <a:srgbClr val="FF0000"/>
                </a:solidFill>
              </a:rPr>
              <a:t>Maak een schematische tekening van de pekelkreeft op een A4.</a:t>
            </a:r>
            <a:endParaRPr lang="nl-NL" sz="1800">
              <a:solidFill>
                <a:srgbClr val="FF0000"/>
              </a:solidFill>
            </a:endParaRPr>
          </a:p>
          <a:p>
            <a:r>
              <a:rPr lang="nl-NL" sz="1800" b="1">
                <a:solidFill>
                  <a:srgbClr val="FF0000"/>
                </a:solidFill>
              </a:rPr>
              <a:t>Vermeld: </a:t>
            </a:r>
            <a:r>
              <a:rPr lang="nl-NL" sz="1800" b="1" i="1">
                <a:solidFill>
                  <a:srgbClr val="FF0000"/>
                </a:solidFill>
              </a:rPr>
              <a:t>darmkanaal met buisvormig hart - oog - kieuwen</a:t>
            </a:r>
            <a:endParaRPr lang="nl-NL" sz="1800">
              <a:solidFill>
                <a:srgbClr val="FF0000"/>
              </a:solidFill>
            </a:endParaRPr>
          </a:p>
        </p:txBody>
      </p:sp>
      <p:pic>
        <p:nvPicPr>
          <p:cNvPr id="133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3001963"/>
            <a:ext cx="4608513" cy="345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Line 20"/>
          <p:cNvSpPr>
            <a:spLocks noChangeShapeType="1"/>
          </p:cNvSpPr>
          <p:nvPr/>
        </p:nvSpPr>
        <p:spPr bwMode="auto">
          <a:xfrm>
            <a:off x="827584" y="3861048"/>
            <a:ext cx="5128915"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3" name="Line 20"/>
          <p:cNvSpPr>
            <a:spLocks noChangeShapeType="1"/>
          </p:cNvSpPr>
          <p:nvPr/>
        </p:nvSpPr>
        <p:spPr bwMode="auto">
          <a:xfrm>
            <a:off x="3919926" y="4924768"/>
            <a:ext cx="203657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5" name="Line 20"/>
          <p:cNvSpPr>
            <a:spLocks noChangeShapeType="1"/>
          </p:cNvSpPr>
          <p:nvPr/>
        </p:nvSpPr>
        <p:spPr bwMode="auto">
          <a:xfrm>
            <a:off x="4320381" y="5676500"/>
            <a:ext cx="1655763"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 name="Line 20"/>
          <p:cNvSpPr>
            <a:spLocks noChangeShapeType="1"/>
          </p:cNvSpPr>
          <p:nvPr/>
        </p:nvSpPr>
        <p:spPr bwMode="auto">
          <a:xfrm>
            <a:off x="3036887" y="4293096"/>
            <a:ext cx="2919612" cy="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7" name="Text Box 8"/>
          <p:cNvSpPr txBox="1">
            <a:spLocks noChangeArrowheads="1"/>
          </p:cNvSpPr>
          <p:nvPr/>
        </p:nvSpPr>
        <p:spPr bwMode="auto">
          <a:xfrm>
            <a:off x="6039264" y="3694548"/>
            <a:ext cx="6399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Oog</a:t>
            </a:r>
            <a:endParaRPr lang="nl-NL" sz="2000" b="1" dirty="0">
              <a:solidFill>
                <a:srgbClr val="37441C"/>
              </a:solidFill>
            </a:endParaRPr>
          </a:p>
        </p:txBody>
      </p:sp>
      <p:sp>
        <p:nvSpPr>
          <p:cNvPr id="18" name="Text Box 8"/>
          <p:cNvSpPr txBox="1">
            <a:spLocks noChangeArrowheads="1"/>
          </p:cNvSpPr>
          <p:nvPr/>
        </p:nvSpPr>
        <p:spPr bwMode="auto">
          <a:xfrm>
            <a:off x="5940152" y="4094658"/>
            <a:ext cx="333296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Zwempoten met kieuwen</a:t>
            </a:r>
            <a:endParaRPr lang="nl-NL" sz="2000" b="1" dirty="0">
              <a:solidFill>
                <a:srgbClr val="37441C"/>
              </a:solidFill>
            </a:endParaRPr>
          </a:p>
        </p:txBody>
      </p:sp>
      <p:sp>
        <p:nvSpPr>
          <p:cNvPr id="19" name="Text Box 8"/>
          <p:cNvSpPr txBox="1">
            <a:spLocks noChangeArrowheads="1"/>
          </p:cNvSpPr>
          <p:nvPr/>
        </p:nvSpPr>
        <p:spPr bwMode="auto">
          <a:xfrm>
            <a:off x="5940152" y="4726330"/>
            <a:ext cx="96212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Eieren</a:t>
            </a:r>
            <a:endParaRPr lang="nl-NL" sz="2000" b="1" dirty="0">
              <a:solidFill>
                <a:srgbClr val="37441C"/>
              </a:solidFill>
            </a:endParaRPr>
          </a:p>
        </p:txBody>
      </p:sp>
      <p:sp>
        <p:nvSpPr>
          <p:cNvPr id="20" name="Text Box 8"/>
          <p:cNvSpPr txBox="1">
            <a:spLocks noChangeArrowheads="1"/>
          </p:cNvSpPr>
          <p:nvPr/>
        </p:nvSpPr>
        <p:spPr bwMode="auto">
          <a:xfrm>
            <a:off x="6025960" y="5478462"/>
            <a:ext cx="220765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Darmkanaal met </a:t>
            </a:r>
          </a:p>
          <a:p>
            <a:pPr eaLnBrk="1" hangingPunct="1"/>
            <a:r>
              <a:rPr lang="nl-NL" sz="2000" b="1" dirty="0" smtClean="0">
                <a:solidFill>
                  <a:srgbClr val="37441C"/>
                </a:solidFill>
              </a:rPr>
              <a:t>buisvormig hart</a:t>
            </a:r>
            <a:endParaRPr lang="nl-NL" sz="2000" b="1" dirty="0">
              <a:solidFill>
                <a:srgbClr val="37441C"/>
              </a:solidFill>
            </a:endParaRPr>
          </a:p>
        </p:txBody>
      </p:sp>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888140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
          <p:cNvSpPr>
            <a:spLocks noChangeArrowheads="1"/>
          </p:cNvSpPr>
          <p:nvPr/>
        </p:nvSpPr>
        <p:spPr bwMode="auto">
          <a:xfrm>
            <a:off x="441325" y="1122960"/>
            <a:ext cx="8702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smtClean="0"/>
              <a:t>De </a:t>
            </a:r>
            <a:r>
              <a:rPr lang="nl-NL" sz="2000" b="1" dirty="0"/>
              <a:t>opperhuid van een Fluweelplant.</a:t>
            </a:r>
          </a:p>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smtClean="0"/>
              <a:t>Overzicht van de opperhuid van de Fluweelplant. Vergroting 400 </a:t>
            </a:r>
            <a:r>
              <a:rPr lang="nl-NL" sz="2000" b="1" dirty="0"/>
              <a:t>x.</a:t>
            </a:r>
          </a:p>
        </p:txBody>
      </p:sp>
      <p:sp>
        <p:nvSpPr>
          <p:cNvPr id="10" name="Tekstvak 9"/>
          <p:cNvSpPr txBox="1">
            <a:spLocks noChangeArrowheads="1"/>
          </p:cNvSpPr>
          <p:nvPr/>
        </p:nvSpPr>
        <p:spPr bwMode="auto">
          <a:xfrm>
            <a:off x="7155279" y="4731377"/>
            <a:ext cx="1214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err="1"/>
              <a:t>Sluitcel</a:t>
            </a:r>
            <a:endParaRPr lang="nl-NL" dirty="0"/>
          </a:p>
        </p:txBody>
      </p:sp>
      <p:sp>
        <p:nvSpPr>
          <p:cNvPr id="12" name="Tekstvak 11"/>
          <p:cNvSpPr txBox="1">
            <a:spLocks noChangeArrowheads="1"/>
          </p:cNvSpPr>
          <p:nvPr/>
        </p:nvSpPr>
        <p:spPr bwMode="auto">
          <a:xfrm>
            <a:off x="437839" y="200631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Opperhuidcel</a:t>
            </a:r>
          </a:p>
        </p:txBody>
      </p:sp>
      <p:sp>
        <p:nvSpPr>
          <p:cNvPr id="13" name="Tekstvak 12"/>
          <p:cNvSpPr txBox="1">
            <a:spLocks noChangeArrowheads="1"/>
          </p:cNvSpPr>
          <p:nvPr/>
        </p:nvSpPr>
        <p:spPr bwMode="auto">
          <a:xfrm>
            <a:off x="437839" y="3141445"/>
            <a:ext cx="122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Huid-</a:t>
            </a:r>
          </a:p>
          <a:p>
            <a:pPr eaLnBrk="1" hangingPunct="1"/>
            <a:r>
              <a:rPr lang="nl-NL" dirty="0" smtClean="0"/>
              <a:t>mondje</a:t>
            </a:r>
            <a:endParaRPr lang="nl-NL" dirty="0"/>
          </a:p>
        </p:txBody>
      </p:sp>
      <p:sp>
        <p:nvSpPr>
          <p:cNvPr id="14" name="Tekstvak 13"/>
          <p:cNvSpPr txBox="1">
            <a:spLocks noChangeArrowheads="1"/>
          </p:cNvSpPr>
          <p:nvPr/>
        </p:nvSpPr>
        <p:spPr bwMode="auto">
          <a:xfrm>
            <a:off x="437839" y="5047029"/>
            <a:ext cx="1847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Plantenhaar</a:t>
            </a:r>
          </a:p>
        </p:txBody>
      </p:sp>
      <p:pic>
        <p:nvPicPr>
          <p:cNvPr id="20489" name="Picture 2" descr="http://i355.photobucket.com/albums/r474/TheLordOfCantecroy/home-planten/paarsfluweelblad.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130" y="5529629"/>
            <a:ext cx="762889" cy="572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AutoShape 22">
            <a:hlinkClick r:id="rId5" highlightClick="1"/>
          </p:cNvPr>
          <p:cNvSpPr>
            <a:spLocks noChangeArrowheads="1"/>
          </p:cNvSpPr>
          <p:nvPr/>
        </p:nvSpPr>
        <p:spPr bwMode="auto">
          <a:xfrm>
            <a:off x="311387" y="6402282"/>
            <a:ext cx="503237"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491" name="Text Box 23"/>
          <p:cNvSpPr txBox="1">
            <a:spLocks noChangeArrowheads="1"/>
          </p:cNvSpPr>
          <p:nvPr/>
        </p:nvSpPr>
        <p:spPr bwMode="auto">
          <a:xfrm>
            <a:off x="923574" y="6513332"/>
            <a:ext cx="787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a:solidFill>
                  <a:srgbClr val="37441C"/>
                </a:solidFill>
              </a:rPr>
              <a:t>Fotosynthese</a:t>
            </a:r>
          </a:p>
        </p:txBody>
      </p:sp>
      <p:sp>
        <p:nvSpPr>
          <p:cNvPr id="2" name="Tekstvak 1"/>
          <p:cNvSpPr txBox="1"/>
          <p:nvPr/>
        </p:nvSpPr>
        <p:spPr>
          <a:xfrm>
            <a:off x="6799338" y="5078948"/>
            <a:ext cx="2044149" cy="461665"/>
          </a:xfrm>
          <a:prstGeom prst="rect">
            <a:avLst/>
          </a:prstGeom>
          <a:noFill/>
        </p:spPr>
        <p:txBody>
          <a:bodyPr wrap="none" rtlCol="0">
            <a:spAutoFit/>
          </a:bodyPr>
          <a:lstStyle/>
          <a:p>
            <a:r>
              <a:rPr lang="nl-NL" dirty="0" smtClean="0"/>
              <a:t>Ademopening</a:t>
            </a:r>
            <a:endParaRPr lang="nl-NL" dirty="0"/>
          </a:p>
        </p:txBody>
      </p:sp>
      <p:sp>
        <p:nvSpPr>
          <p:cNvPr id="3" name="Tekstvak 2"/>
          <p:cNvSpPr txBox="1"/>
          <p:nvPr/>
        </p:nvSpPr>
        <p:spPr>
          <a:xfrm>
            <a:off x="6503351" y="5540613"/>
            <a:ext cx="2380780" cy="461665"/>
          </a:xfrm>
          <a:prstGeom prst="rect">
            <a:avLst/>
          </a:prstGeom>
          <a:noFill/>
        </p:spPr>
        <p:txBody>
          <a:bodyPr wrap="none" rtlCol="0">
            <a:spAutoFit/>
          </a:bodyPr>
          <a:lstStyle/>
          <a:p>
            <a:r>
              <a:rPr lang="nl-NL" dirty="0" smtClean="0"/>
              <a:t>Bladgroenkorrel</a:t>
            </a:r>
            <a:endParaRPr lang="nl-NL" dirty="0"/>
          </a:p>
        </p:txBody>
      </p:sp>
      <p:sp>
        <p:nvSpPr>
          <p:cNvPr id="4" name="Rechteraccolade 3"/>
          <p:cNvSpPr/>
          <p:nvPr/>
        </p:nvSpPr>
        <p:spPr>
          <a:xfrm rot="16200000">
            <a:off x="7613594" y="3842712"/>
            <a:ext cx="506776" cy="1672083"/>
          </a:xfrm>
          <a:prstGeom prst="rightBrace">
            <a:avLst>
              <a:gd name="adj1" fmla="val 8333"/>
              <a:gd name="adj2" fmla="val 48023"/>
            </a:avLst>
          </a:prstGeom>
          <a:ln w="412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6" name="Text Box 23"/>
          <p:cNvSpPr txBox="1">
            <a:spLocks noChangeArrowheads="1"/>
          </p:cNvSpPr>
          <p:nvPr/>
        </p:nvSpPr>
        <p:spPr bwMode="auto">
          <a:xfrm>
            <a:off x="2495560" y="6484839"/>
            <a:ext cx="7296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smtClean="0">
                <a:solidFill>
                  <a:srgbClr val="37441C"/>
                </a:solidFill>
              </a:rPr>
              <a:t>huidmondje</a:t>
            </a:r>
            <a:endParaRPr lang="nl-NL" sz="800" dirty="0">
              <a:solidFill>
                <a:srgbClr val="37441C"/>
              </a:solidFill>
            </a:endParaRPr>
          </a:p>
        </p:txBody>
      </p:sp>
      <p:sp>
        <p:nvSpPr>
          <p:cNvPr id="6" name="Rechthoek 5"/>
          <p:cNvSpPr/>
          <p:nvPr/>
        </p:nvSpPr>
        <p:spPr>
          <a:xfrm>
            <a:off x="311387" y="904135"/>
            <a:ext cx="8702675" cy="5305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23764" y="6451387"/>
            <a:ext cx="323850" cy="219075"/>
          </a:xfrm>
          <a:prstGeom prst="rect">
            <a:avLst/>
          </a:prstGeom>
        </p:spPr>
      </p:pic>
      <p:sp>
        <p:nvSpPr>
          <p:cNvPr id="20" name="Tekstvak 19"/>
          <p:cNvSpPr txBox="1">
            <a:spLocks noChangeArrowheads="1"/>
          </p:cNvSpPr>
          <p:nvPr/>
        </p:nvSpPr>
        <p:spPr bwMode="auto">
          <a:xfrm>
            <a:off x="7433901" y="3570326"/>
            <a:ext cx="122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Huid-</a:t>
            </a:r>
          </a:p>
          <a:p>
            <a:pPr eaLnBrk="1" hangingPunct="1"/>
            <a:r>
              <a:rPr lang="nl-NL" dirty="0" smtClean="0"/>
              <a:t>mondje</a:t>
            </a:r>
            <a:endParaRPr lang="nl-NL" dirty="0"/>
          </a:p>
        </p:txBody>
      </p:sp>
      <p:sp>
        <p:nvSpPr>
          <p:cNvPr id="7" name="Ovaal 6"/>
          <p:cNvSpPr/>
          <p:nvPr/>
        </p:nvSpPr>
        <p:spPr>
          <a:xfrm>
            <a:off x="5938092" y="991076"/>
            <a:ext cx="176269" cy="187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p:cNvSpPr/>
          <p:nvPr/>
        </p:nvSpPr>
        <p:spPr>
          <a:xfrm>
            <a:off x="3734565" y="963154"/>
            <a:ext cx="176269" cy="187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p:cNvSpPr/>
          <p:nvPr/>
        </p:nvSpPr>
        <p:spPr>
          <a:xfrm>
            <a:off x="311387" y="168499"/>
            <a:ext cx="2132315" cy="523220"/>
          </a:xfrm>
          <a:prstGeom prst="rect">
            <a:avLst/>
          </a:prstGeom>
        </p:spPr>
        <p:txBody>
          <a:bodyPr wrap="none">
            <a:spAutoFit/>
          </a:bodyPr>
          <a:lstStyle/>
          <a:p>
            <a:r>
              <a:rPr lang="nl-NL" sz="2800" b="1" dirty="0"/>
              <a:t>T2. </a:t>
            </a:r>
            <a:r>
              <a:rPr lang="nl-NL" sz="2800" b="1" dirty="0" smtClean="0"/>
              <a:t>Planten</a:t>
            </a:r>
            <a:endParaRPr lang="nl-NL" sz="2800" b="1" dirty="0"/>
          </a:p>
        </p:txBody>
      </p:sp>
    </p:spTree>
    <p:extLst>
      <p:ext uri="{BB962C8B-B14F-4D97-AF65-F5344CB8AC3E}">
        <p14:creationId xmlns:p14="http://schemas.microsoft.com/office/powerpoint/2010/main" val="1951754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2" grpId="0"/>
      <p:bldP spid="3" grpId="0"/>
      <p:bldP spid="4"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4"/>
          <p:cNvSpPr>
            <a:spLocks noGrp="1"/>
          </p:cNvSpPr>
          <p:nvPr>
            <p:ph type="ctrTitle" idx="4294967295"/>
          </p:nvPr>
        </p:nvSpPr>
        <p:spPr>
          <a:xfrm>
            <a:off x="179388" y="0"/>
            <a:ext cx="7286625" cy="642938"/>
          </a:xfrm>
        </p:spPr>
        <p:txBody>
          <a:bodyPr/>
          <a:lstStyle/>
          <a:p>
            <a:pPr eaLnBrk="1" hangingPunct="1"/>
            <a:r>
              <a:rPr lang="nl-NL" dirty="0" smtClean="0"/>
              <a:t>Tuinkers</a:t>
            </a:r>
          </a:p>
        </p:txBody>
      </p:sp>
      <p:pic>
        <p:nvPicPr>
          <p:cNvPr id="4099"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p:cNvSpPr>
            <a:spLocks noChangeArrowheads="1"/>
          </p:cNvSpPr>
          <p:nvPr/>
        </p:nvSpPr>
        <p:spPr bwMode="auto">
          <a:xfrm>
            <a:off x="1401483" y="994103"/>
            <a:ext cx="661431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nl-NL" sz="2800" b="1" dirty="0">
                <a:solidFill>
                  <a:srgbClr val="003300"/>
                </a:solidFill>
              </a:rPr>
              <a:t>De natuurwetenschappelijke </a:t>
            </a:r>
            <a:r>
              <a:rPr lang="nl-NL" sz="2800" b="1" dirty="0" smtClean="0">
                <a:solidFill>
                  <a:srgbClr val="003300"/>
                </a:solidFill>
              </a:rPr>
              <a:t>methode</a:t>
            </a:r>
            <a:endParaRPr lang="nl-NL" sz="2800" b="1" dirty="0">
              <a:solidFill>
                <a:srgbClr val="003300"/>
              </a:solidFill>
            </a:endParaRPr>
          </a:p>
        </p:txBody>
      </p:sp>
      <p:sp>
        <p:nvSpPr>
          <p:cNvPr id="62470" name="Text Box 6"/>
          <p:cNvSpPr txBox="1">
            <a:spLocks noChangeArrowheads="1"/>
          </p:cNvSpPr>
          <p:nvPr/>
        </p:nvSpPr>
        <p:spPr bwMode="auto">
          <a:xfrm>
            <a:off x="179388" y="1606550"/>
            <a:ext cx="3921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1. Wat willen we onderzoeken?</a:t>
            </a:r>
          </a:p>
        </p:txBody>
      </p:sp>
      <p:sp>
        <p:nvSpPr>
          <p:cNvPr id="62471" name="Text Box 7"/>
          <p:cNvSpPr txBox="1">
            <a:spLocks noChangeArrowheads="1"/>
          </p:cNvSpPr>
          <p:nvPr/>
        </p:nvSpPr>
        <p:spPr bwMode="auto">
          <a:xfrm>
            <a:off x="512763" y="1916113"/>
            <a:ext cx="3379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solidFill>
                  <a:srgbClr val="FF0000"/>
                </a:solidFill>
              </a:rPr>
              <a:t>Waarom kwaakt de kikker?</a:t>
            </a:r>
          </a:p>
        </p:txBody>
      </p:sp>
      <p:sp>
        <p:nvSpPr>
          <p:cNvPr id="62472" name="Text Box 8"/>
          <p:cNvSpPr txBox="1">
            <a:spLocks noChangeArrowheads="1"/>
          </p:cNvSpPr>
          <p:nvPr/>
        </p:nvSpPr>
        <p:spPr bwMode="auto">
          <a:xfrm>
            <a:off x="250825" y="2305050"/>
            <a:ext cx="8129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2. Wat veronderstellen we? Je bedenkt een antwoord op de vraag.</a:t>
            </a:r>
          </a:p>
        </p:txBody>
      </p:sp>
      <p:sp>
        <p:nvSpPr>
          <p:cNvPr id="62478" name="Text Box 14"/>
          <p:cNvSpPr txBox="1">
            <a:spLocks noChangeArrowheads="1"/>
          </p:cNvSpPr>
          <p:nvPr/>
        </p:nvSpPr>
        <p:spPr bwMode="auto">
          <a:xfrm>
            <a:off x="279400" y="3086100"/>
            <a:ext cx="27797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3. Wat gaan we doen?</a:t>
            </a:r>
          </a:p>
        </p:txBody>
      </p:sp>
      <p:sp>
        <p:nvSpPr>
          <p:cNvPr id="62479" name="Text Box 15"/>
          <p:cNvSpPr txBox="1">
            <a:spLocks noChangeArrowheads="1"/>
          </p:cNvSpPr>
          <p:nvPr/>
        </p:nvSpPr>
        <p:spPr bwMode="auto">
          <a:xfrm>
            <a:off x="238125" y="3806825"/>
            <a:ext cx="3178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4. Wat hebben we nodig?</a:t>
            </a:r>
          </a:p>
        </p:txBody>
      </p:sp>
      <p:sp>
        <p:nvSpPr>
          <p:cNvPr id="62480" name="Text Box 16"/>
          <p:cNvSpPr txBox="1">
            <a:spLocks noChangeArrowheads="1"/>
          </p:cNvSpPr>
          <p:nvPr/>
        </p:nvSpPr>
        <p:spPr bwMode="auto">
          <a:xfrm>
            <a:off x="225425" y="4572000"/>
            <a:ext cx="30321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5. Wat nemen we waar?</a:t>
            </a:r>
          </a:p>
        </p:txBody>
      </p:sp>
      <p:sp>
        <p:nvSpPr>
          <p:cNvPr id="62481" name="Text Box 17"/>
          <p:cNvSpPr txBox="1">
            <a:spLocks noChangeArrowheads="1"/>
          </p:cNvSpPr>
          <p:nvPr/>
        </p:nvSpPr>
        <p:spPr bwMode="auto">
          <a:xfrm>
            <a:off x="179388" y="5583099"/>
            <a:ext cx="49180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t>6. Welke conclusie kunnen we trekken?</a:t>
            </a:r>
          </a:p>
        </p:txBody>
      </p:sp>
      <p:sp>
        <p:nvSpPr>
          <p:cNvPr id="62483" name="Text Box 19"/>
          <p:cNvSpPr txBox="1">
            <a:spLocks noChangeArrowheads="1"/>
          </p:cNvSpPr>
          <p:nvPr/>
        </p:nvSpPr>
        <p:spPr bwMode="auto">
          <a:xfrm>
            <a:off x="569913" y="2703513"/>
            <a:ext cx="6302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solidFill>
                  <a:srgbClr val="FF0000"/>
                </a:solidFill>
              </a:rPr>
              <a:t>Ik denk dat het mannetje een vrouwtje nodig heeft</a:t>
            </a:r>
          </a:p>
        </p:txBody>
      </p:sp>
      <p:sp>
        <p:nvSpPr>
          <p:cNvPr id="62484" name="Text Box 20"/>
          <p:cNvSpPr txBox="1">
            <a:spLocks noChangeArrowheads="1"/>
          </p:cNvSpPr>
          <p:nvPr/>
        </p:nvSpPr>
        <p:spPr bwMode="auto">
          <a:xfrm>
            <a:off x="530225" y="3452813"/>
            <a:ext cx="86852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solidFill>
                  <a:srgbClr val="FF0000"/>
                </a:solidFill>
              </a:rPr>
              <a:t>Nauwkeurige beschrijving van de proef. </a:t>
            </a:r>
            <a:r>
              <a:rPr lang="nl-NL" sz="2000" b="1" dirty="0">
                <a:solidFill>
                  <a:schemeClr val="tx2"/>
                </a:solidFill>
              </a:rPr>
              <a:t>Dus niet vrouwtje in bak doen!</a:t>
            </a:r>
          </a:p>
        </p:txBody>
      </p:sp>
      <p:sp>
        <p:nvSpPr>
          <p:cNvPr id="62485" name="Text Box 21"/>
          <p:cNvSpPr txBox="1">
            <a:spLocks noChangeArrowheads="1"/>
          </p:cNvSpPr>
          <p:nvPr/>
        </p:nvSpPr>
        <p:spPr bwMode="auto">
          <a:xfrm>
            <a:off x="488913" y="5908477"/>
            <a:ext cx="63834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smtClean="0">
                <a:solidFill>
                  <a:srgbClr val="FF0000"/>
                </a:solidFill>
              </a:rPr>
              <a:t>Mannetje had geen behoefte aan een vrouwtje……..</a:t>
            </a:r>
          </a:p>
          <a:p>
            <a:pPr eaLnBrk="1" hangingPunct="1"/>
            <a:r>
              <a:rPr lang="nl-NL" sz="2000" b="1" dirty="0" smtClean="0">
                <a:solidFill>
                  <a:srgbClr val="FF0000"/>
                </a:solidFill>
              </a:rPr>
              <a:t>Dus terug naar punt 2 ….. Andere veronderstelling.</a:t>
            </a:r>
            <a:endParaRPr lang="nl-NL" sz="2000" b="1" dirty="0">
              <a:solidFill>
                <a:srgbClr val="FF0000"/>
              </a:solidFill>
            </a:endParaRPr>
          </a:p>
        </p:txBody>
      </p:sp>
      <p:sp>
        <p:nvSpPr>
          <p:cNvPr id="62486" name="Text Box 22"/>
          <p:cNvSpPr txBox="1">
            <a:spLocks noChangeArrowheads="1"/>
          </p:cNvSpPr>
          <p:nvPr/>
        </p:nvSpPr>
        <p:spPr bwMode="auto">
          <a:xfrm>
            <a:off x="560388" y="4183063"/>
            <a:ext cx="309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a:solidFill>
                  <a:srgbClr val="FF0000"/>
                </a:solidFill>
              </a:rPr>
              <a:t>Lijst van benodigdheden</a:t>
            </a:r>
          </a:p>
        </p:txBody>
      </p:sp>
      <p:sp>
        <p:nvSpPr>
          <p:cNvPr id="62487" name="Text Box 23"/>
          <p:cNvSpPr txBox="1">
            <a:spLocks noChangeArrowheads="1"/>
          </p:cNvSpPr>
          <p:nvPr/>
        </p:nvSpPr>
        <p:spPr bwMode="auto">
          <a:xfrm>
            <a:off x="533400" y="4926013"/>
            <a:ext cx="251222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b="1" dirty="0" smtClean="0">
                <a:solidFill>
                  <a:srgbClr val="FF0000"/>
                </a:solidFill>
              </a:rPr>
              <a:t>Alles blijft kwaken.</a:t>
            </a:r>
            <a:endParaRPr lang="nl-NL" sz="2000" b="1" dirty="0">
              <a:solidFill>
                <a:srgbClr val="FF0000"/>
              </a:solidFill>
            </a:endParaRPr>
          </a:p>
        </p:txBody>
      </p:sp>
      <p:pic>
        <p:nvPicPr>
          <p:cNvPr id="4115" name="Picture 26" descr="FR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0875" y="4005262"/>
            <a:ext cx="1681163" cy="169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92" name="Picture 28" descr="Frog_cart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12038" y="5489575"/>
            <a:ext cx="1577975"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470"/>
                                        </p:tgtEl>
                                        <p:attrNameLst>
                                          <p:attrName>style.visibility</p:attrName>
                                        </p:attrNameLst>
                                      </p:cBhvr>
                                      <p:to>
                                        <p:strVal val="visible"/>
                                      </p:to>
                                    </p:set>
                                    <p:animEffect transition="in" filter="fade">
                                      <p:cBhvr>
                                        <p:cTn id="7" dur="2000"/>
                                        <p:tgtEl>
                                          <p:spTgt spid="62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471"/>
                                        </p:tgtEl>
                                        <p:attrNameLst>
                                          <p:attrName>style.visibility</p:attrName>
                                        </p:attrNameLst>
                                      </p:cBhvr>
                                      <p:to>
                                        <p:strVal val="visible"/>
                                      </p:to>
                                    </p:set>
                                    <p:animEffect transition="in" filter="fade">
                                      <p:cBhvr>
                                        <p:cTn id="12" dur="2000"/>
                                        <p:tgtEl>
                                          <p:spTgt spid="6247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472"/>
                                        </p:tgtEl>
                                        <p:attrNameLst>
                                          <p:attrName>style.visibility</p:attrName>
                                        </p:attrNameLst>
                                      </p:cBhvr>
                                      <p:to>
                                        <p:strVal val="visible"/>
                                      </p:to>
                                    </p:set>
                                    <p:animEffect transition="in" filter="fade">
                                      <p:cBhvr>
                                        <p:cTn id="17" dur="2000"/>
                                        <p:tgtEl>
                                          <p:spTgt spid="6247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2483"/>
                                        </p:tgtEl>
                                        <p:attrNameLst>
                                          <p:attrName>style.visibility</p:attrName>
                                        </p:attrNameLst>
                                      </p:cBhvr>
                                      <p:to>
                                        <p:strVal val="visible"/>
                                      </p:to>
                                    </p:set>
                                    <p:animEffect transition="in" filter="fade">
                                      <p:cBhvr>
                                        <p:cTn id="22" dur="2000"/>
                                        <p:tgtEl>
                                          <p:spTgt spid="624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2492"/>
                                        </p:tgtEl>
                                        <p:attrNameLst>
                                          <p:attrName>style.visibility</p:attrName>
                                        </p:attrNameLst>
                                      </p:cBhvr>
                                      <p:to>
                                        <p:strVal val="visible"/>
                                      </p:to>
                                    </p:set>
                                    <p:animEffect transition="in" filter="fade">
                                      <p:cBhvr>
                                        <p:cTn id="27" dur="2000"/>
                                        <p:tgtEl>
                                          <p:spTgt spid="6249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2478"/>
                                        </p:tgtEl>
                                        <p:attrNameLst>
                                          <p:attrName>style.visibility</p:attrName>
                                        </p:attrNameLst>
                                      </p:cBhvr>
                                      <p:to>
                                        <p:strVal val="visible"/>
                                      </p:to>
                                    </p:set>
                                    <p:animEffect transition="in" filter="fade">
                                      <p:cBhvr>
                                        <p:cTn id="32" dur="2000"/>
                                        <p:tgtEl>
                                          <p:spTgt spid="6247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484"/>
                                        </p:tgtEl>
                                        <p:attrNameLst>
                                          <p:attrName>style.visibility</p:attrName>
                                        </p:attrNameLst>
                                      </p:cBhvr>
                                      <p:to>
                                        <p:strVal val="visible"/>
                                      </p:to>
                                    </p:set>
                                    <p:animEffect transition="in" filter="fade">
                                      <p:cBhvr>
                                        <p:cTn id="37" dur="2000"/>
                                        <p:tgtEl>
                                          <p:spTgt spid="6248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2479"/>
                                        </p:tgtEl>
                                        <p:attrNameLst>
                                          <p:attrName>style.visibility</p:attrName>
                                        </p:attrNameLst>
                                      </p:cBhvr>
                                      <p:to>
                                        <p:strVal val="visible"/>
                                      </p:to>
                                    </p:set>
                                    <p:animEffect transition="in" filter="fade">
                                      <p:cBhvr>
                                        <p:cTn id="42" dur="2000"/>
                                        <p:tgtEl>
                                          <p:spTgt spid="624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2486"/>
                                        </p:tgtEl>
                                        <p:attrNameLst>
                                          <p:attrName>style.visibility</p:attrName>
                                        </p:attrNameLst>
                                      </p:cBhvr>
                                      <p:to>
                                        <p:strVal val="visible"/>
                                      </p:to>
                                    </p:set>
                                    <p:animEffect transition="in" filter="fade">
                                      <p:cBhvr>
                                        <p:cTn id="47" dur="2000"/>
                                        <p:tgtEl>
                                          <p:spTgt spid="6248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2480"/>
                                        </p:tgtEl>
                                        <p:attrNameLst>
                                          <p:attrName>style.visibility</p:attrName>
                                        </p:attrNameLst>
                                      </p:cBhvr>
                                      <p:to>
                                        <p:strVal val="visible"/>
                                      </p:to>
                                    </p:set>
                                    <p:animEffect transition="in" filter="fade">
                                      <p:cBhvr>
                                        <p:cTn id="52" dur="2000"/>
                                        <p:tgtEl>
                                          <p:spTgt spid="6248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2487"/>
                                        </p:tgtEl>
                                        <p:attrNameLst>
                                          <p:attrName>style.visibility</p:attrName>
                                        </p:attrNameLst>
                                      </p:cBhvr>
                                      <p:to>
                                        <p:strVal val="visible"/>
                                      </p:to>
                                    </p:set>
                                    <p:animEffect transition="in" filter="fade">
                                      <p:cBhvr>
                                        <p:cTn id="57" dur="2000"/>
                                        <p:tgtEl>
                                          <p:spTgt spid="6248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2481"/>
                                        </p:tgtEl>
                                        <p:attrNameLst>
                                          <p:attrName>style.visibility</p:attrName>
                                        </p:attrNameLst>
                                      </p:cBhvr>
                                      <p:to>
                                        <p:strVal val="visible"/>
                                      </p:to>
                                    </p:set>
                                    <p:animEffect transition="in" filter="fade">
                                      <p:cBhvr>
                                        <p:cTn id="62" dur="2000"/>
                                        <p:tgtEl>
                                          <p:spTgt spid="6248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62485"/>
                                        </p:tgtEl>
                                        <p:attrNameLst>
                                          <p:attrName>style.visibility</p:attrName>
                                        </p:attrNameLst>
                                      </p:cBhvr>
                                      <p:to>
                                        <p:strVal val="visible"/>
                                      </p:to>
                                    </p:set>
                                    <p:animEffect transition="in" filter="fade">
                                      <p:cBhvr>
                                        <p:cTn id="67" dur="2000"/>
                                        <p:tgtEl>
                                          <p:spTgt spid="62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P spid="62472" grpId="0"/>
      <p:bldP spid="62478" grpId="0"/>
      <p:bldP spid="62479" grpId="0"/>
      <p:bldP spid="62480" grpId="0"/>
      <p:bldP spid="62481" grpId="0"/>
      <p:bldP spid="62483" grpId="0"/>
      <p:bldP spid="62484" grpId="0"/>
      <p:bldP spid="62485" grpId="0"/>
      <p:bldP spid="62486" grpId="0"/>
      <p:bldP spid="6248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4"/>
          <p:cNvSpPr>
            <a:spLocks noGrp="1"/>
          </p:cNvSpPr>
          <p:nvPr>
            <p:ph type="ctrTitle" idx="4294967295"/>
          </p:nvPr>
        </p:nvSpPr>
        <p:spPr>
          <a:xfrm>
            <a:off x="179388" y="0"/>
            <a:ext cx="7286625" cy="642938"/>
          </a:xfrm>
        </p:spPr>
        <p:txBody>
          <a:bodyPr/>
          <a:lstStyle/>
          <a:p>
            <a:pPr eaLnBrk="1" hangingPunct="1"/>
            <a:r>
              <a:rPr lang="nl-NL" dirty="0" smtClean="0"/>
              <a:t>Kieming van Tuinkerszaden</a:t>
            </a:r>
          </a:p>
        </p:txBody>
      </p:sp>
      <p:pic>
        <p:nvPicPr>
          <p:cNvPr id="512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274638" y="963613"/>
            <a:ext cx="8374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Voorbeeld. Is er water nodig voor de kieming?</a:t>
            </a:r>
          </a:p>
        </p:txBody>
      </p:sp>
      <p:sp>
        <p:nvSpPr>
          <p:cNvPr id="5125" name="Text Box 6"/>
          <p:cNvSpPr txBox="1">
            <a:spLocks noChangeArrowheads="1"/>
          </p:cNvSpPr>
          <p:nvPr/>
        </p:nvSpPr>
        <p:spPr bwMode="auto">
          <a:xfrm>
            <a:off x="163513" y="1301873"/>
            <a:ext cx="851376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algn="ctr" eaLnBrk="1" hangingPunct="1"/>
            <a:r>
              <a:rPr lang="nl-NL" b="1" dirty="0">
                <a:solidFill>
                  <a:srgbClr val="FF0000"/>
                </a:solidFill>
              </a:rPr>
              <a:t>De lijst van proeven waaruit je mag kiezen.</a:t>
            </a:r>
          </a:p>
          <a:p>
            <a:pPr eaLnBrk="1" hangingPunct="1">
              <a:buFontTx/>
              <a:buAutoNum type="arabicPeriod"/>
            </a:pPr>
            <a:r>
              <a:rPr lang="nl-NL" dirty="0"/>
              <a:t>Is de afstand tussen de zaden van belang voor de kieming?</a:t>
            </a:r>
          </a:p>
          <a:p>
            <a:pPr eaLnBrk="1" hangingPunct="1">
              <a:buFontTx/>
              <a:buAutoNum type="arabicPeriod"/>
            </a:pPr>
            <a:r>
              <a:rPr lang="nl-NL" dirty="0"/>
              <a:t>Is er licht nodig voor de kieming?</a:t>
            </a:r>
          </a:p>
          <a:p>
            <a:pPr eaLnBrk="1" hangingPunct="1">
              <a:buFontTx/>
              <a:buAutoNum type="arabicPeriod"/>
            </a:pPr>
            <a:r>
              <a:rPr lang="nl-NL" dirty="0"/>
              <a:t>Is er een hoge temperatuur nodig voor de kieming?</a:t>
            </a:r>
          </a:p>
          <a:p>
            <a:pPr eaLnBrk="1" hangingPunct="1">
              <a:buFontTx/>
              <a:buAutoNum type="arabicPeriod"/>
            </a:pPr>
            <a:r>
              <a:rPr lang="nl-NL" dirty="0"/>
              <a:t>Is er een lage temperatuur nodig voor de kieming?</a:t>
            </a:r>
          </a:p>
          <a:p>
            <a:pPr eaLnBrk="1" hangingPunct="1">
              <a:buFontTx/>
              <a:buAutoNum type="arabicPeriod"/>
            </a:pPr>
            <a:r>
              <a:rPr lang="nl-NL" dirty="0"/>
              <a:t>Is er zeep nodig voor de kieming?</a:t>
            </a:r>
          </a:p>
          <a:p>
            <a:pPr eaLnBrk="1" hangingPunct="1">
              <a:buFontTx/>
              <a:buAutoNum type="arabicPeriod"/>
            </a:pPr>
            <a:r>
              <a:rPr lang="nl-NL" dirty="0"/>
              <a:t>Is er een kleurstof nodig voor de kieming</a:t>
            </a:r>
            <a:r>
              <a:rPr lang="nl-NL" dirty="0" smtClean="0"/>
              <a:t>?</a:t>
            </a:r>
          </a:p>
          <a:p>
            <a:pPr eaLnBrk="1" hangingPunct="1">
              <a:buFontTx/>
              <a:buAutoNum type="arabicPeriod"/>
            </a:pPr>
            <a:r>
              <a:rPr lang="nl-NL" dirty="0" smtClean="0"/>
              <a:t>Is er ………. nodig voor de kieming?</a:t>
            </a:r>
            <a:endParaRPr lang="nl-NL" dirty="0"/>
          </a:p>
        </p:txBody>
      </p:sp>
      <p:sp>
        <p:nvSpPr>
          <p:cNvPr id="5126" name="Text Box 7"/>
          <p:cNvSpPr txBox="1">
            <a:spLocks noChangeArrowheads="1"/>
          </p:cNvSpPr>
          <p:nvPr/>
        </p:nvSpPr>
        <p:spPr bwMode="auto">
          <a:xfrm>
            <a:off x="269875" y="3891548"/>
            <a:ext cx="541655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algn="ctr" eaLnBrk="1" hangingPunct="1"/>
            <a:endParaRPr lang="nl-NL" b="1" dirty="0">
              <a:solidFill>
                <a:srgbClr val="FF0000"/>
              </a:solidFill>
            </a:endParaRPr>
          </a:p>
          <a:p>
            <a:pPr algn="ctr" eaLnBrk="1" hangingPunct="1"/>
            <a:r>
              <a:rPr lang="nl-NL" b="1" dirty="0">
                <a:solidFill>
                  <a:srgbClr val="FF0000"/>
                </a:solidFill>
              </a:rPr>
              <a:t>De lijst van benodigdheden.</a:t>
            </a:r>
          </a:p>
          <a:p>
            <a:pPr eaLnBrk="1" hangingPunct="1"/>
            <a:r>
              <a:rPr lang="nl-NL" b="1" dirty="0" smtClean="0"/>
              <a:t>Petrischaal - </a:t>
            </a:r>
            <a:r>
              <a:rPr lang="nl-NL" b="1" dirty="0"/>
              <a:t>Filtreerpapier</a:t>
            </a:r>
          </a:p>
          <a:p>
            <a:pPr eaLnBrk="1" hangingPunct="1"/>
            <a:r>
              <a:rPr lang="nl-NL" b="1" dirty="0" smtClean="0"/>
              <a:t>Stikker</a:t>
            </a:r>
            <a:endParaRPr lang="nl-NL" b="1" dirty="0"/>
          </a:p>
          <a:p>
            <a:pPr eaLnBrk="1" hangingPunct="1"/>
            <a:r>
              <a:rPr lang="nl-NL" b="1" dirty="0"/>
              <a:t>Koelkast /Verwarming</a:t>
            </a:r>
          </a:p>
          <a:p>
            <a:pPr eaLnBrk="1" hangingPunct="1"/>
            <a:r>
              <a:rPr lang="nl-NL" b="1" dirty="0" smtClean="0"/>
              <a:t>Water</a:t>
            </a:r>
            <a:endParaRPr lang="nl-NL" b="1" dirty="0"/>
          </a:p>
          <a:p>
            <a:pPr eaLnBrk="1" hangingPunct="1"/>
            <a:r>
              <a:rPr lang="nl-NL" b="1" dirty="0"/>
              <a:t>Aluminiumfolie</a:t>
            </a:r>
          </a:p>
          <a:p>
            <a:pPr eaLnBrk="1" hangingPunct="1"/>
            <a:r>
              <a:rPr lang="nl-NL" b="1" dirty="0"/>
              <a:t>20 tuinkerszaden per </a:t>
            </a:r>
            <a:r>
              <a:rPr lang="nl-NL" b="1" dirty="0" smtClean="0"/>
              <a:t>petrischaal</a:t>
            </a:r>
            <a:endParaRPr lang="nl-NL" b="1" dirty="0"/>
          </a:p>
        </p:txBody>
      </p:sp>
      <p:pic>
        <p:nvPicPr>
          <p:cNvPr id="5127" name="Picture 11" descr="tuink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0487" y="4183063"/>
            <a:ext cx="2343150"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4"/>
          <p:cNvSpPr>
            <a:spLocks noGrp="1"/>
          </p:cNvSpPr>
          <p:nvPr>
            <p:ph type="ctrTitle" idx="4294967295"/>
          </p:nvPr>
        </p:nvSpPr>
        <p:spPr>
          <a:xfrm>
            <a:off x="179388" y="0"/>
            <a:ext cx="7286625" cy="642938"/>
          </a:xfrm>
        </p:spPr>
        <p:txBody>
          <a:bodyPr/>
          <a:lstStyle/>
          <a:p>
            <a:pPr eaLnBrk="1" hangingPunct="1"/>
            <a:r>
              <a:rPr lang="nl-NL" dirty="0" smtClean="0"/>
              <a:t>T2. Planten en dieren</a:t>
            </a:r>
          </a:p>
        </p:txBody>
      </p:sp>
      <p:pic>
        <p:nvPicPr>
          <p:cNvPr id="6147"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p:cNvSpPr>
            <a:spLocks noChangeArrowheads="1"/>
          </p:cNvSpPr>
          <p:nvPr/>
        </p:nvSpPr>
        <p:spPr bwMode="auto">
          <a:xfrm>
            <a:off x="539750" y="1052513"/>
            <a:ext cx="7897813"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b="1" dirty="0">
                <a:solidFill>
                  <a:srgbClr val="37441C"/>
                </a:solidFill>
              </a:rPr>
              <a:t>Resultaten bekijken van de tuinkersproef.</a:t>
            </a:r>
          </a:p>
          <a:p>
            <a:endParaRPr lang="nl-NL" b="1" dirty="0">
              <a:solidFill>
                <a:srgbClr val="37441C"/>
              </a:solidFill>
            </a:endParaRPr>
          </a:p>
          <a:p>
            <a:r>
              <a:rPr lang="nl-NL" b="1" dirty="0">
                <a:solidFill>
                  <a:srgbClr val="37441C"/>
                </a:solidFill>
              </a:rPr>
              <a:t>Bekijk het resultaat en vul resultaat en conclusie in op je stencil.</a:t>
            </a:r>
          </a:p>
          <a:p>
            <a:endParaRPr lang="nl-NL" b="1" dirty="0">
              <a:solidFill>
                <a:srgbClr val="FF0000"/>
              </a:solidFill>
            </a:endParaRPr>
          </a:p>
        </p:txBody>
      </p:sp>
      <p:pic>
        <p:nvPicPr>
          <p:cNvPr id="6149" name="Picture 5" descr="Basil%2520Cress%2520black(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2420938"/>
            <a:ext cx="57150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6" descr="tuinkers_adv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5013325"/>
            <a:ext cx="2974975"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hlinkClick r:id="rId3"/>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3076" name="Text Box 7"/>
          <p:cNvSpPr txBox="1">
            <a:spLocks noChangeArrowheads="1"/>
          </p:cNvSpPr>
          <p:nvPr/>
        </p:nvSpPr>
        <p:spPr bwMode="auto">
          <a:xfrm>
            <a:off x="166689" y="981074"/>
            <a:ext cx="6849268"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a:solidFill>
                  <a:schemeClr val="bg1"/>
                </a:solidFill>
              </a:rPr>
              <a:t>Practicum : Inleiding </a:t>
            </a:r>
            <a:r>
              <a:rPr lang="nl-NL" sz="2400" dirty="0" smtClean="0">
                <a:solidFill>
                  <a:schemeClr val="bg1"/>
                </a:solidFill>
              </a:rPr>
              <a:t>microscopie </a:t>
            </a:r>
            <a:endParaRPr lang="nl-NL" sz="2400" dirty="0">
              <a:solidFill>
                <a:schemeClr val="bg1"/>
              </a:solidFill>
            </a:endParaRPr>
          </a:p>
        </p:txBody>
      </p:sp>
      <p:sp>
        <p:nvSpPr>
          <p:cNvPr id="3077" name="Rectangle 9"/>
          <p:cNvSpPr>
            <a:spLocks noChangeArrowheads="1"/>
          </p:cNvSpPr>
          <p:nvPr/>
        </p:nvSpPr>
        <p:spPr bwMode="auto">
          <a:xfrm>
            <a:off x="2543155" y="1970077"/>
            <a:ext cx="614046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sz="2400" b="1" dirty="0" smtClean="0">
                <a:solidFill>
                  <a:srgbClr val="37441C"/>
                </a:solidFill>
              </a:rPr>
              <a:t>Krantenletter </a:t>
            </a:r>
            <a:r>
              <a:rPr lang="nl-NL" sz="2400" b="1" dirty="0">
                <a:solidFill>
                  <a:srgbClr val="37441C"/>
                </a:solidFill>
              </a:rPr>
              <a:t>in water.  </a:t>
            </a:r>
            <a:endParaRPr lang="nl-NL" sz="2400" b="1" dirty="0" smtClean="0">
              <a:solidFill>
                <a:srgbClr val="37441C"/>
              </a:solidFill>
            </a:endParaRPr>
          </a:p>
          <a:p>
            <a:r>
              <a:rPr lang="nl-NL" sz="2400" b="1" dirty="0" smtClean="0">
                <a:solidFill>
                  <a:srgbClr val="37441C"/>
                </a:solidFill>
              </a:rPr>
              <a:t>Vergroting</a:t>
            </a:r>
            <a:r>
              <a:rPr lang="nl-NL" sz="2400" b="1" dirty="0">
                <a:solidFill>
                  <a:srgbClr val="37441C"/>
                </a:solidFill>
              </a:rPr>
              <a:t>: </a:t>
            </a:r>
            <a:r>
              <a:rPr lang="nl-NL" sz="2400" b="1" dirty="0" smtClean="0">
                <a:solidFill>
                  <a:srgbClr val="37441C"/>
                </a:solidFill>
              </a:rPr>
              <a:t>40x (10 x 4)  </a:t>
            </a:r>
            <a:r>
              <a:rPr lang="nl-NL" sz="2000" b="1" dirty="0" smtClean="0">
                <a:solidFill>
                  <a:srgbClr val="FF0000"/>
                </a:solidFill>
              </a:rPr>
              <a:t>lens met rode band</a:t>
            </a:r>
            <a:endParaRPr lang="nl-NL" sz="2000" b="1" dirty="0">
              <a:solidFill>
                <a:srgbClr val="37441C"/>
              </a:solidFill>
            </a:endParaRPr>
          </a:p>
        </p:txBody>
      </p:sp>
      <p:sp>
        <p:nvSpPr>
          <p:cNvPr id="33802" name="Rectangle 10"/>
          <p:cNvSpPr>
            <a:spLocks noChangeArrowheads="1"/>
          </p:cNvSpPr>
          <p:nvPr/>
        </p:nvSpPr>
        <p:spPr bwMode="auto">
          <a:xfrm>
            <a:off x="2496783" y="5020660"/>
            <a:ext cx="6389687" cy="118745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nl-NL" sz="2400" b="1" dirty="0">
                <a:solidFill>
                  <a:schemeClr val="bg1"/>
                </a:solidFill>
              </a:rPr>
              <a:t>Eerste eigenschap van de microscoop: </a:t>
            </a:r>
          </a:p>
          <a:p>
            <a:r>
              <a:rPr lang="nl-NL" sz="2400" b="1" dirty="0">
                <a:solidFill>
                  <a:schemeClr val="bg1"/>
                </a:solidFill>
              </a:rPr>
              <a:t>De microscoop draait alles om, links wordt rechts, boven wordt onder en andersom.</a:t>
            </a:r>
          </a:p>
        </p:txBody>
      </p:sp>
      <p:sp>
        <p:nvSpPr>
          <p:cNvPr id="3079" name="Text Box 13"/>
          <p:cNvSpPr txBox="1">
            <a:spLocks noChangeArrowheads="1"/>
          </p:cNvSpPr>
          <p:nvPr/>
        </p:nvSpPr>
        <p:spPr bwMode="auto">
          <a:xfrm>
            <a:off x="536575" y="5997575"/>
            <a:ext cx="1947863"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a:solidFill>
                  <a:srgbClr val="37441C"/>
                </a:solidFill>
              </a:rPr>
              <a:t>Het maken van een preparaat BIOPLEK</a:t>
            </a:r>
          </a:p>
        </p:txBody>
      </p:sp>
      <p:pic>
        <p:nvPicPr>
          <p:cNvPr id="3081" name="Picture 18" descr="home_icoon">
            <a:hlinkClick r:id="rId4" action="ppaction://hlinksldjump"/>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26" descr="im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688" y="5997575"/>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166688" y="2067569"/>
            <a:ext cx="2456011" cy="30963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166688" y="3044116"/>
            <a:ext cx="2456011" cy="0"/>
          </a:xfrm>
          <a:prstGeom prst="line">
            <a:avLst/>
          </a:prstGeom>
        </p:spPr>
        <p:style>
          <a:lnRef idx="1">
            <a:schemeClr val="dk1"/>
          </a:lnRef>
          <a:fillRef idx="0">
            <a:schemeClr val="dk1"/>
          </a:fillRef>
          <a:effectRef idx="0">
            <a:schemeClr val="dk1"/>
          </a:effectRef>
          <a:fontRef idx="minor">
            <a:schemeClr val="tx1"/>
          </a:fontRef>
        </p:style>
      </p:cxnSp>
      <p:cxnSp>
        <p:nvCxnSpPr>
          <p:cNvPr id="16" name="Rechte verbindingslijn 15"/>
          <p:cNvCxnSpPr/>
          <p:nvPr/>
        </p:nvCxnSpPr>
        <p:spPr>
          <a:xfrm>
            <a:off x="166688" y="4169405"/>
            <a:ext cx="2456011" cy="0"/>
          </a:xfrm>
          <a:prstGeom prst="line">
            <a:avLst/>
          </a:prstGeom>
        </p:spPr>
        <p:style>
          <a:lnRef idx="1">
            <a:schemeClr val="dk1"/>
          </a:lnRef>
          <a:fillRef idx="0">
            <a:schemeClr val="dk1"/>
          </a:fillRef>
          <a:effectRef idx="0">
            <a:schemeClr val="dk1"/>
          </a:effectRef>
          <a:fontRef idx="minor">
            <a:schemeClr val="tx1"/>
          </a:fontRef>
        </p:style>
      </p:cxnSp>
      <p:sp>
        <p:nvSpPr>
          <p:cNvPr id="6" name="Rechthoek 5"/>
          <p:cNvSpPr/>
          <p:nvPr/>
        </p:nvSpPr>
        <p:spPr>
          <a:xfrm>
            <a:off x="2543155" y="4151727"/>
            <a:ext cx="6784871" cy="461665"/>
          </a:xfrm>
          <a:prstGeom prst="rect">
            <a:avLst/>
          </a:prstGeom>
        </p:spPr>
        <p:txBody>
          <a:bodyPr wrap="none">
            <a:spAutoFit/>
          </a:bodyPr>
          <a:lstStyle/>
          <a:p>
            <a:r>
              <a:rPr lang="nl-NL" sz="2400" b="1" dirty="0" smtClean="0">
                <a:solidFill>
                  <a:srgbClr val="37441C"/>
                </a:solidFill>
              </a:rPr>
              <a:t>Vergroting:400x (10 x 40) </a:t>
            </a:r>
            <a:r>
              <a:rPr lang="nl-NL" sz="2000" b="1" dirty="0" smtClean="0">
                <a:solidFill>
                  <a:srgbClr val="00B0F0"/>
                </a:solidFill>
              </a:rPr>
              <a:t>Lens met blauwe band</a:t>
            </a:r>
            <a:endParaRPr lang="nl-NL" sz="2000" dirty="0">
              <a:solidFill>
                <a:srgbClr val="00B0F0"/>
              </a:solidFill>
            </a:endParaRPr>
          </a:p>
        </p:txBody>
      </p:sp>
      <p:sp>
        <p:nvSpPr>
          <p:cNvPr id="7" name="Rechthoek 6"/>
          <p:cNvSpPr/>
          <p:nvPr/>
        </p:nvSpPr>
        <p:spPr>
          <a:xfrm>
            <a:off x="2585945" y="2992429"/>
            <a:ext cx="6371296" cy="461665"/>
          </a:xfrm>
          <a:prstGeom prst="rect">
            <a:avLst/>
          </a:prstGeom>
        </p:spPr>
        <p:txBody>
          <a:bodyPr wrap="none">
            <a:spAutoFit/>
          </a:bodyPr>
          <a:lstStyle/>
          <a:p>
            <a:r>
              <a:rPr lang="nl-NL" sz="2400" b="1" dirty="0" smtClean="0">
                <a:solidFill>
                  <a:srgbClr val="37441C"/>
                </a:solidFill>
              </a:rPr>
              <a:t>Vergroting: 100X (10 x 10) </a:t>
            </a:r>
            <a:r>
              <a:rPr lang="nl-NL" sz="2000" b="1" dirty="0" smtClean="0">
                <a:solidFill>
                  <a:srgbClr val="FFC000"/>
                </a:solidFill>
              </a:rPr>
              <a:t>lens met gele band</a:t>
            </a:r>
            <a:endParaRPr lang="nl-NL" sz="2000" dirty="0">
              <a:solidFill>
                <a:srgbClr val="FFC000"/>
              </a:solidFill>
            </a:endParaRPr>
          </a:p>
        </p:txBody>
      </p:sp>
      <p:sp>
        <p:nvSpPr>
          <p:cNvPr id="21" name="Ovaal 20"/>
          <p:cNvSpPr/>
          <p:nvPr/>
        </p:nvSpPr>
        <p:spPr>
          <a:xfrm>
            <a:off x="254000" y="3866804"/>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2" name="Ovaal 21"/>
          <p:cNvSpPr/>
          <p:nvPr/>
        </p:nvSpPr>
        <p:spPr>
          <a:xfrm>
            <a:off x="224854" y="3102251"/>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30" name="Rechte verbindingslijn 29"/>
          <p:cNvCxnSpPr/>
          <p:nvPr/>
        </p:nvCxnSpPr>
        <p:spPr>
          <a:xfrm>
            <a:off x="343916" y="2194065"/>
            <a:ext cx="2139478" cy="20574"/>
          </a:xfrm>
          <a:prstGeom prst="line">
            <a:avLst/>
          </a:prstGeom>
        </p:spPr>
        <p:style>
          <a:lnRef idx="1">
            <a:schemeClr val="dk1"/>
          </a:lnRef>
          <a:fillRef idx="0">
            <a:schemeClr val="dk1"/>
          </a:fillRef>
          <a:effectRef idx="0">
            <a:schemeClr val="dk1"/>
          </a:effectRef>
          <a:fontRef idx="minor">
            <a:schemeClr val="tx1"/>
          </a:fontRef>
        </p:style>
      </p:cxnSp>
      <p:cxnSp>
        <p:nvCxnSpPr>
          <p:cNvPr id="31" name="Rechte verbindingslijn 30"/>
          <p:cNvCxnSpPr/>
          <p:nvPr/>
        </p:nvCxnSpPr>
        <p:spPr>
          <a:xfrm>
            <a:off x="324954" y="4310119"/>
            <a:ext cx="2139478" cy="20574"/>
          </a:xfrm>
          <a:prstGeom prst="line">
            <a:avLst/>
          </a:prstGeom>
        </p:spPr>
        <p:style>
          <a:lnRef idx="1">
            <a:schemeClr val="dk1"/>
          </a:lnRef>
          <a:fillRef idx="0">
            <a:schemeClr val="dk1"/>
          </a:fillRef>
          <a:effectRef idx="0">
            <a:schemeClr val="dk1"/>
          </a:effectRef>
          <a:fontRef idx="minor">
            <a:schemeClr val="tx1"/>
          </a:fontRef>
        </p:style>
      </p:cxnSp>
      <p:cxnSp>
        <p:nvCxnSpPr>
          <p:cNvPr id="32" name="Rechte verbindingslijn 31"/>
          <p:cNvCxnSpPr/>
          <p:nvPr/>
        </p:nvCxnSpPr>
        <p:spPr>
          <a:xfrm>
            <a:off x="579438" y="3210201"/>
            <a:ext cx="1912714" cy="25602"/>
          </a:xfrm>
          <a:prstGeom prst="line">
            <a:avLst/>
          </a:prstGeom>
        </p:spPr>
        <p:style>
          <a:lnRef idx="1">
            <a:schemeClr val="dk1"/>
          </a:lnRef>
          <a:fillRef idx="0">
            <a:schemeClr val="dk1"/>
          </a:fillRef>
          <a:effectRef idx="0">
            <a:schemeClr val="dk1"/>
          </a:effectRef>
          <a:fontRef idx="minor">
            <a:schemeClr val="tx1"/>
          </a:fontRef>
        </p:style>
      </p:cxnSp>
      <p:sp>
        <p:nvSpPr>
          <p:cNvPr id="3" name="Titel 2"/>
          <p:cNvSpPr>
            <a:spLocks noGrp="1"/>
          </p:cNvSpPr>
          <p:nvPr>
            <p:ph type="title"/>
          </p:nvPr>
        </p:nvSpPr>
        <p:spPr>
          <a:xfrm>
            <a:off x="166687" y="71438"/>
            <a:ext cx="7191375" cy="642937"/>
          </a:xfrm>
        </p:spPr>
        <p:txBody>
          <a:bodyPr/>
          <a:lstStyle/>
          <a:p>
            <a:r>
              <a:rPr lang="nl-NL" dirty="0"/>
              <a:t>T2. Planten en </a:t>
            </a:r>
            <a:r>
              <a:rPr lang="nl-NL" dirty="0" smtClean="0"/>
              <a:t>dieren</a:t>
            </a:r>
            <a:endParaRPr lang="nl-NL" dirty="0"/>
          </a:p>
        </p:txBody>
      </p:sp>
    </p:spTree>
    <p:extLst>
      <p:ext uri="{BB962C8B-B14F-4D97-AF65-F5344CB8AC3E}">
        <p14:creationId xmlns:p14="http://schemas.microsoft.com/office/powerpoint/2010/main" val="2369257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fade">
                                      <p:cBhvr>
                                        <p:cTn id="7" dur="2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4"/>
          <p:cNvSpPr>
            <a:spLocks noGrp="1"/>
          </p:cNvSpPr>
          <p:nvPr>
            <p:ph type="ctrTitle" idx="4294967295"/>
          </p:nvPr>
        </p:nvSpPr>
        <p:spPr>
          <a:xfrm>
            <a:off x="179388" y="0"/>
            <a:ext cx="7286625" cy="642938"/>
          </a:xfrm>
        </p:spPr>
        <p:txBody>
          <a:bodyPr/>
          <a:lstStyle/>
          <a:p>
            <a:pPr eaLnBrk="1" hangingPunct="1"/>
            <a:r>
              <a:rPr lang="nl-NL" dirty="0" smtClean="0"/>
              <a:t>T2. Planten </a:t>
            </a:r>
            <a:r>
              <a:rPr lang="nl-NL" dirty="0"/>
              <a:t>en </a:t>
            </a:r>
            <a:r>
              <a:rPr lang="nl-NL" dirty="0" smtClean="0"/>
              <a:t>dieren demo Wortels</a:t>
            </a:r>
          </a:p>
        </p:txBody>
      </p:sp>
      <p:pic>
        <p:nvPicPr>
          <p:cNvPr id="7171" name="Picture 3"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9" name="Rectangle 5"/>
          <p:cNvSpPr>
            <a:spLocks noChangeArrowheads="1"/>
          </p:cNvSpPr>
          <p:nvPr/>
        </p:nvSpPr>
        <p:spPr bwMode="auto">
          <a:xfrm>
            <a:off x="250825" y="1700213"/>
            <a:ext cx="63373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b="1" dirty="0"/>
              <a:t>1. Opnemen van water en voedingstoffen  </a:t>
            </a:r>
          </a:p>
          <a:p>
            <a:r>
              <a:rPr lang="nl-NL" b="1" dirty="0"/>
              <a:t>    uit de grond.</a:t>
            </a:r>
          </a:p>
          <a:p>
            <a:endParaRPr lang="nl-NL" b="1" dirty="0"/>
          </a:p>
          <a:p>
            <a:r>
              <a:rPr lang="nl-NL" b="1" dirty="0"/>
              <a:t>2. Vastzetten van de plant.</a:t>
            </a:r>
          </a:p>
          <a:p>
            <a:endParaRPr lang="nl-NL" b="1" dirty="0"/>
          </a:p>
          <a:p>
            <a:r>
              <a:rPr lang="nl-NL" b="1" dirty="0"/>
              <a:t>3. Opslag van reservevoedsel.</a:t>
            </a:r>
          </a:p>
        </p:txBody>
      </p:sp>
      <p:pic>
        <p:nvPicPr>
          <p:cNvPr id="7173"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860800"/>
            <a:ext cx="1419225"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4" name="AutoShape 7">
            <a:hlinkClick r:id="rId6" highlightClick="1"/>
          </p:cNvPr>
          <p:cNvSpPr>
            <a:spLocks noChangeArrowheads="1"/>
          </p:cNvSpPr>
          <p:nvPr/>
        </p:nvSpPr>
        <p:spPr bwMode="auto">
          <a:xfrm>
            <a:off x="684213" y="6143625"/>
            <a:ext cx="503237"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p>
        </p:txBody>
      </p:sp>
      <p:sp>
        <p:nvSpPr>
          <p:cNvPr id="7175" name="Rectangle 8"/>
          <p:cNvSpPr>
            <a:spLocks noChangeArrowheads="1"/>
          </p:cNvSpPr>
          <p:nvPr/>
        </p:nvSpPr>
        <p:spPr bwMode="auto">
          <a:xfrm>
            <a:off x="179388" y="981075"/>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nl-NL" b="1" dirty="0"/>
              <a:t>Functie van de wortel?</a:t>
            </a:r>
          </a:p>
        </p:txBody>
      </p:sp>
      <p:pic>
        <p:nvPicPr>
          <p:cNvPr id="7176" name="Picture 9" descr="238777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16688" y="1052513"/>
            <a:ext cx="23812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7" name="Text Box 10"/>
          <p:cNvSpPr txBox="1">
            <a:spLocks noChangeArrowheads="1"/>
          </p:cNvSpPr>
          <p:nvPr/>
        </p:nvSpPr>
        <p:spPr bwMode="auto">
          <a:xfrm>
            <a:off x="1258888" y="6165850"/>
            <a:ext cx="113506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a:solidFill>
                  <a:srgbClr val="37441C"/>
                </a:solidFill>
              </a:rPr>
              <a:t>Functie wortel Video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animEffect transition="in" filter="fade">
                                      <p:cBhvr>
                                        <p:cTn id="7" dur="2000"/>
                                        <p:tgtEl>
                                          <p:spTgt spid="47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(Wortels)</a:t>
            </a:r>
          </a:p>
        </p:txBody>
      </p:sp>
      <p:pic>
        <p:nvPicPr>
          <p:cNvPr id="8195"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7"/>
          <p:cNvSpPr txBox="1">
            <a:spLocks noChangeArrowheads="1"/>
          </p:cNvSpPr>
          <p:nvPr/>
        </p:nvSpPr>
        <p:spPr bwMode="auto">
          <a:xfrm>
            <a:off x="539750" y="1125538"/>
            <a:ext cx="28019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dirty="0"/>
              <a:t>4 soorten wortels:</a:t>
            </a:r>
          </a:p>
        </p:txBody>
      </p:sp>
      <p:sp>
        <p:nvSpPr>
          <p:cNvPr id="48136" name="Text Box 8"/>
          <p:cNvSpPr txBox="1">
            <a:spLocks noChangeArrowheads="1"/>
          </p:cNvSpPr>
          <p:nvPr/>
        </p:nvSpPr>
        <p:spPr bwMode="auto">
          <a:xfrm>
            <a:off x="376238" y="1863725"/>
            <a:ext cx="4886325"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buFontTx/>
              <a:buAutoNum type="arabicPeriod"/>
            </a:pPr>
            <a:r>
              <a:rPr lang="nl-NL" b="1" dirty="0">
                <a:solidFill>
                  <a:srgbClr val="37441C"/>
                </a:solidFill>
              </a:rPr>
              <a:t>Hoofdwortel met zijwortels</a:t>
            </a:r>
          </a:p>
          <a:p>
            <a:pPr eaLnBrk="1" hangingPunct="1">
              <a:buFontTx/>
              <a:buAutoNum type="arabicPeriod"/>
            </a:pPr>
            <a:endParaRPr lang="nl-NL" b="1" dirty="0">
              <a:solidFill>
                <a:srgbClr val="37441C"/>
              </a:solidFill>
            </a:endParaRPr>
          </a:p>
          <a:p>
            <a:pPr eaLnBrk="1" hangingPunct="1">
              <a:buFontTx/>
              <a:buAutoNum type="arabicPeriod"/>
            </a:pPr>
            <a:endParaRPr lang="nl-NL" b="1" dirty="0">
              <a:solidFill>
                <a:srgbClr val="37441C"/>
              </a:solidFill>
            </a:endParaRPr>
          </a:p>
          <a:p>
            <a:pPr eaLnBrk="1" hangingPunct="1">
              <a:buFontTx/>
              <a:buAutoNum type="arabicPeriod"/>
            </a:pPr>
            <a:r>
              <a:rPr lang="nl-NL" b="1" dirty="0">
                <a:solidFill>
                  <a:srgbClr val="37441C"/>
                </a:solidFill>
              </a:rPr>
              <a:t>Penwortel</a:t>
            </a:r>
          </a:p>
          <a:p>
            <a:pPr eaLnBrk="1" hangingPunct="1">
              <a:buFontTx/>
              <a:buAutoNum type="arabicPeriod"/>
            </a:pPr>
            <a:endParaRPr lang="nl-NL" b="1" dirty="0">
              <a:solidFill>
                <a:srgbClr val="37441C"/>
              </a:solidFill>
            </a:endParaRPr>
          </a:p>
          <a:p>
            <a:pPr eaLnBrk="1" hangingPunct="1">
              <a:buFontTx/>
              <a:buAutoNum type="arabicPeriod"/>
            </a:pPr>
            <a:endParaRPr lang="nl-NL" b="1" dirty="0">
              <a:solidFill>
                <a:srgbClr val="37441C"/>
              </a:solidFill>
            </a:endParaRPr>
          </a:p>
          <a:p>
            <a:pPr eaLnBrk="1" hangingPunct="1">
              <a:buFontTx/>
              <a:buAutoNum type="arabicPeriod"/>
            </a:pPr>
            <a:r>
              <a:rPr lang="nl-NL" b="1" dirty="0">
                <a:solidFill>
                  <a:srgbClr val="37441C"/>
                </a:solidFill>
              </a:rPr>
              <a:t>Penwortel met reservevoedsel</a:t>
            </a:r>
          </a:p>
          <a:p>
            <a:pPr eaLnBrk="1" hangingPunct="1">
              <a:buFontTx/>
              <a:buAutoNum type="arabicPeriod"/>
            </a:pPr>
            <a:endParaRPr lang="nl-NL" b="1" dirty="0">
              <a:solidFill>
                <a:srgbClr val="37441C"/>
              </a:solidFill>
            </a:endParaRPr>
          </a:p>
          <a:p>
            <a:pPr eaLnBrk="1" hangingPunct="1">
              <a:buFontTx/>
              <a:buAutoNum type="arabicPeriod"/>
            </a:pPr>
            <a:r>
              <a:rPr lang="nl-NL" b="1" dirty="0" err="1">
                <a:solidFill>
                  <a:srgbClr val="37441C"/>
                </a:solidFill>
              </a:rPr>
              <a:t>Bijwortels</a:t>
            </a:r>
            <a:endParaRPr lang="nl-NL" b="1">
              <a:solidFill>
                <a:srgbClr val="37441C"/>
              </a:solidFill>
            </a:endParaRPr>
          </a:p>
        </p:txBody>
      </p:sp>
      <p:pic>
        <p:nvPicPr>
          <p:cNvPr id="481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052513"/>
            <a:ext cx="2000250" cy="244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6238" y="2349500"/>
            <a:ext cx="1362075" cy="176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9"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51500" y="3644900"/>
            <a:ext cx="2736850" cy="2693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4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313" y="4600575"/>
            <a:ext cx="1562100" cy="206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02" name="AutoShape 7">
            <a:hlinkClick r:id="rId8" highlightClick="1"/>
          </p:cNvPr>
          <p:cNvSpPr>
            <a:spLocks noChangeArrowheads="1"/>
          </p:cNvSpPr>
          <p:nvPr/>
        </p:nvSpPr>
        <p:spPr bwMode="auto">
          <a:xfrm>
            <a:off x="568325" y="5873750"/>
            <a:ext cx="503238"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8203" name="Text Box 10"/>
          <p:cNvSpPr txBox="1">
            <a:spLocks noChangeArrowheads="1"/>
          </p:cNvSpPr>
          <p:nvPr/>
        </p:nvSpPr>
        <p:spPr bwMode="auto">
          <a:xfrm>
            <a:off x="1143000" y="5895975"/>
            <a:ext cx="121920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37441C"/>
                </a:solidFill>
              </a:rPr>
              <a:t>Functie wortel Video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136"/>
                                        </p:tgtEl>
                                        <p:attrNameLst>
                                          <p:attrName>style.visibility</p:attrName>
                                        </p:attrNameLst>
                                      </p:cBhvr>
                                      <p:to>
                                        <p:strVal val="visible"/>
                                      </p:to>
                                    </p:set>
                                    <p:animEffect transition="in" filter="fade">
                                      <p:cBhvr>
                                        <p:cTn id="7" dur="2000"/>
                                        <p:tgtEl>
                                          <p:spTgt spid="48136"/>
                                        </p:tgtEl>
                                      </p:cBhvr>
                                    </p:animEffect>
                                  </p:childTnLst>
                                </p:cTn>
                              </p:par>
                              <p:par>
                                <p:cTn id="8" presetID="10" presetClass="entr" presetSubtype="0" fill="hold" nodeType="withEffect">
                                  <p:stCondLst>
                                    <p:cond delay="0"/>
                                  </p:stCondLst>
                                  <p:childTnLst>
                                    <p:set>
                                      <p:cBhvr>
                                        <p:cTn id="9" dur="1" fill="hold">
                                          <p:stCondLst>
                                            <p:cond delay="0"/>
                                          </p:stCondLst>
                                        </p:cTn>
                                        <p:tgtEl>
                                          <p:spTgt spid="48137"/>
                                        </p:tgtEl>
                                        <p:attrNameLst>
                                          <p:attrName>style.visibility</p:attrName>
                                        </p:attrNameLst>
                                      </p:cBhvr>
                                      <p:to>
                                        <p:strVal val="visible"/>
                                      </p:to>
                                    </p:set>
                                    <p:animEffect transition="in" filter="fade">
                                      <p:cBhvr>
                                        <p:cTn id="10" dur="2000"/>
                                        <p:tgtEl>
                                          <p:spTgt spid="48137"/>
                                        </p:tgtEl>
                                      </p:cBhvr>
                                    </p:animEffect>
                                  </p:childTnLst>
                                </p:cTn>
                              </p:par>
                              <p:par>
                                <p:cTn id="11" presetID="10" presetClass="entr" presetSubtype="0" fill="hold" nodeType="withEffect">
                                  <p:stCondLst>
                                    <p:cond delay="0"/>
                                  </p:stCondLst>
                                  <p:childTnLst>
                                    <p:set>
                                      <p:cBhvr>
                                        <p:cTn id="12" dur="1" fill="hold">
                                          <p:stCondLst>
                                            <p:cond delay="0"/>
                                          </p:stCondLst>
                                        </p:cTn>
                                        <p:tgtEl>
                                          <p:spTgt spid="48138"/>
                                        </p:tgtEl>
                                        <p:attrNameLst>
                                          <p:attrName>style.visibility</p:attrName>
                                        </p:attrNameLst>
                                      </p:cBhvr>
                                      <p:to>
                                        <p:strVal val="visible"/>
                                      </p:to>
                                    </p:set>
                                    <p:animEffect transition="in" filter="fade">
                                      <p:cBhvr>
                                        <p:cTn id="13" dur="2000"/>
                                        <p:tgtEl>
                                          <p:spTgt spid="48138"/>
                                        </p:tgtEl>
                                      </p:cBhvr>
                                    </p:animEffect>
                                  </p:childTnLst>
                                </p:cTn>
                              </p:par>
                              <p:par>
                                <p:cTn id="14" presetID="10" presetClass="entr" presetSubtype="0" fill="hold" nodeType="withEffect">
                                  <p:stCondLst>
                                    <p:cond delay="0"/>
                                  </p:stCondLst>
                                  <p:childTnLst>
                                    <p:set>
                                      <p:cBhvr>
                                        <p:cTn id="15" dur="1" fill="hold">
                                          <p:stCondLst>
                                            <p:cond delay="0"/>
                                          </p:stCondLst>
                                        </p:cTn>
                                        <p:tgtEl>
                                          <p:spTgt spid="48139"/>
                                        </p:tgtEl>
                                        <p:attrNameLst>
                                          <p:attrName>style.visibility</p:attrName>
                                        </p:attrNameLst>
                                      </p:cBhvr>
                                      <p:to>
                                        <p:strVal val="visible"/>
                                      </p:to>
                                    </p:set>
                                    <p:animEffect transition="in" filter="fade">
                                      <p:cBhvr>
                                        <p:cTn id="16" dur="2000"/>
                                        <p:tgtEl>
                                          <p:spTgt spid="48139"/>
                                        </p:tgtEl>
                                      </p:cBhvr>
                                    </p:animEffect>
                                  </p:childTnLst>
                                </p:cTn>
                              </p:par>
                              <p:par>
                                <p:cTn id="17" presetID="10" presetClass="entr" presetSubtype="0" fill="hold" nodeType="withEffect">
                                  <p:stCondLst>
                                    <p:cond delay="0"/>
                                  </p:stCondLst>
                                  <p:childTnLst>
                                    <p:set>
                                      <p:cBhvr>
                                        <p:cTn id="18" dur="1" fill="hold">
                                          <p:stCondLst>
                                            <p:cond delay="0"/>
                                          </p:stCondLst>
                                        </p:cTn>
                                        <p:tgtEl>
                                          <p:spTgt spid="48140"/>
                                        </p:tgtEl>
                                        <p:attrNameLst>
                                          <p:attrName>style.visibility</p:attrName>
                                        </p:attrNameLst>
                                      </p:cBhvr>
                                      <p:to>
                                        <p:strVal val="visible"/>
                                      </p:to>
                                    </p:set>
                                    <p:animEffect transition="in" filter="fade">
                                      <p:cBhvr>
                                        <p:cTn id="19" dur="2000"/>
                                        <p:tgtEl>
                                          <p:spTgt spid="48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(Wortels)</a:t>
            </a:r>
          </a:p>
        </p:txBody>
      </p:sp>
      <p:pic>
        <p:nvPicPr>
          <p:cNvPr id="9219"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1125538"/>
            <a:ext cx="2774950" cy="280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1" name="Text Box 6"/>
          <p:cNvSpPr txBox="1">
            <a:spLocks noChangeArrowheads="1"/>
          </p:cNvSpPr>
          <p:nvPr/>
        </p:nvSpPr>
        <p:spPr bwMode="auto">
          <a:xfrm>
            <a:off x="4067175" y="1484313"/>
            <a:ext cx="198246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dirty="0" smtClean="0"/>
              <a:t>Wortelharen</a:t>
            </a:r>
            <a:endParaRPr lang="nl-NL" b="1" dirty="0"/>
          </a:p>
        </p:txBody>
      </p:sp>
      <p:pic>
        <p:nvPicPr>
          <p:cNvPr id="9222"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8400" y="2708275"/>
            <a:ext cx="45720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3" name="Text Box 8"/>
          <p:cNvSpPr txBox="1">
            <a:spLocks noChangeArrowheads="1"/>
          </p:cNvSpPr>
          <p:nvPr/>
        </p:nvSpPr>
        <p:spPr bwMode="auto">
          <a:xfrm>
            <a:off x="323850" y="6237288"/>
            <a:ext cx="427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solidFill>
                  <a:srgbClr val="37441C"/>
                </a:solidFill>
              </a:rPr>
              <a:t>Wortelhaar. Vergroting 400x</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(Stengels)</a:t>
            </a:r>
          </a:p>
        </p:txBody>
      </p:sp>
      <p:pic>
        <p:nvPicPr>
          <p:cNvPr id="1024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5"/>
          <p:cNvSpPr>
            <a:spLocks noChangeArrowheads="1"/>
          </p:cNvSpPr>
          <p:nvPr/>
        </p:nvSpPr>
        <p:spPr bwMode="auto">
          <a:xfrm>
            <a:off x="274638" y="884238"/>
            <a:ext cx="60163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dirty="0">
                <a:solidFill>
                  <a:srgbClr val="37441C"/>
                </a:solidFill>
              </a:rPr>
              <a:t>De bouw van een stengel (</a:t>
            </a:r>
            <a:r>
              <a:rPr lang="nl-NL" b="1" dirty="0" smtClean="0">
                <a:solidFill>
                  <a:srgbClr val="37441C"/>
                </a:solidFill>
              </a:rPr>
              <a:t>Rododendron</a:t>
            </a:r>
            <a:r>
              <a:rPr lang="nl-NL" b="1" dirty="0">
                <a:solidFill>
                  <a:srgbClr val="37441C"/>
                </a:solidFill>
              </a:rPr>
              <a:t>)</a:t>
            </a:r>
          </a:p>
        </p:txBody>
      </p:sp>
      <p:sp>
        <p:nvSpPr>
          <p:cNvPr id="10245" name="Tekstvak 1"/>
          <p:cNvSpPr txBox="1">
            <a:spLocks noChangeArrowheads="1"/>
          </p:cNvSpPr>
          <p:nvPr/>
        </p:nvSpPr>
        <p:spPr bwMode="auto">
          <a:xfrm>
            <a:off x="468313" y="1649413"/>
            <a:ext cx="8428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Maak een habitustekening van de gehele stengel op 1 A4. </a:t>
            </a:r>
          </a:p>
          <a:p>
            <a:pPr eaLnBrk="1" hangingPunct="1"/>
            <a:r>
              <a:rPr lang="nl-NL"/>
              <a:t>Zet de namen erbij zoals die je in je boek vindt.</a:t>
            </a:r>
          </a:p>
        </p:txBody>
      </p:sp>
      <p:pic>
        <p:nvPicPr>
          <p:cNvPr id="10246" name="Picture 11" descr="http://www.anthemis.nl/beeldaromaethol/rhododendr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917825"/>
            <a:ext cx="28860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13" descr="http://www.helmers.de/pflanzen/rhododendron/rhododendron_hybride_dr_h_c_dresselhuys_blue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650" y="2917825"/>
            <a:ext cx="2749550" cy="303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(Les 3. Stengels)</a:t>
            </a:r>
          </a:p>
        </p:txBody>
      </p:sp>
      <p:pic>
        <p:nvPicPr>
          <p:cNvPr id="11267"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5"/>
          <p:cNvSpPr>
            <a:spLocks noChangeArrowheads="1"/>
          </p:cNvSpPr>
          <p:nvPr/>
        </p:nvSpPr>
        <p:spPr bwMode="auto">
          <a:xfrm>
            <a:off x="274638" y="884238"/>
            <a:ext cx="88947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a:solidFill>
                  <a:srgbClr val="37441C"/>
                </a:solidFill>
              </a:rPr>
              <a:t>Extra opdracht: VERSCHIL KRUID- en HOUTACHTIGE STENGEL</a:t>
            </a:r>
          </a:p>
        </p:txBody>
      </p:sp>
      <p:pic>
        <p:nvPicPr>
          <p:cNvPr id="11269" name="Picture 7" descr="http://www.complete-encyclopedie.nl/India/Bomen%20en%20struiken/New%202/Gewone%20Beu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25" y="1300163"/>
            <a:ext cx="25955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http://upload.wikimedia.org/wikipedia/commons/0/04/Monstera_deliciosa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9075" y="1300163"/>
            <a:ext cx="1973263"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3" descr="http://tuincentrumvanherwijnensteenwijk.nl/web/images/stories/kamerplanten/bloeiend/christusdoorn-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30588" y="1500188"/>
            <a:ext cx="2403475"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4" name="Picture 17" descr="http://www.circewicca.nl/graph/maan/01berk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9750" y="4429125"/>
            <a:ext cx="1652588" cy="164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5" name="Tekstvak 1"/>
          <p:cNvSpPr txBox="1">
            <a:spLocks noChangeArrowheads="1"/>
          </p:cNvSpPr>
          <p:nvPr/>
        </p:nvSpPr>
        <p:spPr bwMode="auto">
          <a:xfrm>
            <a:off x="1350963" y="2954338"/>
            <a:ext cx="901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BEUK</a:t>
            </a:r>
          </a:p>
        </p:txBody>
      </p:sp>
      <p:sp>
        <p:nvSpPr>
          <p:cNvPr id="11276" name="Tekstvak 2"/>
          <p:cNvSpPr txBox="1">
            <a:spLocks noChangeArrowheads="1"/>
          </p:cNvSpPr>
          <p:nvPr/>
        </p:nvSpPr>
        <p:spPr bwMode="auto">
          <a:xfrm>
            <a:off x="3751263" y="3338513"/>
            <a:ext cx="2076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Christusdoorn</a:t>
            </a:r>
          </a:p>
        </p:txBody>
      </p:sp>
      <p:sp>
        <p:nvSpPr>
          <p:cNvPr id="11277" name="Tekstvak 3"/>
          <p:cNvSpPr txBox="1">
            <a:spLocks noChangeArrowheads="1"/>
          </p:cNvSpPr>
          <p:nvPr/>
        </p:nvSpPr>
        <p:spPr bwMode="auto">
          <a:xfrm>
            <a:off x="6691313" y="3902075"/>
            <a:ext cx="17287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Gatenplant</a:t>
            </a:r>
          </a:p>
        </p:txBody>
      </p:sp>
      <p:sp>
        <p:nvSpPr>
          <p:cNvPr id="11278" name="Tekstvak 4"/>
          <p:cNvSpPr txBox="1">
            <a:spLocks noChangeArrowheads="1"/>
          </p:cNvSpPr>
          <p:nvPr/>
        </p:nvSpPr>
        <p:spPr bwMode="auto">
          <a:xfrm>
            <a:off x="715963" y="5840413"/>
            <a:ext cx="17684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10 geboden</a:t>
            </a:r>
            <a:endParaRPr lang="nl-NL" dirty="0"/>
          </a:p>
        </p:txBody>
      </p:sp>
      <p:sp>
        <p:nvSpPr>
          <p:cNvPr id="11279" name="Tekstvak 5"/>
          <p:cNvSpPr txBox="1">
            <a:spLocks noChangeArrowheads="1"/>
          </p:cNvSpPr>
          <p:nvPr/>
        </p:nvSpPr>
        <p:spPr bwMode="auto">
          <a:xfrm>
            <a:off x="4168965" y="5964237"/>
            <a:ext cx="124104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Papyrus</a:t>
            </a:r>
            <a:endParaRPr lang="nl-NL" dirty="0"/>
          </a:p>
        </p:txBody>
      </p:sp>
      <p:sp>
        <p:nvSpPr>
          <p:cNvPr id="11280" name="Tekstvak 6"/>
          <p:cNvSpPr txBox="1">
            <a:spLocks noChangeArrowheads="1"/>
          </p:cNvSpPr>
          <p:nvPr/>
        </p:nvSpPr>
        <p:spPr bwMode="auto">
          <a:xfrm>
            <a:off x="7313613" y="6061075"/>
            <a:ext cx="803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Berk</a:t>
            </a:r>
          </a:p>
        </p:txBody>
      </p:sp>
      <p:pic>
        <p:nvPicPr>
          <p:cNvPr id="1026" name="Picture 2" descr="http://www.forumtraiani.com/wp-content/uploads/was-ist-papyrus-2.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1263" y="3902075"/>
            <a:ext cx="2638426" cy="197882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Afbeeldingsresultaat voor tien geboden plant&quo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3111" y="3637115"/>
            <a:ext cx="2838877" cy="19824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4"/>
          <p:cNvSpPr txBox="1">
            <a:spLocks/>
          </p:cNvSpPr>
          <p:nvPr/>
        </p:nvSpPr>
        <p:spPr bwMode="auto">
          <a:xfrm>
            <a:off x="179388" y="71438"/>
            <a:ext cx="7037387"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800" b="1" dirty="0">
                <a:solidFill>
                  <a:srgbClr val="003300"/>
                </a:solidFill>
              </a:rPr>
              <a:t>T2. </a:t>
            </a:r>
            <a:r>
              <a:rPr lang="nl-NL" sz="2800" b="1" dirty="0" smtClean="0">
                <a:solidFill>
                  <a:srgbClr val="003300"/>
                </a:solidFill>
              </a:rPr>
              <a:t>Planten </a:t>
            </a:r>
            <a:r>
              <a:rPr lang="nl-NL" sz="2800" b="1" dirty="0"/>
              <a:t>en dieren</a:t>
            </a:r>
            <a:r>
              <a:rPr lang="nl-NL" sz="2800" b="1" dirty="0" smtClean="0">
                <a:solidFill>
                  <a:srgbClr val="003300"/>
                </a:solidFill>
              </a:rPr>
              <a:t>. </a:t>
            </a:r>
            <a:r>
              <a:rPr lang="nl-NL" sz="2800" b="1" dirty="0">
                <a:solidFill>
                  <a:srgbClr val="003300"/>
                </a:solidFill>
              </a:rPr>
              <a:t>De bouw van een kruidachtige stengel. De Dovenetel.</a:t>
            </a:r>
          </a:p>
        </p:txBody>
      </p:sp>
      <p:pic>
        <p:nvPicPr>
          <p:cNvPr id="12291" name="Picture 2" descr="http://www.paranormaaladviespunt.nl/Gezondheid/pics/dovene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63" y="1082675"/>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http://www.tuinclub.be/tuinartikels/dovene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3354388"/>
            <a:ext cx="3935413"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http://biologiepagina.nl/Wandplaten/Planten/WITTE%20DOVENET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7788" y="920750"/>
            <a:ext cx="3906837" cy="572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(De Dovenetel)</a:t>
            </a:r>
          </a:p>
        </p:txBody>
      </p:sp>
      <p:pic>
        <p:nvPicPr>
          <p:cNvPr id="13315"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11"/>
          <p:cNvSpPr txBox="1">
            <a:spLocks noChangeArrowheads="1"/>
          </p:cNvSpPr>
          <p:nvPr/>
        </p:nvSpPr>
        <p:spPr bwMode="auto">
          <a:xfrm>
            <a:off x="3751338" y="1621008"/>
            <a:ext cx="16049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Opperhuid</a:t>
            </a:r>
          </a:p>
        </p:txBody>
      </p:sp>
      <p:sp>
        <p:nvSpPr>
          <p:cNvPr id="13320" name="Text Box 12"/>
          <p:cNvSpPr txBox="1">
            <a:spLocks noChangeArrowheads="1"/>
          </p:cNvSpPr>
          <p:nvPr/>
        </p:nvSpPr>
        <p:spPr bwMode="auto">
          <a:xfrm>
            <a:off x="3780706" y="5198800"/>
            <a:ext cx="1546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Mergholte</a:t>
            </a:r>
          </a:p>
        </p:txBody>
      </p:sp>
      <p:sp>
        <p:nvSpPr>
          <p:cNvPr id="13321" name="Text Box 13"/>
          <p:cNvSpPr txBox="1">
            <a:spLocks noChangeArrowheads="1"/>
          </p:cNvSpPr>
          <p:nvPr/>
        </p:nvSpPr>
        <p:spPr bwMode="auto">
          <a:xfrm>
            <a:off x="3763962" y="2174105"/>
            <a:ext cx="152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Bastvaten</a:t>
            </a:r>
          </a:p>
        </p:txBody>
      </p:sp>
      <p:sp>
        <p:nvSpPr>
          <p:cNvPr id="13322" name="Text Box 14"/>
          <p:cNvSpPr txBox="1">
            <a:spLocks noChangeArrowheads="1"/>
          </p:cNvSpPr>
          <p:nvPr/>
        </p:nvSpPr>
        <p:spPr bwMode="auto">
          <a:xfrm>
            <a:off x="3754511" y="4663681"/>
            <a:ext cx="159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Houtvaten</a:t>
            </a:r>
          </a:p>
        </p:txBody>
      </p:sp>
      <p:sp>
        <p:nvSpPr>
          <p:cNvPr id="13323" name="Text Box 15"/>
          <p:cNvSpPr txBox="1">
            <a:spLocks noChangeArrowheads="1"/>
          </p:cNvSpPr>
          <p:nvPr/>
        </p:nvSpPr>
        <p:spPr bwMode="auto">
          <a:xfrm>
            <a:off x="3827439" y="3145164"/>
            <a:ext cx="12827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smtClean="0"/>
              <a:t>Delings-</a:t>
            </a:r>
          </a:p>
          <a:p>
            <a:pPr eaLnBrk="1" hangingPunct="1"/>
            <a:r>
              <a:rPr lang="nl-NL" u="sng" dirty="0" smtClean="0"/>
              <a:t>weefsel</a:t>
            </a:r>
            <a:endParaRPr lang="nl-NL" u="sng" dirty="0"/>
          </a:p>
        </p:txBody>
      </p:sp>
      <p:sp>
        <p:nvSpPr>
          <p:cNvPr id="13324" name="Text Box 16"/>
          <p:cNvSpPr txBox="1">
            <a:spLocks noChangeArrowheads="1"/>
          </p:cNvSpPr>
          <p:nvPr/>
        </p:nvSpPr>
        <p:spPr bwMode="auto">
          <a:xfrm>
            <a:off x="3818286" y="2778965"/>
            <a:ext cx="1674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Vulweefsel</a:t>
            </a:r>
          </a:p>
        </p:txBody>
      </p:sp>
      <p:sp>
        <p:nvSpPr>
          <p:cNvPr id="13325" name="Text Box 21"/>
          <p:cNvSpPr txBox="1">
            <a:spLocks noChangeArrowheads="1"/>
          </p:cNvSpPr>
          <p:nvPr/>
        </p:nvSpPr>
        <p:spPr bwMode="auto">
          <a:xfrm>
            <a:off x="3788123" y="4082544"/>
            <a:ext cx="1735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u="sng" dirty="0"/>
              <a:t>Vaatbundel</a:t>
            </a:r>
          </a:p>
        </p:txBody>
      </p:sp>
      <p:sp>
        <p:nvSpPr>
          <p:cNvPr id="2" name="AutoShape 22">
            <a:hlinkClick r:id="rId4" highlightClick="1"/>
          </p:cNvPr>
          <p:cNvSpPr>
            <a:spLocks noChangeArrowheads="1"/>
          </p:cNvSpPr>
          <p:nvPr/>
        </p:nvSpPr>
        <p:spPr bwMode="auto">
          <a:xfrm>
            <a:off x="3962400" y="6246813"/>
            <a:ext cx="503238" cy="334962"/>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3326" name="Text Box 23"/>
          <p:cNvSpPr txBox="1">
            <a:spLocks noChangeArrowheads="1"/>
          </p:cNvSpPr>
          <p:nvPr/>
        </p:nvSpPr>
        <p:spPr bwMode="auto">
          <a:xfrm>
            <a:off x="4537075" y="6269038"/>
            <a:ext cx="1146175"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37441C"/>
                </a:solidFill>
              </a:rPr>
              <a:t>Vaatbundel Mamberg</a:t>
            </a:r>
          </a:p>
        </p:txBody>
      </p:sp>
      <p:sp>
        <p:nvSpPr>
          <p:cNvPr id="13327" name="AutoShape 22">
            <a:hlinkClick r:id="rId5" highlightClick="1"/>
          </p:cNvPr>
          <p:cNvSpPr>
            <a:spLocks noChangeArrowheads="1"/>
          </p:cNvSpPr>
          <p:nvPr/>
        </p:nvSpPr>
        <p:spPr bwMode="auto">
          <a:xfrm>
            <a:off x="182563" y="6246813"/>
            <a:ext cx="503237" cy="334962"/>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3328" name="Text Box 23"/>
          <p:cNvSpPr txBox="1">
            <a:spLocks noChangeArrowheads="1"/>
          </p:cNvSpPr>
          <p:nvPr/>
        </p:nvSpPr>
        <p:spPr bwMode="auto">
          <a:xfrm>
            <a:off x="757238" y="6269038"/>
            <a:ext cx="890587"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37441C"/>
                </a:solidFill>
              </a:rPr>
              <a:t>Functie stengel</a:t>
            </a:r>
          </a:p>
        </p:txBody>
      </p:sp>
    </p:spTree>
    <p:extLst>
      <p:ext uri="{BB962C8B-B14F-4D97-AF65-F5344CB8AC3E}">
        <p14:creationId xmlns:p14="http://schemas.microsoft.com/office/powerpoint/2010/main" val="869968706"/>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kstvak 1"/>
          <p:cNvSpPr txBox="1">
            <a:spLocks noChangeArrowheads="1"/>
          </p:cNvSpPr>
          <p:nvPr/>
        </p:nvSpPr>
        <p:spPr bwMode="auto">
          <a:xfrm>
            <a:off x="355600" y="176213"/>
            <a:ext cx="59832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t>Functie(s) diverse plantaardige weefsels</a:t>
            </a:r>
          </a:p>
        </p:txBody>
      </p:sp>
      <p:sp>
        <p:nvSpPr>
          <p:cNvPr id="14339" name="Tekstvak 2"/>
          <p:cNvSpPr txBox="1">
            <a:spLocks noChangeArrowheads="1"/>
          </p:cNvSpPr>
          <p:nvPr/>
        </p:nvSpPr>
        <p:spPr bwMode="auto">
          <a:xfrm>
            <a:off x="355600" y="1382713"/>
            <a:ext cx="173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Opperhuid:</a:t>
            </a:r>
          </a:p>
        </p:txBody>
      </p:sp>
      <p:sp>
        <p:nvSpPr>
          <p:cNvPr id="4" name="Tekstvak 3"/>
          <p:cNvSpPr txBox="1">
            <a:spLocks noChangeArrowheads="1"/>
          </p:cNvSpPr>
          <p:nvPr/>
        </p:nvSpPr>
        <p:spPr bwMode="auto">
          <a:xfrm>
            <a:off x="2089150" y="1382713"/>
            <a:ext cx="5532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Bescherming tegen vraat en uitdroging</a:t>
            </a:r>
          </a:p>
        </p:txBody>
      </p:sp>
      <p:sp>
        <p:nvSpPr>
          <p:cNvPr id="14341" name="Tekstvak 4"/>
          <p:cNvSpPr txBox="1">
            <a:spLocks noChangeArrowheads="1"/>
          </p:cNvSpPr>
          <p:nvPr/>
        </p:nvSpPr>
        <p:spPr bwMode="auto">
          <a:xfrm>
            <a:off x="355600" y="1830388"/>
            <a:ext cx="1652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Bastvaten:</a:t>
            </a:r>
          </a:p>
        </p:txBody>
      </p:sp>
      <p:sp>
        <p:nvSpPr>
          <p:cNvPr id="6" name="Tekstvak 5"/>
          <p:cNvSpPr txBox="1">
            <a:spLocks noChangeArrowheads="1"/>
          </p:cNvSpPr>
          <p:nvPr/>
        </p:nvSpPr>
        <p:spPr bwMode="auto">
          <a:xfrm>
            <a:off x="2089150" y="1830388"/>
            <a:ext cx="2974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Transport van suiker</a:t>
            </a:r>
          </a:p>
        </p:txBody>
      </p:sp>
      <p:sp>
        <p:nvSpPr>
          <p:cNvPr id="14343" name="Tekstvak 6"/>
          <p:cNvSpPr txBox="1">
            <a:spLocks noChangeArrowheads="1"/>
          </p:cNvSpPr>
          <p:nvPr/>
        </p:nvSpPr>
        <p:spPr bwMode="auto">
          <a:xfrm>
            <a:off x="355600" y="2722495"/>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Houtvaten:</a:t>
            </a:r>
          </a:p>
        </p:txBody>
      </p:sp>
      <p:sp>
        <p:nvSpPr>
          <p:cNvPr id="8" name="Tekstvak 7"/>
          <p:cNvSpPr txBox="1">
            <a:spLocks noChangeArrowheads="1"/>
          </p:cNvSpPr>
          <p:nvPr/>
        </p:nvSpPr>
        <p:spPr bwMode="auto">
          <a:xfrm>
            <a:off x="2197100" y="2757080"/>
            <a:ext cx="6524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Transport van water en zouten en stevigheid </a:t>
            </a:r>
          </a:p>
        </p:txBody>
      </p:sp>
      <p:sp>
        <p:nvSpPr>
          <p:cNvPr id="14345" name="Tekstvak 8"/>
          <p:cNvSpPr txBox="1">
            <a:spLocks noChangeArrowheads="1"/>
          </p:cNvSpPr>
          <p:nvPr/>
        </p:nvSpPr>
        <p:spPr bwMode="auto">
          <a:xfrm>
            <a:off x="295275" y="2239497"/>
            <a:ext cx="23471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Delingsweefsel:</a:t>
            </a:r>
            <a:endParaRPr lang="nl-NL" dirty="0"/>
          </a:p>
        </p:txBody>
      </p:sp>
      <p:sp>
        <p:nvSpPr>
          <p:cNvPr id="10" name="Tekstvak 9"/>
          <p:cNvSpPr txBox="1">
            <a:spLocks noChangeArrowheads="1"/>
          </p:cNvSpPr>
          <p:nvPr/>
        </p:nvSpPr>
        <p:spPr bwMode="auto">
          <a:xfrm>
            <a:off x="2642392" y="2247106"/>
            <a:ext cx="4883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Aanmaken van bast- en houtvaten</a:t>
            </a:r>
          </a:p>
        </p:txBody>
      </p:sp>
      <p:sp>
        <p:nvSpPr>
          <p:cNvPr id="14347" name="Tekstvak 10"/>
          <p:cNvSpPr txBox="1">
            <a:spLocks noChangeArrowheads="1"/>
          </p:cNvSpPr>
          <p:nvPr/>
        </p:nvSpPr>
        <p:spPr bwMode="auto">
          <a:xfrm>
            <a:off x="355600" y="3298089"/>
            <a:ext cx="1784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Vulweefsel:</a:t>
            </a:r>
          </a:p>
        </p:txBody>
      </p:sp>
      <p:sp>
        <p:nvSpPr>
          <p:cNvPr id="14348" name="Tekstvak 11"/>
          <p:cNvSpPr txBox="1">
            <a:spLocks noChangeArrowheads="1"/>
          </p:cNvSpPr>
          <p:nvPr/>
        </p:nvSpPr>
        <p:spPr bwMode="auto">
          <a:xfrm>
            <a:off x="2089150" y="3267075"/>
            <a:ext cx="3897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Stevigheid en fotosynthese</a:t>
            </a:r>
          </a:p>
        </p:txBody>
      </p:sp>
      <p:sp>
        <p:nvSpPr>
          <p:cNvPr id="14349" name="Tekstvak 12"/>
          <p:cNvSpPr txBox="1">
            <a:spLocks noChangeArrowheads="1"/>
          </p:cNvSpPr>
          <p:nvPr/>
        </p:nvSpPr>
        <p:spPr bwMode="auto">
          <a:xfrm>
            <a:off x="355600" y="3846513"/>
            <a:ext cx="16732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Mergholte:</a:t>
            </a:r>
          </a:p>
        </p:txBody>
      </p:sp>
      <p:sp>
        <p:nvSpPr>
          <p:cNvPr id="14" name="Tekstvak 13"/>
          <p:cNvSpPr txBox="1">
            <a:spLocks noChangeArrowheads="1"/>
          </p:cNvSpPr>
          <p:nvPr/>
        </p:nvSpPr>
        <p:spPr bwMode="auto">
          <a:xfrm>
            <a:off x="2089150" y="3846513"/>
            <a:ext cx="16113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Stevigheid</a:t>
            </a:r>
          </a:p>
        </p:txBody>
      </p:sp>
      <p:sp>
        <p:nvSpPr>
          <p:cNvPr id="15" name="Line 15"/>
          <p:cNvSpPr>
            <a:spLocks noChangeShapeType="1"/>
          </p:cNvSpPr>
          <p:nvPr/>
        </p:nvSpPr>
        <p:spPr bwMode="auto">
          <a:xfrm>
            <a:off x="2782888" y="4949825"/>
            <a:ext cx="0" cy="98107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 name="Line 16"/>
          <p:cNvSpPr>
            <a:spLocks noChangeShapeType="1"/>
          </p:cNvSpPr>
          <p:nvPr/>
        </p:nvSpPr>
        <p:spPr bwMode="auto">
          <a:xfrm>
            <a:off x="2782888" y="5456238"/>
            <a:ext cx="20955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4353" name="Text Box 17"/>
          <p:cNvSpPr txBox="1">
            <a:spLocks noChangeArrowheads="1"/>
          </p:cNvSpPr>
          <p:nvPr/>
        </p:nvSpPr>
        <p:spPr bwMode="auto">
          <a:xfrm>
            <a:off x="2909888" y="5226050"/>
            <a:ext cx="17351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Vaatbundel</a:t>
            </a:r>
          </a:p>
        </p:txBody>
      </p:sp>
      <p:sp>
        <p:nvSpPr>
          <p:cNvPr id="18" name="Tekstvak 17"/>
          <p:cNvSpPr txBox="1">
            <a:spLocks noChangeArrowheads="1"/>
          </p:cNvSpPr>
          <p:nvPr/>
        </p:nvSpPr>
        <p:spPr bwMode="auto">
          <a:xfrm>
            <a:off x="939800" y="4764088"/>
            <a:ext cx="16525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Bastvaten:</a:t>
            </a:r>
          </a:p>
        </p:txBody>
      </p:sp>
      <p:sp>
        <p:nvSpPr>
          <p:cNvPr id="19" name="Tekstvak 18"/>
          <p:cNvSpPr txBox="1">
            <a:spLocks noChangeArrowheads="1"/>
          </p:cNvSpPr>
          <p:nvPr/>
        </p:nvSpPr>
        <p:spPr bwMode="auto">
          <a:xfrm>
            <a:off x="939800" y="5226050"/>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Houtvaten:</a:t>
            </a:r>
          </a:p>
        </p:txBody>
      </p:sp>
      <p:sp>
        <p:nvSpPr>
          <p:cNvPr id="20" name="Tekstvak 19"/>
          <p:cNvSpPr txBox="1">
            <a:spLocks noChangeArrowheads="1"/>
          </p:cNvSpPr>
          <p:nvPr/>
        </p:nvSpPr>
        <p:spPr bwMode="auto">
          <a:xfrm>
            <a:off x="939800" y="5688013"/>
            <a:ext cx="15827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Cambium:</a:t>
            </a:r>
          </a:p>
        </p:txBody>
      </p:sp>
      <p:sp>
        <p:nvSpPr>
          <p:cNvPr id="14357" name="Tekstvak 1"/>
          <p:cNvSpPr txBox="1">
            <a:spLocks noChangeArrowheads="1"/>
          </p:cNvSpPr>
          <p:nvPr/>
        </p:nvSpPr>
        <p:spPr bwMode="auto">
          <a:xfrm>
            <a:off x="355600" y="4277577"/>
            <a:ext cx="1841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Vaatbundel:</a:t>
            </a:r>
          </a:p>
        </p:txBody>
      </p:sp>
      <p:sp>
        <p:nvSpPr>
          <p:cNvPr id="3" name="Tekstvak 2"/>
          <p:cNvSpPr txBox="1">
            <a:spLocks noChangeArrowheads="1"/>
          </p:cNvSpPr>
          <p:nvPr/>
        </p:nvSpPr>
        <p:spPr bwMode="auto">
          <a:xfrm>
            <a:off x="2139950" y="4302125"/>
            <a:ext cx="420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Transport van allerlei stoffen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34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43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34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435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4" grpId="0"/>
      <p:bldP spid="14341" grpId="0"/>
      <p:bldP spid="6" grpId="0"/>
      <p:bldP spid="14343" grpId="0"/>
      <p:bldP spid="8" grpId="0"/>
      <p:bldP spid="14345" grpId="0"/>
      <p:bldP spid="10" grpId="0"/>
      <p:bldP spid="14347" grpId="0"/>
      <p:bldP spid="14348" grpId="0"/>
      <p:bldP spid="14349" grpId="0"/>
      <p:bldP spid="14" grpId="0"/>
      <p:bldP spid="15" grpId="0" animBg="1"/>
      <p:bldP spid="16" grpId="0" animBg="1"/>
      <p:bldP spid="14353" grpId="0"/>
      <p:bldP spid="18" grpId="0"/>
      <p:bldP spid="19" grpId="0"/>
      <p:bldP spid="20" grpId="0"/>
      <p:bldP spid="14357"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dieren </a:t>
            </a:r>
            <a:r>
              <a:rPr lang="nl-NL" dirty="0" smtClean="0"/>
              <a:t>(Les 3. Stengels)</a:t>
            </a:r>
          </a:p>
        </p:txBody>
      </p:sp>
      <p:pic>
        <p:nvPicPr>
          <p:cNvPr id="1536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274638" y="884238"/>
            <a:ext cx="31083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nl-NL" b="1">
                <a:solidFill>
                  <a:srgbClr val="37441C"/>
                </a:solidFill>
              </a:rPr>
              <a:t>De Amerikaanse Eik.</a:t>
            </a:r>
            <a:endParaRPr lang="nl-NL" b="1">
              <a:solidFill>
                <a:srgbClr val="FF0000"/>
              </a:solidFill>
            </a:endParaRPr>
          </a:p>
        </p:txBody>
      </p:sp>
      <p:pic>
        <p:nvPicPr>
          <p:cNvPr id="15365" name="Picture 12" descr="amerikaanse%20eik%20bl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433638"/>
            <a:ext cx="523875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14" descr="amerikaanse_ei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1509713"/>
            <a:ext cx="3200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4"/>
          <p:cNvSpPr>
            <a:spLocks noGrp="1"/>
          </p:cNvSpPr>
          <p:nvPr>
            <p:ph type="ctrTitle" idx="4294967295"/>
          </p:nvPr>
        </p:nvSpPr>
        <p:spPr>
          <a:xfrm>
            <a:off x="179388" y="0"/>
            <a:ext cx="7286625" cy="642938"/>
          </a:xfrm>
        </p:spPr>
        <p:txBody>
          <a:bodyPr/>
          <a:lstStyle/>
          <a:p>
            <a:pPr eaLnBrk="1" hangingPunct="1"/>
            <a:r>
              <a:rPr lang="nl-NL" dirty="0" smtClean="0"/>
              <a:t>T2. </a:t>
            </a:r>
            <a:r>
              <a:rPr lang="nl-NL" dirty="0"/>
              <a:t>Planten en </a:t>
            </a:r>
            <a:r>
              <a:rPr lang="nl-NL" dirty="0" smtClean="0"/>
              <a:t>dieren Houtachtige stengel</a:t>
            </a:r>
          </a:p>
        </p:txBody>
      </p:sp>
      <p:pic>
        <p:nvPicPr>
          <p:cNvPr id="16387"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242888" y="728663"/>
            <a:ext cx="8531225"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t>Overzichtstekening van een dwarsdoorsnede houtachtige </a:t>
            </a:r>
          </a:p>
          <a:p>
            <a:pPr eaLnBrk="1" hangingPunct="1"/>
            <a:r>
              <a:rPr lang="nl-NL" b="1"/>
              <a:t>stengel (Amerikaanse eik en een takje van de Linde). </a:t>
            </a:r>
          </a:p>
        </p:txBody>
      </p:sp>
      <p:sp>
        <p:nvSpPr>
          <p:cNvPr id="15367" name="Text Box 7"/>
          <p:cNvSpPr txBox="1">
            <a:spLocks noChangeArrowheads="1"/>
          </p:cNvSpPr>
          <p:nvPr/>
        </p:nvSpPr>
        <p:spPr bwMode="auto">
          <a:xfrm>
            <a:off x="4989890" y="1664374"/>
            <a:ext cx="106311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Schors</a:t>
            </a:r>
            <a:endParaRPr lang="nl-NL" dirty="0"/>
          </a:p>
        </p:txBody>
      </p:sp>
      <p:sp>
        <p:nvSpPr>
          <p:cNvPr id="15368" name="Text Box 8"/>
          <p:cNvSpPr txBox="1">
            <a:spLocks noChangeArrowheads="1"/>
          </p:cNvSpPr>
          <p:nvPr/>
        </p:nvSpPr>
        <p:spPr bwMode="auto">
          <a:xfrm>
            <a:off x="4206875" y="5734050"/>
            <a:ext cx="21012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Voorjaarshout</a:t>
            </a:r>
            <a:endParaRPr lang="nl-NL" dirty="0"/>
          </a:p>
        </p:txBody>
      </p:sp>
      <p:sp>
        <p:nvSpPr>
          <p:cNvPr id="15369" name="Text Box 9"/>
          <p:cNvSpPr txBox="1">
            <a:spLocks noChangeArrowheads="1"/>
          </p:cNvSpPr>
          <p:nvPr/>
        </p:nvSpPr>
        <p:spPr bwMode="auto">
          <a:xfrm>
            <a:off x="4989890" y="2154331"/>
            <a:ext cx="152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Bastvaten</a:t>
            </a:r>
          </a:p>
        </p:txBody>
      </p:sp>
      <p:sp>
        <p:nvSpPr>
          <p:cNvPr id="15371" name="Text Box 11"/>
          <p:cNvSpPr txBox="1">
            <a:spLocks noChangeArrowheads="1"/>
          </p:cNvSpPr>
          <p:nvPr/>
        </p:nvSpPr>
        <p:spPr bwMode="auto">
          <a:xfrm>
            <a:off x="4989890" y="2645719"/>
            <a:ext cx="22333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Delingsweefsel</a:t>
            </a:r>
            <a:endParaRPr lang="nl-NL" dirty="0"/>
          </a:p>
        </p:txBody>
      </p:sp>
      <p:sp>
        <p:nvSpPr>
          <p:cNvPr id="15372" name="Text Box 12"/>
          <p:cNvSpPr txBox="1">
            <a:spLocks noChangeArrowheads="1"/>
          </p:cNvSpPr>
          <p:nvPr/>
        </p:nvSpPr>
        <p:spPr bwMode="auto">
          <a:xfrm>
            <a:off x="5002880" y="3186066"/>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Jaarring</a:t>
            </a:r>
          </a:p>
        </p:txBody>
      </p:sp>
      <p:sp>
        <p:nvSpPr>
          <p:cNvPr id="15373" name="Text Box 18"/>
          <p:cNvSpPr txBox="1">
            <a:spLocks noChangeArrowheads="1"/>
          </p:cNvSpPr>
          <p:nvPr/>
        </p:nvSpPr>
        <p:spPr bwMode="auto">
          <a:xfrm>
            <a:off x="4146550" y="5158112"/>
            <a:ext cx="16866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Zomerhout</a:t>
            </a:r>
            <a:endParaRPr lang="nl-NL" dirty="0"/>
          </a:p>
        </p:txBody>
      </p:sp>
      <p:sp>
        <p:nvSpPr>
          <p:cNvPr id="16398" name="Rectangle 19"/>
          <p:cNvSpPr>
            <a:spLocks noChangeArrowheads="1"/>
          </p:cNvSpPr>
          <p:nvPr/>
        </p:nvSpPr>
        <p:spPr bwMode="auto">
          <a:xfrm>
            <a:off x="1449659" y="3886804"/>
            <a:ext cx="907779" cy="8947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399" name="Line 20"/>
          <p:cNvSpPr>
            <a:spLocks noChangeShapeType="1"/>
          </p:cNvSpPr>
          <p:nvPr/>
        </p:nvSpPr>
        <p:spPr bwMode="auto">
          <a:xfrm>
            <a:off x="2120900" y="4780755"/>
            <a:ext cx="473075" cy="47783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6400" name="Rectangle 21"/>
          <p:cNvSpPr>
            <a:spLocks noChangeArrowheads="1"/>
          </p:cNvSpPr>
          <p:nvPr/>
        </p:nvSpPr>
        <p:spPr bwMode="auto">
          <a:xfrm>
            <a:off x="2633663" y="5259388"/>
            <a:ext cx="1266825" cy="9540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401" name="AutoShape 22">
            <a:hlinkClick r:id="rId4" highlightClick="1"/>
          </p:cNvPr>
          <p:cNvSpPr>
            <a:spLocks noChangeArrowheads="1"/>
          </p:cNvSpPr>
          <p:nvPr/>
        </p:nvSpPr>
        <p:spPr bwMode="auto">
          <a:xfrm>
            <a:off x="134938" y="6191250"/>
            <a:ext cx="503237"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6402" name="Text Box 23"/>
          <p:cNvSpPr txBox="1">
            <a:spLocks noChangeArrowheads="1"/>
          </p:cNvSpPr>
          <p:nvPr/>
        </p:nvSpPr>
        <p:spPr bwMode="auto">
          <a:xfrm>
            <a:off x="709613" y="6213475"/>
            <a:ext cx="12573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37441C"/>
                </a:solidFill>
              </a:rPr>
              <a:t>Jaarringen (beeldbank)</a:t>
            </a:r>
          </a:p>
        </p:txBody>
      </p:sp>
      <p:sp>
        <p:nvSpPr>
          <p:cNvPr id="15379" name="Text Box 24"/>
          <p:cNvSpPr txBox="1">
            <a:spLocks noChangeArrowheads="1"/>
          </p:cNvSpPr>
          <p:nvPr/>
        </p:nvSpPr>
        <p:spPr bwMode="auto">
          <a:xfrm>
            <a:off x="5016878" y="3751875"/>
            <a:ext cx="149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Jaargrens</a:t>
            </a:r>
          </a:p>
        </p:txBody>
      </p:sp>
      <p:sp>
        <p:nvSpPr>
          <p:cNvPr id="23" name="Text Box 10"/>
          <p:cNvSpPr txBox="1">
            <a:spLocks noChangeArrowheads="1"/>
          </p:cNvSpPr>
          <p:nvPr/>
        </p:nvSpPr>
        <p:spPr bwMode="auto">
          <a:xfrm>
            <a:off x="-20710" y="5144616"/>
            <a:ext cx="1598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Houtvaten</a:t>
            </a:r>
          </a:p>
        </p:txBody>
      </p:sp>
      <p:cxnSp>
        <p:nvCxnSpPr>
          <p:cNvPr id="3" name="Rechte verbindingslijn 2"/>
          <p:cNvCxnSpPr/>
          <p:nvPr/>
        </p:nvCxnSpPr>
        <p:spPr>
          <a:xfrm>
            <a:off x="386556" y="1996068"/>
            <a:ext cx="1353935" cy="3968814"/>
          </a:xfrm>
          <a:prstGeom prst="line">
            <a:avLst/>
          </a:prstGeom>
        </p:spPr>
        <p:style>
          <a:lnRef idx="1">
            <a:schemeClr val="dk1"/>
          </a:lnRef>
          <a:fillRef idx="0">
            <a:schemeClr val="dk1"/>
          </a:fillRef>
          <a:effectRef idx="0">
            <a:schemeClr val="dk1"/>
          </a:effectRef>
          <a:fontRef idx="minor">
            <a:schemeClr val="tx1"/>
          </a:fontRef>
        </p:style>
      </p:cxnSp>
      <p:cxnSp>
        <p:nvCxnSpPr>
          <p:cNvPr id="21" name="Rechte verbindingslijn 20"/>
          <p:cNvCxnSpPr/>
          <p:nvPr/>
        </p:nvCxnSpPr>
        <p:spPr>
          <a:xfrm flipH="1">
            <a:off x="1735918" y="1807518"/>
            <a:ext cx="1327798" cy="4238972"/>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3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3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p:bldP spid="15368" grpId="0"/>
      <p:bldP spid="15369" grpId="0"/>
      <p:bldP spid="15371" grpId="0"/>
      <p:bldP spid="15372" grpId="0"/>
      <p:bldP spid="15373" grpId="0"/>
      <p:bldP spid="15379" grpId="0"/>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400587" y="929574"/>
            <a:ext cx="403828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dirty="0" smtClean="0">
                <a:solidFill>
                  <a:schemeClr val="bg1"/>
                </a:solidFill>
              </a:rPr>
              <a:t>Hoe maak je het preparaat?</a:t>
            </a:r>
            <a:endParaRPr lang="nl-NL" sz="2400" dirty="0">
              <a:solidFill>
                <a:schemeClr val="bg1"/>
              </a:solidFill>
            </a:endParaRPr>
          </a:p>
        </p:txBody>
      </p:sp>
      <p:sp>
        <p:nvSpPr>
          <p:cNvPr id="3078" name="Rectangle 9"/>
          <p:cNvSpPr>
            <a:spLocks noChangeArrowheads="1"/>
          </p:cNvSpPr>
          <p:nvPr/>
        </p:nvSpPr>
        <p:spPr bwMode="auto">
          <a:xfrm>
            <a:off x="279632" y="1588144"/>
            <a:ext cx="5067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1. Leg objectglas voor je op tafel.</a:t>
            </a:r>
            <a:endParaRPr lang="nl-NL" sz="2400" b="1" dirty="0">
              <a:solidFill>
                <a:srgbClr val="37441C"/>
              </a:solidFill>
            </a:endParaRPr>
          </a:p>
        </p:txBody>
      </p:sp>
      <p:pic>
        <p:nvPicPr>
          <p:cNvPr id="3082" name="Picture 18"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Rechte verbindingslijn met pijl 2"/>
          <p:cNvCxnSpPr/>
          <p:nvPr/>
        </p:nvCxnSpPr>
        <p:spPr>
          <a:xfrm>
            <a:off x="5233232" y="1783899"/>
            <a:ext cx="100811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Afbeeldingsresultaat voor taf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1079445"/>
            <a:ext cx="1550194" cy="1000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279632" y="2160135"/>
            <a:ext cx="7146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2. Doe 1 druppel water op objectglas met pipet.</a:t>
            </a:r>
            <a:endParaRPr lang="nl-NL" sz="2400" b="1" dirty="0">
              <a:solidFill>
                <a:srgbClr val="37441C"/>
              </a:solidFill>
            </a:endParaRPr>
          </a:p>
        </p:txBody>
      </p:sp>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1541" y="2621800"/>
            <a:ext cx="3233043" cy="1748160"/>
          </a:xfrm>
          <a:prstGeom prst="rect">
            <a:avLst/>
          </a:prstGeom>
        </p:spPr>
      </p:pic>
      <p:sp>
        <p:nvSpPr>
          <p:cNvPr id="14" name="Rectangle 9"/>
          <p:cNvSpPr>
            <a:spLocks noChangeArrowheads="1"/>
          </p:cNvSpPr>
          <p:nvPr/>
        </p:nvSpPr>
        <p:spPr bwMode="auto">
          <a:xfrm>
            <a:off x="274827" y="2635854"/>
            <a:ext cx="464582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3. Knip krantenknipsel kleiner </a:t>
            </a:r>
          </a:p>
          <a:p>
            <a:pPr eaLnBrk="1" hangingPunct="1"/>
            <a:r>
              <a:rPr lang="nl-NL" sz="2400" b="1" dirty="0" smtClean="0">
                <a:solidFill>
                  <a:srgbClr val="37441C"/>
                </a:solidFill>
              </a:rPr>
              <a:t>    dan </a:t>
            </a:r>
            <a:r>
              <a:rPr lang="nl-NL" sz="2400" b="1" dirty="0" err="1" smtClean="0">
                <a:solidFill>
                  <a:srgbClr val="37441C"/>
                </a:solidFill>
              </a:rPr>
              <a:t>dekglas</a:t>
            </a:r>
            <a:r>
              <a:rPr lang="nl-NL" sz="2400" b="1" dirty="0" smtClean="0">
                <a:solidFill>
                  <a:srgbClr val="37441C"/>
                </a:solidFill>
              </a:rPr>
              <a:t>.</a:t>
            </a:r>
            <a:endParaRPr lang="nl-NL" sz="2400" b="1" dirty="0">
              <a:solidFill>
                <a:srgbClr val="37441C"/>
              </a:solidFill>
            </a:endParaRPr>
          </a:p>
        </p:txBody>
      </p:sp>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3819" y="3119097"/>
            <a:ext cx="1064832" cy="1114590"/>
          </a:xfrm>
          <a:prstGeom prst="rect">
            <a:avLst/>
          </a:prstGeom>
        </p:spPr>
      </p:pic>
      <p:pic>
        <p:nvPicPr>
          <p:cNvPr id="6" name="Afbeelding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68683" y="3207844"/>
            <a:ext cx="673533" cy="673533"/>
          </a:xfrm>
          <a:prstGeom prst="rect">
            <a:avLst/>
          </a:prstGeom>
          <a:ln>
            <a:solidFill>
              <a:srgbClr val="003300"/>
            </a:solidFill>
            <a:prstDash val="sysDash"/>
          </a:ln>
        </p:spPr>
      </p:pic>
      <p:sp>
        <p:nvSpPr>
          <p:cNvPr id="17" name="Rectangle 9"/>
          <p:cNvSpPr>
            <a:spLocks noChangeArrowheads="1"/>
          </p:cNvSpPr>
          <p:nvPr/>
        </p:nvSpPr>
        <p:spPr bwMode="auto">
          <a:xfrm>
            <a:off x="242192" y="4321733"/>
            <a:ext cx="8844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4. Leg krantenknipsel met pincet leesbaar in druppel water.</a:t>
            </a:r>
            <a:endParaRPr lang="nl-NL" sz="2400" b="1" dirty="0">
              <a:solidFill>
                <a:srgbClr val="37441C"/>
              </a:solidFill>
            </a:endParaRPr>
          </a:p>
        </p:txBody>
      </p:sp>
      <p:pic>
        <p:nvPicPr>
          <p:cNvPr id="8" name="Afbeelding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335267" y="4894666"/>
            <a:ext cx="2181746" cy="670965"/>
          </a:xfrm>
          <a:prstGeom prst="rect">
            <a:avLst/>
          </a:prstGeom>
        </p:spPr>
      </p:pic>
      <p:pic>
        <p:nvPicPr>
          <p:cNvPr id="10" name="Afbeelding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4143972" y="4759018"/>
            <a:ext cx="2406146" cy="537418"/>
          </a:xfrm>
          <a:prstGeom prst="rect">
            <a:avLst/>
          </a:prstGeom>
        </p:spPr>
      </p:pic>
      <p:sp>
        <p:nvSpPr>
          <p:cNvPr id="22" name="Rectangle 9"/>
          <p:cNvSpPr>
            <a:spLocks noChangeArrowheads="1"/>
          </p:cNvSpPr>
          <p:nvPr/>
        </p:nvSpPr>
        <p:spPr bwMode="auto">
          <a:xfrm>
            <a:off x="264799" y="5928664"/>
            <a:ext cx="2896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5. </a:t>
            </a:r>
            <a:r>
              <a:rPr lang="nl-NL" sz="2400" b="1" dirty="0" err="1" smtClean="0">
                <a:solidFill>
                  <a:srgbClr val="37441C"/>
                </a:solidFill>
              </a:rPr>
              <a:t>Dekglas</a:t>
            </a:r>
            <a:r>
              <a:rPr lang="nl-NL" sz="2400" b="1" dirty="0" smtClean="0">
                <a:solidFill>
                  <a:srgbClr val="37441C"/>
                </a:solidFill>
              </a:rPr>
              <a:t> erop.</a:t>
            </a:r>
            <a:endParaRPr lang="nl-NL" sz="2400" b="1" dirty="0">
              <a:solidFill>
                <a:srgbClr val="37441C"/>
              </a:solidFill>
            </a:endParaRPr>
          </a:p>
        </p:txBody>
      </p:sp>
      <p:pic>
        <p:nvPicPr>
          <p:cNvPr id="11" name="Afbeelding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57483" y="5732077"/>
            <a:ext cx="2984058" cy="937283"/>
          </a:xfrm>
          <a:prstGeom prst="rect">
            <a:avLst/>
          </a:prstGeom>
        </p:spPr>
      </p:pic>
      <p:pic>
        <p:nvPicPr>
          <p:cNvPr id="15" name="Afbeelding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44202" y="5027224"/>
            <a:ext cx="674253" cy="461026"/>
          </a:xfrm>
          <a:prstGeom prst="rect">
            <a:avLst/>
          </a:prstGeom>
        </p:spPr>
      </p:pic>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2755169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2" grpId="0"/>
      <p:bldP spid="14" grpId="0"/>
      <p:bldP spid="17" grpId="0"/>
      <p:bldP spid="2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4"/>
          <p:cNvSpPr>
            <a:spLocks noGrp="1"/>
          </p:cNvSpPr>
          <p:nvPr>
            <p:ph type="ctrTitle" idx="4294967295"/>
          </p:nvPr>
        </p:nvSpPr>
        <p:spPr>
          <a:xfrm>
            <a:off x="179388" y="0"/>
            <a:ext cx="7286625" cy="642938"/>
          </a:xfrm>
        </p:spPr>
        <p:txBody>
          <a:bodyPr/>
          <a:lstStyle/>
          <a:p>
            <a:pPr eaLnBrk="1" hangingPunct="1"/>
            <a:r>
              <a:rPr lang="nl-NL" dirty="0" smtClean="0"/>
              <a:t>T2. Planten (Houtachtige stengel)</a:t>
            </a:r>
          </a:p>
        </p:txBody>
      </p:sp>
      <p:pic>
        <p:nvPicPr>
          <p:cNvPr id="17411"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161925" y="1008063"/>
            <a:ext cx="1270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t>Vragen.</a:t>
            </a:r>
          </a:p>
        </p:txBody>
      </p:sp>
      <p:sp>
        <p:nvSpPr>
          <p:cNvPr id="17413" name="Text Box 25"/>
          <p:cNvSpPr txBox="1">
            <a:spLocks noChangeArrowheads="1"/>
          </p:cNvSpPr>
          <p:nvPr/>
        </p:nvSpPr>
        <p:spPr bwMode="auto">
          <a:xfrm>
            <a:off x="280988" y="1555750"/>
            <a:ext cx="58531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a:t>1. Waarom heeft een palmboom geen jaarringen?</a:t>
            </a:r>
          </a:p>
        </p:txBody>
      </p:sp>
      <p:sp>
        <p:nvSpPr>
          <p:cNvPr id="17414" name="Text Box 26"/>
          <p:cNvSpPr txBox="1">
            <a:spLocks noChangeArrowheads="1"/>
          </p:cNvSpPr>
          <p:nvPr/>
        </p:nvSpPr>
        <p:spPr bwMode="auto">
          <a:xfrm>
            <a:off x="280988" y="1955800"/>
            <a:ext cx="897096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2000"/>
              <a:t>2. Hoe en waar staat het hartje in de boom na 20 jaar en waarom?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4"/>
          <p:cNvSpPr>
            <a:spLocks noGrp="1"/>
          </p:cNvSpPr>
          <p:nvPr>
            <p:ph type="ctrTitle" idx="4294967295"/>
          </p:nvPr>
        </p:nvSpPr>
        <p:spPr>
          <a:xfrm>
            <a:off x="179388" y="0"/>
            <a:ext cx="7286625" cy="642938"/>
          </a:xfrm>
        </p:spPr>
        <p:txBody>
          <a:bodyPr/>
          <a:lstStyle/>
          <a:p>
            <a:pPr eaLnBrk="1" hangingPunct="1"/>
            <a:r>
              <a:rPr lang="nl-NL" dirty="0" smtClean="0"/>
              <a:t>T2. Planten (Houtachtige stengel)</a:t>
            </a:r>
          </a:p>
        </p:txBody>
      </p:sp>
      <p:pic>
        <p:nvPicPr>
          <p:cNvPr id="18435"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161925" y="1008063"/>
            <a:ext cx="12700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t>Vragen.</a:t>
            </a:r>
          </a:p>
        </p:txBody>
      </p:sp>
      <p:sp>
        <p:nvSpPr>
          <p:cNvPr id="18437" name="Text Box 25"/>
          <p:cNvSpPr txBox="1">
            <a:spLocks noChangeArrowheads="1"/>
          </p:cNvSpPr>
          <p:nvPr/>
        </p:nvSpPr>
        <p:spPr bwMode="auto">
          <a:xfrm>
            <a:off x="300038" y="1436688"/>
            <a:ext cx="49403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3. Vul de jaartallen in het hout in.</a:t>
            </a:r>
          </a:p>
        </p:txBody>
      </p:sp>
      <p:sp>
        <p:nvSpPr>
          <p:cNvPr id="18438" name="Line 5"/>
          <p:cNvSpPr>
            <a:spLocks noChangeShapeType="1"/>
          </p:cNvSpPr>
          <p:nvPr/>
        </p:nvSpPr>
        <p:spPr bwMode="auto">
          <a:xfrm>
            <a:off x="492125" y="2063750"/>
            <a:ext cx="1530350" cy="4438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18439" name="Line 6"/>
          <p:cNvSpPr>
            <a:spLocks noChangeShapeType="1"/>
          </p:cNvSpPr>
          <p:nvPr/>
        </p:nvSpPr>
        <p:spPr bwMode="auto">
          <a:xfrm flipH="1">
            <a:off x="2022475" y="1898650"/>
            <a:ext cx="1630363" cy="4594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nl-NL"/>
          </a:p>
        </p:txBody>
      </p:sp>
      <p:sp>
        <p:nvSpPr>
          <p:cNvPr id="9" name="Vrije vorm 8"/>
          <p:cNvSpPr/>
          <p:nvPr/>
        </p:nvSpPr>
        <p:spPr>
          <a:xfrm>
            <a:off x="820738" y="2706688"/>
            <a:ext cx="2441575" cy="371475"/>
          </a:xfrm>
          <a:custGeom>
            <a:avLst/>
            <a:gdLst>
              <a:gd name="connsiteX0" fmla="*/ 0 w 2657130"/>
              <a:gd name="connsiteY0" fmla="*/ 371184 h 371184"/>
              <a:gd name="connsiteX1" fmla="*/ 101600 w 2657130"/>
              <a:gd name="connsiteY1" fmla="*/ 282284 h 371184"/>
              <a:gd name="connsiteX2" fmla="*/ 482600 w 2657130"/>
              <a:gd name="connsiteY2" fmla="*/ 218784 h 371184"/>
              <a:gd name="connsiteX3" fmla="*/ 622300 w 2657130"/>
              <a:gd name="connsiteY3" fmla="*/ 206084 h 371184"/>
              <a:gd name="connsiteX4" fmla="*/ 673100 w 2657130"/>
              <a:gd name="connsiteY4" fmla="*/ 167984 h 371184"/>
              <a:gd name="connsiteX5" fmla="*/ 711200 w 2657130"/>
              <a:gd name="connsiteY5" fmla="*/ 155284 h 371184"/>
              <a:gd name="connsiteX6" fmla="*/ 736600 w 2657130"/>
              <a:gd name="connsiteY6" fmla="*/ 117184 h 371184"/>
              <a:gd name="connsiteX7" fmla="*/ 800100 w 2657130"/>
              <a:gd name="connsiteY7" fmla="*/ 53684 h 371184"/>
              <a:gd name="connsiteX8" fmla="*/ 1092200 w 2657130"/>
              <a:gd name="connsiteY8" fmla="*/ 79084 h 371184"/>
              <a:gd name="connsiteX9" fmla="*/ 1181100 w 2657130"/>
              <a:gd name="connsiteY9" fmla="*/ 104484 h 371184"/>
              <a:gd name="connsiteX10" fmla="*/ 1282700 w 2657130"/>
              <a:gd name="connsiteY10" fmla="*/ 66384 h 371184"/>
              <a:gd name="connsiteX11" fmla="*/ 1409700 w 2657130"/>
              <a:gd name="connsiteY11" fmla="*/ 28284 h 371184"/>
              <a:gd name="connsiteX12" fmla="*/ 1498600 w 2657130"/>
              <a:gd name="connsiteY12" fmla="*/ 15584 h 371184"/>
              <a:gd name="connsiteX13" fmla="*/ 1625600 w 2657130"/>
              <a:gd name="connsiteY13" fmla="*/ 15584 h 371184"/>
              <a:gd name="connsiteX14" fmla="*/ 1663700 w 2657130"/>
              <a:gd name="connsiteY14" fmla="*/ 40984 h 371184"/>
              <a:gd name="connsiteX15" fmla="*/ 1816100 w 2657130"/>
              <a:gd name="connsiteY15" fmla="*/ 53684 h 371184"/>
              <a:gd name="connsiteX16" fmla="*/ 1854200 w 2657130"/>
              <a:gd name="connsiteY16" fmla="*/ 66384 h 371184"/>
              <a:gd name="connsiteX17" fmla="*/ 1892300 w 2657130"/>
              <a:gd name="connsiteY17" fmla="*/ 91784 h 371184"/>
              <a:gd name="connsiteX18" fmla="*/ 1968500 w 2657130"/>
              <a:gd name="connsiteY18" fmla="*/ 104484 h 371184"/>
              <a:gd name="connsiteX19" fmla="*/ 2006600 w 2657130"/>
              <a:gd name="connsiteY19" fmla="*/ 117184 h 371184"/>
              <a:gd name="connsiteX20" fmla="*/ 2209800 w 2657130"/>
              <a:gd name="connsiteY20" fmla="*/ 129884 h 371184"/>
              <a:gd name="connsiteX21" fmla="*/ 2247900 w 2657130"/>
              <a:gd name="connsiteY21" fmla="*/ 142584 h 371184"/>
              <a:gd name="connsiteX22" fmla="*/ 2286000 w 2657130"/>
              <a:gd name="connsiteY22" fmla="*/ 167984 h 371184"/>
              <a:gd name="connsiteX23" fmla="*/ 2476500 w 2657130"/>
              <a:gd name="connsiteY23" fmla="*/ 193384 h 371184"/>
              <a:gd name="connsiteX24" fmla="*/ 2552700 w 2657130"/>
              <a:gd name="connsiteY24" fmla="*/ 218784 h 371184"/>
              <a:gd name="connsiteX25" fmla="*/ 2565400 w 2657130"/>
              <a:gd name="connsiteY25" fmla="*/ 256884 h 371184"/>
              <a:gd name="connsiteX26" fmla="*/ 2616200 w 2657130"/>
              <a:gd name="connsiteY26" fmla="*/ 269584 h 371184"/>
              <a:gd name="connsiteX27" fmla="*/ 2641600 w 2657130"/>
              <a:gd name="connsiteY27" fmla="*/ 282284 h 37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57130" h="371184">
                <a:moveTo>
                  <a:pt x="0" y="371184"/>
                </a:moveTo>
                <a:cubicBezTo>
                  <a:pt x="50488" y="244963"/>
                  <a:pt x="-14014" y="359360"/>
                  <a:pt x="101600" y="282284"/>
                </a:cubicBezTo>
                <a:cubicBezTo>
                  <a:pt x="262410" y="175078"/>
                  <a:pt x="147299" y="232755"/>
                  <a:pt x="482600" y="218784"/>
                </a:cubicBezTo>
                <a:cubicBezTo>
                  <a:pt x="529167" y="214551"/>
                  <a:pt x="577120" y="218132"/>
                  <a:pt x="622300" y="206084"/>
                </a:cubicBezTo>
                <a:cubicBezTo>
                  <a:pt x="642752" y="200630"/>
                  <a:pt x="654722" y="178486"/>
                  <a:pt x="673100" y="167984"/>
                </a:cubicBezTo>
                <a:cubicBezTo>
                  <a:pt x="684723" y="161342"/>
                  <a:pt x="698500" y="159517"/>
                  <a:pt x="711200" y="155284"/>
                </a:cubicBezTo>
                <a:cubicBezTo>
                  <a:pt x="719667" y="142584"/>
                  <a:pt x="725807" y="127977"/>
                  <a:pt x="736600" y="117184"/>
                </a:cubicBezTo>
                <a:cubicBezTo>
                  <a:pt x="821267" y="32517"/>
                  <a:pt x="732367" y="155284"/>
                  <a:pt x="800100" y="53684"/>
                </a:cubicBezTo>
                <a:cubicBezTo>
                  <a:pt x="854206" y="57846"/>
                  <a:pt x="1028527" y="69988"/>
                  <a:pt x="1092200" y="79084"/>
                </a:cubicBezTo>
                <a:cubicBezTo>
                  <a:pt x="1120107" y="83071"/>
                  <a:pt x="1153960" y="95437"/>
                  <a:pt x="1181100" y="104484"/>
                </a:cubicBezTo>
                <a:cubicBezTo>
                  <a:pt x="1331641" y="74376"/>
                  <a:pt x="1175675" y="113950"/>
                  <a:pt x="1282700" y="66384"/>
                </a:cubicBezTo>
                <a:cubicBezTo>
                  <a:pt x="1305641" y="56188"/>
                  <a:pt x="1378441" y="33967"/>
                  <a:pt x="1409700" y="28284"/>
                </a:cubicBezTo>
                <a:cubicBezTo>
                  <a:pt x="1439151" y="22929"/>
                  <a:pt x="1468967" y="19817"/>
                  <a:pt x="1498600" y="15584"/>
                </a:cubicBezTo>
                <a:cubicBezTo>
                  <a:pt x="1553763" y="-2804"/>
                  <a:pt x="1548794" y="-7458"/>
                  <a:pt x="1625600" y="15584"/>
                </a:cubicBezTo>
                <a:cubicBezTo>
                  <a:pt x="1640220" y="19970"/>
                  <a:pt x="1648733" y="37991"/>
                  <a:pt x="1663700" y="40984"/>
                </a:cubicBezTo>
                <a:cubicBezTo>
                  <a:pt x="1713686" y="50981"/>
                  <a:pt x="1765300" y="49451"/>
                  <a:pt x="1816100" y="53684"/>
                </a:cubicBezTo>
                <a:cubicBezTo>
                  <a:pt x="1828800" y="57917"/>
                  <a:pt x="1842226" y="60397"/>
                  <a:pt x="1854200" y="66384"/>
                </a:cubicBezTo>
                <a:cubicBezTo>
                  <a:pt x="1867852" y="73210"/>
                  <a:pt x="1877820" y="86957"/>
                  <a:pt x="1892300" y="91784"/>
                </a:cubicBezTo>
                <a:cubicBezTo>
                  <a:pt x="1916729" y="99927"/>
                  <a:pt x="1943363" y="98898"/>
                  <a:pt x="1968500" y="104484"/>
                </a:cubicBezTo>
                <a:cubicBezTo>
                  <a:pt x="1981568" y="107388"/>
                  <a:pt x="1993287" y="115783"/>
                  <a:pt x="2006600" y="117184"/>
                </a:cubicBezTo>
                <a:cubicBezTo>
                  <a:pt x="2074093" y="124288"/>
                  <a:pt x="2142067" y="125651"/>
                  <a:pt x="2209800" y="129884"/>
                </a:cubicBezTo>
                <a:cubicBezTo>
                  <a:pt x="2222500" y="134117"/>
                  <a:pt x="2235926" y="136597"/>
                  <a:pt x="2247900" y="142584"/>
                </a:cubicBezTo>
                <a:cubicBezTo>
                  <a:pt x="2261552" y="149410"/>
                  <a:pt x="2271708" y="162625"/>
                  <a:pt x="2286000" y="167984"/>
                </a:cubicBezTo>
                <a:cubicBezTo>
                  <a:pt x="2324261" y="182332"/>
                  <a:pt x="2459990" y="191733"/>
                  <a:pt x="2476500" y="193384"/>
                </a:cubicBezTo>
                <a:cubicBezTo>
                  <a:pt x="2501900" y="201851"/>
                  <a:pt x="2544233" y="193384"/>
                  <a:pt x="2552700" y="218784"/>
                </a:cubicBezTo>
                <a:cubicBezTo>
                  <a:pt x="2556933" y="231484"/>
                  <a:pt x="2554947" y="248521"/>
                  <a:pt x="2565400" y="256884"/>
                </a:cubicBezTo>
                <a:cubicBezTo>
                  <a:pt x="2579030" y="267788"/>
                  <a:pt x="2599417" y="264789"/>
                  <a:pt x="2616200" y="269584"/>
                </a:cubicBezTo>
                <a:cubicBezTo>
                  <a:pt x="2665335" y="283623"/>
                  <a:pt x="2665467" y="282284"/>
                  <a:pt x="2641600" y="282284"/>
                </a:cubicBezTo>
              </a:path>
            </a:pathLst>
          </a:cu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sp>
        <p:nvSpPr>
          <p:cNvPr id="10" name="Text Box 10"/>
          <p:cNvSpPr txBox="1">
            <a:spLocks noChangeArrowheads="1"/>
          </p:cNvSpPr>
          <p:nvPr/>
        </p:nvSpPr>
        <p:spPr bwMode="auto">
          <a:xfrm>
            <a:off x="4318000" y="4518025"/>
            <a:ext cx="45720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Deze tak is in januari 1990 </a:t>
            </a:r>
          </a:p>
          <a:p>
            <a:pPr eaLnBrk="1" hangingPunct="1"/>
            <a:r>
              <a:rPr lang="nl-NL"/>
              <a:t>van de boom geknipt. </a:t>
            </a:r>
          </a:p>
          <a:p>
            <a:pPr eaLnBrk="1" hangingPunct="1"/>
            <a:r>
              <a:rPr lang="nl-NL"/>
              <a:t>Vul de jaartallen in het hout in.</a:t>
            </a:r>
          </a:p>
        </p:txBody>
      </p:sp>
      <p:sp>
        <p:nvSpPr>
          <p:cNvPr id="2" name="Vrije vorm 1"/>
          <p:cNvSpPr/>
          <p:nvPr/>
        </p:nvSpPr>
        <p:spPr>
          <a:xfrm>
            <a:off x="1109663" y="3638550"/>
            <a:ext cx="1793875" cy="382588"/>
          </a:xfrm>
          <a:custGeom>
            <a:avLst/>
            <a:gdLst>
              <a:gd name="connsiteX0" fmla="*/ 0 w 1793352"/>
              <a:gd name="connsiteY0" fmla="*/ 231759 h 382679"/>
              <a:gd name="connsiteX1" fmla="*/ 213064 w 1793352"/>
              <a:gd name="connsiteY1" fmla="*/ 116349 h 382679"/>
              <a:gd name="connsiteX2" fmla="*/ 292963 w 1793352"/>
              <a:gd name="connsiteY2" fmla="*/ 80839 h 382679"/>
              <a:gd name="connsiteX3" fmla="*/ 461639 w 1793352"/>
              <a:gd name="connsiteY3" fmla="*/ 89716 h 382679"/>
              <a:gd name="connsiteX4" fmla="*/ 523782 w 1793352"/>
              <a:gd name="connsiteY4" fmla="*/ 116349 h 382679"/>
              <a:gd name="connsiteX5" fmla="*/ 585926 w 1793352"/>
              <a:gd name="connsiteY5" fmla="*/ 125227 h 382679"/>
              <a:gd name="connsiteX6" fmla="*/ 790112 w 1793352"/>
              <a:gd name="connsiteY6" fmla="*/ 98594 h 382679"/>
              <a:gd name="connsiteX7" fmla="*/ 816745 w 1793352"/>
              <a:gd name="connsiteY7" fmla="*/ 71961 h 382679"/>
              <a:gd name="connsiteX8" fmla="*/ 896644 w 1793352"/>
              <a:gd name="connsiteY8" fmla="*/ 36450 h 382679"/>
              <a:gd name="connsiteX9" fmla="*/ 914400 w 1793352"/>
              <a:gd name="connsiteY9" fmla="*/ 940 h 382679"/>
              <a:gd name="connsiteX10" fmla="*/ 1038687 w 1793352"/>
              <a:gd name="connsiteY10" fmla="*/ 18695 h 382679"/>
              <a:gd name="connsiteX11" fmla="*/ 1127464 w 1793352"/>
              <a:gd name="connsiteY11" fmla="*/ 27573 h 382679"/>
              <a:gd name="connsiteX12" fmla="*/ 1269507 w 1793352"/>
              <a:gd name="connsiteY12" fmla="*/ 80839 h 382679"/>
              <a:gd name="connsiteX13" fmla="*/ 1331650 w 1793352"/>
              <a:gd name="connsiteY13" fmla="*/ 98594 h 382679"/>
              <a:gd name="connsiteX14" fmla="*/ 1544714 w 1793352"/>
              <a:gd name="connsiteY14" fmla="*/ 187371 h 382679"/>
              <a:gd name="connsiteX15" fmla="*/ 1571347 w 1793352"/>
              <a:gd name="connsiteY15" fmla="*/ 196248 h 382679"/>
              <a:gd name="connsiteX16" fmla="*/ 1669002 w 1793352"/>
              <a:gd name="connsiteY16" fmla="*/ 231759 h 382679"/>
              <a:gd name="connsiteX17" fmla="*/ 1722268 w 1793352"/>
              <a:gd name="connsiteY17" fmla="*/ 285025 h 382679"/>
              <a:gd name="connsiteX18" fmla="*/ 1775534 w 1793352"/>
              <a:gd name="connsiteY18" fmla="*/ 356046 h 382679"/>
              <a:gd name="connsiteX19" fmla="*/ 1793289 w 1793352"/>
              <a:gd name="connsiteY19" fmla="*/ 382679 h 38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3352" h="382679">
                <a:moveTo>
                  <a:pt x="0" y="231759"/>
                </a:moveTo>
                <a:cubicBezTo>
                  <a:pt x="113499" y="156092"/>
                  <a:pt x="4369" y="225665"/>
                  <a:pt x="213064" y="116349"/>
                </a:cubicBezTo>
                <a:cubicBezTo>
                  <a:pt x="286921" y="77662"/>
                  <a:pt x="174055" y="120474"/>
                  <a:pt x="292963" y="80839"/>
                </a:cubicBezTo>
                <a:cubicBezTo>
                  <a:pt x="349188" y="83798"/>
                  <a:pt x="405991" y="81155"/>
                  <a:pt x="461639" y="89716"/>
                </a:cubicBezTo>
                <a:cubicBezTo>
                  <a:pt x="483914" y="93143"/>
                  <a:pt x="502113" y="110158"/>
                  <a:pt x="523782" y="116349"/>
                </a:cubicBezTo>
                <a:cubicBezTo>
                  <a:pt x="543902" y="122098"/>
                  <a:pt x="565211" y="122268"/>
                  <a:pt x="585926" y="125227"/>
                </a:cubicBezTo>
                <a:cubicBezTo>
                  <a:pt x="653988" y="116349"/>
                  <a:pt x="723231" y="114028"/>
                  <a:pt x="790112" y="98594"/>
                </a:cubicBezTo>
                <a:cubicBezTo>
                  <a:pt x="802345" y="95771"/>
                  <a:pt x="805900" y="78287"/>
                  <a:pt x="816745" y="71961"/>
                </a:cubicBezTo>
                <a:cubicBezTo>
                  <a:pt x="841920" y="57276"/>
                  <a:pt x="870011" y="48287"/>
                  <a:pt x="896644" y="36450"/>
                </a:cubicBezTo>
                <a:cubicBezTo>
                  <a:pt x="902563" y="24613"/>
                  <a:pt x="901268" y="2581"/>
                  <a:pt x="914400" y="940"/>
                </a:cubicBezTo>
                <a:cubicBezTo>
                  <a:pt x="955926" y="-4251"/>
                  <a:pt x="997161" y="13504"/>
                  <a:pt x="1038687" y="18695"/>
                </a:cubicBezTo>
                <a:cubicBezTo>
                  <a:pt x="1068197" y="22384"/>
                  <a:pt x="1097872" y="24614"/>
                  <a:pt x="1127464" y="27573"/>
                </a:cubicBezTo>
                <a:cubicBezTo>
                  <a:pt x="1200818" y="59010"/>
                  <a:pt x="1186407" y="54870"/>
                  <a:pt x="1269507" y="80839"/>
                </a:cubicBezTo>
                <a:cubicBezTo>
                  <a:pt x="1290070" y="87265"/>
                  <a:pt x="1311559" y="90817"/>
                  <a:pt x="1331650" y="98594"/>
                </a:cubicBezTo>
                <a:cubicBezTo>
                  <a:pt x="1403402" y="126369"/>
                  <a:pt x="1471722" y="163042"/>
                  <a:pt x="1544714" y="187371"/>
                </a:cubicBezTo>
                <a:cubicBezTo>
                  <a:pt x="1553592" y="190330"/>
                  <a:pt x="1562977" y="192063"/>
                  <a:pt x="1571347" y="196248"/>
                </a:cubicBezTo>
                <a:cubicBezTo>
                  <a:pt x="1649120" y="235134"/>
                  <a:pt x="1579991" y="216923"/>
                  <a:pt x="1669002" y="231759"/>
                </a:cubicBezTo>
                <a:cubicBezTo>
                  <a:pt x="1686757" y="249514"/>
                  <a:pt x="1714328" y="261204"/>
                  <a:pt x="1722268" y="285025"/>
                </a:cubicBezTo>
                <a:cubicBezTo>
                  <a:pt x="1744208" y="350846"/>
                  <a:pt x="1723283" y="329921"/>
                  <a:pt x="1775534" y="356046"/>
                </a:cubicBezTo>
                <a:cubicBezTo>
                  <a:pt x="1795381" y="375894"/>
                  <a:pt x="1793289" y="365432"/>
                  <a:pt x="1793289" y="382679"/>
                </a:cubicBezTo>
              </a:path>
            </a:pathLst>
          </a:cu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sp>
        <p:nvSpPr>
          <p:cNvPr id="12" name="Vrije vorm 11"/>
          <p:cNvSpPr/>
          <p:nvPr/>
        </p:nvSpPr>
        <p:spPr>
          <a:xfrm>
            <a:off x="1349375" y="4386263"/>
            <a:ext cx="1339850" cy="192087"/>
          </a:xfrm>
          <a:custGeom>
            <a:avLst/>
            <a:gdLst>
              <a:gd name="connsiteX0" fmla="*/ 0 w 1793352"/>
              <a:gd name="connsiteY0" fmla="*/ 231759 h 382679"/>
              <a:gd name="connsiteX1" fmla="*/ 213064 w 1793352"/>
              <a:gd name="connsiteY1" fmla="*/ 116349 h 382679"/>
              <a:gd name="connsiteX2" fmla="*/ 292963 w 1793352"/>
              <a:gd name="connsiteY2" fmla="*/ 80839 h 382679"/>
              <a:gd name="connsiteX3" fmla="*/ 461639 w 1793352"/>
              <a:gd name="connsiteY3" fmla="*/ 89716 h 382679"/>
              <a:gd name="connsiteX4" fmla="*/ 523782 w 1793352"/>
              <a:gd name="connsiteY4" fmla="*/ 116349 h 382679"/>
              <a:gd name="connsiteX5" fmla="*/ 585926 w 1793352"/>
              <a:gd name="connsiteY5" fmla="*/ 125227 h 382679"/>
              <a:gd name="connsiteX6" fmla="*/ 790112 w 1793352"/>
              <a:gd name="connsiteY6" fmla="*/ 98594 h 382679"/>
              <a:gd name="connsiteX7" fmla="*/ 816745 w 1793352"/>
              <a:gd name="connsiteY7" fmla="*/ 71961 h 382679"/>
              <a:gd name="connsiteX8" fmla="*/ 896644 w 1793352"/>
              <a:gd name="connsiteY8" fmla="*/ 36450 h 382679"/>
              <a:gd name="connsiteX9" fmla="*/ 914400 w 1793352"/>
              <a:gd name="connsiteY9" fmla="*/ 940 h 382679"/>
              <a:gd name="connsiteX10" fmla="*/ 1038687 w 1793352"/>
              <a:gd name="connsiteY10" fmla="*/ 18695 h 382679"/>
              <a:gd name="connsiteX11" fmla="*/ 1127464 w 1793352"/>
              <a:gd name="connsiteY11" fmla="*/ 27573 h 382679"/>
              <a:gd name="connsiteX12" fmla="*/ 1269507 w 1793352"/>
              <a:gd name="connsiteY12" fmla="*/ 80839 h 382679"/>
              <a:gd name="connsiteX13" fmla="*/ 1331650 w 1793352"/>
              <a:gd name="connsiteY13" fmla="*/ 98594 h 382679"/>
              <a:gd name="connsiteX14" fmla="*/ 1544714 w 1793352"/>
              <a:gd name="connsiteY14" fmla="*/ 187371 h 382679"/>
              <a:gd name="connsiteX15" fmla="*/ 1571347 w 1793352"/>
              <a:gd name="connsiteY15" fmla="*/ 196248 h 382679"/>
              <a:gd name="connsiteX16" fmla="*/ 1669002 w 1793352"/>
              <a:gd name="connsiteY16" fmla="*/ 231759 h 382679"/>
              <a:gd name="connsiteX17" fmla="*/ 1722268 w 1793352"/>
              <a:gd name="connsiteY17" fmla="*/ 285025 h 382679"/>
              <a:gd name="connsiteX18" fmla="*/ 1775534 w 1793352"/>
              <a:gd name="connsiteY18" fmla="*/ 356046 h 382679"/>
              <a:gd name="connsiteX19" fmla="*/ 1793289 w 1793352"/>
              <a:gd name="connsiteY19" fmla="*/ 382679 h 38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3352" h="382679">
                <a:moveTo>
                  <a:pt x="0" y="231759"/>
                </a:moveTo>
                <a:cubicBezTo>
                  <a:pt x="113499" y="156092"/>
                  <a:pt x="4369" y="225665"/>
                  <a:pt x="213064" y="116349"/>
                </a:cubicBezTo>
                <a:cubicBezTo>
                  <a:pt x="286921" y="77662"/>
                  <a:pt x="174055" y="120474"/>
                  <a:pt x="292963" y="80839"/>
                </a:cubicBezTo>
                <a:cubicBezTo>
                  <a:pt x="349188" y="83798"/>
                  <a:pt x="405991" y="81155"/>
                  <a:pt x="461639" y="89716"/>
                </a:cubicBezTo>
                <a:cubicBezTo>
                  <a:pt x="483914" y="93143"/>
                  <a:pt x="502113" y="110158"/>
                  <a:pt x="523782" y="116349"/>
                </a:cubicBezTo>
                <a:cubicBezTo>
                  <a:pt x="543902" y="122098"/>
                  <a:pt x="565211" y="122268"/>
                  <a:pt x="585926" y="125227"/>
                </a:cubicBezTo>
                <a:cubicBezTo>
                  <a:pt x="653988" y="116349"/>
                  <a:pt x="723231" y="114028"/>
                  <a:pt x="790112" y="98594"/>
                </a:cubicBezTo>
                <a:cubicBezTo>
                  <a:pt x="802345" y="95771"/>
                  <a:pt x="805900" y="78287"/>
                  <a:pt x="816745" y="71961"/>
                </a:cubicBezTo>
                <a:cubicBezTo>
                  <a:pt x="841920" y="57276"/>
                  <a:pt x="870011" y="48287"/>
                  <a:pt x="896644" y="36450"/>
                </a:cubicBezTo>
                <a:cubicBezTo>
                  <a:pt x="902563" y="24613"/>
                  <a:pt x="901268" y="2581"/>
                  <a:pt x="914400" y="940"/>
                </a:cubicBezTo>
                <a:cubicBezTo>
                  <a:pt x="955926" y="-4251"/>
                  <a:pt x="997161" y="13504"/>
                  <a:pt x="1038687" y="18695"/>
                </a:cubicBezTo>
                <a:cubicBezTo>
                  <a:pt x="1068197" y="22384"/>
                  <a:pt x="1097872" y="24614"/>
                  <a:pt x="1127464" y="27573"/>
                </a:cubicBezTo>
                <a:cubicBezTo>
                  <a:pt x="1200818" y="59010"/>
                  <a:pt x="1186407" y="54870"/>
                  <a:pt x="1269507" y="80839"/>
                </a:cubicBezTo>
                <a:cubicBezTo>
                  <a:pt x="1290070" y="87265"/>
                  <a:pt x="1311559" y="90817"/>
                  <a:pt x="1331650" y="98594"/>
                </a:cubicBezTo>
                <a:cubicBezTo>
                  <a:pt x="1403402" y="126369"/>
                  <a:pt x="1471722" y="163042"/>
                  <a:pt x="1544714" y="187371"/>
                </a:cubicBezTo>
                <a:cubicBezTo>
                  <a:pt x="1553592" y="190330"/>
                  <a:pt x="1562977" y="192063"/>
                  <a:pt x="1571347" y="196248"/>
                </a:cubicBezTo>
                <a:cubicBezTo>
                  <a:pt x="1649120" y="235134"/>
                  <a:pt x="1579991" y="216923"/>
                  <a:pt x="1669002" y="231759"/>
                </a:cubicBezTo>
                <a:cubicBezTo>
                  <a:pt x="1686757" y="249514"/>
                  <a:pt x="1714328" y="261204"/>
                  <a:pt x="1722268" y="285025"/>
                </a:cubicBezTo>
                <a:cubicBezTo>
                  <a:pt x="1744208" y="350846"/>
                  <a:pt x="1723283" y="329921"/>
                  <a:pt x="1775534" y="356046"/>
                </a:cubicBezTo>
                <a:cubicBezTo>
                  <a:pt x="1795381" y="375894"/>
                  <a:pt x="1793289" y="365432"/>
                  <a:pt x="1793289" y="382679"/>
                </a:cubicBezTo>
              </a:path>
            </a:pathLst>
          </a:cu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sp>
        <p:nvSpPr>
          <p:cNvPr id="13" name="Vrije vorm 12"/>
          <p:cNvSpPr/>
          <p:nvPr/>
        </p:nvSpPr>
        <p:spPr>
          <a:xfrm>
            <a:off x="1544638" y="4856163"/>
            <a:ext cx="944562" cy="261937"/>
          </a:xfrm>
          <a:custGeom>
            <a:avLst/>
            <a:gdLst>
              <a:gd name="connsiteX0" fmla="*/ 0 w 1793352"/>
              <a:gd name="connsiteY0" fmla="*/ 231759 h 382679"/>
              <a:gd name="connsiteX1" fmla="*/ 213064 w 1793352"/>
              <a:gd name="connsiteY1" fmla="*/ 116349 h 382679"/>
              <a:gd name="connsiteX2" fmla="*/ 292963 w 1793352"/>
              <a:gd name="connsiteY2" fmla="*/ 80839 h 382679"/>
              <a:gd name="connsiteX3" fmla="*/ 461639 w 1793352"/>
              <a:gd name="connsiteY3" fmla="*/ 89716 h 382679"/>
              <a:gd name="connsiteX4" fmla="*/ 523782 w 1793352"/>
              <a:gd name="connsiteY4" fmla="*/ 116349 h 382679"/>
              <a:gd name="connsiteX5" fmla="*/ 585926 w 1793352"/>
              <a:gd name="connsiteY5" fmla="*/ 125227 h 382679"/>
              <a:gd name="connsiteX6" fmla="*/ 790112 w 1793352"/>
              <a:gd name="connsiteY6" fmla="*/ 98594 h 382679"/>
              <a:gd name="connsiteX7" fmla="*/ 816745 w 1793352"/>
              <a:gd name="connsiteY7" fmla="*/ 71961 h 382679"/>
              <a:gd name="connsiteX8" fmla="*/ 896644 w 1793352"/>
              <a:gd name="connsiteY8" fmla="*/ 36450 h 382679"/>
              <a:gd name="connsiteX9" fmla="*/ 914400 w 1793352"/>
              <a:gd name="connsiteY9" fmla="*/ 940 h 382679"/>
              <a:gd name="connsiteX10" fmla="*/ 1038687 w 1793352"/>
              <a:gd name="connsiteY10" fmla="*/ 18695 h 382679"/>
              <a:gd name="connsiteX11" fmla="*/ 1127464 w 1793352"/>
              <a:gd name="connsiteY11" fmla="*/ 27573 h 382679"/>
              <a:gd name="connsiteX12" fmla="*/ 1269507 w 1793352"/>
              <a:gd name="connsiteY12" fmla="*/ 80839 h 382679"/>
              <a:gd name="connsiteX13" fmla="*/ 1331650 w 1793352"/>
              <a:gd name="connsiteY13" fmla="*/ 98594 h 382679"/>
              <a:gd name="connsiteX14" fmla="*/ 1544714 w 1793352"/>
              <a:gd name="connsiteY14" fmla="*/ 187371 h 382679"/>
              <a:gd name="connsiteX15" fmla="*/ 1571347 w 1793352"/>
              <a:gd name="connsiteY15" fmla="*/ 196248 h 382679"/>
              <a:gd name="connsiteX16" fmla="*/ 1669002 w 1793352"/>
              <a:gd name="connsiteY16" fmla="*/ 231759 h 382679"/>
              <a:gd name="connsiteX17" fmla="*/ 1722268 w 1793352"/>
              <a:gd name="connsiteY17" fmla="*/ 285025 h 382679"/>
              <a:gd name="connsiteX18" fmla="*/ 1775534 w 1793352"/>
              <a:gd name="connsiteY18" fmla="*/ 356046 h 382679"/>
              <a:gd name="connsiteX19" fmla="*/ 1793289 w 1793352"/>
              <a:gd name="connsiteY19" fmla="*/ 382679 h 38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3352" h="382679">
                <a:moveTo>
                  <a:pt x="0" y="231759"/>
                </a:moveTo>
                <a:cubicBezTo>
                  <a:pt x="113499" y="156092"/>
                  <a:pt x="4369" y="225665"/>
                  <a:pt x="213064" y="116349"/>
                </a:cubicBezTo>
                <a:cubicBezTo>
                  <a:pt x="286921" y="77662"/>
                  <a:pt x="174055" y="120474"/>
                  <a:pt x="292963" y="80839"/>
                </a:cubicBezTo>
                <a:cubicBezTo>
                  <a:pt x="349188" y="83798"/>
                  <a:pt x="405991" y="81155"/>
                  <a:pt x="461639" y="89716"/>
                </a:cubicBezTo>
                <a:cubicBezTo>
                  <a:pt x="483914" y="93143"/>
                  <a:pt x="502113" y="110158"/>
                  <a:pt x="523782" y="116349"/>
                </a:cubicBezTo>
                <a:cubicBezTo>
                  <a:pt x="543902" y="122098"/>
                  <a:pt x="565211" y="122268"/>
                  <a:pt x="585926" y="125227"/>
                </a:cubicBezTo>
                <a:cubicBezTo>
                  <a:pt x="653988" y="116349"/>
                  <a:pt x="723231" y="114028"/>
                  <a:pt x="790112" y="98594"/>
                </a:cubicBezTo>
                <a:cubicBezTo>
                  <a:pt x="802345" y="95771"/>
                  <a:pt x="805900" y="78287"/>
                  <a:pt x="816745" y="71961"/>
                </a:cubicBezTo>
                <a:cubicBezTo>
                  <a:pt x="841920" y="57276"/>
                  <a:pt x="870011" y="48287"/>
                  <a:pt x="896644" y="36450"/>
                </a:cubicBezTo>
                <a:cubicBezTo>
                  <a:pt x="902563" y="24613"/>
                  <a:pt x="901268" y="2581"/>
                  <a:pt x="914400" y="940"/>
                </a:cubicBezTo>
                <a:cubicBezTo>
                  <a:pt x="955926" y="-4251"/>
                  <a:pt x="997161" y="13504"/>
                  <a:pt x="1038687" y="18695"/>
                </a:cubicBezTo>
                <a:cubicBezTo>
                  <a:pt x="1068197" y="22384"/>
                  <a:pt x="1097872" y="24614"/>
                  <a:pt x="1127464" y="27573"/>
                </a:cubicBezTo>
                <a:cubicBezTo>
                  <a:pt x="1200818" y="59010"/>
                  <a:pt x="1186407" y="54870"/>
                  <a:pt x="1269507" y="80839"/>
                </a:cubicBezTo>
                <a:cubicBezTo>
                  <a:pt x="1290070" y="87265"/>
                  <a:pt x="1311559" y="90817"/>
                  <a:pt x="1331650" y="98594"/>
                </a:cubicBezTo>
                <a:cubicBezTo>
                  <a:pt x="1403402" y="126369"/>
                  <a:pt x="1471722" y="163042"/>
                  <a:pt x="1544714" y="187371"/>
                </a:cubicBezTo>
                <a:cubicBezTo>
                  <a:pt x="1553592" y="190330"/>
                  <a:pt x="1562977" y="192063"/>
                  <a:pt x="1571347" y="196248"/>
                </a:cubicBezTo>
                <a:cubicBezTo>
                  <a:pt x="1649120" y="235134"/>
                  <a:pt x="1579991" y="216923"/>
                  <a:pt x="1669002" y="231759"/>
                </a:cubicBezTo>
                <a:cubicBezTo>
                  <a:pt x="1686757" y="249514"/>
                  <a:pt x="1714328" y="261204"/>
                  <a:pt x="1722268" y="285025"/>
                </a:cubicBezTo>
                <a:cubicBezTo>
                  <a:pt x="1744208" y="350846"/>
                  <a:pt x="1723283" y="329921"/>
                  <a:pt x="1775534" y="356046"/>
                </a:cubicBezTo>
                <a:cubicBezTo>
                  <a:pt x="1795381" y="375894"/>
                  <a:pt x="1793289" y="365432"/>
                  <a:pt x="1793289" y="382679"/>
                </a:cubicBezTo>
              </a:path>
            </a:pathLst>
          </a:cu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sp>
        <p:nvSpPr>
          <p:cNvPr id="14" name="Vrije vorm 13"/>
          <p:cNvSpPr/>
          <p:nvPr/>
        </p:nvSpPr>
        <p:spPr>
          <a:xfrm>
            <a:off x="1762125" y="5622925"/>
            <a:ext cx="488950" cy="190500"/>
          </a:xfrm>
          <a:custGeom>
            <a:avLst/>
            <a:gdLst>
              <a:gd name="connsiteX0" fmla="*/ 0 w 1793352"/>
              <a:gd name="connsiteY0" fmla="*/ 231759 h 382679"/>
              <a:gd name="connsiteX1" fmla="*/ 213064 w 1793352"/>
              <a:gd name="connsiteY1" fmla="*/ 116349 h 382679"/>
              <a:gd name="connsiteX2" fmla="*/ 292963 w 1793352"/>
              <a:gd name="connsiteY2" fmla="*/ 80839 h 382679"/>
              <a:gd name="connsiteX3" fmla="*/ 461639 w 1793352"/>
              <a:gd name="connsiteY3" fmla="*/ 89716 h 382679"/>
              <a:gd name="connsiteX4" fmla="*/ 523782 w 1793352"/>
              <a:gd name="connsiteY4" fmla="*/ 116349 h 382679"/>
              <a:gd name="connsiteX5" fmla="*/ 585926 w 1793352"/>
              <a:gd name="connsiteY5" fmla="*/ 125227 h 382679"/>
              <a:gd name="connsiteX6" fmla="*/ 790112 w 1793352"/>
              <a:gd name="connsiteY6" fmla="*/ 98594 h 382679"/>
              <a:gd name="connsiteX7" fmla="*/ 816745 w 1793352"/>
              <a:gd name="connsiteY7" fmla="*/ 71961 h 382679"/>
              <a:gd name="connsiteX8" fmla="*/ 896644 w 1793352"/>
              <a:gd name="connsiteY8" fmla="*/ 36450 h 382679"/>
              <a:gd name="connsiteX9" fmla="*/ 914400 w 1793352"/>
              <a:gd name="connsiteY9" fmla="*/ 940 h 382679"/>
              <a:gd name="connsiteX10" fmla="*/ 1038687 w 1793352"/>
              <a:gd name="connsiteY10" fmla="*/ 18695 h 382679"/>
              <a:gd name="connsiteX11" fmla="*/ 1127464 w 1793352"/>
              <a:gd name="connsiteY11" fmla="*/ 27573 h 382679"/>
              <a:gd name="connsiteX12" fmla="*/ 1269507 w 1793352"/>
              <a:gd name="connsiteY12" fmla="*/ 80839 h 382679"/>
              <a:gd name="connsiteX13" fmla="*/ 1331650 w 1793352"/>
              <a:gd name="connsiteY13" fmla="*/ 98594 h 382679"/>
              <a:gd name="connsiteX14" fmla="*/ 1544714 w 1793352"/>
              <a:gd name="connsiteY14" fmla="*/ 187371 h 382679"/>
              <a:gd name="connsiteX15" fmla="*/ 1571347 w 1793352"/>
              <a:gd name="connsiteY15" fmla="*/ 196248 h 382679"/>
              <a:gd name="connsiteX16" fmla="*/ 1669002 w 1793352"/>
              <a:gd name="connsiteY16" fmla="*/ 231759 h 382679"/>
              <a:gd name="connsiteX17" fmla="*/ 1722268 w 1793352"/>
              <a:gd name="connsiteY17" fmla="*/ 285025 h 382679"/>
              <a:gd name="connsiteX18" fmla="*/ 1775534 w 1793352"/>
              <a:gd name="connsiteY18" fmla="*/ 356046 h 382679"/>
              <a:gd name="connsiteX19" fmla="*/ 1793289 w 1793352"/>
              <a:gd name="connsiteY19" fmla="*/ 382679 h 38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93352" h="382679">
                <a:moveTo>
                  <a:pt x="0" y="231759"/>
                </a:moveTo>
                <a:cubicBezTo>
                  <a:pt x="113499" y="156092"/>
                  <a:pt x="4369" y="225665"/>
                  <a:pt x="213064" y="116349"/>
                </a:cubicBezTo>
                <a:cubicBezTo>
                  <a:pt x="286921" y="77662"/>
                  <a:pt x="174055" y="120474"/>
                  <a:pt x="292963" y="80839"/>
                </a:cubicBezTo>
                <a:cubicBezTo>
                  <a:pt x="349188" y="83798"/>
                  <a:pt x="405991" y="81155"/>
                  <a:pt x="461639" y="89716"/>
                </a:cubicBezTo>
                <a:cubicBezTo>
                  <a:pt x="483914" y="93143"/>
                  <a:pt x="502113" y="110158"/>
                  <a:pt x="523782" y="116349"/>
                </a:cubicBezTo>
                <a:cubicBezTo>
                  <a:pt x="543902" y="122098"/>
                  <a:pt x="565211" y="122268"/>
                  <a:pt x="585926" y="125227"/>
                </a:cubicBezTo>
                <a:cubicBezTo>
                  <a:pt x="653988" y="116349"/>
                  <a:pt x="723231" y="114028"/>
                  <a:pt x="790112" y="98594"/>
                </a:cubicBezTo>
                <a:cubicBezTo>
                  <a:pt x="802345" y="95771"/>
                  <a:pt x="805900" y="78287"/>
                  <a:pt x="816745" y="71961"/>
                </a:cubicBezTo>
                <a:cubicBezTo>
                  <a:pt x="841920" y="57276"/>
                  <a:pt x="870011" y="48287"/>
                  <a:pt x="896644" y="36450"/>
                </a:cubicBezTo>
                <a:cubicBezTo>
                  <a:pt x="902563" y="24613"/>
                  <a:pt x="901268" y="2581"/>
                  <a:pt x="914400" y="940"/>
                </a:cubicBezTo>
                <a:cubicBezTo>
                  <a:pt x="955926" y="-4251"/>
                  <a:pt x="997161" y="13504"/>
                  <a:pt x="1038687" y="18695"/>
                </a:cubicBezTo>
                <a:cubicBezTo>
                  <a:pt x="1068197" y="22384"/>
                  <a:pt x="1097872" y="24614"/>
                  <a:pt x="1127464" y="27573"/>
                </a:cubicBezTo>
                <a:cubicBezTo>
                  <a:pt x="1200818" y="59010"/>
                  <a:pt x="1186407" y="54870"/>
                  <a:pt x="1269507" y="80839"/>
                </a:cubicBezTo>
                <a:cubicBezTo>
                  <a:pt x="1290070" y="87265"/>
                  <a:pt x="1311559" y="90817"/>
                  <a:pt x="1331650" y="98594"/>
                </a:cubicBezTo>
                <a:cubicBezTo>
                  <a:pt x="1403402" y="126369"/>
                  <a:pt x="1471722" y="163042"/>
                  <a:pt x="1544714" y="187371"/>
                </a:cubicBezTo>
                <a:cubicBezTo>
                  <a:pt x="1553592" y="190330"/>
                  <a:pt x="1562977" y="192063"/>
                  <a:pt x="1571347" y="196248"/>
                </a:cubicBezTo>
                <a:cubicBezTo>
                  <a:pt x="1649120" y="235134"/>
                  <a:pt x="1579991" y="216923"/>
                  <a:pt x="1669002" y="231759"/>
                </a:cubicBezTo>
                <a:cubicBezTo>
                  <a:pt x="1686757" y="249514"/>
                  <a:pt x="1714328" y="261204"/>
                  <a:pt x="1722268" y="285025"/>
                </a:cubicBezTo>
                <a:cubicBezTo>
                  <a:pt x="1744208" y="350846"/>
                  <a:pt x="1723283" y="329921"/>
                  <a:pt x="1775534" y="356046"/>
                </a:cubicBezTo>
                <a:cubicBezTo>
                  <a:pt x="1795381" y="375894"/>
                  <a:pt x="1793289" y="365432"/>
                  <a:pt x="1793289" y="382679"/>
                </a:cubicBezTo>
              </a:path>
            </a:pathLst>
          </a:custGeom>
          <a:ln w="57150">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nl-NL"/>
          </a:p>
        </p:txBody>
      </p:sp>
      <p:sp>
        <p:nvSpPr>
          <p:cNvPr id="18446" name="Tekstvak 2"/>
          <p:cNvSpPr txBox="1">
            <a:spLocks noChangeArrowheads="1"/>
          </p:cNvSpPr>
          <p:nvPr/>
        </p:nvSpPr>
        <p:spPr bwMode="auto">
          <a:xfrm>
            <a:off x="3771900" y="2071688"/>
            <a:ext cx="1468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Cambium</a:t>
            </a:r>
          </a:p>
        </p:txBody>
      </p:sp>
      <p:cxnSp>
        <p:nvCxnSpPr>
          <p:cNvPr id="5" name="Rechte verbindingslijn met pijl 4"/>
          <p:cNvCxnSpPr>
            <a:stCxn id="9" idx="19"/>
            <a:endCxn id="18446" idx="1"/>
          </p:cNvCxnSpPr>
          <p:nvPr/>
        </p:nvCxnSpPr>
        <p:spPr>
          <a:xfrm flipV="1">
            <a:off x="2665413" y="2301875"/>
            <a:ext cx="1106487" cy="52228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3" name="Vrije vorm 2"/>
          <p:cNvSpPr/>
          <p:nvPr/>
        </p:nvSpPr>
        <p:spPr>
          <a:xfrm>
            <a:off x="488221" y="1846555"/>
            <a:ext cx="3187134" cy="218979"/>
          </a:xfrm>
          <a:custGeom>
            <a:avLst/>
            <a:gdLst>
              <a:gd name="connsiteX0" fmla="*/ 51 w 3187134"/>
              <a:gd name="connsiteY0" fmla="*/ 213064 h 218979"/>
              <a:gd name="connsiteX1" fmla="*/ 44439 w 3187134"/>
              <a:gd name="connsiteY1" fmla="*/ 195309 h 218979"/>
              <a:gd name="connsiteX2" fmla="*/ 71072 w 3187134"/>
              <a:gd name="connsiteY2" fmla="*/ 186431 h 218979"/>
              <a:gd name="connsiteX3" fmla="*/ 88828 w 3187134"/>
              <a:gd name="connsiteY3" fmla="*/ 168676 h 218979"/>
              <a:gd name="connsiteX4" fmla="*/ 133216 w 3187134"/>
              <a:gd name="connsiteY4" fmla="*/ 159798 h 218979"/>
              <a:gd name="connsiteX5" fmla="*/ 284136 w 3187134"/>
              <a:gd name="connsiteY5" fmla="*/ 150921 h 218979"/>
              <a:gd name="connsiteX6" fmla="*/ 337402 w 3187134"/>
              <a:gd name="connsiteY6" fmla="*/ 133165 h 218979"/>
              <a:gd name="connsiteX7" fmla="*/ 364035 w 3187134"/>
              <a:gd name="connsiteY7" fmla="*/ 124288 h 218979"/>
              <a:gd name="connsiteX8" fmla="*/ 381791 w 3187134"/>
              <a:gd name="connsiteY8" fmla="*/ 106532 h 218979"/>
              <a:gd name="connsiteX9" fmla="*/ 470567 w 3187134"/>
              <a:gd name="connsiteY9" fmla="*/ 79899 h 218979"/>
              <a:gd name="connsiteX10" fmla="*/ 594855 w 3187134"/>
              <a:gd name="connsiteY10" fmla="*/ 53266 h 218979"/>
              <a:gd name="connsiteX11" fmla="*/ 932206 w 3187134"/>
              <a:gd name="connsiteY11" fmla="*/ 53266 h 218979"/>
              <a:gd name="connsiteX12" fmla="*/ 949962 w 3187134"/>
              <a:gd name="connsiteY12" fmla="*/ 35511 h 218979"/>
              <a:gd name="connsiteX13" fmla="*/ 976595 w 3187134"/>
              <a:gd name="connsiteY13" fmla="*/ 17756 h 218979"/>
              <a:gd name="connsiteX14" fmla="*/ 1056494 w 3187134"/>
              <a:gd name="connsiteY14" fmla="*/ 26633 h 218979"/>
              <a:gd name="connsiteX15" fmla="*/ 1083127 w 3187134"/>
              <a:gd name="connsiteY15" fmla="*/ 35511 h 218979"/>
              <a:gd name="connsiteX16" fmla="*/ 1118637 w 3187134"/>
              <a:gd name="connsiteY16" fmla="*/ 44389 h 218979"/>
              <a:gd name="connsiteX17" fmla="*/ 1171903 w 3187134"/>
              <a:gd name="connsiteY17" fmla="*/ 62144 h 218979"/>
              <a:gd name="connsiteX18" fmla="*/ 1207414 w 3187134"/>
              <a:gd name="connsiteY18" fmla="*/ 53266 h 218979"/>
              <a:gd name="connsiteX19" fmla="*/ 1234047 w 3187134"/>
              <a:gd name="connsiteY19" fmla="*/ 35511 h 218979"/>
              <a:gd name="connsiteX20" fmla="*/ 1322824 w 3187134"/>
              <a:gd name="connsiteY20" fmla="*/ 26633 h 218979"/>
              <a:gd name="connsiteX21" fmla="*/ 1367212 w 3187134"/>
              <a:gd name="connsiteY21" fmla="*/ 35511 h 218979"/>
              <a:gd name="connsiteX22" fmla="*/ 1393845 w 3187134"/>
              <a:gd name="connsiteY22" fmla="*/ 44389 h 218979"/>
              <a:gd name="connsiteX23" fmla="*/ 1784462 w 3187134"/>
              <a:gd name="connsiteY23" fmla="*/ 35511 h 218979"/>
              <a:gd name="connsiteX24" fmla="*/ 1962016 w 3187134"/>
              <a:gd name="connsiteY24" fmla="*/ 26633 h 218979"/>
              <a:gd name="connsiteX25" fmla="*/ 2130692 w 3187134"/>
              <a:gd name="connsiteY25" fmla="*/ 44389 h 218979"/>
              <a:gd name="connsiteX26" fmla="*/ 2210591 w 3187134"/>
              <a:gd name="connsiteY26" fmla="*/ 79899 h 218979"/>
              <a:gd name="connsiteX27" fmla="*/ 2228346 w 3187134"/>
              <a:gd name="connsiteY27" fmla="*/ 53266 h 218979"/>
              <a:gd name="connsiteX28" fmla="*/ 2254979 w 3187134"/>
              <a:gd name="connsiteY28" fmla="*/ 35511 h 218979"/>
              <a:gd name="connsiteX29" fmla="*/ 2308245 w 3187134"/>
              <a:gd name="connsiteY29" fmla="*/ 17756 h 218979"/>
              <a:gd name="connsiteX30" fmla="*/ 2361511 w 3187134"/>
              <a:gd name="connsiteY30" fmla="*/ 26633 h 218979"/>
              <a:gd name="connsiteX31" fmla="*/ 2468043 w 3187134"/>
              <a:gd name="connsiteY31" fmla="*/ 8878 h 218979"/>
              <a:gd name="connsiteX32" fmla="*/ 2530187 w 3187134"/>
              <a:gd name="connsiteY32" fmla="*/ 0 h 218979"/>
              <a:gd name="connsiteX33" fmla="*/ 2849783 w 3187134"/>
              <a:gd name="connsiteY33" fmla="*/ 8878 h 218979"/>
              <a:gd name="connsiteX34" fmla="*/ 2876416 w 3187134"/>
              <a:gd name="connsiteY34" fmla="*/ 26633 h 218979"/>
              <a:gd name="connsiteX35" fmla="*/ 3009581 w 3187134"/>
              <a:gd name="connsiteY35" fmla="*/ 17756 h 218979"/>
              <a:gd name="connsiteX36" fmla="*/ 3142746 w 3187134"/>
              <a:gd name="connsiteY36" fmla="*/ 35511 h 218979"/>
              <a:gd name="connsiteX37" fmla="*/ 3169379 w 3187134"/>
              <a:gd name="connsiteY37" fmla="*/ 53266 h 218979"/>
              <a:gd name="connsiteX38" fmla="*/ 3187134 w 3187134"/>
              <a:gd name="connsiteY38" fmla="*/ 71022 h 218979"/>
              <a:gd name="connsiteX39" fmla="*/ 3107235 w 3187134"/>
              <a:gd name="connsiteY39" fmla="*/ 79899 h 218979"/>
              <a:gd name="connsiteX40" fmla="*/ 3124991 w 3187134"/>
              <a:gd name="connsiteY40" fmla="*/ 62144 h 218979"/>
              <a:gd name="connsiteX41" fmla="*/ 3098358 w 3187134"/>
              <a:gd name="connsiteY41" fmla="*/ 53266 h 218979"/>
              <a:gd name="connsiteX42" fmla="*/ 3053969 w 3187134"/>
              <a:gd name="connsiteY42" fmla="*/ 44389 h 218979"/>
              <a:gd name="connsiteX43" fmla="*/ 3018459 w 3187134"/>
              <a:gd name="connsiteY43" fmla="*/ 35511 h 218979"/>
              <a:gd name="connsiteX44" fmla="*/ 2956315 w 3187134"/>
              <a:gd name="connsiteY44" fmla="*/ 44389 h 218979"/>
              <a:gd name="connsiteX45" fmla="*/ 2849783 w 3187134"/>
              <a:gd name="connsiteY45" fmla="*/ 53266 h 218979"/>
              <a:gd name="connsiteX46" fmla="*/ 2778762 w 3187134"/>
              <a:gd name="connsiteY46" fmla="*/ 71022 h 218979"/>
              <a:gd name="connsiteX47" fmla="*/ 2681107 w 3187134"/>
              <a:gd name="connsiteY47" fmla="*/ 62144 h 218979"/>
              <a:gd name="connsiteX48" fmla="*/ 2654474 w 3187134"/>
              <a:gd name="connsiteY48" fmla="*/ 53266 h 218979"/>
              <a:gd name="connsiteX49" fmla="*/ 2494676 w 3187134"/>
              <a:gd name="connsiteY49" fmla="*/ 44389 h 218979"/>
              <a:gd name="connsiteX50" fmla="*/ 2476921 w 3187134"/>
              <a:gd name="connsiteY50" fmla="*/ 26633 h 218979"/>
              <a:gd name="connsiteX51" fmla="*/ 2068548 w 3187134"/>
              <a:gd name="connsiteY51" fmla="*/ 8878 h 218979"/>
              <a:gd name="connsiteX52" fmla="*/ 1864362 w 3187134"/>
              <a:gd name="connsiteY52" fmla="*/ 17756 h 218979"/>
              <a:gd name="connsiteX53" fmla="*/ 1828851 w 3187134"/>
              <a:gd name="connsiteY53" fmla="*/ 35511 h 218979"/>
              <a:gd name="connsiteX54" fmla="*/ 1802218 w 3187134"/>
              <a:gd name="connsiteY54" fmla="*/ 44389 h 218979"/>
              <a:gd name="connsiteX55" fmla="*/ 1642420 w 3187134"/>
              <a:gd name="connsiteY55" fmla="*/ 53266 h 218979"/>
              <a:gd name="connsiteX56" fmla="*/ 1482622 w 3187134"/>
              <a:gd name="connsiteY56" fmla="*/ 44389 h 218979"/>
              <a:gd name="connsiteX57" fmla="*/ 1438233 w 3187134"/>
              <a:gd name="connsiteY57" fmla="*/ 53266 h 218979"/>
              <a:gd name="connsiteX58" fmla="*/ 1296191 w 3187134"/>
              <a:gd name="connsiteY58" fmla="*/ 71022 h 218979"/>
              <a:gd name="connsiteX59" fmla="*/ 1136393 w 3187134"/>
              <a:gd name="connsiteY59" fmla="*/ 71022 h 218979"/>
              <a:gd name="connsiteX60" fmla="*/ 1100882 w 3187134"/>
              <a:gd name="connsiteY60" fmla="*/ 62144 h 218979"/>
              <a:gd name="connsiteX61" fmla="*/ 976595 w 3187134"/>
              <a:gd name="connsiteY61" fmla="*/ 53266 h 218979"/>
              <a:gd name="connsiteX62" fmla="*/ 816796 w 3187134"/>
              <a:gd name="connsiteY62" fmla="*/ 53266 h 218979"/>
              <a:gd name="connsiteX63" fmla="*/ 781286 w 3187134"/>
              <a:gd name="connsiteY63" fmla="*/ 71022 h 218979"/>
              <a:gd name="connsiteX64" fmla="*/ 541589 w 3187134"/>
              <a:gd name="connsiteY64" fmla="*/ 79899 h 218979"/>
              <a:gd name="connsiteX65" fmla="*/ 514956 w 3187134"/>
              <a:gd name="connsiteY65" fmla="*/ 88777 h 218979"/>
              <a:gd name="connsiteX66" fmla="*/ 337402 w 3187134"/>
              <a:gd name="connsiteY66" fmla="*/ 106532 h 218979"/>
              <a:gd name="connsiteX67" fmla="*/ 248626 w 3187134"/>
              <a:gd name="connsiteY67" fmla="*/ 133165 h 218979"/>
              <a:gd name="connsiteX68" fmla="*/ 221993 w 3187134"/>
              <a:gd name="connsiteY68" fmla="*/ 142043 h 218979"/>
              <a:gd name="connsiteX69" fmla="*/ 133216 w 3187134"/>
              <a:gd name="connsiteY69" fmla="*/ 168676 h 218979"/>
              <a:gd name="connsiteX70" fmla="*/ 53317 w 3187134"/>
              <a:gd name="connsiteY70" fmla="*/ 213064 h 218979"/>
              <a:gd name="connsiteX71" fmla="*/ 51 w 3187134"/>
              <a:gd name="connsiteY71" fmla="*/ 213064 h 218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187134" h="218979">
                <a:moveTo>
                  <a:pt x="51" y="213064"/>
                </a:moveTo>
                <a:cubicBezTo>
                  <a:pt x="-1429" y="210105"/>
                  <a:pt x="29518" y="200904"/>
                  <a:pt x="44439" y="195309"/>
                </a:cubicBezTo>
                <a:cubicBezTo>
                  <a:pt x="53201" y="192023"/>
                  <a:pt x="63048" y="191246"/>
                  <a:pt x="71072" y="186431"/>
                </a:cubicBezTo>
                <a:cubicBezTo>
                  <a:pt x="78249" y="182125"/>
                  <a:pt x="81135" y="171973"/>
                  <a:pt x="88828" y="168676"/>
                </a:cubicBezTo>
                <a:cubicBezTo>
                  <a:pt x="102697" y="162732"/>
                  <a:pt x="118189" y="161164"/>
                  <a:pt x="133216" y="159798"/>
                </a:cubicBezTo>
                <a:cubicBezTo>
                  <a:pt x="183403" y="155236"/>
                  <a:pt x="233829" y="153880"/>
                  <a:pt x="284136" y="150921"/>
                </a:cubicBezTo>
                <a:lnTo>
                  <a:pt x="337402" y="133165"/>
                </a:lnTo>
                <a:lnTo>
                  <a:pt x="364035" y="124288"/>
                </a:lnTo>
                <a:cubicBezTo>
                  <a:pt x="369954" y="118369"/>
                  <a:pt x="374304" y="110275"/>
                  <a:pt x="381791" y="106532"/>
                </a:cubicBezTo>
                <a:cubicBezTo>
                  <a:pt x="413171" y="90842"/>
                  <a:pt x="438714" y="89455"/>
                  <a:pt x="470567" y="79899"/>
                </a:cubicBezTo>
                <a:cubicBezTo>
                  <a:pt x="560921" y="52793"/>
                  <a:pt x="486837" y="66769"/>
                  <a:pt x="594855" y="53266"/>
                </a:cubicBezTo>
                <a:cubicBezTo>
                  <a:pt x="729441" y="62239"/>
                  <a:pt x="785495" y="70871"/>
                  <a:pt x="932206" y="53266"/>
                </a:cubicBezTo>
                <a:cubicBezTo>
                  <a:pt x="940516" y="52269"/>
                  <a:pt x="943426" y="40740"/>
                  <a:pt x="949962" y="35511"/>
                </a:cubicBezTo>
                <a:cubicBezTo>
                  <a:pt x="958294" y="28846"/>
                  <a:pt x="967717" y="23674"/>
                  <a:pt x="976595" y="17756"/>
                </a:cubicBezTo>
                <a:cubicBezTo>
                  <a:pt x="1003228" y="20715"/>
                  <a:pt x="1030062" y="22228"/>
                  <a:pt x="1056494" y="26633"/>
                </a:cubicBezTo>
                <a:cubicBezTo>
                  <a:pt x="1065725" y="28171"/>
                  <a:pt x="1074129" y="32940"/>
                  <a:pt x="1083127" y="35511"/>
                </a:cubicBezTo>
                <a:cubicBezTo>
                  <a:pt x="1094859" y="38863"/>
                  <a:pt x="1106951" y="40883"/>
                  <a:pt x="1118637" y="44389"/>
                </a:cubicBezTo>
                <a:cubicBezTo>
                  <a:pt x="1136563" y="49767"/>
                  <a:pt x="1171903" y="62144"/>
                  <a:pt x="1171903" y="62144"/>
                </a:cubicBezTo>
                <a:cubicBezTo>
                  <a:pt x="1183740" y="59185"/>
                  <a:pt x="1196199" y="58072"/>
                  <a:pt x="1207414" y="53266"/>
                </a:cubicBezTo>
                <a:cubicBezTo>
                  <a:pt x="1217221" y="49063"/>
                  <a:pt x="1223651" y="37910"/>
                  <a:pt x="1234047" y="35511"/>
                </a:cubicBezTo>
                <a:cubicBezTo>
                  <a:pt x="1263025" y="28824"/>
                  <a:pt x="1293232" y="29592"/>
                  <a:pt x="1322824" y="26633"/>
                </a:cubicBezTo>
                <a:cubicBezTo>
                  <a:pt x="1337620" y="29592"/>
                  <a:pt x="1352574" y="31851"/>
                  <a:pt x="1367212" y="35511"/>
                </a:cubicBezTo>
                <a:cubicBezTo>
                  <a:pt x="1376290" y="37781"/>
                  <a:pt x="1384487" y="44389"/>
                  <a:pt x="1393845" y="44389"/>
                </a:cubicBezTo>
                <a:cubicBezTo>
                  <a:pt x="1524084" y="44389"/>
                  <a:pt x="1654256" y="38470"/>
                  <a:pt x="1784462" y="35511"/>
                </a:cubicBezTo>
                <a:cubicBezTo>
                  <a:pt x="1843647" y="32552"/>
                  <a:pt x="1902757" y="26633"/>
                  <a:pt x="1962016" y="26633"/>
                </a:cubicBezTo>
                <a:cubicBezTo>
                  <a:pt x="2051590" y="26633"/>
                  <a:pt x="2063654" y="30981"/>
                  <a:pt x="2130692" y="44389"/>
                </a:cubicBezTo>
                <a:cubicBezTo>
                  <a:pt x="2151191" y="59763"/>
                  <a:pt x="2179313" y="88836"/>
                  <a:pt x="2210591" y="79899"/>
                </a:cubicBezTo>
                <a:cubicBezTo>
                  <a:pt x="2220850" y="76968"/>
                  <a:pt x="2220801" y="60811"/>
                  <a:pt x="2228346" y="53266"/>
                </a:cubicBezTo>
                <a:cubicBezTo>
                  <a:pt x="2235891" y="45721"/>
                  <a:pt x="2245229" y="39844"/>
                  <a:pt x="2254979" y="35511"/>
                </a:cubicBezTo>
                <a:cubicBezTo>
                  <a:pt x="2272082" y="27910"/>
                  <a:pt x="2308245" y="17756"/>
                  <a:pt x="2308245" y="17756"/>
                </a:cubicBezTo>
                <a:cubicBezTo>
                  <a:pt x="2326000" y="20715"/>
                  <a:pt x="2343539" y="27632"/>
                  <a:pt x="2361511" y="26633"/>
                </a:cubicBezTo>
                <a:cubicBezTo>
                  <a:pt x="2397456" y="24636"/>
                  <a:pt x="2432483" y="14493"/>
                  <a:pt x="2468043" y="8878"/>
                </a:cubicBezTo>
                <a:cubicBezTo>
                  <a:pt x="2488712" y="5614"/>
                  <a:pt x="2509472" y="2959"/>
                  <a:pt x="2530187" y="0"/>
                </a:cubicBezTo>
                <a:cubicBezTo>
                  <a:pt x="2636719" y="2959"/>
                  <a:pt x="2743524" y="704"/>
                  <a:pt x="2849783" y="8878"/>
                </a:cubicBezTo>
                <a:cubicBezTo>
                  <a:pt x="2860421" y="9696"/>
                  <a:pt x="2865763" y="26041"/>
                  <a:pt x="2876416" y="26633"/>
                </a:cubicBezTo>
                <a:cubicBezTo>
                  <a:pt x="2920834" y="29101"/>
                  <a:pt x="2965193" y="20715"/>
                  <a:pt x="3009581" y="17756"/>
                </a:cubicBezTo>
                <a:cubicBezTo>
                  <a:pt x="3033391" y="19740"/>
                  <a:pt x="3106481" y="17379"/>
                  <a:pt x="3142746" y="35511"/>
                </a:cubicBezTo>
                <a:cubicBezTo>
                  <a:pt x="3152289" y="40283"/>
                  <a:pt x="3161048" y="46601"/>
                  <a:pt x="3169379" y="53266"/>
                </a:cubicBezTo>
                <a:cubicBezTo>
                  <a:pt x="3175915" y="58495"/>
                  <a:pt x="3187134" y="71022"/>
                  <a:pt x="3187134" y="71022"/>
                </a:cubicBezTo>
                <a:cubicBezTo>
                  <a:pt x="3160501" y="73981"/>
                  <a:pt x="3133763" y="83689"/>
                  <a:pt x="3107235" y="79899"/>
                </a:cubicBezTo>
                <a:cubicBezTo>
                  <a:pt x="3098949" y="78715"/>
                  <a:pt x="3127638" y="70085"/>
                  <a:pt x="3124991" y="62144"/>
                </a:cubicBezTo>
                <a:cubicBezTo>
                  <a:pt x="3122032" y="53266"/>
                  <a:pt x="3107437" y="55536"/>
                  <a:pt x="3098358" y="53266"/>
                </a:cubicBezTo>
                <a:cubicBezTo>
                  <a:pt x="3083719" y="49606"/>
                  <a:pt x="3068699" y="47662"/>
                  <a:pt x="3053969" y="44389"/>
                </a:cubicBezTo>
                <a:cubicBezTo>
                  <a:pt x="3042059" y="41742"/>
                  <a:pt x="3030296" y="38470"/>
                  <a:pt x="3018459" y="35511"/>
                </a:cubicBezTo>
                <a:cubicBezTo>
                  <a:pt x="2997744" y="38470"/>
                  <a:pt x="2977125" y="42199"/>
                  <a:pt x="2956315" y="44389"/>
                </a:cubicBezTo>
                <a:cubicBezTo>
                  <a:pt x="2920877" y="48119"/>
                  <a:pt x="2885173" y="49103"/>
                  <a:pt x="2849783" y="53266"/>
                </a:cubicBezTo>
                <a:cubicBezTo>
                  <a:pt x="2816672" y="57161"/>
                  <a:pt x="2807025" y="61601"/>
                  <a:pt x="2778762" y="71022"/>
                </a:cubicBezTo>
                <a:cubicBezTo>
                  <a:pt x="2746210" y="68063"/>
                  <a:pt x="2713464" y="66767"/>
                  <a:pt x="2681107" y="62144"/>
                </a:cubicBezTo>
                <a:cubicBezTo>
                  <a:pt x="2671843" y="60821"/>
                  <a:pt x="2663790" y="54153"/>
                  <a:pt x="2654474" y="53266"/>
                </a:cubicBezTo>
                <a:cubicBezTo>
                  <a:pt x="2601366" y="48208"/>
                  <a:pt x="2547942" y="47348"/>
                  <a:pt x="2494676" y="44389"/>
                </a:cubicBezTo>
                <a:cubicBezTo>
                  <a:pt x="2488758" y="38470"/>
                  <a:pt x="2485272" y="27190"/>
                  <a:pt x="2476921" y="26633"/>
                </a:cubicBezTo>
                <a:cubicBezTo>
                  <a:pt x="2022159" y="-3684"/>
                  <a:pt x="2220611" y="59568"/>
                  <a:pt x="2068548" y="8878"/>
                </a:cubicBezTo>
                <a:cubicBezTo>
                  <a:pt x="2000486" y="11837"/>
                  <a:pt x="1932072" y="10233"/>
                  <a:pt x="1864362" y="17756"/>
                </a:cubicBezTo>
                <a:cubicBezTo>
                  <a:pt x="1851209" y="19217"/>
                  <a:pt x="1841015" y="30298"/>
                  <a:pt x="1828851" y="35511"/>
                </a:cubicBezTo>
                <a:cubicBezTo>
                  <a:pt x="1820250" y="39197"/>
                  <a:pt x="1811534" y="43502"/>
                  <a:pt x="1802218" y="44389"/>
                </a:cubicBezTo>
                <a:cubicBezTo>
                  <a:pt x="1749110" y="49447"/>
                  <a:pt x="1695686" y="50307"/>
                  <a:pt x="1642420" y="53266"/>
                </a:cubicBezTo>
                <a:cubicBezTo>
                  <a:pt x="1589154" y="50307"/>
                  <a:pt x="1535970" y="44389"/>
                  <a:pt x="1482622" y="44389"/>
                </a:cubicBezTo>
                <a:cubicBezTo>
                  <a:pt x="1467533" y="44389"/>
                  <a:pt x="1453117" y="50785"/>
                  <a:pt x="1438233" y="53266"/>
                </a:cubicBezTo>
                <a:cubicBezTo>
                  <a:pt x="1387553" y="61712"/>
                  <a:pt x="1348234" y="65239"/>
                  <a:pt x="1296191" y="71022"/>
                </a:cubicBezTo>
                <a:cubicBezTo>
                  <a:pt x="1224791" y="88870"/>
                  <a:pt x="1257853" y="84517"/>
                  <a:pt x="1136393" y="71022"/>
                </a:cubicBezTo>
                <a:cubicBezTo>
                  <a:pt x="1124266" y="69675"/>
                  <a:pt x="1113009" y="63491"/>
                  <a:pt x="1100882" y="62144"/>
                </a:cubicBezTo>
                <a:cubicBezTo>
                  <a:pt x="1059601" y="57557"/>
                  <a:pt x="1018024" y="56225"/>
                  <a:pt x="976595" y="53266"/>
                </a:cubicBezTo>
                <a:cubicBezTo>
                  <a:pt x="906674" y="41613"/>
                  <a:pt x="904654" y="36793"/>
                  <a:pt x="816796" y="53266"/>
                </a:cubicBezTo>
                <a:cubicBezTo>
                  <a:pt x="803789" y="55705"/>
                  <a:pt x="794458" y="69747"/>
                  <a:pt x="781286" y="71022"/>
                </a:cubicBezTo>
                <a:cubicBezTo>
                  <a:pt x="701704" y="78724"/>
                  <a:pt x="621488" y="76940"/>
                  <a:pt x="541589" y="79899"/>
                </a:cubicBezTo>
                <a:cubicBezTo>
                  <a:pt x="532711" y="82858"/>
                  <a:pt x="524132" y="86942"/>
                  <a:pt x="514956" y="88777"/>
                </a:cubicBezTo>
                <a:cubicBezTo>
                  <a:pt x="461199" y="99529"/>
                  <a:pt x="387780" y="102657"/>
                  <a:pt x="337402" y="106532"/>
                </a:cubicBezTo>
                <a:cubicBezTo>
                  <a:pt x="277087" y="126638"/>
                  <a:pt x="350256" y="102676"/>
                  <a:pt x="248626" y="133165"/>
                </a:cubicBezTo>
                <a:cubicBezTo>
                  <a:pt x="239663" y="135854"/>
                  <a:pt x="230871" y="139084"/>
                  <a:pt x="221993" y="142043"/>
                </a:cubicBezTo>
                <a:cubicBezTo>
                  <a:pt x="185434" y="178600"/>
                  <a:pt x="218052" y="153251"/>
                  <a:pt x="133216" y="168676"/>
                </a:cubicBezTo>
                <a:cubicBezTo>
                  <a:pt x="74321" y="179385"/>
                  <a:pt x="141775" y="183577"/>
                  <a:pt x="53317" y="213064"/>
                </a:cubicBezTo>
                <a:cubicBezTo>
                  <a:pt x="18262" y="224749"/>
                  <a:pt x="1531" y="216023"/>
                  <a:pt x="51" y="213064"/>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4"/>
          <p:cNvSpPr>
            <a:spLocks noGrp="1"/>
          </p:cNvSpPr>
          <p:nvPr>
            <p:ph type="ctrTitle" idx="4294967295"/>
          </p:nvPr>
        </p:nvSpPr>
        <p:spPr>
          <a:xfrm>
            <a:off x="179388" y="0"/>
            <a:ext cx="7286625" cy="642938"/>
          </a:xfrm>
        </p:spPr>
        <p:txBody>
          <a:bodyPr/>
          <a:lstStyle/>
          <a:p>
            <a:pPr eaLnBrk="1" hangingPunct="1"/>
            <a:r>
              <a:rPr lang="nl-NL" dirty="0" smtClean="0"/>
              <a:t>T2. Planten (Bouw van een Blad)</a:t>
            </a:r>
          </a:p>
        </p:txBody>
      </p:sp>
      <p:pic>
        <p:nvPicPr>
          <p:cNvPr id="19459"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10"/>
          <p:cNvSpPr>
            <a:spLocks noChangeArrowheads="1"/>
          </p:cNvSpPr>
          <p:nvPr/>
        </p:nvSpPr>
        <p:spPr bwMode="auto">
          <a:xfrm>
            <a:off x="179388" y="936625"/>
            <a:ext cx="8702675"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a:t>Maak een topografische tekening van een dwarsdoorsnede van een blad van een Oleander op 1A4. Vergroting 100 of 400 x.</a:t>
            </a:r>
          </a:p>
        </p:txBody>
      </p:sp>
      <p:sp>
        <p:nvSpPr>
          <p:cNvPr id="2" name="Tekstvak 1"/>
          <p:cNvSpPr txBox="1">
            <a:spLocks noChangeArrowheads="1"/>
          </p:cNvSpPr>
          <p:nvPr/>
        </p:nvSpPr>
        <p:spPr bwMode="auto">
          <a:xfrm>
            <a:off x="5961063" y="2562225"/>
            <a:ext cx="161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Opperhuid</a:t>
            </a:r>
          </a:p>
        </p:txBody>
      </p:sp>
      <p:sp>
        <p:nvSpPr>
          <p:cNvPr id="10" name="Tekstvak 9"/>
          <p:cNvSpPr txBox="1">
            <a:spLocks noChangeArrowheads="1"/>
          </p:cNvSpPr>
          <p:nvPr/>
        </p:nvSpPr>
        <p:spPr bwMode="auto">
          <a:xfrm>
            <a:off x="5961063" y="3398838"/>
            <a:ext cx="30876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Pallisadenparenchym</a:t>
            </a:r>
          </a:p>
        </p:txBody>
      </p:sp>
      <p:sp>
        <p:nvSpPr>
          <p:cNvPr id="11" name="Tekstvak 10"/>
          <p:cNvSpPr txBox="1">
            <a:spLocks noChangeArrowheads="1"/>
          </p:cNvSpPr>
          <p:nvPr/>
        </p:nvSpPr>
        <p:spPr bwMode="auto">
          <a:xfrm>
            <a:off x="5961063" y="3881438"/>
            <a:ext cx="11255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err="1"/>
              <a:t>Zijnerf</a:t>
            </a:r>
            <a:endParaRPr lang="nl-NL" dirty="0"/>
          </a:p>
        </p:txBody>
      </p:sp>
      <p:sp>
        <p:nvSpPr>
          <p:cNvPr id="12" name="Tekstvak 11"/>
          <p:cNvSpPr txBox="1">
            <a:spLocks noChangeArrowheads="1"/>
          </p:cNvSpPr>
          <p:nvPr/>
        </p:nvSpPr>
        <p:spPr bwMode="auto">
          <a:xfrm>
            <a:off x="6021388" y="1865313"/>
            <a:ext cx="12874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Waslaag</a:t>
            </a:r>
          </a:p>
        </p:txBody>
      </p:sp>
      <p:sp>
        <p:nvSpPr>
          <p:cNvPr id="13" name="Tekstvak 12"/>
          <p:cNvSpPr txBox="1">
            <a:spLocks noChangeArrowheads="1"/>
          </p:cNvSpPr>
          <p:nvPr/>
        </p:nvSpPr>
        <p:spPr bwMode="auto">
          <a:xfrm>
            <a:off x="5961063" y="4521180"/>
            <a:ext cx="24796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Sponsparenchym</a:t>
            </a:r>
          </a:p>
        </p:txBody>
      </p:sp>
      <p:sp>
        <p:nvSpPr>
          <p:cNvPr id="14" name="Tekstvak 13"/>
          <p:cNvSpPr txBox="1">
            <a:spLocks noChangeArrowheads="1"/>
          </p:cNvSpPr>
          <p:nvPr/>
        </p:nvSpPr>
        <p:spPr bwMode="auto">
          <a:xfrm>
            <a:off x="5903913" y="5170488"/>
            <a:ext cx="1676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Ademholte</a:t>
            </a:r>
          </a:p>
        </p:txBody>
      </p:sp>
      <p:pic>
        <p:nvPicPr>
          <p:cNvPr id="19468" name="Picture 2" descr="http://www.justflower.org/images/oleander-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13" y="3721100"/>
            <a:ext cx="2033587" cy="281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9" name="AutoShape 22">
            <a:hlinkClick r:id="rId5" highlightClick="1"/>
          </p:cNvPr>
          <p:cNvSpPr>
            <a:spLocks noChangeArrowheads="1"/>
          </p:cNvSpPr>
          <p:nvPr/>
        </p:nvSpPr>
        <p:spPr bwMode="auto">
          <a:xfrm>
            <a:off x="1938338" y="6203950"/>
            <a:ext cx="503237"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9470" name="Text Box 23"/>
          <p:cNvSpPr txBox="1">
            <a:spLocks noChangeArrowheads="1"/>
          </p:cNvSpPr>
          <p:nvPr/>
        </p:nvSpPr>
        <p:spPr bwMode="auto">
          <a:xfrm>
            <a:off x="2513013" y="6226175"/>
            <a:ext cx="1131887"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37441C"/>
                </a:solidFill>
              </a:rPr>
              <a:t>Functie van het blad</a:t>
            </a:r>
          </a:p>
        </p:txBody>
      </p:sp>
      <p:sp>
        <p:nvSpPr>
          <p:cNvPr id="15" name="Tekstvak 14"/>
          <p:cNvSpPr txBox="1">
            <a:spLocks noChangeArrowheads="1"/>
          </p:cNvSpPr>
          <p:nvPr/>
        </p:nvSpPr>
        <p:spPr bwMode="auto">
          <a:xfrm>
            <a:off x="5903913" y="5872162"/>
            <a:ext cx="16192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Opperhuid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4"/>
          <p:cNvSpPr>
            <a:spLocks noGrp="1"/>
          </p:cNvSpPr>
          <p:nvPr>
            <p:ph type="ctrTitle" idx="4294967295"/>
          </p:nvPr>
        </p:nvSpPr>
        <p:spPr>
          <a:xfrm>
            <a:off x="179388" y="0"/>
            <a:ext cx="7286625" cy="642938"/>
          </a:xfrm>
        </p:spPr>
        <p:txBody>
          <a:bodyPr/>
          <a:lstStyle/>
          <a:p>
            <a:pPr eaLnBrk="1" hangingPunct="1"/>
            <a:r>
              <a:rPr lang="nl-NL" smtClean="0"/>
              <a:t>T2. Planten (Bouw van een Blad)</a:t>
            </a:r>
          </a:p>
        </p:txBody>
      </p:sp>
      <p:pic>
        <p:nvPicPr>
          <p:cNvPr id="2048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10"/>
          <p:cNvSpPr>
            <a:spLocks noChangeArrowheads="1"/>
          </p:cNvSpPr>
          <p:nvPr/>
        </p:nvSpPr>
        <p:spPr bwMode="auto">
          <a:xfrm>
            <a:off x="441325" y="1122960"/>
            <a:ext cx="87026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smtClean="0"/>
              <a:t>De </a:t>
            </a:r>
            <a:r>
              <a:rPr lang="nl-NL" sz="2000" b="1" dirty="0"/>
              <a:t>opperhuid van een Fluweelplant.</a:t>
            </a:r>
          </a:p>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sz="2000" b="1" dirty="0" smtClean="0"/>
              <a:t>Overzicht van </a:t>
            </a:r>
            <a:r>
              <a:rPr lang="nl-NL" sz="2000" b="1" smtClean="0"/>
              <a:t>de opperhuid </a:t>
            </a:r>
            <a:r>
              <a:rPr lang="nl-NL" sz="2000" b="1" dirty="0" smtClean="0"/>
              <a:t>van de Fluweelplant. Vergroting 400 </a:t>
            </a:r>
            <a:r>
              <a:rPr lang="nl-NL" sz="2000" b="1" dirty="0"/>
              <a:t>x.</a:t>
            </a:r>
          </a:p>
        </p:txBody>
      </p:sp>
      <p:sp>
        <p:nvSpPr>
          <p:cNvPr id="10" name="Tekstvak 9"/>
          <p:cNvSpPr txBox="1">
            <a:spLocks noChangeArrowheads="1"/>
          </p:cNvSpPr>
          <p:nvPr/>
        </p:nvSpPr>
        <p:spPr bwMode="auto">
          <a:xfrm>
            <a:off x="7155279" y="4731377"/>
            <a:ext cx="1214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err="1"/>
              <a:t>Sluitcel</a:t>
            </a:r>
            <a:endParaRPr lang="nl-NL" dirty="0"/>
          </a:p>
        </p:txBody>
      </p:sp>
      <p:sp>
        <p:nvSpPr>
          <p:cNvPr id="12" name="Tekstvak 11"/>
          <p:cNvSpPr txBox="1">
            <a:spLocks noChangeArrowheads="1"/>
          </p:cNvSpPr>
          <p:nvPr/>
        </p:nvSpPr>
        <p:spPr bwMode="auto">
          <a:xfrm>
            <a:off x="437839" y="200631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Opperhuidcel</a:t>
            </a:r>
          </a:p>
        </p:txBody>
      </p:sp>
      <p:sp>
        <p:nvSpPr>
          <p:cNvPr id="13" name="Tekstvak 12"/>
          <p:cNvSpPr txBox="1">
            <a:spLocks noChangeArrowheads="1"/>
          </p:cNvSpPr>
          <p:nvPr/>
        </p:nvSpPr>
        <p:spPr bwMode="auto">
          <a:xfrm>
            <a:off x="437839" y="3141445"/>
            <a:ext cx="122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Huid-</a:t>
            </a:r>
          </a:p>
          <a:p>
            <a:pPr eaLnBrk="1" hangingPunct="1"/>
            <a:r>
              <a:rPr lang="nl-NL" dirty="0" smtClean="0"/>
              <a:t>mondje</a:t>
            </a:r>
            <a:endParaRPr lang="nl-NL" dirty="0"/>
          </a:p>
        </p:txBody>
      </p:sp>
      <p:sp>
        <p:nvSpPr>
          <p:cNvPr id="14" name="Tekstvak 13"/>
          <p:cNvSpPr txBox="1">
            <a:spLocks noChangeArrowheads="1"/>
          </p:cNvSpPr>
          <p:nvPr/>
        </p:nvSpPr>
        <p:spPr bwMode="auto">
          <a:xfrm>
            <a:off x="437839" y="5047029"/>
            <a:ext cx="1847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a:t>Plantenhaar</a:t>
            </a:r>
          </a:p>
        </p:txBody>
      </p:sp>
      <p:sp>
        <p:nvSpPr>
          <p:cNvPr id="20490" name="AutoShape 22">
            <a:hlinkClick r:id="rId4" highlightClick="1"/>
          </p:cNvPr>
          <p:cNvSpPr>
            <a:spLocks noChangeArrowheads="1"/>
          </p:cNvSpPr>
          <p:nvPr/>
        </p:nvSpPr>
        <p:spPr bwMode="auto">
          <a:xfrm>
            <a:off x="311387" y="6402282"/>
            <a:ext cx="503237" cy="334963"/>
          </a:xfrm>
          <a:prstGeom prst="actionButtonMovie">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20491" name="Text Box 23"/>
          <p:cNvSpPr txBox="1">
            <a:spLocks noChangeArrowheads="1"/>
          </p:cNvSpPr>
          <p:nvPr/>
        </p:nvSpPr>
        <p:spPr bwMode="auto">
          <a:xfrm>
            <a:off x="923574" y="6513332"/>
            <a:ext cx="7874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a:solidFill>
                  <a:srgbClr val="37441C"/>
                </a:solidFill>
              </a:rPr>
              <a:t>Fotosynthese</a:t>
            </a:r>
          </a:p>
        </p:txBody>
      </p:sp>
      <p:sp>
        <p:nvSpPr>
          <p:cNvPr id="2" name="Tekstvak 1"/>
          <p:cNvSpPr txBox="1"/>
          <p:nvPr/>
        </p:nvSpPr>
        <p:spPr>
          <a:xfrm>
            <a:off x="6799338" y="5078948"/>
            <a:ext cx="2044149" cy="461665"/>
          </a:xfrm>
          <a:prstGeom prst="rect">
            <a:avLst/>
          </a:prstGeom>
          <a:noFill/>
        </p:spPr>
        <p:txBody>
          <a:bodyPr wrap="none" rtlCol="0">
            <a:spAutoFit/>
          </a:bodyPr>
          <a:lstStyle/>
          <a:p>
            <a:r>
              <a:rPr lang="nl-NL" dirty="0" smtClean="0"/>
              <a:t>Ademopening</a:t>
            </a:r>
            <a:endParaRPr lang="nl-NL" dirty="0"/>
          </a:p>
        </p:txBody>
      </p:sp>
      <p:sp>
        <p:nvSpPr>
          <p:cNvPr id="3" name="Tekstvak 2"/>
          <p:cNvSpPr txBox="1"/>
          <p:nvPr/>
        </p:nvSpPr>
        <p:spPr>
          <a:xfrm>
            <a:off x="6503351" y="5540613"/>
            <a:ext cx="2380780" cy="461665"/>
          </a:xfrm>
          <a:prstGeom prst="rect">
            <a:avLst/>
          </a:prstGeom>
          <a:noFill/>
        </p:spPr>
        <p:txBody>
          <a:bodyPr wrap="none" rtlCol="0">
            <a:spAutoFit/>
          </a:bodyPr>
          <a:lstStyle/>
          <a:p>
            <a:r>
              <a:rPr lang="nl-NL" dirty="0" smtClean="0"/>
              <a:t>Bladgroenkorrel</a:t>
            </a:r>
            <a:endParaRPr lang="nl-NL" dirty="0"/>
          </a:p>
        </p:txBody>
      </p:sp>
      <p:sp>
        <p:nvSpPr>
          <p:cNvPr id="4" name="Rechteraccolade 3"/>
          <p:cNvSpPr/>
          <p:nvPr/>
        </p:nvSpPr>
        <p:spPr>
          <a:xfrm rot="16200000">
            <a:off x="7613594" y="3842712"/>
            <a:ext cx="506776" cy="1672083"/>
          </a:xfrm>
          <a:prstGeom prst="rightBrace">
            <a:avLst>
              <a:gd name="adj1" fmla="val 8333"/>
              <a:gd name="adj2" fmla="val 48023"/>
            </a:avLst>
          </a:prstGeom>
          <a:ln w="41275"/>
        </p:spPr>
        <p:style>
          <a:lnRef idx="1">
            <a:schemeClr val="dk1"/>
          </a:lnRef>
          <a:fillRef idx="0">
            <a:schemeClr val="dk1"/>
          </a:fillRef>
          <a:effectRef idx="0">
            <a:schemeClr val="dk1"/>
          </a:effectRef>
          <a:fontRef idx="minor">
            <a:schemeClr val="tx1"/>
          </a:fontRef>
        </p:style>
        <p:txBody>
          <a:bodyPr rtlCol="0" anchor="ctr"/>
          <a:lstStyle/>
          <a:p>
            <a:pPr algn="ctr"/>
            <a:endParaRPr lang="nl-NL"/>
          </a:p>
        </p:txBody>
      </p:sp>
      <p:sp>
        <p:nvSpPr>
          <p:cNvPr id="16" name="Text Box 23"/>
          <p:cNvSpPr txBox="1">
            <a:spLocks noChangeArrowheads="1"/>
          </p:cNvSpPr>
          <p:nvPr/>
        </p:nvSpPr>
        <p:spPr bwMode="auto">
          <a:xfrm>
            <a:off x="2495560" y="6484839"/>
            <a:ext cx="72968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dirty="0" smtClean="0">
                <a:solidFill>
                  <a:srgbClr val="37441C"/>
                </a:solidFill>
              </a:rPr>
              <a:t>huidmondje</a:t>
            </a:r>
            <a:endParaRPr lang="nl-NL" sz="800" dirty="0">
              <a:solidFill>
                <a:srgbClr val="37441C"/>
              </a:solidFill>
            </a:endParaRPr>
          </a:p>
        </p:txBody>
      </p:sp>
      <p:sp>
        <p:nvSpPr>
          <p:cNvPr id="6" name="Rechthoek 5"/>
          <p:cNvSpPr/>
          <p:nvPr/>
        </p:nvSpPr>
        <p:spPr>
          <a:xfrm>
            <a:off x="311387" y="904135"/>
            <a:ext cx="8702675" cy="53056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3764" y="6451387"/>
            <a:ext cx="323850" cy="219075"/>
          </a:xfrm>
          <a:prstGeom prst="rect">
            <a:avLst/>
          </a:prstGeom>
        </p:spPr>
      </p:pic>
      <p:sp>
        <p:nvSpPr>
          <p:cNvPr id="20" name="Tekstvak 19"/>
          <p:cNvSpPr txBox="1">
            <a:spLocks noChangeArrowheads="1"/>
          </p:cNvSpPr>
          <p:nvPr/>
        </p:nvSpPr>
        <p:spPr bwMode="auto">
          <a:xfrm>
            <a:off x="7433901" y="3570326"/>
            <a:ext cx="122501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dirty="0" smtClean="0"/>
              <a:t>Huid-</a:t>
            </a:r>
          </a:p>
          <a:p>
            <a:pPr eaLnBrk="1" hangingPunct="1"/>
            <a:r>
              <a:rPr lang="nl-NL" dirty="0" smtClean="0"/>
              <a:t>mondje</a:t>
            </a:r>
            <a:endParaRPr lang="nl-NL" dirty="0"/>
          </a:p>
        </p:txBody>
      </p:sp>
      <p:sp>
        <p:nvSpPr>
          <p:cNvPr id="7" name="Ovaal 6"/>
          <p:cNvSpPr/>
          <p:nvPr/>
        </p:nvSpPr>
        <p:spPr>
          <a:xfrm>
            <a:off x="5938092" y="991076"/>
            <a:ext cx="176269" cy="187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Ovaal 21"/>
          <p:cNvSpPr/>
          <p:nvPr/>
        </p:nvSpPr>
        <p:spPr>
          <a:xfrm>
            <a:off x="3734565" y="963154"/>
            <a:ext cx="176269" cy="1877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2" grpId="0"/>
      <p:bldP spid="3" grpId="0"/>
      <p:bldP spid="4" grpId="0" animBg="1"/>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el 14"/>
          <p:cNvSpPr>
            <a:spLocks noGrp="1"/>
          </p:cNvSpPr>
          <p:nvPr>
            <p:ph type="ctrTitle" idx="4294967295"/>
          </p:nvPr>
        </p:nvSpPr>
        <p:spPr>
          <a:xfrm>
            <a:off x="179388" y="0"/>
            <a:ext cx="7286625" cy="642938"/>
          </a:xfrm>
        </p:spPr>
        <p:txBody>
          <a:bodyPr/>
          <a:lstStyle/>
          <a:p>
            <a:pPr eaLnBrk="1" hangingPunct="1"/>
            <a:r>
              <a:rPr lang="nl-NL" sz="2400" dirty="0" smtClean="0"/>
              <a:t>T2. Planten </a:t>
            </a:r>
            <a:r>
              <a:rPr lang="nl-NL" sz="2000" dirty="0" smtClean="0"/>
              <a:t>(opdracht 1: Determineren van bladeren)</a:t>
            </a:r>
          </a:p>
        </p:txBody>
      </p:sp>
      <p:pic>
        <p:nvPicPr>
          <p:cNvPr id="22531"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Rectangle 5"/>
          <p:cNvSpPr>
            <a:spLocks noChangeArrowheads="1"/>
          </p:cNvSpPr>
          <p:nvPr/>
        </p:nvSpPr>
        <p:spPr bwMode="auto">
          <a:xfrm>
            <a:off x="174625" y="905400"/>
            <a:ext cx="8893175" cy="606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nl-NL" sz="2000" b="1" dirty="0"/>
              <a:t>1a.</a:t>
            </a:r>
            <a:r>
              <a:rPr lang="nl-NL" sz="2000" dirty="0"/>
              <a:t> Bladeren zijn naaldvormig (in paren) -&gt; Den</a:t>
            </a:r>
          </a:p>
          <a:p>
            <a:r>
              <a:rPr lang="nl-NL" sz="2000" dirty="0"/>
              <a:t>   </a:t>
            </a:r>
            <a:r>
              <a:rPr lang="nl-NL" sz="2000" b="1" dirty="0"/>
              <a:t>b.</a:t>
            </a:r>
            <a:r>
              <a:rPr lang="nl-NL" sz="2000" dirty="0"/>
              <a:t> Bladeren zijn </a:t>
            </a:r>
            <a:r>
              <a:rPr lang="nl-NL" sz="2000" b="1" dirty="0"/>
              <a:t>niet</a:t>
            </a:r>
            <a:r>
              <a:rPr lang="nl-NL" sz="2000" dirty="0"/>
              <a:t> naaldvormig -&gt; ga naar vraag 2</a:t>
            </a:r>
          </a:p>
          <a:p>
            <a:r>
              <a:rPr lang="nl-NL" sz="2000" b="1" dirty="0"/>
              <a:t>2a.</a:t>
            </a:r>
            <a:r>
              <a:rPr lang="nl-NL" sz="2000" dirty="0"/>
              <a:t> Bladeren zijn enkelvoudig -&gt; ga naar vraag 3</a:t>
            </a:r>
          </a:p>
          <a:p>
            <a:r>
              <a:rPr lang="nl-NL" sz="2000" dirty="0"/>
              <a:t>   </a:t>
            </a:r>
            <a:r>
              <a:rPr lang="nl-NL" sz="2000" b="1" dirty="0"/>
              <a:t>b.</a:t>
            </a:r>
            <a:r>
              <a:rPr lang="nl-NL" sz="2000" dirty="0"/>
              <a:t> Bladeren zijn samengesteld -&gt; ga naar vraag 9</a:t>
            </a:r>
          </a:p>
          <a:p>
            <a:r>
              <a:rPr lang="nl-NL" sz="2000" b="1" dirty="0"/>
              <a:t>3a.</a:t>
            </a:r>
            <a:r>
              <a:rPr lang="nl-NL" sz="2000" dirty="0"/>
              <a:t> Bladrand is gaaf-&gt; ga naar vraag 4</a:t>
            </a:r>
          </a:p>
          <a:p>
            <a:r>
              <a:rPr lang="nl-NL" sz="2000" dirty="0"/>
              <a:t>  </a:t>
            </a:r>
            <a:r>
              <a:rPr lang="nl-NL" sz="2000" b="1" dirty="0"/>
              <a:t>b.</a:t>
            </a:r>
            <a:r>
              <a:rPr lang="nl-NL" sz="2000" dirty="0"/>
              <a:t> Bladrand is </a:t>
            </a:r>
            <a:r>
              <a:rPr lang="nl-NL" sz="2000" b="1" dirty="0"/>
              <a:t>niet</a:t>
            </a:r>
            <a:r>
              <a:rPr lang="nl-NL" sz="2000" dirty="0"/>
              <a:t> gaaf -&gt; ga naar vraag 5</a:t>
            </a:r>
          </a:p>
          <a:p>
            <a:r>
              <a:rPr lang="nl-NL" sz="2000" b="1" dirty="0"/>
              <a:t>4a.</a:t>
            </a:r>
            <a:r>
              <a:rPr lang="nl-NL" sz="2000" dirty="0"/>
              <a:t> Bladeren zijn </a:t>
            </a:r>
            <a:r>
              <a:rPr lang="nl-NL" sz="2000" dirty="0" err="1"/>
              <a:t>parallelnervig</a:t>
            </a:r>
            <a:r>
              <a:rPr lang="nl-NL" sz="2000" dirty="0"/>
              <a:t> -&gt; Weegbree</a:t>
            </a:r>
          </a:p>
          <a:p>
            <a:r>
              <a:rPr lang="nl-NL" sz="2000" dirty="0"/>
              <a:t>  </a:t>
            </a:r>
            <a:r>
              <a:rPr lang="nl-NL" sz="2000" b="1" dirty="0"/>
              <a:t>b.</a:t>
            </a:r>
            <a:r>
              <a:rPr lang="nl-NL" sz="2000" dirty="0"/>
              <a:t> Bladeren zijn </a:t>
            </a:r>
            <a:r>
              <a:rPr lang="nl-NL" sz="2000" b="1" dirty="0"/>
              <a:t>niet</a:t>
            </a:r>
            <a:r>
              <a:rPr lang="nl-NL" sz="2000" dirty="0"/>
              <a:t> </a:t>
            </a:r>
            <a:r>
              <a:rPr lang="nl-NL" sz="2000" dirty="0" err="1"/>
              <a:t>parallelnervig</a:t>
            </a:r>
            <a:r>
              <a:rPr lang="nl-NL" sz="2000" dirty="0"/>
              <a:t> -&gt; ga naar vraag 5</a:t>
            </a:r>
          </a:p>
          <a:p>
            <a:r>
              <a:rPr lang="nl-NL" sz="2000" b="1" dirty="0"/>
              <a:t>5a.</a:t>
            </a:r>
            <a:r>
              <a:rPr lang="nl-NL" sz="2000" dirty="0"/>
              <a:t> Bladeren zijn </a:t>
            </a:r>
            <a:r>
              <a:rPr lang="nl-NL" sz="2000" dirty="0" err="1"/>
              <a:t>veernervig</a:t>
            </a:r>
            <a:r>
              <a:rPr lang="nl-NL" sz="2000" dirty="0"/>
              <a:t> -&gt; ga naar vraag 7</a:t>
            </a:r>
          </a:p>
          <a:p>
            <a:r>
              <a:rPr lang="nl-NL" sz="2000" dirty="0"/>
              <a:t> </a:t>
            </a:r>
            <a:r>
              <a:rPr lang="nl-NL" sz="2000" b="1" dirty="0"/>
              <a:t> b.</a:t>
            </a:r>
            <a:r>
              <a:rPr lang="nl-NL" sz="2000" dirty="0"/>
              <a:t> Bladeren zijn niet </a:t>
            </a:r>
            <a:r>
              <a:rPr lang="nl-NL" sz="2000" dirty="0" err="1"/>
              <a:t>veernervig</a:t>
            </a:r>
            <a:r>
              <a:rPr lang="nl-NL" sz="2000" dirty="0"/>
              <a:t> -&gt; ga naar vraag 6</a:t>
            </a:r>
          </a:p>
          <a:p>
            <a:r>
              <a:rPr lang="nl-NL" sz="2000" b="1" dirty="0"/>
              <a:t>6a.</a:t>
            </a:r>
            <a:r>
              <a:rPr lang="nl-NL" sz="2000" dirty="0"/>
              <a:t> Bladeren zijn handnervig -&gt; Esdoorn</a:t>
            </a:r>
          </a:p>
          <a:p>
            <a:r>
              <a:rPr lang="nl-NL" sz="2000" dirty="0"/>
              <a:t>  </a:t>
            </a:r>
            <a:r>
              <a:rPr lang="nl-NL" sz="2000" b="1" dirty="0"/>
              <a:t>b.</a:t>
            </a:r>
            <a:r>
              <a:rPr lang="nl-NL" sz="2000" dirty="0"/>
              <a:t> Bladeren zijn niet handnervig -&gt; ga naar vraag 7</a:t>
            </a:r>
          </a:p>
          <a:p>
            <a:r>
              <a:rPr lang="nl-NL" sz="2000" b="1" dirty="0"/>
              <a:t>7a.</a:t>
            </a:r>
            <a:r>
              <a:rPr lang="nl-NL" sz="2000" dirty="0"/>
              <a:t> Bladeren zijn langwerpig (lengte meer dan 4 X de breedte).</a:t>
            </a:r>
          </a:p>
          <a:p>
            <a:r>
              <a:rPr lang="nl-NL" sz="2000" dirty="0"/>
              <a:t>      Veel zijneren -&gt;Wilg</a:t>
            </a:r>
          </a:p>
          <a:p>
            <a:r>
              <a:rPr lang="nl-NL" sz="2000" dirty="0"/>
              <a:t>  </a:t>
            </a:r>
            <a:r>
              <a:rPr lang="nl-NL" sz="2000" b="1" dirty="0"/>
              <a:t> b.</a:t>
            </a:r>
            <a:r>
              <a:rPr lang="nl-NL" sz="2000" dirty="0"/>
              <a:t> Bladeren zijn niet langwerpig -&gt; ga naar vraag 8</a:t>
            </a:r>
          </a:p>
          <a:p>
            <a:r>
              <a:rPr lang="nl-NL" sz="2000" b="1" dirty="0"/>
              <a:t>8a. </a:t>
            </a:r>
            <a:r>
              <a:rPr lang="nl-NL" sz="2000" dirty="0"/>
              <a:t>Bladrand als van een zaag. Blad ruitvormig -&gt; Berk</a:t>
            </a:r>
          </a:p>
          <a:p>
            <a:r>
              <a:rPr lang="nl-NL" sz="2000" dirty="0"/>
              <a:t>  </a:t>
            </a:r>
            <a:r>
              <a:rPr lang="nl-NL" sz="2000" b="1" dirty="0"/>
              <a:t>b.</a:t>
            </a:r>
            <a:r>
              <a:rPr lang="nl-NL" sz="2000" dirty="0"/>
              <a:t> Bladrand als een onregelmatige zaag, soms ingesneden -&gt; Els</a:t>
            </a:r>
          </a:p>
          <a:p>
            <a:r>
              <a:rPr lang="nl-NL" sz="2000" b="1" dirty="0"/>
              <a:t>9a.</a:t>
            </a:r>
            <a:r>
              <a:rPr lang="nl-NL" sz="2000" dirty="0"/>
              <a:t> Handvormig samengesteld blad -&gt; Kastanje</a:t>
            </a:r>
          </a:p>
          <a:p>
            <a:r>
              <a:rPr lang="nl-NL" sz="2000" dirty="0"/>
              <a:t>  </a:t>
            </a:r>
            <a:r>
              <a:rPr lang="nl-NL" sz="2000" b="1" dirty="0"/>
              <a:t> b.</a:t>
            </a:r>
            <a:r>
              <a:rPr lang="nl-NL" sz="2000" dirty="0"/>
              <a:t> Veervormig samengesteld blad -&gt; Lijsterbes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el 14"/>
          <p:cNvSpPr>
            <a:spLocks noGrp="1"/>
          </p:cNvSpPr>
          <p:nvPr>
            <p:ph type="ctrTitle" idx="4294967295"/>
          </p:nvPr>
        </p:nvSpPr>
        <p:spPr>
          <a:xfrm>
            <a:off x="179388" y="0"/>
            <a:ext cx="7286625" cy="642938"/>
          </a:xfrm>
        </p:spPr>
        <p:txBody>
          <a:bodyPr/>
          <a:lstStyle/>
          <a:p>
            <a:pPr eaLnBrk="1" hangingPunct="1"/>
            <a:r>
              <a:rPr lang="nl-NL" dirty="0" smtClean="0"/>
              <a:t>T2. Planten (Blad)</a:t>
            </a:r>
          </a:p>
        </p:txBody>
      </p:sp>
      <p:pic>
        <p:nvPicPr>
          <p:cNvPr id="21507"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 Box 7"/>
          <p:cNvSpPr txBox="1">
            <a:spLocks noChangeArrowheads="1"/>
          </p:cNvSpPr>
          <p:nvPr/>
        </p:nvSpPr>
        <p:spPr bwMode="auto">
          <a:xfrm>
            <a:off x="250825" y="908050"/>
            <a:ext cx="5688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dirty="0"/>
              <a:t>Bladeren. Zelf 10 bladeren meenemen</a:t>
            </a:r>
          </a:p>
        </p:txBody>
      </p:sp>
      <p:sp>
        <p:nvSpPr>
          <p:cNvPr id="21509" name="Rectangle 10"/>
          <p:cNvSpPr>
            <a:spLocks noChangeArrowheads="1"/>
          </p:cNvSpPr>
          <p:nvPr/>
        </p:nvSpPr>
        <p:spPr bwMode="auto">
          <a:xfrm>
            <a:off x="254113" y="1324370"/>
            <a:ext cx="87852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b="1" dirty="0" smtClean="0">
                <a:solidFill>
                  <a:srgbClr val="FF0000"/>
                </a:solidFill>
              </a:rPr>
              <a:t>Opdracht 1.</a:t>
            </a:r>
            <a:endParaRPr lang="nl-NL" dirty="0">
              <a:solidFill>
                <a:srgbClr val="FF0000"/>
              </a:solidFill>
            </a:endParaRPr>
          </a:p>
          <a:p>
            <a:pPr>
              <a:tabLst>
                <a:tab pos="-914400" algn="l"/>
                <a:tab pos="-457200" algn="l"/>
                <a:tab pos="0" algn="l"/>
                <a:tab pos="539750" algn="l"/>
                <a:tab pos="1081088" algn="l"/>
                <a:tab pos="1620838" algn="l"/>
                <a:tab pos="2160588" algn="l"/>
                <a:tab pos="2701925" algn="l"/>
                <a:tab pos="3241675" algn="l"/>
                <a:tab pos="3781425" algn="l"/>
                <a:tab pos="4321175" algn="l"/>
                <a:tab pos="4862513" algn="l"/>
                <a:tab pos="5402263" algn="l"/>
              </a:tabLst>
            </a:pPr>
            <a:r>
              <a:rPr lang="nl-NL" dirty="0" smtClean="0"/>
              <a:t>Leg </a:t>
            </a:r>
            <a:r>
              <a:rPr lang="nl-NL" dirty="0"/>
              <a:t>de bladeren die je verzameld hebt voor je op de tafel. </a:t>
            </a:r>
            <a:r>
              <a:rPr lang="nl-NL" dirty="0" smtClean="0"/>
              <a:t>Teken ze na en zet eronder welke nervatuur, bladvorm en blad rand ze hebben m.b.v. de daarvoor bestemde info.</a:t>
            </a:r>
            <a:endParaRPr lang="nl-NL" dirty="0"/>
          </a:p>
        </p:txBody>
      </p:sp>
      <p:pic>
        <p:nvPicPr>
          <p:cNvPr id="21512" name="Picture 16" descr="woonaccessoires-jansen%252Bco-paraplu-blad_3-uitvoering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2076" y="2618200"/>
            <a:ext cx="957262" cy="95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250825" y="3258904"/>
            <a:ext cx="1675459" cy="3046988"/>
          </a:xfrm>
          <a:prstGeom prst="rect">
            <a:avLst/>
          </a:prstGeom>
          <a:noFill/>
        </p:spPr>
        <p:txBody>
          <a:bodyPr wrap="none" rtlCol="0">
            <a:spAutoFit/>
          </a:bodyPr>
          <a:lstStyle/>
          <a:p>
            <a:r>
              <a:rPr lang="nl-NL" dirty="0" smtClean="0"/>
              <a:t>Bladvorm:</a:t>
            </a:r>
          </a:p>
          <a:p>
            <a:endParaRPr lang="nl-NL" dirty="0"/>
          </a:p>
          <a:p>
            <a:endParaRPr lang="nl-NL" dirty="0" smtClean="0"/>
          </a:p>
          <a:p>
            <a:r>
              <a:rPr lang="nl-NL" dirty="0" smtClean="0"/>
              <a:t>Nervatuur:</a:t>
            </a:r>
          </a:p>
          <a:p>
            <a:endParaRPr lang="nl-NL" dirty="0"/>
          </a:p>
          <a:p>
            <a:endParaRPr lang="nl-NL" dirty="0" smtClean="0"/>
          </a:p>
          <a:p>
            <a:endParaRPr lang="nl-NL" dirty="0"/>
          </a:p>
          <a:p>
            <a:r>
              <a:rPr lang="nl-NL" dirty="0" smtClean="0"/>
              <a:t>Bladrand:</a:t>
            </a:r>
            <a:endParaRPr lang="nl-NL" dirty="0"/>
          </a:p>
        </p:txBody>
      </p:sp>
      <p:cxnSp>
        <p:nvCxnSpPr>
          <p:cNvPr id="4" name="Rechte verbindingslijn met pijl 3"/>
          <p:cNvCxnSpPr/>
          <p:nvPr/>
        </p:nvCxnSpPr>
        <p:spPr>
          <a:xfrm flipV="1">
            <a:off x="1926284" y="3096831"/>
            <a:ext cx="991087" cy="478631"/>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2" name="Rechte verbindingslijn met pijl 11"/>
          <p:cNvCxnSpPr/>
          <p:nvPr/>
        </p:nvCxnSpPr>
        <p:spPr>
          <a:xfrm>
            <a:off x="1926284" y="3575462"/>
            <a:ext cx="991087" cy="364874"/>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5" name="Rechte verbindingslijn met pijl 14"/>
          <p:cNvCxnSpPr/>
          <p:nvPr/>
        </p:nvCxnSpPr>
        <p:spPr>
          <a:xfrm flipV="1">
            <a:off x="1926284" y="4575803"/>
            <a:ext cx="1168547" cy="24158"/>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7" name="Rechte verbindingslijn met pijl 16"/>
          <p:cNvCxnSpPr/>
          <p:nvPr/>
        </p:nvCxnSpPr>
        <p:spPr>
          <a:xfrm flipV="1">
            <a:off x="1926284" y="5032543"/>
            <a:ext cx="1168547" cy="24158"/>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cxnSp>
        <p:nvCxnSpPr>
          <p:cNvPr id="18" name="Rechte verbindingslijn met pijl 17"/>
          <p:cNvCxnSpPr/>
          <p:nvPr/>
        </p:nvCxnSpPr>
        <p:spPr>
          <a:xfrm flipV="1">
            <a:off x="1926283" y="5489283"/>
            <a:ext cx="1168547" cy="24158"/>
          </a:xfrm>
          <a:prstGeom prst="straightConnector1">
            <a:avLst/>
          </a:prstGeom>
          <a:ln w="34925">
            <a:tailEnd type="triangle"/>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4"/>
          <p:cNvSpPr>
            <a:spLocks noGrp="1"/>
          </p:cNvSpPr>
          <p:nvPr>
            <p:ph type="ctrTitle" idx="4294967295"/>
          </p:nvPr>
        </p:nvSpPr>
        <p:spPr>
          <a:xfrm>
            <a:off x="179388" y="0"/>
            <a:ext cx="7286625" cy="642938"/>
          </a:xfrm>
        </p:spPr>
        <p:txBody>
          <a:bodyPr/>
          <a:lstStyle/>
          <a:p>
            <a:pPr eaLnBrk="1" hangingPunct="1"/>
            <a:r>
              <a:rPr lang="nl-NL" smtClean="0"/>
              <a:t>T2. Planten (Determineren van bladeren)</a:t>
            </a:r>
          </a:p>
        </p:txBody>
      </p:sp>
      <p:pic>
        <p:nvPicPr>
          <p:cNvPr id="23555"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411163" y="1038225"/>
            <a:ext cx="6310312"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b="1"/>
              <a:t>Antwoorden extra opdracht determineren:</a:t>
            </a:r>
            <a:endParaRPr lang="nl-NL"/>
          </a:p>
          <a:p>
            <a:pPr eaLnBrk="1" hangingPunct="1"/>
            <a:r>
              <a:rPr lang="nl-NL"/>
              <a:t>Blad 1: Esdoorn</a:t>
            </a:r>
          </a:p>
          <a:p>
            <a:pPr eaLnBrk="1" hangingPunct="1"/>
            <a:r>
              <a:rPr lang="nl-NL"/>
              <a:t>Blad 2: Berk</a:t>
            </a:r>
          </a:p>
          <a:p>
            <a:pPr eaLnBrk="1" hangingPunct="1"/>
            <a:r>
              <a:rPr lang="nl-NL"/>
              <a:t>Blad 3: Els</a:t>
            </a:r>
          </a:p>
          <a:p>
            <a:pPr eaLnBrk="1" hangingPunct="1"/>
            <a:r>
              <a:rPr lang="nl-NL"/>
              <a:t>Blad 4: Kastanje</a:t>
            </a:r>
          </a:p>
          <a:p>
            <a:pPr eaLnBrk="1" hangingPunct="1"/>
            <a:r>
              <a:rPr lang="nl-NL"/>
              <a:t>Blad 5: Den</a:t>
            </a:r>
          </a:p>
          <a:p>
            <a:pPr eaLnBrk="1" hangingPunct="1"/>
            <a:r>
              <a:rPr lang="nl-NL"/>
              <a:t>Blad 6: Lijsterbes</a:t>
            </a:r>
          </a:p>
          <a:p>
            <a:pPr eaLnBrk="1" hangingPunct="1"/>
            <a:r>
              <a:rPr lang="nl-NL"/>
              <a:t>Blad 7:Weegbree</a:t>
            </a:r>
          </a:p>
          <a:p>
            <a:pPr eaLnBrk="1" hangingPunct="1"/>
            <a:r>
              <a:rPr lang="nl-NL"/>
              <a:t>Blad 8: Wilg</a:t>
            </a:r>
          </a:p>
        </p:txBody>
      </p:sp>
      <p:pic>
        <p:nvPicPr>
          <p:cNvPr id="23557" name="Picture 6" descr="Bladeren_wallpaper_1024x768_tcm8-12337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7138" y="3611563"/>
            <a:ext cx="3703637" cy="277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8" descr="Img0085_B_bladeren_7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000" y="1755775"/>
            <a:ext cx="22796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0" descr="1204656171bDbA8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6638" y="4486275"/>
            <a:ext cx="3111500" cy="214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4"/>
          <p:cNvSpPr>
            <a:spLocks noGrp="1"/>
          </p:cNvSpPr>
          <p:nvPr>
            <p:ph type="ctrTitle" idx="4294967295"/>
          </p:nvPr>
        </p:nvSpPr>
        <p:spPr>
          <a:xfrm>
            <a:off x="179388" y="0"/>
            <a:ext cx="7286625" cy="642938"/>
          </a:xfrm>
        </p:spPr>
        <p:txBody>
          <a:bodyPr/>
          <a:lstStyle/>
          <a:p>
            <a:pPr eaLnBrk="1" hangingPunct="1"/>
            <a:r>
              <a:rPr lang="nl-NL" dirty="0" smtClean="0"/>
              <a:t>T2. Planten (Winterkenmerken)</a:t>
            </a:r>
          </a:p>
        </p:txBody>
      </p:sp>
      <p:pic>
        <p:nvPicPr>
          <p:cNvPr id="24579"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ChangeArrowheads="1"/>
          </p:cNvSpPr>
          <p:nvPr/>
        </p:nvSpPr>
        <p:spPr bwMode="auto">
          <a:xfrm>
            <a:off x="727075" y="1477963"/>
            <a:ext cx="4486275"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nl-NL" sz="3600" b="1" dirty="0">
                <a:effectLst>
                  <a:outerShdw blurRad="38100" dist="38100" dir="2700000" algn="tl">
                    <a:srgbClr val="C0C0C0"/>
                  </a:outerShdw>
                </a:effectLst>
              </a:rPr>
              <a:t>Takken in de winter</a:t>
            </a:r>
          </a:p>
        </p:txBody>
      </p:sp>
      <p:pic>
        <p:nvPicPr>
          <p:cNvPr id="245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088" y="3768725"/>
            <a:ext cx="3971925" cy="264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3716338"/>
            <a:ext cx="2371725"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27763" y="1196975"/>
            <a:ext cx="254635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4" name="Text Box 8"/>
          <p:cNvSpPr txBox="1">
            <a:spLocks noChangeArrowheads="1"/>
          </p:cNvSpPr>
          <p:nvPr/>
        </p:nvSpPr>
        <p:spPr bwMode="auto">
          <a:xfrm>
            <a:off x="274638" y="2486025"/>
            <a:ext cx="613568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a:t>Geef de volgende onderdelen aan:</a:t>
            </a:r>
          </a:p>
          <a:p>
            <a:pPr eaLnBrk="1" hangingPunct="1"/>
            <a:r>
              <a:rPr lang="nl-NL" b="1">
                <a:solidFill>
                  <a:srgbClr val="FF0000"/>
                </a:solidFill>
              </a:rPr>
              <a:t>eindknop – knopschubben – okselknop –</a:t>
            </a:r>
          </a:p>
          <a:p>
            <a:pPr eaLnBrk="1" hangingPunct="1"/>
            <a:r>
              <a:rPr lang="nl-NL" b="1">
                <a:solidFill>
                  <a:srgbClr val="FF0000"/>
                </a:solidFill>
              </a:rPr>
              <a:t>bladlitteken – slapende knop -ringlitteken</a:t>
            </a:r>
          </a:p>
        </p:txBody>
      </p:sp>
      <p:sp>
        <p:nvSpPr>
          <p:cNvPr id="24585" name="Text Box 9"/>
          <p:cNvSpPr txBox="1">
            <a:spLocks noChangeArrowheads="1"/>
          </p:cNvSpPr>
          <p:nvPr/>
        </p:nvSpPr>
        <p:spPr bwMode="auto">
          <a:xfrm>
            <a:off x="3175000" y="5789613"/>
            <a:ext cx="1366838" cy="144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solidFill>
                  <a:srgbClr val="003300"/>
                </a:solidFill>
              </a:rPr>
              <a:t>Winterkenmerken</a:t>
            </a:r>
          </a:p>
        </p:txBody>
      </p:sp>
      <p:pic>
        <p:nvPicPr>
          <p:cNvPr id="24586" name="Picture 10" descr="FlashLogo_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3050" y="5767388"/>
            <a:ext cx="3143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14"/>
          <p:cNvSpPr>
            <a:spLocks noGrp="1"/>
          </p:cNvSpPr>
          <p:nvPr>
            <p:ph type="ctrTitle" idx="4294967295"/>
          </p:nvPr>
        </p:nvSpPr>
        <p:spPr>
          <a:xfrm>
            <a:off x="179388" y="0"/>
            <a:ext cx="7286625" cy="642938"/>
          </a:xfrm>
        </p:spPr>
        <p:txBody>
          <a:bodyPr/>
          <a:lstStyle/>
          <a:p>
            <a:pPr eaLnBrk="1" hangingPunct="1"/>
            <a:r>
              <a:rPr lang="nl-NL" smtClean="0"/>
              <a:t>T2. Planten (Winterkenmerken)</a:t>
            </a:r>
          </a:p>
        </p:txBody>
      </p:sp>
      <p:pic>
        <p:nvPicPr>
          <p:cNvPr id="25603"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Rectangle 4"/>
          <p:cNvSpPr>
            <a:spLocks noChangeArrowheads="1"/>
          </p:cNvSpPr>
          <p:nvPr/>
        </p:nvSpPr>
        <p:spPr bwMode="auto">
          <a:xfrm>
            <a:off x="250825" y="1108075"/>
            <a:ext cx="8713788" cy="532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Lst>
            </a:pPr>
            <a:r>
              <a:rPr lang="nl-NL" sz="2000" b="1" dirty="0" smtClean="0"/>
              <a:t>Opdracht 2:</a:t>
            </a:r>
            <a:endParaRPr lang="nl-NL" sz="2000" dirty="0"/>
          </a:p>
          <a:p>
            <a:pPr>
              <a:tabLst>
                <a:tab pos="-914400" algn="l"/>
                <a:tab pos="-457200" algn="l"/>
              </a:tabLst>
            </a:pPr>
            <a:r>
              <a:rPr lang="nl-NL" sz="2000" dirty="0"/>
              <a:t>M.b.v. deze winterkenmerken kun je dus achterhalen om welke soort boom het gaat. Probeer aan de hand van de onderstaande determinatietabel de zes takken op de plaat te determineren. </a:t>
            </a:r>
          </a:p>
          <a:p>
            <a:pPr>
              <a:tabLst>
                <a:tab pos="-914400" algn="l"/>
                <a:tab pos="-457200" algn="l"/>
              </a:tabLst>
            </a:pPr>
            <a:r>
              <a:rPr lang="nl-NL" sz="2000" dirty="0"/>
              <a:t>Schrijf elke stap </a:t>
            </a:r>
            <a:r>
              <a:rPr lang="nl-NL" sz="2000" dirty="0" smtClean="0"/>
              <a:t>op.</a:t>
            </a:r>
            <a:endParaRPr lang="nl-NL" sz="2000" dirty="0"/>
          </a:p>
          <a:p>
            <a:pPr>
              <a:tabLst>
                <a:tab pos="-914400" algn="l"/>
                <a:tab pos="-457200" algn="l"/>
              </a:tabLst>
            </a:pPr>
            <a:r>
              <a:rPr lang="nl-NL" sz="2000" dirty="0"/>
              <a:t>1a. knoppen tegenoverstaand....................................................2</a:t>
            </a:r>
          </a:p>
          <a:p>
            <a:pPr>
              <a:tabLst>
                <a:tab pos="-914400" algn="l"/>
                <a:tab pos="-457200" algn="l"/>
              </a:tabLst>
            </a:pPr>
            <a:r>
              <a:rPr lang="nl-NL" sz="2000" dirty="0"/>
              <a:t>  b. knoppen verspreid.............................................................3</a:t>
            </a:r>
          </a:p>
          <a:p>
            <a:pPr>
              <a:tabLst>
                <a:tab pos="-914400" algn="l"/>
                <a:tab pos="-457200" algn="l"/>
              </a:tabLst>
            </a:pPr>
            <a:r>
              <a:rPr lang="nl-NL" sz="2000" dirty="0"/>
              <a:t>2a. knoppen zwart, bladlitteken halfrond.....................................</a:t>
            </a:r>
            <a:r>
              <a:rPr lang="nl-NL" sz="2000" b="1" dirty="0"/>
              <a:t>Es</a:t>
            </a:r>
            <a:endParaRPr lang="nl-NL" sz="2000" dirty="0"/>
          </a:p>
          <a:p>
            <a:pPr>
              <a:tabLst>
                <a:tab pos="-914400" algn="l"/>
                <a:tab pos="-457200" algn="l"/>
              </a:tabLst>
            </a:pPr>
            <a:r>
              <a:rPr lang="nl-NL" sz="2000" dirty="0"/>
              <a:t>  b. knoppen niet zwart, bladlitteken hoefijzervormig...............</a:t>
            </a:r>
            <a:r>
              <a:rPr lang="nl-NL" sz="2000" b="1" dirty="0"/>
              <a:t>Esdoorn</a:t>
            </a:r>
            <a:endParaRPr lang="nl-NL" sz="2000" dirty="0"/>
          </a:p>
          <a:p>
            <a:pPr>
              <a:tabLst>
                <a:tab pos="-914400" algn="l"/>
                <a:tab pos="-457200" algn="l"/>
              </a:tabLst>
            </a:pPr>
            <a:r>
              <a:rPr lang="nl-NL" sz="2000" dirty="0"/>
              <a:t>3a. knoppen regelmatig verspreid, knoppen van gelijke grote…….........4</a:t>
            </a:r>
          </a:p>
          <a:p>
            <a:pPr>
              <a:tabLst>
                <a:tab pos="-914400" algn="l"/>
                <a:tab pos="-457200" algn="l"/>
              </a:tabLst>
            </a:pPr>
            <a:r>
              <a:rPr lang="nl-NL" sz="2000" dirty="0"/>
              <a:t>  b. knoppen onregelmatig verspreid, knoppen lichtbruin……...............5</a:t>
            </a:r>
          </a:p>
          <a:p>
            <a:pPr>
              <a:tabLst>
                <a:tab pos="-914400" algn="l"/>
                <a:tab pos="-457200" algn="l"/>
              </a:tabLst>
            </a:pPr>
            <a:r>
              <a:rPr lang="nl-NL" sz="2000" dirty="0"/>
              <a:t>4a. knoppen kort gesteeld.......................................................</a:t>
            </a:r>
            <a:r>
              <a:rPr lang="nl-NL" sz="2000" b="1" dirty="0"/>
              <a:t>Els</a:t>
            </a:r>
            <a:endParaRPr lang="nl-NL" sz="2000" dirty="0"/>
          </a:p>
          <a:p>
            <a:pPr>
              <a:tabLst>
                <a:tab pos="-914400" algn="l"/>
                <a:tab pos="-457200" algn="l"/>
              </a:tabLst>
            </a:pPr>
            <a:r>
              <a:rPr lang="nl-NL" sz="2000" dirty="0"/>
              <a:t>  b. knoppen zittend............................................................</a:t>
            </a:r>
            <a:r>
              <a:rPr lang="nl-NL" sz="2000" b="1" dirty="0"/>
              <a:t>Berk</a:t>
            </a:r>
            <a:endParaRPr lang="nl-NL" sz="2000" dirty="0"/>
          </a:p>
          <a:p>
            <a:pPr>
              <a:tabLst>
                <a:tab pos="-914400" algn="l"/>
                <a:tab pos="-457200" algn="l"/>
              </a:tabLst>
            </a:pPr>
            <a:r>
              <a:rPr lang="nl-NL" sz="2000" dirty="0"/>
              <a:t>5a. knoppen toegespitst, gesteeld...........................................</a:t>
            </a:r>
            <a:r>
              <a:rPr lang="nl-NL" sz="2000" b="1" dirty="0"/>
              <a:t>Beuk</a:t>
            </a:r>
            <a:endParaRPr lang="nl-NL" sz="2000" dirty="0"/>
          </a:p>
          <a:p>
            <a:pPr>
              <a:tabLst>
                <a:tab pos="-914400" algn="l"/>
                <a:tab pos="-457200" algn="l"/>
              </a:tabLst>
            </a:pPr>
            <a:r>
              <a:rPr lang="nl-NL" sz="2000" dirty="0"/>
              <a:t>  b. knoppen rond, zittend.......................................................</a:t>
            </a:r>
            <a:r>
              <a:rPr lang="nl-NL" sz="2000" b="1" dirty="0"/>
              <a:t>Eik</a:t>
            </a:r>
          </a:p>
          <a:p>
            <a:pPr>
              <a:tabLst>
                <a:tab pos="-914400" algn="l"/>
                <a:tab pos="-457200" algn="l"/>
              </a:tabLst>
            </a:pPr>
            <a:endParaRPr lang="nl-NL" sz="2000" b="1" dirty="0"/>
          </a:p>
          <a:p>
            <a:pPr>
              <a:tabLst>
                <a:tab pos="-914400" algn="l"/>
                <a:tab pos="-457200" algn="l"/>
              </a:tabLst>
            </a:pPr>
            <a:r>
              <a:rPr lang="nl-NL" sz="2000" b="1" dirty="0">
                <a:solidFill>
                  <a:srgbClr val="FF0000"/>
                </a:solidFill>
              </a:rPr>
              <a:t>Zet je antwoorden op het </a:t>
            </a:r>
            <a:r>
              <a:rPr lang="nl-NL" sz="2000" b="1" dirty="0" smtClean="0">
                <a:solidFill>
                  <a:srgbClr val="FF0000"/>
                </a:solidFill>
              </a:rPr>
              <a:t>invulvel!!!!!!!!</a:t>
            </a:r>
            <a:endParaRPr lang="nl-NL" sz="2000" b="1" dirty="0">
              <a:solidFill>
                <a:srgbClr val="FF00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4"/>
          <p:cNvSpPr>
            <a:spLocks noGrp="1"/>
          </p:cNvSpPr>
          <p:nvPr>
            <p:ph type="ctrTitle" idx="4294967295"/>
          </p:nvPr>
        </p:nvSpPr>
        <p:spPr>
          <a:xfrm>
            <a:off x="179388" y="0"/>
            <a:ext cx="7286625" cy="642938"/>
          </a:xfrm>
        </p:spPr>
        <p:txBody>
          <a:bodyPr/>
          <a:lstStyle/>
          <a:p>
            <a:pPr eaLnBrk="1" hangingPunct="1"/>
            <a:r>
              <a:rPr lang="nl-NL" smtClean="0"/>
              <a:t>T2. Planten (Winterkenmerken)</a:t>
            </a:r>
          </a:p>
        </p:txBody>
      </p:sp>
      <p:pic>
        <p:nvPicPr>
          <p:cNvPr id="26627"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p:cNvSpPr>
            <a:spLocks noChangeArrowheads="1"/>
          </p:cNvSpPr>
          <p:nvPr/>
        </p:nvSpPr>
        <p:spPr bwMode="auto">
          <a:xfrm>
            <a:off x="323850" y="1052513"/>
            <a:ext cx="4572000"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b="1" dirty="0"/>
              <a:t>Antwoorden </a:t>
            </a:r>
            <a:r>
              <a:rPr lang="nl-NL" b="1" dirty="0" smtClean="0"/>
              <a:t>opdracht 2:</a:t>
            </a:r>
            <a:endParaRPr lang="nl-NL" b="1" dirty="0"/>
          </a:p>
          <a:p>
            <a:endParaRPr lang="nl-NL" b="1" dirty="0"/>
          </a:p>
          <a:p>
            <a:r>
              <a:rPr lang="nl-NL" dirty="0"/>
              <a:t>Tak 1: Esdoorn</a:t>
            </a:r>
          </a:p>
          <a:p>
            <a:r>
              <a:rPr lang="nl-NL" dirty="0"/>
              <a:t>Tak 2: Eik</a:t>
            </a:r>
          </a:p>
          <a:p>
            <a:r>
              <a:rPr lang="nl-NL" dirty="0"/>
              <a:t>Tak 3: Els</a:t>
            </a:r>
          </a:p>
          <a:p>
            <a:r>
              <a:rPr lang="nl-NL" dirty="0"/>
              <a:t>Tak 4: Es</a:t>
            </a:r>
          </a:p>
          <a:p>
            <a:r>
              <a:rPr lang="nl-NL" dirty="0"/>
              <a:t>Tak 5: Berk</a:t>
            </a:r>
          </a:p>
          <a:p>
            <a:r>
              <a:rPr lang="nl-NL" dirty="0"/>
              <a:t>Tak 6: Beuk</a:t>
            </a:r>
          </a:p>
          <a:p>
            <a:pPr>
              <a:spcBef>
                <a:spcPct val="50000"/>
              </a:spcBef>
            </a:pPr>
            <a:endParaRPr lang="nl-NL" dirty="0"/>
          </a:p>
        </p:txBody>
      </p:sp>
      <p:sp>
        <p:nvSpPr>
          <p:cNvPr id="26629" name="Rectangle 6"/>
          <p:cNvSpPr>
            <a:spLocks noChangeArrowheads="1"/>
          </p:cNvSpPr>
          <p:nvPr/>
        </p:nvSpPr>
        <p:spPr bwMode="auto">
          <a:xfrm>
            <a:off x="4643438" y="3196144"/>
            <a:ext cx="370005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914400" algn="l"/>
                <a:tab pos="-457200" algn="l"/>
              </a:tabLst>
            </a:pPr>
            <a:r>
              <a:rPr lang="nl-NL" b="1" dirty="0"/>
              <a:t>Antwoorden opdracht 3:</a:t>
            </a:r>
            <a:endParaRPr lang="nl-NL" dirty="0"/>
          </a:p>
          <a:p>
            <a:pPr>
              <a:tabLst>
                <a:tab pos="-914400" algn="l"/>
                <a:tab pos="-457200" algn="l"/>
              </a:tabLst>
            </a:pPr>
            <a:r>
              <a:rPr lang="nl-NL" dirty="0"/>
              <a:t>Tak 1: Es</a:t>
            </a:r>
          </a:p>
          <a:p>
            <a:pPr>
              <a:tabLst>
                <a:tab pos="-914400" algn="l"/>
                <a:tab pos="-457200" algn="l"/>
              </a:tabLst>
            </a:pPr>
            <a:r>
              <a:rPr lang="nl-NL" dirty="0"/>
              <a:t>Tak 2: Esdoorn</a:t>
            </a:r>
          </a:p>
          <a:p>
            <a:pPr>
              <a:tabLst>
                <a:tab pos="-914400" algn="l"/>
                <a:tab pos="-457200" algn="l"/>
              </a:tabLst>
            </a:pPr>
            <a:r>
              <a:rPr lang="nl-NL" dirty="0"/>
              <a:t>Tak 3: Els</a:t>
            </a:r>
          </a:p>
          <a:p>
            <a:pPr>
              <a:tabLst>
                <a:tab pos="-914400" algn="l"/>
                <a:tab pos="-457200" algn="l"/>
              </a:tabLst>
            </a:pPr>
            <a:r>
              <a:rPr lang="nl-NL" dirty="0"/>
              <a:t>Tak 4: </a:t>
            </a:r>
            <a:r>
              <a:rPr lang="nl-NL" dirty="0" smtClean="0"/>
              <a:t>Grove den</a:t>
            </a:r>
            <a:endParaRPr lang="nl-NL" dirty="0"/>
          </a:p>
          <a:p>
            <a:pPr>
              <a:tabLst>
                <a:tab pos="-914400" algn="l"/>
                <a:tab pos="-457200" algn="l"/>
              </a:tabLst>
            </a:pPr>
            <a:r>
              <a:rPr lang="nl-NL" dirty="0"/>
              <a:t>Tak 5: </a:t>
            </a:r>
            <a:r>
              <a:rPr lang="nl-NL" dirty="0" err="1"/>
              <a:t>Larix</a:t>
            </a:r>
            <a:endParaRPr lang="nl-NL" dirty="0"/>
          </a:p>
          <a:p>
            <a:pPr>
              <a:tabLst>
                <a:tab pos="-914400" algn="l"/>
                <a:tab pos="-457200" algn="l"/>
              </a:tabLst>
            </a:pPr>
            <a:r>
              <a:rPr lang="nl-NL" dirty="0"/>
              <a:t>Tak 6: Beuk</a:t>
            </a:r>
          </a:p>
          <a:p>
            <a:pPr>
              <a:tabLst>
                <a:tab pos="-914400" algn="l"/>
                <a:tab pos="-457200" algn="l"/>
              </a:tabLst>
            </a:pPr>
            <a:r>
              <a:rPr lang="nl-NL" dirty="0"/>
              <a:t>Tak 7: Acacia</a:t>
            </a:r>
          </a:p>
        </p:txBody>
      </p:sp>
      <p:pic>
        <p:nvPicPr>
          <p:cNvPr id="26630" name="Picture 10" descr="eik_kn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1713" y="4060825"/>
            <a:ext cx="257175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Picture 12" descr="zwarte_els_knop"/>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9163" y="1036638"/>
            <a:ext cx="1538287"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hlinkClick r:id="rId3"/>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endParaRPr lang="nl-NL"/>
          </a:p>
        </p:txBody>
      </p:sp>
      <p:sp>
        <p:nvSpPr>
          <p:cNvPr id="3077" name="Rectangle 8"/>
          <p:cNvSpPr>
            <a:spLocks noChangeArrowheads="1"/>
          </p:cNvSpPr>
          <p:nvPr/>
        </p:nvSpPr>
        <p:spPr bwMode="auto">
          <a:xfrm>
            <a:off x="321571" y="864777"/>
            <a:ext cx="73993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FF0000"/>
                </a:solidFill>
              </a:rPr>
              <a:t>Maak een preparaat van twee kruisende haren.</a:t>
            </a:r>
            <a:endParaRPr lang="nl-NL" sz="2400" b="1" dirty="0">
              <a:solidFill>
                <a:srgbClr val="FF0000"/>
              </a:solidFill>
            </a:endParaRPr>
          </a:p>
        </p:txBody>
      </p:sp>
      <p:sp>
        <p:nvSpPr>
          <p:cNvPr id="3078" name="Rectangle 9"/>
          <p:cNvSpPr>
            <a:spLocks noChangeArrowheads="1"/>
          </p:cNvSpPr>
          <p:nvPr/>
        </p:nvSpPr>
        <p:spPr bwMode="auto">
          <a:xfrm>
            <a:off x="3851920" y="1480116"/>
            <a:ext cx="484145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Twee kruisende haren in water. </a:t>
            </a:r>
          </a:p>
          <a:p>
            <a:pPr eaLnBrk="1" hangingPunct="1"/>
            <a:r>
              <a:rPr lang="nl-NL" sz="2400" b="1" dirty="0" smtClean="0">
                <a:solidFill>
                  <a:srgbClr val="37441C"/>
                </a:solidFill>
              </a:rPr>
              <a:t>Vergroting 100x.</a:t>
            </a:r>
            <a:endParaRPr lang="nl-NL" sz="2400" b="1" dirty="0">
              <a:solidFill>
                <a:srgbClr val="37441C"/>
              </a:solidFill>
            </a:endParaRPr>
          </a:p>
        </p:txBody>
      </p:sp>
      <p:sp>
        <p:nvSpPr>
          <p:cNvPr id="33802" name="Rectangle 10"/>
          <p:cNvSpPr>
            <a:spLocks noChangeArrowheads="1"/>
          </p:cNvSpPr>
          <p:nvPr/>
        </p:nvSpPr>
        <p:spPr bwMode="auto">
          <a:xfrm>
            <a:off x="6003751" y="4519847"/>
            <a:ext cx="2983135" cy="2308324"/>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b="1" dirty="0" smtClean="0">
                <a:solidFill>
                  <a:schemeClr val="bg1"/>
                </a:solidFill>
              </a:rPr>
              <a:t>Tweede </a:t>
            </a:r>
            <a:r>
              <a:rPr lang="nl-NL" sz="2400" b="1" dirty="0">
                <a:solidFill>
                  <a:schemeClr val="bg1"/>
                </a:solidFill>
              </a:rPr>
              <a:t>eigenschap van de microscoop: </a:t>
            </a:r>
          </a:p>
          <a:p>
            <a:pPr eaLnBrk="1" hangingPunct="1"/>
            <a:r>
              <a:rPr lang="nl-NL" sz="2400" b="1" dirty="0">
                <a:solidFill>
                  <a:schemeClr val="bg1"/>
                </a:solidFill>
              </a:rPr>
              <a:t>De microscoop </a:t>
            </a:r>
            <a:r>
              <a:rPr lang="nl-NL" sz="2400" b="1" dirty="0" smtClean="0">
                <a:solidFill>
                  <a:schemeClr val="bg1"/>
                </a:solidFill>
              </a:rPr>
              <a:t>kan maar op één vlak scherp worden ingesteld.</a:t>
            </a:r>
            <a:endParaRPr lang="nl-NL" sz="2400" b="1" dirty="0">
              <a:solidFill>
                <a:schemeClr val="bg1"/>
              </a:solidFill>
            </a:endParaRPr>
          </a:p>
        </p:txBody>
      </p:sp>
      <p:pic>
        <p:nvPicPr>
          <p:cNvPr id="3082" name="Picture 18" descr="home_icoon">
            <a:hlinkClick r:id="rId4" action="ppaction://hlinksldjump"/>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362247" y="1473488"/>
            <a:ext cx="3384376" cy="446449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5" name="Rechte verbindingslijn 4"/>
          <p:cNvCxnSpPr/>
          <p:nvPr/>
        </p:nvCxnSpPr>
        <p:spPr>
          <a:xfrm>
            <a:off x="369939" y="3645024"/>
            <a:ext cx="3384376"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4" name="Rechte verbindingslijn 13"/>
          <p:cNvCxnSpPr/>
          <p:nvPr/>
        </p:nvCxnSpPr>
        <p:spPr>
          <a:xfrm>
            <a:off x="531448" y="3861048"/>
            <a:ext cx="3032440" cy="12968"/>
          </a:xfrm>
          <a:prstGeom prst="line">
            <a:avLst/>
          </a:prstGeom>
        </p:spPr>
        <p:style>
          <a:lnRef idx="1">
            <a:schemeClr val="dk1"/>
          </a:lnRef>
          <a:fillRef idx="0">
            <a:schemeClr val="dk1"/>
          </a:fillRef>
          <a:effectRef idx="0">
            <a:schemeClr val="dk1"/>
          </a:effectRef>
          <a:fontRef idx="minor">
            <a:schemeClr val="tx1"/>
          </a:fontRef>
        </p:style>
      </p:cxnSp>
      <p:cxnSp>
        <p:nvCxnSpPr>
          <p:cNvPr id="15" name="Rechte verbindingslijn 14"/>
          <p:cNvCxnSpPr/>
          <p:nvPr/>
        </p:nvCxnSpPr>
        <p:spPr>
          <a:xfrm>
            <a:off x="531448" y="1700808"/>
            <a:ext cx="3032440" cy="25665"/>
          </a:xfrm>
          <a:prstGeom prst="line">
            <a:avLst/>
          </a:prstGeom>
        </p:spPr>
        <p:style>
          <a:lnRef idx="1">
            <a:schemeClr val="dk1"/>
          </a:lnRef>
          <a:fillRef idx="0">
            <a:schemeClr val="dk1"/>
          </a:fillRef>
          <a:effectRef idx="0">
            <a:schemeClr val="dk1"/>
          </a:effectRef>
          <a:fontRef idx="minor">
            <a:schemeClr val="tx1"/>
          </a:fontRef>
        </p:style>
      </p:cxnSp>
      <p:sp>
        <p:nvSpPr>
          <p:cNvPr id="6" name="Rechthoek 5"/>
          <p:cNvSpPr/>
          <p:nvPr/>
        </p:nvSpPr>
        <p:spPr>
          <a:xfrm>
            <a:off x="3851920" y="3586228"/>
            <a:ext cx="4841454" cy="830997"/>
          </a:xfrm>
          <a:prstGeom prst="rect">
            <a:avLst/>
          </a:prstGeom>
        </p:spPr>
        <p:txBody>
          <a:bodyPr wrap="none">
            <a:spAutoFit/>
          </a:bodyPr>
          <a:lstStyle/>
          <a:p>
            <a:pPr eaLnBrk="1" hangingPunct="1"/>
            <a:r>
              <a:rPr lang="nl-NL" sz="2400" b="1" dirty="0">
                <a:solidFill>
                  <a:srgbClr val="37441C"/>
                </a:solidFill>
              </a:rPr>
              <a:t>Twee kruisende haren in water. </a:t>
            </a:r>
            <a:endParaRPr lang="nl-NL" sz="2400" b="1" dirty="0" smtClean="0">
              <a:solidFill>
                <a:srgbClr val="37441C"/>
              </a:solidFill>
            </a:endParaRPr>
          </a:p>
          <a:p>
            <a:pPr eaLnBrk="1" hangingPunct="1"/>
            <a:r>
              <a:rPr lang="nl-NL" sz="2400" b="1" dirty="0" smtClean="0">
                <a:solidFill>
                  <a:srgbClr val="37441C"/>
                </a:solidFill>
              </a:rPr>
              <a:t>Vergroting 400x</a:t>
            </a:r>
            <a:r>
              <a:rPr lang="nl-NL" sz="2400" b="1" dirty="0">
                <a:solidFill>
                  <a:srgbClr val="37441C"/>
                </a:solidFill>
              </a:rPr>
              <a:t>.</a:t>
            </a:r>
          </a:p>
        </p:txBody>
      </p:sp>
      <p:sp>
        <p:nvSpPr>
          <p:cNvPr id="19" name="Ovaal 18"/>
          <p:cNvSpPr/>
          <p:nvPr/>
        </p:nvSpPr>
        <p:spPr>
          <a:xfrm>
            <a:off x="412386" y="2925007"/>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Ovaal 19"/>
          <p:cNvSpPr/>
          <p:nvPr/>
        </p:nvSpPr>
        <p:spPr>
          <a:xfrm>
            <a:off x="454888" y="4128944"/>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Titel 2"/>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1171553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802"/>
                                        </p:tgtEl>
                                        <p:attrNameLst>
                                          <p:attrName>style.visibility</p:attrName>
                                        </p:attrNameLst>
                                      </p:cBhvr>
                                      <p:to>
                                        <p:strVal val="visible"/>
                                      </p:to>
                                    </p:set>
                                    <p:animEffect transition="in" filter="fade">
                                      <p:cBhvr>
                                        <p:cTn id="7" dur="20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4"/>
          <p:cNvSpPr>
            <a:spLocks noGrp="1"/>
          </p:cNvSpPr>
          <p:nvPr>
            <p:ph type="ctrTitle" idx="4294967295"/>
          </p:nvPr>
        </p:nvSpPr>
        <p:spPr>
          <a:xfrm>
            <a:off x="179388" y="0"/>
            <a:ext cx="7286625" cy="642938"/>
          </a:xfrm>
        </p:spPr>
        <p:txBody>
          <a:bodyPr/>
          <a:lstStyle/>
          <a:p>
            <a:pPr eaLnBrk="1" hangingPunct="1"/>
            <a:r>
              <a:rPr lang="nl-NL" smtClean="0"/>
              <a:t>T2. Planten (Winterkenmerken)</a:t>
            </a:r>
          </a:p>
        </p:txBody>
      </p:sp>
      <p:pic>
        <p:nvPicPr>
          <p:cNvPr id="27651" name="Picture 3" descr="home_icoon">
            <a:hlinkClick r:id="rId2" action="ppaction://hlinksldjump"/>
          </p:cNvPr>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4"/>
          <p:cNvSpPr>
            <a:spLocks noChangeArrowheads="1"/>
          </p:cNvSpPr>
          <p:nvPr/>
        </p:nvSpPr>
        <p:spPr bwMode="auto">
          <a:xfrm>
            <a:off x="261938" y="1522403"/>
            <a:ext cx="8569325"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914400" algn="l"/>
                <a:tab pos="-457200" algn="l"/>
              </a:tabLst>
            </a:pPr>
            <a:r>
              <a:rPr lang="nl-NL" b="1" dirty="0"/>
              <a:t>Extra opdracht 2: </a:t>
            </a:r>
          </a:p>
          <a:p>
            <a:pPr>
              <a:tabLst>
                <a:tab pos="-914400" algn="l"/>
                <a:tab pos="-457200" algn="l"/>
              </a:tabLst>
            </a:pPr>
            <a:r>
              <a:rPr lang="nl-NL" b="1" dirty="0"/>
              <a:t>Probeer nu aan de hand van de “zoekkaart om aan knoppen bomen te herkennen” de 7 takken op de plaat te determineren. </a:t>
            </a:r>
            <a:r>
              <a:rPr lang="nl-NL" b="1" dirty="0" smtClean="0"/>
              <a:t>Soms staat er een tip bij.</a:t>
            </a:r>
            <a:endParaRPr lang="nl-NL" b="1" dirty="0"/>
          </a:p>
          <a:p>
            <a:pPr>
              <a:tabLst>
                <a:tab pos="-914400" algn="l"/>
                <a:tab pos="-457200" algn="l"/>
              </a:tabLst>
            </a:pPr>
            <a:endParaRPr lang="nl-NL" b="1" dirty="0"/>
          </a:p>
          <a:p>
            <a:pPr>
              <a:tabLst>
                <a:tab pos="-914400" algn="l"/>
                <a:tab pos="-457200" algn="l"/>
              </a:tabLst>
            </a:pPr>
            <a:r>
              <a:rPr lang="nl-NL" b="1" dirty="0"/>
              <a:t>Begin bij elke tak bij START. </a:t>
            </a:r>
          </a:p>
          <a:p>
            <a:pPr>
              <a:tabLst>
                <a:tab pos="-914400" algn="l"/>
                <a:tab pos="-457200" algn="l"/>
              </a:tabLst>
            </a:pPr>
            <a:r>
              <a:rPr lang="nl-NL" b="1" dirty="0">
                <a:solidFill>
                  <a:srgbClr val="FF0000"/>
                </a:solidFill>
              </a:rPr>
              <a:t>Zet je antwoorden op het </a:t>
            </a:r>
            <a:r>
              <a:rPr lang="nl-NL" b="1" dirty="0" err="1">
                <a:solidFill>
                  <a:srgbClr val="FF0000"/>
                </a:solidFill>
              </a:rPr>
              <a:t>invulvel</a:t>
            </a:r>
            <a:r>
              <a:rPr lang="nl-NL" b="1" dirty="0">
                <a:solidFill>
                  <a:srgbClr val="FF0000"/>
                </a:solidFill>
              </a:rPr>
              <a:t>.</a:t>
            </a:r>
          </a:p>
          <a:p>
            <a:pPr>
              <a:tabLst>
                <a:tab pos="-914400" algn="l"/>
                <a:tab pos="-457200" algn="l"/>
              </a:tabLst>
            </a:pPr>
            <a:endParaRPr lang="nl-NL" b="1" dirty="0"/>
          </a:p>
          <a:p>
            <a:pPr>
              <a:tabLst>
                <a:tab pos="-914400" algn="l"/>
                <a:tab pos="-457200" algn="l"/>
              </a:tabLst>
            </a:pPr>
            <a:endParaRPr lang="nl-NL" b="1" dirty="0"/>
          </a:p>
        </p:txBody>
      </p:sp>
      <p:pic>
        <p:nvPicPr>
          <p:cNvPr id="27653" name="Picture 6" descr="shapeimage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925" y="5172075"/>
            <a:ext cx="4008438"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8" descr="knop%2520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30875" y="3889375"/>
            <a:ext cx="24860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pPr eaLnBrk="1" hangingPunct="1"/>
            <a:r>
              <a:rPr lang="nl-NL" dirty="0"/>
              <a:t>De Mossel. Beoordelingspracticum.</a:t>
            </a:r>
            <a:endParaRPr lang="nl-NL" dirty="0" smtClean="0"/>
          </a:p>
        </p:txBody>
      </p:sp>
      <p:pic>
        <p:nvPicPr>
          <p:cNvPr id="4" name="Picture 25" descr="youtube-logo(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15" y="6290904"/>
            <a:ext cx="3841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1"/>
          <p:cNvSpPr txBox="1">
            <a:spLocks noChangeArrowheads="1"/>
          </p:cNvSpPr>
          <p:nvPr/>
        </p:nvSpPr>
        <p:spPr bwMode="auto">
          <a:xfrm>
            <a:off x="879990" y="6321067"/>
            <a:ext cx="6429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rebuchet MS" pitchFamily="34" charset="0"/>
                <a:cs typeface="Arial" charset="0"/>
              </a:defRPr>
            </a:lvl1pPr>
            <a:lvl2pPr marL="742950" indent="-285750" eaLnBrk="0" hangingPunct="0">
              <a:defRPr sz="2400">
                <a:solidFill>
                  <a:schemeClr val="tx1"/>
                </a:solidFill>
                <a:latin typeface="Trebuchet MS" pitchFamily="34" charset="0"/>
                <a:cs typeface="Arial" charset="0"/>
              </a:defRPr>
            </a:lvl2pPr>
            <a:lvl3pPr marL="1143000" indent="-228600" eaLnBrk="0" hangingPunct="0">
              <a:defRPr sz="2400">
                <a:solidFill>
                  <a:schemeClr val="tx1"/>
                </a:solidFill>
                <a:latin typeface="Trebuchet MS" pitchFamily="34" charset="0"/>
                <a:cs typeface="Arial" charset="0"/>
              </a:defRPr>
            </a:lvl3pPr>
            <a:lvl4pPr marL="1600200" indent="-228600" eaLnBrk="0" hangingPunct="0">
              <a:defRPr sz="2400">
                <a:solidFill>
                  <a:schemeClr val="tx1"/>
                </a:solidFill>
                <a:latin typeface="Trebuchet MS" pitchFamily="34" charset="0"/>
                <a:cs typeface="Arial" charset="0"/>
              </a:defRPr>
            </a:lvl4pPr>
            <a:lvl5pPr marL="2057400" indent="-228600" eaLnBrk="0" hangingPunct="0">
              <a:defRPr sz="2400">
                <a:solidFill>
                  <a:schemeClr val="tx1"/>
                </a:solidFill>
                <a:latin typeface="Trebuchet MS" pitchFamily="34" charset="0"/>
                <a:cs typeface="Arial" charset="0"/>
              </a:defRPr>
            </a:lvl5pPr>
            <a:lvl6pPr marL="2514600" indent="-228600" eaLnBrk="0" fontAlgn="base" hangingPunct="0">
              <a:spcBef>
                <a:spcPct val="0"/>
              </a:spcBef>
              <a:spcAft>
                <a:spcPct val="0"/>
              </a:spcAft>
              <a:defRPr sz="2400">
                <a:solidFill>
                  <a:schemeClr val="tx1"/>
                </a:solidFill>
                <a:latin typeface="Trebuchet MS" pitchFamily="34" charset="0"/>
                <a:cs typeface="Arial" charset="0"/>
              </a:defRPr>
            </a:lvl6pPr>
            <a:lvl7pPr marL="2971800" indent="-228600" eaLnBrk="0" fontAlgn="base" hangingPunct="0">
              <a:spcBef>
                <a:spcPct val="0"/>
              </a:spcBef>
              <a:spcAft>
                <a:spcPct val="0"/>
              </a:spcAft>
              <a:defRPr sz="2400">
                <a:solidFill>
                  <a:schemeClr val="tx1"/>
                </a:solidFill>
                <a:latin typeface="Trebuchet MS" pitchFamily="34" charset="0"/>
                <a:cs typeface="Arial" charset="0"/>
              </a:defRPr>
            </a:lvl7pPr>
            <a:lvl8pPr marL="3429000" indent="-228600" eaLnBrk="0" fontAlgn="base" hangingPunct="0">
              <a:spcBef>
                <a:spcPct val="0"/>
              </a:spcBef>
              <a:spcAft>
                <a:spcPct val="0"/>
              </a:spcAft>
              <a:defRPr sz="2400">
                <a:solidFill>
                  <a:schemeClr val="tx1"/>
                </a:solidFill>
                <a:latin typeface="Trebuchet MS" pitchFamily="34" charset="0"/>
                <a:cs typeface="Arial" charset="0"/>
              </a:defRPr>
            </a:lvl8pPr>
            <a:lvl9pPr marL="3886200" indent="-228600" eaLnBrk="0" fontAlgn="base" hangingPunct="0">
              <a:spcBef>
                <a:spcPct val="0"/>
              </a:spcBef>
              <a:spcAft>
                <a:spcPct val="0"/>
              </a:spcAft>
              <a:defRPr sz="2400">
                <a:solidFill>
                  <a:schemeClr val="tx1"/>
                </a:solidFill>
                <a:latin typeface="Trebuchet MS" pitchFamily="34" charset="0"/>
                <a:cs typeface="Arial" charset="0"/>
              </a:defRPr>
            </a:lvl9pPr>
          </a:lstStyle>
          <a:p>
            <a:pPr eaLnBrk="1" hangingPunct="1"/>
            <a:r>
              <a:rPr lang="nl-NL" sz="800"/>
              <a:t>De mossel</a:t>
            </a:r>
          </a:p>
        </p:txBody>
      </p:sp>
      <p:pic>
        <p:nvPicPr>
          <p:cNvPr id="1026" name="Picture 2" descr="Afbeeldingsresultaat voor mossel hum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083" y="1026990"/>
            <a:ext cx="3862572" cy="3322272"/>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98277" y="3342728"/>
            <a:ext cx="4777398" cy="3035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944018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nl-NL" dirty="0" smtClean="0"/>
              <a:t>De Mossel. Beoordelingspracticum 13.</a:t>
            </a:r>
          </a:p>
        </p:txBody>
      </p:sp>
      <p:sp>
        <p:nvSpPr>
          <p:cNvPr id="14343" name="Rechthoek 2"/>
          <p:cNvSpPr>
            <a:spLocks noChangeArrowheads="1"/>
          </p:cNvSpPr>
          <p:nvPr/>
        </p:nvSpPr>
        <p:spPr bwMode="auto">
          <a:xfrm>
            <a:off x="207962" y="949892"/>
            <a:ext cx="85899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b="1" dirty="0"/>
              <a:t>Opdracht 1. </a:t>
            </a:r>
            <a:r>
              <a:rPr lang="nl-NL" b="1" dirty="0" smtClean="0"/>
              <a:t>Maak </a:t>
            </a:r>
            <a:r>
              <a:rPr lang="nl-NL" b="1" dirty="0"/>
              <a:t>een tekening </a:t>
            </a:r>
            <a:r>
              <a:rPr lang="nl-NL" b="1" dirty="0" smtClean="0"/>
              <a:t>van de buitenkant van de mossel. Vermeld</a:t>
            </a:r>
            <a:r>
              <a:rPr lang="nl-NL" b="1" dirty="0"/>
              <a:t>: </a:t>
            </a:r>
            <a:r>
              <a:rPr lang="nl-NL" b="1" i="1" dirty="0">
                <a:solidFill>
                  <a:srgbClr val="FF0000"/>
                </a:solidFill>
              </a:rPr>
              <a:t>Tweekleppige schelp - groeistrepen</a:t>
            </a:r>
            <a:r>
              <a:rPr lang="nl-NL" b="1" i="1" dirty="0"/>
              <a:t>.</a:t>
            </a:r>
            <a:endParaRPr lang="nl-NL" dirty="0"/>
          </a:p>
        </p:txBody>
      </p:sp>
      <p:sp>
        <p:nvSpPr>
          <p:cNvPr id="14344" name="Rechthoek 3"/>
          <p:cNvSpPr>
            <a:spLocks noChangeArrowheads="1"/>
          </p:cNvSpPr>
          <p:nvPr/>
        </p:nvSpPr>
        <p:spPr bwMode="auto">
          <a:xfrm>
            <a:off x="0" y="2242655"/>
            <a:ext cx="85471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b="1" dirty="0"/>
              <a:t>Opdracht 2. Vooraanzicht mossel.</a:t>
            </a:r>
            <a:endParaRPr lang="nl-NL" dirty="0"/>
          </a:p>
          <a:p>
            <a:r>
              <a:rPr lang="nl-NL" b="1" dirty="0"/>
              <a:t>Open de mossel iets met vingers.</a:t>
            </a:r>
            <a:endParaRPr lang="nl-NL" dirty="0"/>
          </a:p>
          <a:p>
            <a:r>
              <a:rPr lang="nl-NL" b="1" dirty="0" smtClean="0"/>
              <a:t>Vermeld: </a:t>
            </a:r>
            <a:r>
              <a:rPr lang="nl-NL" b="1" i="1" dirty="0">
                <a:solidFill>
                  <a:srgbClr val="FF0000"/>
                </a:solidFill>
              </a:rPr>
              <a:t>uitstroomopening</a:t>
            </a:r>
          </a:p>
          <a:p>
            <a:r>
              <a:rPr lang="nl-NL" b="1" i="1" dirty="0" smtClean="0">
                <a:solidFill>
                  <a:srgbClr val="FF0000"/>
                </a:solidFill>
              </a:rPr>
              <a:t>               </a:t>
            </a:r>
            <a:br>
              <a:rPr lang="nl-NL" b="1" i="1" dirty="0" smtClean="0">
                <a:solidFill>
                  <a:srgbClr val="FF0000"/>
                </a:solidFill>
              </a:rPr>
            </a:br>
            <a:r>
              <a:rPr lang="nl-NL" b="1" i="1" dirty="0" smtClean="0">
                <a:solidFill>
                  <a:srgbClr val="FF0000"/>
                </a:solidFill>
              </a:rPr>
              <a:t>                    </a:t>
            </a:r>
            <a:r>
              <a:rPr lang="nl-NL" b="1" i="1" dirty="0">
                <a:solidFill>
                  <a:srgbClr val="FF0000"/>
                </a:solidFill>
              </a:rPr>
              <a:t> instroomopening</a:t>
            </a:r>
          </a:p>
          <a:p>
            <a:endParaRPr lang="nl-NL" dirty="0"/>
          </a:p>
        </p:txBody>
      </p:sp>
      <p:sp>
        <p:nvSpPr>
          <p:cNvPr id="8" name="Tekstvak 7"/>
          <p:cNvSpPr txBox="1"/>
          <p:nvPr/>
        </p:nvSpPr>
        <p:spPr>
          <a:xfrm>
            <a:off x="1917677" y="4274081"/>
            <a:ext cx="3552858" cy="2677656"/>
          </a:xfrm>
          <a:prstGeom prst="rect">
            <a:avLst/>
          </a:prstGeom>
          <a:noFill/>
        </p:spPr>
        <p:txBody>
          <a:bodyPr wrap="square" rtlCol="0">
            <a:spAutoFit/>
          </a:bodyPr>
          <a:lstStyle/>
          <a:p>
            <a:r>
              <a:rPr lang="nl-NL" b="1" dirty="0" smtClean="0"/>
              <a:t>Opdracht 3. Binnenkant mossel</a:t>
            </a:r>
          </a:p>
          <a:p>
            <a:r>
              <a:rPr lang="nl-NL" b="1" dirty="0" smtClean="0"/>
              <a:t>Vermeld: </a:t>
            </a:r>
          </a:p>
          <a:p>
            <a:r>
              <a:rPr lang="nl-NL" b="1" dirty="0" smtClean="0">
                <a:solidFill>
                  <a:srgbClr val="FF0000"/>
                </a:solidFill>
              </a:rPr>
              <a:t>Sluitspier</a:t>
            </a:r>
            <a:endParaRPr lang="nl-NL" b="1" dirty="0">
              <a:solidFill>
                <a:srgbClr val="FF0000"/>
              </a:solidFill>
            </a:endParaRPr>
          </a:p>
          <a:p>
            <a:r>
              <a:rPr lang="nl-NL" b="1" dirty="0" smtClean="0">
                <a:solidFill>
                  <a:srgbClr val="FF0000"/>
                </a:solidFill>
              </a:rPr>
              <a:t>Voet</a:t>
            </a:r>
            <a:endParaRPr lang="nl-NL" b="1" dirty="0">
              <a:solidFill>
                <a:srgbClr val="FF0000"/>
              </a:solidFill>
            </a:endParaRPr>
          </a:p>
          <a:p>
            <a:r>
              <a:rPr lang="nl-NL" b="1" dirty="0" smtClean="0">
                <a:solidFill>
                  <a:srgbClr val="FF0000"/>
                </a:solidFill>
              </a:rPr>
              <a:t>Mantel</a:t>
            </a:r>
            <a:endParaRPr lang="nl-NL" b="1" dirty="0" smtClean="0">
              <a:solidFill>
                <a:srgbClr val="FF0000"/>
              </a:solidFill>
            </a:endParaRPr>
          </a:p>
          <a:p>
            <a:endParaRPr lang="nl-NL" b="1"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557419">
            <a:off x="6014828" y="1277009"/>
            <a:ext cx="1549459" cy="2830742"/>
          </a:xfrm>
          <a:prstGeom prst="rect">
            <a:avLst/>
          </a:prstGeom>
        </p:spPr>
      </p:pic>
      <p:pic>
        <p:nvPicPr>
          <p:cNvPr id="4" name="Afbeelding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180" y="3908910"/>
            <a:ext cx="3370786" cy="3045685"/>
          </a:xfrm>
          <a:prstGeom prst="rect">
            <a:avLst/>
          </a:prstGeom>
        </p:spPr>
      </p:pic>
      <p:pic>
        <p:nvPicPr>
          <p:cNvPr id="5" name="Afbeelding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6068" y="3586697"/>
            <a:ext cx="1702651" cy="3142349"/>
          </a:xfrm>
          <a:prstGeom prst="rect">
            <a:avLst/>
          </a:prstGeom>
        </p:spPr>
      </p:pic>
      <p:cxnSp>
        <p:nvCxnSpPr>
          <p:cNvPr id="7" name="Rechte verbindingslijn met pijl 6"/>
          <p:cNvCxnSpPr/>
          <p:nvPr/>
        </p:nvCxnSpPr>
        <p:spPr>
          <a:xfrm>
            <a:off x="4360986" y="1823020"/>
            <a:ext cx="1594337" cy="1083693"/>
          </a:xfrm>
          <a:prstGeom prst="straightConnector1">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18" name="Rechte verbindingslijn met pijl 17"/>
          <p:cNvCxnSpPr/>
          <p:nvPr/>
        </p:nvCxnSpPr>
        <p:spPr>
          <a:xfrm>
            <a:off x="6339988" y="1718876"/>
            <a:ext cx="1210162" cy="473943"/>
          </a:xfrm>
          <a:prstGeom prst="straightConnector1">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24" name="Rechte verbindingslijn met pijl 23"/>
          <p:cNvCxnSpPr/>
          <p:nvPr/>
        </p:nvCxnSpPr>
        <p:spPr>
          <a:xfrm flipH="1">
            <a:off x="1172308" y="4138246"/>
            <a:ext cx="1019908" cy="1289539"/>
          </a:xfrm>
          <a:prstGeom prst="straightConnector1">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21" name="Rechte verbindingslijn met pijl 20"/>
          <p:cNvCxnSpPr/>
          <p:nvPr/>
        </p:nvCxnSpPr>
        <p:spPr>
          <a:xfrm flipH="1">
            <a:off x="1172308" y="3396817"/>
            <a:ext cx="457202" cy="1203998"/>
          </a:xfrm>
          <a:prstGeom prst="straightConnector1">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28" name="Rechte verbindingslijn met pijl 27"/>
          <p:cNvCxnSpPr/>
          <p:nvPr/>
        </p:nvCxnSpPr>
        <p:spPr>
          <a:xfrm>
            <a:off x="3423138" y="5673969"/>
            <a:ext cx="3189204" cy="105379"/>
          </a:xfrm>
          <a:prstGeom prst="straightConnector1">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43" name="Rechte verbindingslijn met pijl 42"/>
          <p:cNvCxnSpPr/>
          <p:nvPr/>
        </p:nvCxnSpPr>
        <p:spPr>
          <a:xfrm flipV="1">
            <a:off x="3473823" y="4404393"/>
            <a:ext cx="3884240" cy="1274347"/>
          </a:xfrm>
          <a:prstGeom prst="straightConnector1">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38" name="Rechte verbindingslijn met pijl 37"/>
          <p:cNvCxnSpPr/>
          <p:nvPr/>
        </p:nvCxnSpPr>
        <p:spPr>
          <a:xfrm flipV="1">
            <a:off x="2766649" y="5345160"/>
            <a:ext cx="3797561" cy="679100"/>
          </a:xfrm>
          <a:prstGeom prst="straightConnector1">
            <a:avLst/>
          </a:prstGeom>
          <a:ln w="38100">
            <a:solidFill>
              <a:srgbClr val="FFC000"/>
            </a:solidFill>
            <a:tailEnd type="arrow"/>
          </a:ln>
        </p:spPr>
        <p:style>
          <a:lnRef idx="1">
            <a:schemeClr val="dk1"/>
          </a:lnRef>
          <a:fillRef idx="0">
            <a:schemeClr val="dk1"/>
          </a:fillRef>
          <a:effectRef idx="0">
            <a:schemeClr val="dk1"/>
          </a:effectRef>
          <a:fontRef idx="minor">
            <a:schemeClr val="tx1"/>
          </a:fontRef>
        </p:style>
      </p:cxnSp>
      <p:cxnSp>
        <p:nvCxnSpPr>
          <p:cNvPr id="40" name="Rechte verbindingslijn met pijl 39"/>
          <p:cNvCxnSpPr/>
          <p:nvPr/>
        </p:nvCxnSpPr>
        <p:spPr>
          <a:xfrm flipV="1">
            <a:off x="2965938" y="5779348"/>
            <a:ext cx="4392125" cy="549213"/>
          </a:xfrm>
          <a:prstGeom prst="straightConnector1">
            <a:avLst/>
          </a:prstGeom>
          <a:ln w="38100">
            <a:solidFill>
              <a:schemeClr val="tx1"/>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28381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400587" y="929574"/>
            <a:ext cx="403828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dirty="0" smtClean="0">
                <a:solidFill>
                  <a:schemeClr val="bg1"/>
                </a:solidFill>
              </a:rPr>
              <a:t>Hoe maak je het preparaat?</a:t>
            </a:r>
            <a:endParaRPr lang="nl-NL" sz="2400" dirty="0">
              <a:solidFill>
                <a:schemeClr val="bg1"/>
              </a:solidFill>
            </a:endParaRPr>
          </a:p>
        </p:txBody>
      </p:sp>
      <p:sp>
        <p:nvSpPr>
          <p:cNvPr id="3078" name="Rectangle 9"/>
          <p:cNvSpPr>
            <a:spLocks noChangeArrowheads="1"/>
          </p:cNvSpPr>
          <p:nvPr/>
        </p:nvSpPr>
        <p:spPr bwMode="auto">
          <a:xfrm>
            <a:off x="279632" y="1588144"/>
            <a:ext cx="50674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1. Leg objectglas voor je op tafel.</a:t>
            </a:r>
            <a:endParaRPr lang="nl-NL" sz="2400" b="1" dirty="0">
              <a:solidFill>
                <a:srgbClr val="37441C"/>
              </a:solidFill>
            </a:endParaRPr>
          </a:p>
        </p:txBody>
      </p:sp>
      <p:pic>
        <p:nvPicPr>
          <p:cNvPr id="3082" name="Picture 18"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Rechte verbindingslijn met pijl 2"/>
          <p:cNvCxnSpPr/>
          <p:nvPr/>
        </p:nvCxnSpPr>
        <p:spPr>
          <a:xfrm flipV="1">
            <a:off x="5233232" y="1772816"/>
            <a:ext cx="1427000" cy="11083"/>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Afbeeldingsresultaat voor tafe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60232" y="1079445"/>
            <a:ext cx="1550194" cy="10001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9"/>
          <p:cNvSpPr>
            <a:spLocks noChangeArrowheads="1"/>
          </p:cNvSpPr>
          <p:nvPr/>
        </p:nvSpPr>
        <p:spPr bwMode="auto">
          <a:xfrm>
            <a:off x="279632" y="2160135"/>
            <a:ext cx="71465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2. Doe 1 druppel water op objectglas met pipet.</a:t>
            </a:r>
            <a:endParaRPr lang="nl-NL" sz="2400" b="1" dirty="0">
              <a:solidFill>
                <a:srgbClr val="37441C"/>
              </a:solidFill>
            </a:endParaRPr>
          </a:p>
        </p:txBody>
      </p:sp>
      <p:pic>
        <p:nvPicPr>
          <p:cNvPr id="4" name="Afbeelding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60579" y="2609752"/>
            <a:ext cx="3233043" cy="1748160"/>
          </a:xfrm>
          <a:prstGeom prst="rect">
            <a:avLst/>
          </a:prstGeom>
        </p:spPr>
      </p:pic>
      <p:sp>
        <p:nvSpPr>
          <p:cNvPr id="14" name="Rectangle 9"/>
          <p:cNvSpPr>
            <a:spLocks noChangeArrowheads="1"/>
          </p:cNvSpPr>
          <p:nvPr/>
        </p:nvSpPr>
        <p:spPr bwMode="auto">
          <a:xfrm>
            <a:off x="299597" y="2753122"/>
            <a:ext cx="42402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3. Knip beide haren kleiner </a:t>
            </a:r>
          </a:p>
          <a:p>
            <a:pPr eaLnBrk="1" hangingPunct="1"/>
            <a:r>
              <a:rPr lang="nl-NL" sz="2400" b="1" dirty="0" smtClean="0">
                <a:solidFill>
                  <a:srgbClr val="37441C"/>
                </a:solidFill>
              </a:rPr>
              <a:t>    dan </a:t>
            </a:r>
            <a:r>
              <a:rPr lang="nl-NL" sz="2400" b="1" dirty="0" err="1" smtClean="0">
                <a:solidFill>
                  <a:srgbClr val="37441C"/>
                </a:solidFill>
              </a:rPr>
              <a:t>dekglas</a:t>
            </a:r>
            <a:r>
              <a:rPr lang="nl-NL" sz="2400" b="1" dirty="0" smtClean="0">
                <a:solidFill>
                  <a:srgbClr val="37441C"/>
                </a:solidFill>
              </a:rPr>
              <a:t>.</a:t>
            </a:r>
            <a:endParaRPr lang="nl-NL" sz="2400" b="1" dirty="0">
              <a:solidFill>
                <a:srgbClr val="37441C"/>
              </a:solidFill>
            </a:endParaRPr>
          </a:p>
        </p:txBody>
      </p:sp>
      <p:pic>
        <p:nvPicPr>
          <p:cNvPr id="5" name="Afbeelding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08702" y="3232714"/>
            <a:ext cx="1064832" cy="1114590"/>
          </a:xfrm>
          <a:prstGeom prst="rect">
            <a:avLst/>
          </a:prstGeom>
        </p:spPr>
      </p:pic>
      <p:sp>
        <p:nvSpPr>
          <p:cNvPr id="17" name="Rectangle 9"/>
          <p:cNvSpPr>
            <a:spLocks noChangeArrowheads="1"/>
          </p:cNvSpPr>
          <p:nvPr/>
        </p:nvSpPr>
        <p:spPr bwMode="auto">
          <a:xfrm>
            <a:off x="242192" y="4321733"/>
            <a:ext cx="777860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4. Leg haren kruislings met pincet in druppel water.</a:t>
            </a:r>
            <a:endParaRPr lang="nl-NL" sz="2400" b="1" dirty="0">
              <a:solidFill>
                <a:srgbClr val="37441C"/>
              </a:solidFill>
            </a:endParaRPr>
          </a:p>
        </p:txBody>
      </p:sp>
      <p:pic>
        <p:nvPicPr>
          <p:cNvPr id="8" name="Afbeelding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4455" y="4893724"/>
            <a:ext cx="2181746" cy="670965"/>
          </a:xfrm>
          <a:prstGeom prst="rect">
            <a:avLst/>
          </a:prstGeom>
        </p:spPr>
      </p:pic>
      <p:pic>
        <p:nvPicPr>
          <p:cNvPr id="10" name="Afbeelding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4143972" y="4759018"/>
            <a:ext cx="2406146" cy="537418"/>
          </a:xfrm>
          <a:prstGeom prst="rect">
            <a:avLst/>
          </a:prstGeom>
        </p:spPr>
      </p:pic>
      <p:sp>
        <p:nvSpPr>
          <p:cNvPr id="22" name="Rectangle 9"/>
          <p:cNvSpPr>
            <a:spLocks noChangeArrowheads="1"/>
          </p:cNvSpPr>
          <p:nvPr/>
        </p:nvSpPr>
        <p:spPr bwMode="auto">
          <a:xfrm>
            <a:off x="264799" y="5928664"/>
            <a:ext cx="2896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5. </a:t>
            </a:r>
            <a:r>
              <a:rPr lang="nl-NL" sz="2400" b="1" dirty="0" err="1" smtClean="0">
                <a:solidFill>
                  <a:srgbClr val="37441C"/>
                </a:solidFill>
              </a:rPr>
              <a:t>Dekglas</a:t>
            </a:r>
            <a:r>
              <a:rPr lang="nl-NL" sz="2400" b="1" dirty="0" smtClean="0">
                <a:solidFill>
                  <a:srgbClr val="37441C"/>
                </a:solidFill>
              </a:rPr>
              <a:t> erop.</a:t>
            </a:r>
            <a:endParaRPr lang="nl-NL" sz="2400" b="1" dirty="0">
              <a:solidFill>
                <a:srgbClr val="37441C"/>
              </a:solidFill>
            </a:endParaRPr>
          </a:p>
        </p:txBody>
      </p:sp>
      <p:pic>
        <p:nvPicPr>
          <p:cNvPr id="11" name="Afbeelding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57483" y="5732077"/>
            <a:ext cx="2984058" cy="937283"/>
          </a:xfrm>
          <a:prstGeom prst="rect">
            <a:avLst/>
          </a:prstGeom>
        </p:spPr>
      </p:pic>
      <p:cxnSp>
        <p:nvCxnSpPr>
          <p:cNvPr id="7" name="Rechte verbindingslijn 6"/>
          <p:cNvCxnSpPr/>
          <p:nvPr/>
        </p:nvCxnSpPr>
        <p:spPr>
          <a:xfrm>
            <a:off x="7361884" y="5159404"/>
            <a:ext cx="350439" cy="194691"/>
          </a:xfrm>
          <a:prstGeom prst="line">
            <a:avLst/>
          </a:prstGeom>
          <a:ln w="76200"/>
        </p:spPr>
        <p:style>
          <a:lnRef idx="1">
            <a:schemeClr val="dk1"/>
          </a:lnRef>
          <a:fillRef idx="0">
            <a:schemeClr val="dk1"/>
          </a:fillRef>
          <a:effectRef idx="0">
            <a:schemeClr val="dk1"/>
          </a:effectRef>
          <a:fontRef idx="minor">
            <a:schemeClr val="tx1"/>
          </a:fontRef>
        </p:style>
      </p:cxnSp>
      <p:cxnSp>
        <p:nvCxnSpPr>
          <p:cNvPr id="16" name="Rechte verbindingslijn 15"/>
          <p:cNvCxnSpPr/>
          <p:nvPr/>
        </p:nvCxnSpPr>
        <p:spPr>
          <a:xfrm>
            <a:off x="2832728" y="3663163"/>
            <a:ext cx="569811" cy="495479"/>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5" name="Rechte verbindingslijn 24"/>
          <p:cNvCxnSpPr/>
          <p:nvPr/>
        </p:nvCxnSpPr>
        <p:spPr>
          <a:xfrm flipV="1">
            <a:off x="7377101" y="5112471"/>
            <a:ext cx="269450" cy="194691"/>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27" name="Rechte verbindingslijn 26"/>
          <p:cNvCxnSpPr/>
          <p:nvPr/>
        </p:nvCxnSpPr>
        <p:spPr>
          <a:xfrm>
            <a:off x="3403152" y="3558453"/>
            <a:ext cx="590381" cy="538213"/>
          </a:xfrm>
          <a:prstGeom prst="line">
            <a:avLst/>
          </a:prstGeom>
          <a:ln w="76200"/>
        </p:spPr>
        <p:style>
          <a:lnRef idx="1">
            <a:schemeClr val="dk1"/>
          </a:lnRef>
          <a:fillRef idx="0">
            <a:schemeClr val="dk1"/>
          </a:fillRef>
          <a:effectRef idx="0">
            <a:schemeClr val="dk1"/>
          </a:effectRef>
          <a:fontRef idx="minor">
            <a:schemeClr val="tx1"/>
          </a:fontRef>
        </p:style>
      </p:cxnSp>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425885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2" grpId="0"/>
      <p:bldP spid="14" grpId="0"/>
      <p:bldP spid="17"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pic>
        <p:nvPicPr>
          <p:cNvPr id="5123" name="Picture 4"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7"/>
          <p:cNvSpPr txBox="1">
            <a:spLocks noChangeArrowheads="1"/>
          </p:cNvSpPr>
          <p:nvPr/>
        </p:nvSpPr>
        <p:spPr bwMode="auto">
          <a:xfrm>
            <a:off x="1300153" y="981075"/>
            <a:ext cx="6265881"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dirty="0" smtClean="0">
                <a:solidFill>
                  <a:schemeClr val="bg1"/>
                </a:solidFill>
              </a:rPr>
              <a:t>Extra: </a:t>
            </a:r>
            <a:r>
              <a:rPr lang="nl-NL" sz="2400" dirty="0">
                <a:solidFill>
                  <a:schemeClr val="bg1"/>
                </a:solidFill>
              </a:rPr>
              <a:t>Mergparenchym van Bies. Verg. 400 x</a:t>
            </a:r>
          </a:p>
        </p:txBody>
      </p:sp>
      <p:sp>
        <p:nvSpPr>
          <p:cNvPr id="5125" name="Text Box 15"/>
          <p:cNvSpPr txBox="1">
            <a:spLocks noChangeArrowheads="1"/>
          </p:cNvSpPr>
          <p:nvPr/>
        </p:nvSpPr>
        <p:spPr bwMode="auto">
          <a:xfrm>
            <a:off x="6432550" y="5883275"/>
            <a:ext cx="116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celwand</a:t>
            </a:r>
          </a:p>
        </p:txBody>
      </p:sp>
      <p:sp>
        <p:nvSpPr>
          <p:cNvPr id="5127" name="Rechthoek 1"/>
          <p:cNvSpPr>
            <a:spLocks noChangeArrowheads="1"/>
          </p:cNvSpPr>
          <p:nvPr/>
        </p:nvSpPr>
        <p:spPr bwMode="auto">
          <a:xfrm>
            <a:off x="254000" y="1673225"/>
            <a:ext cx="8712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nl-NL" sz="2000" b="1"/>
              <a:t>Maak een preparaat in water van het merg van Bies. Bekijk dit bij een vergroting van 400 x. Je ziet nu stervormige cellen en maak van een detailtekening op een A4 van één cel met de aanhechtingen van de buurcellen.</a:t>
            </a:r>
            <a:endParaRPr lang="nl-NL" sz="2000"/>
          </a:p>
        </p:txBody>
      </p:sp>
      <p:pic>
        <p:nvPicPr>
          <p:cNvPr id="512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99213" y="3381375"/>
            <a:ext cx="2400300" cy="320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9" name="Afbeelding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71488" y="3175000"/>
            <a:ext cx="2619375"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ext Box 13"/>
          <p:cNvSpPr txBox="1">
            <a:spLocks noChangeArrowheads="1"/>
          </p:cNvSpPr>
          <p:nvPr/>
        </p:nvSpPr>
        <p:spPr bwMode="auto">
          <a:xfrm>
            <a:off x="3898900" y="6345238"/>
            <a:ext cx="1947863"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a:solidFill>
                  <a:srgbClr val="37441C"/>
                </a:solidFill>
              </a:rPr>
              <a:t>Het maken van een preparaat BIOPLEK</a:t>
            </a:r>
          </a:p>
        </p:txBody>
      </p:sp>
      <p:pic>
        <p:nvPicPr>
          <p:cNvPr id="5131" name="Picture 26" descr="im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1238" y="6345238"/>
            <a:ext cx="41275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kstvak 1"/>
          <p:cNvSpPr txBox="1"/>
          <p:nvPr/>
        </p:nvSpPr>
        <p:spPr>
          <a:xfrm>
            <a:off x="186026" y="162372"/>
            <a:ext cx="3860352" cy="523220"/>
          </a:xfrm>
          <a:prstGeom prst="rect">
            <a:avLst/>
          </a:prstGeom>
          <a:noFill/>
        </p:spPr>
        <p:txBody>
          <a:bodyPr wrap="none" rtlCol="0">
            <a:spAutoFit/>
          </a:bodyPr>
          <a:lstStyle/>
          <a:p>
            <a:r>
              <a:rPr lang="nl-NL" sz="2800" b="1" dirty="0"/>
              <a:t>T2. Planten en dieren</a:t>
            </a:r>
          </a:p>
        </p:txBody>
      </p:sp>
    </p:spTree>
    <p:extLst>
      <p:ext uri="{BB962C8B-B14F-4D97-AF65-F5344CB8AC3E}">
        <p14:creationId xmlns:p14="http://schemas.microsoft.com/office/powerpoint/2010/main" val="787379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148" name="Text Box 7"/>
          <p:cNvSpPr txBox="1">
            <a:spLocks noChangeArrowheads="1"/>
          </p:cNvSpPr>
          <p:nvPr/>
        </p:nvSpPr>
        <p:spPr bwMode="auto">
          <a:xfrm>
            <a:off x="1497013" y="981075"/>
            <a:ext cx="5872162" cy="457200"/>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a:solidFill>
                  <a:schemeClr val="bg1"/>
                </a:solidFill>
              </a:rPr>
              <a:t>Practicum : De opperhuidcel van een ui.</a:t>
            </a:r>
          </a:p>
        </p:txBody>
      </p:sp>
      <p:sp>
        <p:nvSpPr>
          <p:cNvPr id="6149" name="Rectangle 9"/>
          <p:cNvSpPr>
            <a:spLocks noChangeArrowheads="1"/>
          </p:cNvSpPr>
          <p:nvPr/>
        </p:nvSpPr>
        <p:spPr bwMode="auto">
          <a:xfrm>
            <a:off x="260350" y="1606550"/>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1</a:t>
            </a:r>
            <a:r>
              <a:rPr lang="nl-NL" sz="2000" b="1" dirty="0">
                <a:solidFill>
                  <a:srgbClr val="37441C"/>
                </a:solidFill>
              </a:rPr>
              <a:t>. </a:t>
            </a:r>
            <a:r>
              <a:rPr lang="nl-NL" sz="2000" b="1" u="sng" dirty="0">
                <a:solidFill>
                  <a:srgbClr val="37441C"/>
                </a:solidFill>
              </a:rPr>
              <a:t>De opperhuid van een </a:t>
            </a:r>
            <a:r>
              <a:rPr lang="nl-NL" sz="2000" b="1" u="sng" dirty="0" err="1">
                <a:solidFill>
                  <a:srgbClr val="37441C"/>
                </a:solidFill>
              </a:rPr>
              <a:t>uienrok</a:t>
            </a:r>
            <a:r>
              <a:rPr lang="nl-NL" sz="2000" b="1" u="sng" dirty="0">
                <a:solidFill>
                  <a:srgbClr val="37441C"/>
                </a:solidFill>
              </a:rPr>
              <a:t> in </a:t>
            </a:r>
            <a:r>
              <a:rPr lang="nl-NL" sz="2000" b="1" u="sng" dirty="0" err="1">
                <a:solidFill>
                  <a:srgbClr val="37441C"/>
                </a:solidFill>
              </a:rPr>
              <a:t>jodium.Vergroting</a:t>
            </a:r>
            <a:r>
              <a:rPr lang="nl-NL" sz="2000" b="1" u="sng" dirty="0">
                <a:solidFill>
                  <a:srgbClr val="37441C"/>
                </a:solidFill>
              </a:rPr>
              <a:t>: 100x.</a:t>
            </a:r>
          </a:p>
        </p:txBody>
      </p:sp>
      <p:sp>
        <p:nvSpPr>
          <p:cNvPr id="6150" name="Rectangle 12"/>
          <p:cNvSpPr>
            <a:spLocks noChangeArrowheads="1"/>
          </p:cNvSpPr>
          <p:nvPr/>
        </p:nvSpPr>
        <p:spPr bwMode="auto">
          <a:xfrm>
            <a:off x="3114253" y="5955316"/>
            <a:ext cx="882015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2</a:t>
            </a:r>
            <a:r>
              <a:rPr lang="nl-NL" sz="2000" b="1" dirty="0">
                <a:solidFill>
                  <a:srgbClr val="37441C"/>
                </a:solidFill>
              </a:rPr>
              <a:t>. </a:t>
            </a:r>
            <a:r>
              <a:rPr lang="nl-NL" sz="2000" b="1" u="sng" dirty="0">
                <a:solidFill>
                  <a:srgbClr val="37441C"/>
                </a:solidFill>
              </a:rPr>
              <a:t>Detailtekening van één </a:t>
            </a:r>
            <a:r>
              <a:rPr lang="nl-NL" sz="2000" b="1" u="sng" dirty="0" smtClean="0">
                <a:solidFill>
                  <a:srgbClr val="37441C"/>
                </a:solidFill>
              </a:rPr>
              <a:t>cel. Vergroting</a:t>
            </a:r>
            <a:r>
              <a:rPr lang="nl-NL" sz="2000" b="1" u="sng" dirty="0">
                <a:solidFill>
                  <a:srgbClr val="37441C"/>
                </a:solidFill>
              </a:rPr>
              <a:t>: 400x.</a:t>
            </a:r>
          </a:p>
        </p:txBody>
      </p:sp>
      <p:sp>
        <p:nvSpPr>
          <p:cNvPr id="6151" name="Rectangle 13"/>
          <p:cNvSpPr>
            <a:spLocks noChangeArrowheads="1"/>
          </p:cNvSpPr>
          <p:nvPr/>
        </p:nvSpPr>
        <p:spPr bwMode="auto">
          <a:xfrm>
            <a:off x="748414" y="2078611"/>
            <a:ext cx="7488238" cy="357406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6152" name="Rectangle 14"/>
          <p:cNvSpPr>
            <a:spLocks noChangeArrowheads="1"/>
          </p:cNvSpPr>
          <p:nvPr/>
        </p:nvSpPr>
        <p:spPr bwMode="auto">
          <a:xfrm>
            <a:off x="746077" y="2072036"/>
            <a:ext cx="2274888" cy="33131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sz="1600" dirty="0" smtClean="0"/>
              <a:t>                    Celwand</a:t>
            </a:r>
          </a:p>
          <a:p>
            <a:endParaRPr lang="nl-NL" sz="1600" dirty="0"/>
          </a:p>
          <a:p>
            <a:endParaRPr lang="nl-NL" sz="1600" dirty="0" smtClean="0"/>
          </a:p>
          <a:p>
            <a:endParaRPr lang="nl-NL" sz="1600" dirty="0"/>
          </a:p>
          <a:p>
            <a:r>
              <a:rPr lang="nl-NL" sz="1600" smtClean="0"/>
              <a:t>                          kern</a:t>
            </a:r>
            <a:endParaRPr lang="nl-NL" sz="1600" dirty="0"/>
          </a:p>
        </p:txBody>
      </p:sp>
      <p:sp>
        <p:nvSpPr>
          <p:cNvPr id="6153" name="Text Box 15"/>
          <p:cNvSpPr txBox="1">
            <a:spLocks noChangeArrowheads="1"/>
          </p:cNvSpPr>
          <p:nvPr/>
        </p:nvSpPr>
        <p:spPr bwMode="auto">
          <a:xfrm>
            <a:off x="5966113" y="2313998"/>
            <a:ext cx="12009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smtClean="0">
                <a:solidFill>
                  <a:srgbClr val="37441C"/>
                </a:solidFill>
              </a:rPr>
              <a:t>Celwand</a:t>
            </a:r>
            <a:endParaRPr lang="nl-NL" sz="2000" b="1" dirty="0">
              <a:solidFill>
                <a:srgbClr val="37441C"/>
              </a:solidFill>
            </a:endParaRPr>
          </a:p>
        </p:txBody>
      </p:sp>
      <p:sp>
        <p:nvSpPr>
          <p:cNvPr id="6154" name="Text Box 16"/>
          <p:cNvSpPr txBox="1">
            <a:spLocks noChangeArrowheads="1"/>
          </p:cNvSpPr>
          <p:nvPr/>
        </p:nvSpPr>
        <p:spPr bwMode="auto">
          <a:xfrm>
            <a:off x="6107881" y="4791202"/>
            <a:ext cx="153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Cytoplasma</a:t>
            </a:r>
          </a:p>
        </p:txBody>
      </p:sp>
      <p:sp>
        <p:nvSpPr>
          <p:cNvPr id="6155" name="Text Box 17"/>
          <p:cNvSpPr txBox="1">
            <a:spLocks noChangeArrowheads="1"/>
          </p:cNvSpPr>
          <p:nvPr/>
        </p:nvSpPr>
        <p:spPr bwMode="auto">
          <a:xfrm>
            <a:off x="6098773" y="4262058"/>
            <a:ext cx="744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Kern</a:t>
            </a:r>
          </a:p>
        </p:txBody>
      </p:sp>
      <p:sp>
        <p:nvSpPr>
          <p:cNvPr id="6156" name="Text Box 18"/>
          <p:cNvSpPr txBox="1">
            <a:spLocks noChangeArrowheads="1"/>
          </p:cNvSpPr>
          <p:nvPr/>
        </p:nvSpPr>
        <p:spPr bwMode="auto">
          <a:xfrm>
            <a:off x="5966113" y="3687762"/>
            <a:ext cx="218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a:solidFill>
                  <a:srgbClr val="37441C"/>
                </a:solidFill>
              </a:rPr>
              <a:t>Centrale vacuole</a:t>
            </a:r>
          </a:p>
        </p:txBody>
      </p:sp>
      <p:pic>
        <p:nvPicPr>
          <p:cNvPr id="6158" name="Picture 23"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Ovaal 18"/>
          <p:cNvSpPr/>
          <p:nvPr/>
        </p:nvSpPr>
        <p:spPr>
          <a:xfrm>
            <a:off x="3227712" y="2167715"/>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Ovaal 19"/>
          <p:cNvSpPr/>
          <p:nvPr/>
        </p:nvSpPr>
        <p:spPr>
          <a:xfrm>
            <a:off x="5058758" y="2245450"/>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3" name="Rechte verbindingslijn 2"/>
          <p:cNvCxnSpPr/>
          <p:nvPr/>
        </p:nvCxnSpPr>
        <p:spPr>
          <a:xfrm>
            <a:off x="3030537" y="2078612"/>
            <a:ext cx="0" cy="3313113"/>
          </a:xfrm>
          <a:prstGeom prst="line">
            <a:avLst/>
          </a:prstGeom>
          <a:ln w="76200"/>
        </p:spPr>
        <p:style>
          <a:lnRef idx="1">
            <a:schemeClr val="dk1"/>
          </a:lnRef>
          <a:fillRef idx="0">
            <a:schemeClr val="dk1"/>
          </a:fillRef>
          <a:effectRef idx="0">
            <a:schemeClr val="dk1"/>
          </a:effectRef>
          <a:fontRef idx="minor">
            <a:schemeClr val="tx1"/>
          </a:fontRef>
        </p:style>
      </p:cxnSp>
      <p:cxnSp>
        <p:nvCxnSpPr>
          <p:cNvPr id="6" name="Rechte verbindingslijn 5"/>
          <p:cNvCxnSpPr/>
          <p:nvPr/>
        </p:nvCxnSpPr>
        <p:spPr>
          <a:xfrm>
            <a:off x="899592" y="2708275"/>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Rechte verbindingslijn 26"/>
          <p:cNvCxnSpPr/>
          <p:nvPr/>
        </p:nvCxnSpPr>
        <p:spPr>
          <a:xfrm>
            <a:off x="899592" y="2924944"/>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8" name="Rechte verbindingslijn 27"/>
          <p:cNvCxnSpPr/>
          <p:nvPr/>
        </p:nvCxnSpPr>
        <p:spPr>
          <a:xfrm>
            <a:off x="3227712" y="5517232"/>
            <a:ext cx="4201691"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Rechte verbindingslijn 29"/>
          <p:cNvCxnSpPr/>
          <p:nvPr/>
        </p:nvCxnSpPr>
        <p:spPr>
          <a:xfrm>
            <a:off x="6043848" y="3501008"/>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Rechte verbindingslijn 31"/>
          <p:cNvCxnSpPr/>
          <p:nvPr/>
        </p:nvCxnSpPr>
        <p:spPr>
          <a:xfrm>
            <a:off x="6145212" y="4627487"/>
            <a:ext cx="74453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Rechte verbindingslijn 32"/>
          <p:cNvCxnSpPr/>
          <p:nvPr/>
        </p:nvCxnSpPr>
        <p:spPr>
          <a:xfrm>
            <a:off x="6107881" y="5188077"/>
            <a:ext cx="1416447" cy="0"/>
          </a:xfrm>
          <a:prstGeom prst="line">
            <a:avLst/>
          </a:prstGeom>
          <a:ln w="28575"/>
        </p:spPr>
        <p:style>
          <a:lnRef idx="1">
            <a:schemeClr val="dk1"/>
          </a:lnRef>
          <a:fillRef idx="0">
            <a:schemeClr val="dk1"/>
          </a:fillRef>
          <a:effectRef idx="0">
            <a:schemeClr val="dk1"/>
          </a:effectRef>
          <a:fontRef idx="minor">
            <a:schemeClr val="tx1"/>
          </a:fontRef>
        </p:style>
      </p:cxnSp>
      <p:sp>
        <p:nvSpPr>
          <p:cNvPr id="36" name="Text Box 15"/>
          <p:cNvSpPr txBox="1">
            <a:spLocks noChangeArrowheads="1"/>
          </p:cNvSpPr>
          <p:nvPr/>
        </p:nvSpPr>
        <p:spPr bwMode="auto">
          <a:xfrm>
            <a:off x="5966113" y="3025937"/>
            <a:ext cx="189827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dirty="0" err="1" smtClean="0">
                <a:solidFill>
                  <a:srgbClr val="37441C"/>
                </a:solidFill>
              </a:rPr>
              <a:t>Celmembraam</a:t>
            </a:r>
            <a:endParaRPr lang="nl-NL" sz="2000" b="1" dirty="0">
              <a:solidFill>
                <a:srgbClr val="37441C"/>
              </a:solidFill>
            </a:endParaRPr>
          </a:p>
        </p:txBody>
      </p:sp>
      <p:cxnSp>
        <p:nvCxnSpPr>
          <p:cNvPr id="38" name="Rechte verbindingslijn 37"/>
          <p:cNvCxnSpPr/>
          <p:nvPr/>
        </p:nvCxnSpPr>
        <p:spPr>
          <a:xfrm>
            <a:off x="6089354" y="2717325"/>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9" name="Rechte verbindingslijn 38"/>
          <p:cNvCxnSpPr/>
          <p:nvPr/>
        </p:nvCxnSpPr>
        <p:spPr>
          <a:xfrm>
            <a:off x="6098773" y="4148931"/>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Rechte verbindingslijn met pijl 12"/>
          <p:cNvCxnSpPr/>
          <p:nvPr/>
        </p:nvCxnSpPr>
        <p:spPr>
          <a:xfrm>
            <a:off x="1893094" y="2003425"/>
            <a:ext cx="0" cy="648319"/>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43" name="Rechte verbindingslijn met pijl 42"/>
          <p:cNvCxnSpPr/>
          <p:nvPr/>
        </p:nvCxnSpPr>
        <p:spPr>
          <a:xfrm flipV="1">
            <a:off x="5073307" y="5548858"/>
            <a:ext cx="0" cy="504280"/>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9" name="Rectangle 10"/>
          <p:cNvSpPr>
            <a:spLocks noChangeArrowheads="1"/>
          </p:cNvSpPr>
          <p:nvPr/>
        </p:nvSpPr>
        <p:spPr bwMode="auto">
          <a:xfrm>
            <a:off x="142875" y="5049411"/>
            <a:ext cx="2803163" cy="1631216"/>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000" b="1" dirty="0" smtClean="0">
                <a:solidFill>
                  <a:schemeClr val="bg1"/>
                </a:solidFill>
              </a:rPr>
              <a:t>Derde </a:t>
            </a:r>
            <a:r>
              <a:rPr lang="nl-NL" sz="2000" b="1" dirty="0">
                <a:solidFill>
                  <a:schemeClr val="bg1"/>
                </a:solidFill>
              </a:rPr>
              <a:t>eigenschap van de microscoop: </a:t>
            </a:r>
          </a:p>
          <a:p>
            <a:pPr eaLnBrk="1" hangingPunct="1"/>
            <a:r>
              <a:rPr lang="nl-NL" sz="2000" b="1" dirty="0" smtClean="0">
                <a:solidFill>
                  <a:schemeClr val="bg1"/>
                </a:solidFill>
              </a:rPr>
              <a:t>Je kunt alleen door een vloeistof kijken, </a:t>
            </a:r>
            <a:r>
              <a:rPr lang="nl-NL" sz="2000" b="1" u="sng" dirty="0" smtClean="0">
                <a:solidFill>
                  <a:schemeClr val="bg1"/>
                </a:solidFill>
              </a:rPr>
              <a:t>NIET</a:t>
            </a:r>
            <a:r>
              <a:rPr lang="nl-NL" sz="2000" b="1" dirty="0" smtClean="0">
                <a:solidFill>
                  <a:schemeClr val="bg1"/>
                </a:solidFill>
              </a:rPr>
              <a:t> door lucht.</a:t>
            </a:r>
            <a:endParaRPr lang="nl-NL" sz="2000" b="1" dirty="0">
              <a:solidFill>
                <a:schemeClr val="bg1"/>
              </a:solidFill>
            </a:endParaRPr>
          </a:p>
        </p:txBody>
      </p:sp>
      <p:cxnSp>
        <p:nvCxnSpPr>
          <p:cNvPr id="31" name="Rechte verbindingslijn 30"/>
          <p:cNvCxnSpPr/>
          <p:nvPr/>
        </p:nvCxnSpPr>
        <p:spPr>
          <a:xfrm>
            <a:off x="892776" y="4788462"/>
            <a:ext cx="194421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Rechte verbindingslijn 33"/>
          <p:cNvCxnSpPr/>
          <p:nvPr/>
        </p:nvCxnSpPr>
        <p:spPr>
          <a:xfrm>
            <a:off x="892776" y="4989639"/>
            <a:ext cx="1944216" cy="0"/>
          </a:xfrm>
          <a:prstGeom prst="line">
            <a:avLst/>
          </a:prstGeom>
          <a:ln w="28575"/>
        </p:spPr>
        <p:style>
          <a:lnRef idx="1">
            <a:schemeClr val="dk1"/>
          </a:lnRef>
          <a:fillRef idx="0">
            <a:schemeClr val="dk1"/>
          </a:fillRef>
          <a:effectRef idx="0">
            <a:schemeClr val="dk1"/>
          </a:effectRef>
          <a:fontRef idx="minor">
            <a:schemeClr val="tx1"/>
          </a:fontRef>
        </p:style>
      </p:cxnSp>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117936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7"/>
          <p:cNvSpPr txBox="1">
            <a:spLocks noChangeArrowheads="1"/>
          </p:cNvSpPr>
          <p:nvPr/>
        </p:nvSpPr>
        <p:spPr bwMode="auto">
          <a:xfrm>
            <a:off x="369001" y="1005540"/>
            <a:ext cx="4038285" cy="461665"/>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algn="ctr" eaLnBrk="1" hangingPunct="1"/>
            <a:r>
              <a:rPr lang="nl-NL" sz="2400" dirty="0" smtClean="0">
                <a:solidFill>
                  <a:schemeClr val="bg1"/>
                </a:solidFill>
              </a:rPr>
              <a:t>Hoe maak je het preparaat?</a:t>
            </a:r>
            <a:endParaRPr lang="nl-NL" sz="2400" dirty="0">
              <a:solidFill>
                <a:schemeClr val="bg1"/>
              </a:solidFill>
            </a:endParaRPr>
          </a:p>
        </p:txBody>
      </p:sp>
      <p:sp>
        <p:nvSpPr>
          <p:cNvPr id="3078" name="Rectangle 9"/>
          <p:cNvSpPr>
            <a:spLocks noChangeArrowheads="1"/>
          </p:cNvSpPr>
          <p:nvPr/>
        </p:nvSpPr>
        <p:spPr bwMode="auto">
          <a:xfrm>
            <a:off x="279632" y="1588144"/>
            <a:ext cx="5065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1. Kom met objectglas naar voren</a:t>
            </a:r>
            <a:endParaRPr lang="nl-NL" sz="2400" b="1" dirty="0">
              <a:solidFill>
                <a:srgbClr val="37441C"/>
              </a:solidFill>
            </a:endParaRPr>
          </a:p>
        </p:txBody>
      </p:sp>
      <p:pic>
        <p:nvPicPr>
          <p:cNvPr id="3082" name="Picture 18" descr="home_icoon">
            <a:hlinkClick r:id="rId3" action="ppaction://hlinksldjump"/>
          </p:cNvPr>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9"/>
          <p:cNvSpPr>
            <a:spLocks noChangeArrowheads="1"/>
          </p:cNvSpPr>
          <p:nvPr/>
        </p:nvSpPr>
        <p:spPr bwMode="auto">
          <a:xfrm>
            <a:off x="279632" y="2203583"/>
            <a:ext cx="657423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2. Je krijgt 1 druppel jodium op objectglas.</a:t>
            </a:r>
            <a:endParaRPr lang="nl-NL" sz="2400" b="1" dirty="0">
              <a:solidFill>
                <a:srgbClr val="37441C"/>
              </a:solidFill>
            </a:endParaRPr>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8654" y="2697816"/>
            <a:ext cx="3233043" cy="1748160"/>
          </a:xfrm>
          <a:prstGeom prst="rect">
            <a:avLst/>
          </a:prstGeom>
        </p:spPr>
      </p:pic>
      <p:sp>
        <p:nvSpPr>
          <p:cNvPr id="14" name="Rectangle 9"/>
          <p:cNvSpPr>
            <a:spLocks noChangeArrowheads="1"/>
          </p:cNvSpPr>
          <p:nvPr/>
        </p:nvSpPr>
        <p:spPr bwMode="auto">
          <a:xfrm>
            <a:off x="202289" y="3311423"/>
            <a:ext cx="541847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3. Pruts het vliesje (opperhuid) van </a:t>
            </a:r>
          </a:p>
          <a:p>
            <a:pPr eaLnBrk="1" hangingPunct="1"/>
            <a:r>
              <a:rPr lang="nl-NL" sz="2400" b="1" dirty="0">
                <a:solidFill>
                  <a:srgbClr val="37441C"/>
                </a:solidFill>
              </a:rPr>
              <a:t> </a:t>
            </a:r>
            <a:r>
              <a:rPr lang="nl-NL" sz="2400" b="1" dirty="0" smtClean="0">
                <a:solidFill>
                  <a:srgbClr val="37441C"/>
                </a:solidFill>
              </a:rPr>
              <a:t>   de </a:t>
            </a:r>
            <a:r>
              <a:rPr lang="nl-NL" sz="2400" b="1" dirty="0" err="1" smtClean="0">
                <a:solidFill>
                  <a:srgbClr val="37441C"/>
                </a:solidFill>
              </a:rPr>
              <a:t>uienrok</a:t>
            </a:r>
            <a:r>
              <a:rPr lang="nl-NL" sz="2400" b="1" dirty="0" smtClean="0">
                <a:solidFill>
                  <a:srgbClr val="37441C"/>
                </a:solidFill>
              </a:rPr>
              <a:t> eraf.</a:t>
            </a:r>
            <a:endParaRPr lang="nl-NL" sz="2400" b="1" dirty="0">
              <a:solidFill>
                <a:srgbClr val="37441C"/>
              </a:solidFill>
            </a:endParaRPr>
          </a:p>
        </p:txBody>
      </p:sp>
      <p:sp>
        <p:nvSpPr>
          <p:cNvPr id="17" name="Rectangle 9"/>
          <p:cNvSpPr>
            <a:spLocks noChangeArrowheads="1"/>
          </p:cNvSpPr>
          <p:nvPr/>
        </p:nvSpPr>
        <p:spPr bwMode="auto">
          <a:xfrm>
            <a:off x="144884" y="4959297"/>
            <a:ext cx="65485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4. Leg vliesje met pincet in druppel jodium.</a:t>
            </a:r>
            <a:endParaRPr lang="nl-NL" sz="2400" b="1" dirty="0">
              <a:solidFill>
                <a:srgbClr val="37441C"/>
              </a:solidFill>
            </a:endParaRPr>
          </a:p>
        </p:txBody>
      </p:sp>
      <p:pic>
        <p:nvPicPr>
          <p:cNvPr id="8" name="Afbeelding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13907" y="5433390"/>
            <a:ext cx="2181746" cy="670965"/>
          </a:xfrm>
          <a:prstGeom prst="rect">
            <a:avLst/>
          </a:prstGeom>
        </p:spPr>
      </p:pic>
      <p:pic>
        <p:nvPicPr>
          <p:cNvPr id="10" name="Afbeelding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4752327" y="5420962"/>
            <a:ext cx="2406146" cy="537418"/>
          </a:xfrm>
          <a:prstGeom prst="rect">
            <a:avLst/>
          </a:prstGeom>
        </p:spPr>
      </p:pic>
      <p:sp>
        <p:nvSpPr>
          <p:cNvPr id="22" name="Rectangle 9"/>
          <p:cNvSpPr>
            <a:spLocks noChangeArrowheads="1"/>
          </p:cNvSpPr>
          <p:nvPr/>
        </p:nvSpPr>
        <p:spPr bwMode="auto">
          <a:xfrm>
            <a:off x="144884" y="6048085"/>
            <a:ext cx="28964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800">
                <a:solidFill>
                  <a:schemeClr val="tx1"/>
                </a:solidFill>
                <a:latin typeface="Trebuchet MS" panose="020B0603020202020204" pitchFamily="34" charset="0"/>
                <a:cs typeface="Arial" panose="020B0604020202020204" pitchFamily="34" charset="0"/>
              </a:defRPr>
            </a:lvl1pPr>
            <a:lvl2pPr marL="742950" indent="-285750" eaLnBrk="0" hangingPunct="0">
              <a:defRPr sz="800">
                <a:solidFill>
                  <a:schemeClr val="tx1"/>
                </a:solidFill>
                <a:latin typeface="Trebuchet MS" panose="020B0603020202020204" pitchFamily="34" charset="0"/>
                <a:cs typeface="Arial" panose="020B0604020202020204" pitchFamily="34" charset="0"/>
              </a:defRPr>
            </a:lvl2pPr>
            <a:lvl3pPr marL="1143000" indent="-228600" eaLnBrk="0" hangingPunct="0">
              <a:defRPr sz="800">
                <a:solidFill>
                  <a:schemeClr val="tx1"/>
                </a:solidFill>
                <a:latin typeface="Trebuchet MS" panose="020B0603020202020204" pitchFamily="34" charset="0"/>
                <a:cs typeface="Arial" panose="020B0604020202020204" pitchFamily="34" charset="0"/>
              </a:defRPr>
            </a:lvl3pPr>
            <a:lvl4pPr marL="1600200" indent="-228600" eaLnBrk="0" hangingPunct="0">
              <a:defRPr sz="800">
                <a:solidFill>
                  <a:schemeClr val="tx1"/>
                </a:solidFill>
                <a:latin typeface="Trebuchet MS" panose="020B0603020202020204" pitchFamily="34" charset="0"/>
                <a:cs typeface="Arial" panose="020B0604020202020204" pitchFamily="34" charset="0"/>
              </a:defRPr>
            </a:lvl4pPr>
            <a:lvl5pPr marL="2057400" indent="-228600" eaLnBrk="0" hangingPunct="0">
              <a:defRPr sz="800">
                <a:solidFill>
                  <a:schemeClr val="tx1"/>
                </a:solidFill>
                <a:latin typeface="Trebuchet MS" panose="020B0603020202020204" pitchFamily="34" charset="0"/>
                <a:cs typeface="Arial" panose="020B0604020202020204" pitchFamily="34" charset="0"/>
              </a:defRPr>
            </a:lvl5pPr>
            <a:lvl6pPr marL="25146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6pPr>
            <a:lvl7pPr marL="29718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7pPr>
            <a:lvl8pPr marL="34290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8pPr>
            <a:lvl9pPr marL="3886200" indent="-228600" eaLnBrk="0" fontAlgn="base" hangingPunct="0">
              <a:spcBef>
                <a:spcPct val="0"/>
              </a:spcBef>
              <a:spcAft>
                <a:spcPct val="0"/>
              </a:spcAft>
              <a:defRPr sz="800">
                <a:solidFill>
                  <a:schemeClr val="tx1"/>
                </a:solidFill>
                <a:latin typeface="Trebuchet MS" panose="020B0603020202020204" pitchFamily="34" charset="0"/>
                <a:cs typeface="Arial" panose="020B0604020202020204" pitchFamily="34" charset="0"/>
              </a:defRPr>
            </a:lvl9pPr>
          </a:lstStyle>
          <a:p>
            <a:pPr eaLnBrk="1" hangingPunct="1"/>
            <a:r>
              <a:rPr lang="nl-NL" sz="2400" b="1" dirty="0" smtClean="0">
                <a:solidFill>
                  <a:srgbClr val="37441C"/>
                </a:solidFill>
              </a:rPr>
              <a:t>5. </a:t>
            </a:r>
            <a:r>
              <a:rPr lang="nl-NL" sz="2400" b="1" dirty="0" err="1" smtClean="0">
                <a:solidFill>
                  <a:srgbClr val="37441C"/>
                </a:solidFill>
              </a:rPr>
              <a:t>Dekglas</a:t>
            </a:r>
            <a:r>
              <a:rPr lang="nl-NL" sz="2400" b="1" dirty="0" smtClean="0">
                <a:solidFill>
                  <a:srgbClr val="37441C"/>
                </a:solidFill>
              </a:rPr>
              <a:t> erop.</a:t>
            </a:r>
            <a:endParaRPr lang="nl-NL" sz="2400" b="1" dirty="0">
              <a:solidFill>
                <a:srgbClr val="37441C"/>
              </a:solidFill>
            </a:endParaRPr>
          </a:p>
        </p:txBody>
      </p:sp>
      <p:pic>
        <p:nvPicPr>
          <p:cNvPr id="11" name="Afbeelding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7568" y="5851498"/>
            <a:ext cx="2984058" cy="937283"/>
          </a:xfrm>
          <a:prstGeom prst="rect">
            <a:avLst/>
          </a:prstGeom>
        </p:spPr>
      </p:pic>
      <p:sp>
        <p:nvSpPr>
          <p:cNvPr id="2" name="Vrije vorm 1"/>
          <p:cNvSpPr/>
          <p:nvPr/>
        </p:nvSpPr>
        <p:spPr>
          <a:xfrm>
            <a:off x="7151601" y="5731010"/>
            <a:ext cx="330762" cy="162854"/>
          </a:xfrm>
          <a:custGeom>
            <a:avLst/>
            <a:gdLst>
              <a:gd name="connsiteX0" fmla="*/ 11017 w 330762"/>
              <a:gd name="connsiteY0" fmla="*/ 52685 h 162854"/>
              <a:gd name="connsiteX1" fmla="*/ 66102 w 330762"/>
              <a:gd name="connsiteY1" fmla="*/ 8617 h 162854"/>
              <a:gd name="connsiteX2" fmla="*/ 319490 w 330762"/>
              <a:gd name="connsiteY2" fmla="*/ 30651 h 162854"/>
              <a:gd name="connsiteX3" fmla="*/ 330506 w 330762"/>
              <a:gd name="connsiteY3" fmla="*/ 63702 h 162854"/>
              <a:gd name="connsiteX4" fmla="*/ 308473 w 330762"/>
              <a:gd name="connsiteY4" fmla="*/ 96752 h 162854"/>
              <a:gd name="connsiteX5" fmla="*/ 231355 w 330762"/>
              <a:gd name="connsiteY5" fmla="*/ 140820 h 162854"/>
              <a:gd name="connsiteX6" fmla="*/ 198304 w 330762"/>
              <a:gd name="connsiteY6" fmla="*/ 162854 h 162854"/>
              <a:gd name="connsiteX7" fmla="*/ 165253 w 330762"/>
              <a:gd name="connsiteY7" fmla="*/ 151837 h 162854"/>
              <a:gd name="connsiteX8" fmla="*/ 99152 w 330762"/>
              <a:gd name="connsiteY8" fmla="*/ 118786 h 162854"/>
              <a:gd name="connsiteX9" fmla="*/ 0 w 330762"/>
              <a:gd name="connsiteY9" fmla="*/ 107769 h 162854"/>
              <a:gd name="connsiteX10" fmla="*/ 11017 w 330762"/>
              <a:gd name="connsiteY10" fmla="*/ 52685 h 162854"/>
              <a:gd name="connsiteX11" fmla="*/ 11017 w 330762"/>
              <a:gd name="connsiteY11" fmla="*/ 52685 h 16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762" h="162854">
                <a:moveTo>
                  <a:pt x="11017" y="52685"/>
                </a:moveTo>
                <a:cubicBezTo>
                  <a:pt x="20198" y="45340"/>
                  <a:pt x="42755" y="11419"/>
                  <a:pt x="66102" y="8617"/>
                </a:cubicBezTo>
                <a:cubicBezTo>
                  <a:pt x="211061" y="-8778"/>
                  <a:pt x="230411" y="958"/>
                  <a:pt x="319490" y="30651"/>
                </a:cubicBezTo>
                <a:cubicBezTo>
                  <a:pt x="323162" y="41668"/>
                  <a:pt x="332415" y="52247"/>
                  <a:pt x="330506" y="63702"/>
                </a:cubicBezTo>
                <a:cubicBezTo>
                  <a:pt x="328329" y="76762"/>
                  <a:pt x="317835" y="87390"/>
                  <a:pt x="308473" y="96752"/>
                </a:cubicBezTo>
                <a:cubicBezTo>
                  <a:pt x="290580" y="114645"/>
                  <a:pt x="251516" y="129300"/>
                  <a:pt x="231355" y="140820"/>
                </a:cubicBezTo>
                <a:cubicBezTo>
                  <a:pt x="219859" y="147389"/>
                  <a:pt x="209321" y="155509"/>
                  <a:pt x="198304" y="162854"/>
                </a:cubicBezTo>
                <a:cubicBezTo>
                  <a:pt x="187287" y="159182"/>
                  <a:pt x="175640" y="157031"/>
                  <a:pt x="165253" y="151837"/>
                </a:cubicBezTo>
                <a:cubicBezTo>
                  <a:pt x="127185" y="132803"/>
                  <a:pt x="140691" y="125709"/>
                  <a:pt x="99152" y="118786"/>
                </a:cubicBezTo>
                <a:cubicBezTo>
                  <a:pt x="66350" y="113319"/>
                  <a:pt x="33051" y="111441"/>
                  <a:pt x="0" y="107769"/>
                </a:cubicBezTo>
                <a:cubicBezTo>
                  <a:pt x="3672" y="89408"/>
                  <a:pt x="1727" y="68943"/>
                  <a:pt x="11017" y="52685"/>
                </a:cubicBezTo>
                <a:lnTo>
                  <a:pt x="11017" y="52685"/>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Ovaal 5"/>
          <p:cNvSpPr/>
          <p:nvPr/>
        </p:nvSpPr>
        <p:spPr>
          <a:xfrm>
            <a:off x="7346956" y="4007617"/>
            <a:ext cx="288032" cy="45719"/>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Vrije vorm 22"/>
          <p:cNvSpPr/>
          <p:nvPr/>
        </p:nvSpPr>
        <p:spPr>
          <a:xfrm>
            <a:off x="3988195" y="6197490"/>
            <a:ext cx="330762" cy="162854"/>
          </a:xfrm>
          <a:custGeom>
            <a:avLst/>
            <a:gdLst>
              <a:gd name="connsiteX0" fmla="*/ 11017 w 330762"/>
              <a:gd name="connsiteY0" fmla="*/ 52685 h 162854"/>
              <a:gd name="connsiteX1" fmla="*/ 66102 w 330762"/>
              <a:gd name="connsiteY1" fmla="*/ 8617 h 162854"/>
              <a:gd name="connsiteX2" fmla="*/ 319490 w 330762"/>
              <a:gd name="connsiteY2" fmla="*/ 30651 h 162854"/>
              <a:gd name="connsiteX3" fmla="*/ 330506 w 330762"/>
              <a:gd name="connsiteY3" fmla="*/ 63702 h 162854"/>
              <a:gd name="connsiteX4" fmla="*/ 308473 w 330762"/>
              <a:gd name="connsiteY4" fmla="*/ 96752 h 162854"/>
              <a:gd name="connsiteX5" fmla="*/ 231355 w 330762"/>
              <a:gd name="connsiteY5" fmla="*/ 140820 h 162854"/>
              <a:gd name="connsiteX6" fmla="*/ 198304 w 330762"/>
              <a:gd name="connsiteY6" fmla="*/ 162854 h 162854"/>
              <a:gd name="connsiteX7" fmla="*/ 165253 w 330762"/>
              <a:gd name="connsiteY7" fmla="*/ 151837 h 162854"/>
              <a:gd name="connsiteX8" fmla="*/ 99152 w 330762"/>
              <a:gd name="connsiteY8" fmla="*/ 118786 h 162854"/>
              <a:gd name="connsiteX9" fmla="*/ 0 w 330762"/>
              <a:gd name="connsiteY9" fmla="*/ 107769 h 162854"/>
              <a:gd name="connsiteX10" fmla="*/ 11017 w 330762"/>
              <a:gd name="connsiteY10" fmla="*/ 52685 h 162854"/>
              <a:gd name="connsiteX11" fmla="*/ 11017 w 330762"/>
              <a:gd name="connsiteY11" fmla="*/ 52685 h 16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762" h="162854">
                <a:moveTo>
                  <a:pt x="11017" y="52685"/>
                </a:moveTo>
                <a:cubicBezTo>
                  <a:pt x="20198" y="45340"/>
                  <a:pt x="42755" y="11419"/>
                  <a:pt x="66102" y="8617"/>
                </a:cubicBezTo>
                <a:cubicBezTo>
                  <a:pt x="211061" y="-8778"/>
                  <a:pt x="230411" y="958"/>
                  <a:pt x="319490" y="30651"/>
                </a:cubicBezTo>
                <a:cubicBezTo>
                  <a:pt x="323162" y="41668"/>
                  <a:pt x="332415" y="52247"/>
                  <a:pt x="330506" y="63702"/>
                </a:cubicBezTo>
                <a:cubicBezTo>
                  <a:pt x="328329" y="76762"/>
                  <a:pt x="317835" y="87390"/>
                  <a:pt x="308473" y="96752"/>
                </a:cubicBezTo>
                <a:cubicBezTo>
                  <a:pt x="290580" y="114645"/>
                  <a:pt x="251516" y="129300"/>
                  <a:pt x="231355" y="140820"/>
                </a:cubicBezTo>
                <a:cubicBezTo>
                  <a:pt x="219859" y="147389"/>
                  <a:pt x="209321" y="155509"/>
                  <a:pt x="198304" y="162854"/>
                </a:cubicBezTo>
                <a:cubicBezTo>
                  <a:pt x="187287" y="159182"/>
                  <a:pt x="175640" y="157031"/>
                  <a:pt x="165253" y="151837"/>
                </a:cubicBezTo>
                <a:cubicBezTo>
                  <a:pt x="127185" y="132803"/>
                  <a:pt x="140691" y="125709"/>
                  <a:pt x="99152" y="118786"/>
                </a:cubicBezTo>
                <a:cubicBezTo>
                  <a:pt x="66350" y="113319"/>
                  <a:pt x="33051" y="111441"/>
                  <a:pt x="0" y="107769"/>
                </a:cubicBezTo>
                <a:cubicBezTo>
                  <a:pt x="3672" y="89408"/>
                  <a:pt x="1727" y="68943"/>
                  <a:pt x="11017" y="52685"/>
                </a:cubicBezTo>
                <a:lnTo>
                  <a:pt x="11017" y="52685"/>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Vrije vorm 12"/>
          <p:cNvSpPr/>
          <p:nvPr/>
        </p:nvSpPr>
        <p:spPr>
          <a:xfrm>
            <a:off x="2394717" y="3859919"/>
            <a:ext cx="2357610" cy="1091091"/>
          </a:xfrm>
          <a:custGeom>
            <a:avLst/>
            <a:gdLst>
              <a:gd name="connsiteX0" fmla="*/ 11017 w 2357610"/>
              <a:gd name="connsiteY0" fmla="*/ 374573 h 1091091"/>
              <a:gd name="connsiteX1" fmla="*/ 132202 w 2357610"/>
              <a:gd name="connsiteY1" fmla="*/ 341523 h 1091091"/>
              <a:gd name="connsiteX2" fmla="*/ 165253 w 2357610"/>
              <a:gd name="connsiteY2" fmla="*/ 330506 h 1091091"/>
              <a:gd name="connsiteX3" fmla="*/ 198304 w 2357610"/>
              <a:gd name="connsiteY3" fmla="*/ 308472 h 1091091"/>
              <a:gd name="connsiteX4" fmla="*/ 297455 w 2357610"/>
              <a:gd name="connsiteY4" fmla="*/ 275422 h 1091091"/>
              <a:gd name="connsiteX5" fmla="*/ 330506 w 2357610"/>
              <a:gd name="connsiteY5" fmla="*/ 264405 h 1091091"/>
              <a:gd name="connsiteX6" fmla="*/ 396607 w 2357610"/>
              <a:gd name="connsiteY6" fmla="*/ 220337 h 1091091"/>
              <a:gd name="connsiteX7" fmla="*/ 429658 w 2357610"/>
              <a:gd name="connsiteY7" fmla="*/ 198303 h 1091091"/>
              <a:gd name="connsiteX8" fmla="*/ 462708 w 2357610"/>
              <a:gd name="connsiteY8" fmla="*/ 187287 h 1091091"/>
              <a:gd name="connsiteX9" fmla="*/ 528810 w 2357610"/>
              <a:gd name="connsiteY9" fmla="*/ 154236 h 1091091"/>
              <a:gd name="connsiteX10" fmla="*/ 561860 w 2357610"/>
              <a:gd name="connsiteY10" fmla="*/ 132202 h 1091091"/>
              <a:gd name="connsiteX11" fmla="*/ 616945 w 2357610"/>
              <a:gd name="connsiteY11" fmla="*/ 88135 h 1091091"/>
              <a:gd name="connsiteX12" fmla="*/ 649995 w 2357610"/>
              <a:gd name="connsiteY12" fmla="*/ 55084 h 1091091"/>
              <a:gd name="connsiteX13" fmla="*/ 683046 w 2357610"/>
              <a:gd name="connsiteY13" fmla="*/ 44067 h 1091091"/>
              <a:gd name="connsiteX14" fmla="*/ 716096 w 2357610"/>
              <a:gd name="connsiteY14" fmla="*/ 22034 h 1091091"/>
              <a:gd name="connsiteX15" fmla="*/ 782198 w 2357610"/>
              <a:gd name="connsiteY15" fmla="*/ 0 h 1091091"/>
              <a:gd name="connsiteX16" fmla="*/ 881349 w 2357610"/>
              <a:gd name="connsiteY16" fmla="*/ 22034 h 1091091"/>
              <a:gd name="connsiteX17" fmla="*/ 914400 w 2357610"/>
              <a:gd name="connsiteY17" fmla="*/ 44067 h 1091091"/>
              <a:gd name="connsiteX18" fmla="*/ 980501 w 2357610"/>
              <a:gd name="connsiteY18" fmla="*/ 66101 h 1091091"/>
              <a:gd name="connsiteX19" fmla="*/ 1013552 w 2357610"/>
              <a:gd name="connsiteY19" fmla="*/ 77118 h 1091091"/>
              <a:gd name="connsiteX20" fmla="*/ 1057619 w 2357610"/>
              <a:gd name="connsiteY20" fmla="*/ 99152 h 1091091"/>
              <a:gd name="connsiteX21" fmla="*/ 1167788 w 2357610"/>
              <a:gd name="connsiteY21" fmla="*/ 143219 h 1091091"/>
              <a:gd name="connsiteX22" fmla="*/ 1211855 w 2357610"/>
              <a:gd name="connsiteY22" fmla="*/ 165253 h 1091091"/>
              <a:gd name="connsiteX23" fmla="*/ 1277957 w 2357610"/>
              <a:gd name="connsiteY23" fmla="*/ 187287 h 1091091"/>
              <a:gd name="connsiteX24" fmla="*/ 1399142 w 2357610"/>
              <a:gd name="connsiteY24" fmla="*/ 209320 h 1091091"/>
              <a:gd name="connsiteX25" fmla="*/ 1498294 w 2357610"/>
              <a:gd name="connsiteY25" fmla="*/ 231354 h 1091091"/>
              <a:gd name="connsiteX26" fmla="*/ 1762699 w 2357610"/>
              <a:gd name="connsiteY26" fmla="*/ 253388 h 1091091"/>
              <a:gd name="connsiteX27" fmla="*/ 2247441 w 2357610"/>
              <a:gd name="connsiteY27" fmla="*/ 242371 h 1091091"/>
              <a:gd name="connsiteX28" fmla="*/ 2335576 w 2357610"/>
              <a:gd name="connsiteY28" fmla="*/ 297455 h 1091091"/>
              <a:gd name="connsiteX29" fmla="*/ 2346593 w 2357610"/>
              <a:gd name="connsiteY29" fmla="*/ 484742 h 1091091"/>
              <a:gd name="connsiteX30" fmla="*/ 2357610 w 2357610"/>
              <a:gd name="connsiteY30" fmla="*/ 528809 h 1091091"/>
              <a:gd name="connsiteX31" fmla="*/ 2335576 w 2357610"/>
              <a:gd name="connsiteY31" fmla="*/ 616944 h 1091091"/>
              <a:gd name="connsiteX32" fmla="*/ 2302525 w 2357610"/>
              <a:gd name="connsiteY32" fmla="*/ 638978 h 1091091"/>
              <a:gd name="connsiteX33" fmla="*/ 2225407 w 2357610"/>
              <a:gd name="connsiteY33" fmla="*/ 705079 h 1091091"/>
              <a:gd name="connsiteX34" fmla="*/ 2170323 w 2357610"/>
              <a:gd name="connsiteY34" fmla="*/ 749147 h 1091091"/>
              <a:gd name="connsiteX35" fmla="*/ 2148289 w 2357610"/>
              <a:gd name="connsiteY35" fmla="*/ 782197 h 1091091"/>
              <a:gd name="connsiteX36" fmla="*/ 2082188 w 2357610"/>
              <a:gd name="connsiteY36" fmla="*/ 826265 h 1091091"/>
              <a:gd name="connsiteX37" fmla="*/ 2049137 w 2357610"/>
              <a:gd name="connsiteY37" fmla="*/ 848299 h 1091091"/>
              <a:gd name="connsiteX38" fmla="*/ 2016087 w 2357610"/>
              <a:gd name="connsiteY38" fmla="*/ 881349 h 1091091"/>
              <a:gd name="connsiteX39" fmla="*/ 1949986 w 2357610"/>
              <a:gd name="connsiteY39" fmla="*/ 925417 h 1091091"/>
              <a:gd name="connsiteX40" fmla="*/ 1916935 w 2357610"/>
              <a:gd name="connsiteY40" fmla="*/ 947450 h 1091091"/>
              <a:gd name="connsiteX41" fmla="*/ 1883884 w 2357610"/>
              <a:gd name="connsiteY41" fmla="*/ 980501 h 1091091"/>
              <a:gd name="connsiteX42" fmla="*/ 1806766 w 2357610"/>
              <a:gd name="connsiteY42" fmla="*/ 1024569 h 1091091"/>
              <a:gd name="connsiteX43" fmla="*/ 1740665 w 2357610"/>
              <a:gd name="connsiteY43" fmla="*/ 1068636 h 1091091"/>
              <a:gd name="connsiteX44" fmla="*/ 1663547 w 2357610"/>
              <a:gd name="connsiteY44" fmla="*/ 991518 h 1091091"/>
              <a:gd name="connsiteX45" fmla="*/ 1641513 w 2357610"/>
              <a:gd name="connsiteY45" fmla="*/ 958467 h 1091091"/>
              <a:gd name="connsiteX46" fmla="*/ 1685581 w 2357610"/>
              <a:gd name="connsiteY46" fmla="*/ 826265 h 1091091"/>
              <a:gd name="connsiteX47" fmla="*/ 1751682 w 2357610"/>
              <a:gd name="connsiteY47" fmla="*/ 782197 h 1091091"/>
              <a:gd name="connsiteX48" fmla="*/ 1784732 w 2357610"/>
              <a:gd name="connsiteY48" fmla="*/ 760164 h 1091091"/>
              <a:gd name="connsiteX49" fmla="*/ 1828800 w 2357610"/>
              <a:gd name="connsiteY49" fmla="*/ 694062 h 1091091"/>
              <a:gd name="connsiteX50" fmla="*/ 1850834 w 2357610"/>
              <a:gd name="connsiteY50" fmla="*/ 649995 h 1091091"/>
              <a:gd name="connsiteX51" fmla="*/ 1883884 w 2357610"/>
              <a:gd name="connsiteY51" fmla="*/ 627961 h 1091091"/>
              <a:gd name="connsiteX52" fmla="*/ 1983036 w 2357610"/>
              <a:gd name="connsiteY52" fmla="*/ 550843 h 1091091"/>
              <a:gd name="connsiteX53" fmla="*/ 2005070 w 2357610"/>
              <a:gd name="connsiteY53" fmla="*/ 517793 h 1091091"/>
              <a:gd name="connsiteX54" fmla="*/ 2071171 w 2357610"/>
              <a:gd name="connsiteY54" fmla="*/ 473725 h 1091091"/>
              <a:gd name="connsiteX55" fmla="*/ 2148289 w 2357610"/>
              <a:gd name="connsiteY55" fmla="*/ 374573 h 1091091"/>
              <a:gd name="connsiteX56" fmla="*/ 2214390 w 2357610"/>
              <a:gd name="connsiteY56" fmla="*/ 330506 h 1091091"/>
              <a:gd name="connsiteX57" fmla="*/ 2247441 w 2357610"/>
              <a:gd name="connsiteY57" fmla="*/ 308472 h 1091091"/>
              <a:gd name="connsiteX58" fmla="*/ 2346593 w 2357610"/>
              <a:gd name="connsiteY58" fmla="*/ 264405 h 1091091"/>
              <a:gd name="connsiteX59" fmla="*/ 2335576 w 2357610"/>
              <a:gd name="connsiteY59" fmla="*/ 297455 h 1091091"/>
              <a:gd name="connsiteX60" fmla="*/ 2258458 w 2357610"/>
              <a:gd name="connsiteY60" fmla="*/ 308472 h 1091091"/>
              <a:gd name="connsiteX61" fmla="*/ 2225407 w 2357610"/>
              <a:gd name="connsiteY61" fmla="*/ 319489 h 1091091"/>
              <a:gd name="connsiteX62" fmla="*/ 2192357 w 2357610"/>
              <a:gd name="connsiteY62" fmla="*/ 341523 h 1091091"/>
              <a:gd name="connsiteX63" fmla="*/ 2181340 w 2357610"/>
              <a:gd name="connsiteY63" fmla="*/ 374573 h 1091091"/>
              <a:gd name="connsiteX64" fmla="*/ 2115239 w 2357610"/>
              <a:gd name="connsiteY64" fmla="*/ 418641 h 1091091"/>
              <a:gd name="connsiteX65" fmla="*/ 2016087 w 2357610"/>
              <a:gd name="connsiteY65" fmla="*/ 495759 h 1091091"/>
              <a:gd name="connsiteX66" fmla="*/ 1994053 w 2357610"/>
              <a:gd name="connsiteY66" fmla="*/ 528809 h 1091091"/>
              <a:gd name="connsiteX67" fmla="*/ 1961002 w 2357610"/>
              <a:gd name="connsiteY67" fmla="*/ 539826 h 1091091"/>
              <a:gd name="connsiteX68" fmla="*/ 1949986 w 2357610"/>
              <a:gd name="connsiteY68" fmla="*/ 572877 h 1091091"/>
              <a:gd name="connsiteX69" fmla="*/ 1916935 w 2357610"/>
              <a:gd name="connsiteY69" fmla="*/ 594911 h 1091091"/>
              <a:gd name="connsiteX70" fmla="*/ 1872867 w 2357610"/>
              <a:gd name="connsiteY70" fmla="*/ 661012 h 1091091"/>
              <a:gd name="connsiteX71" fmla="*/ 1850834 w 2357610"/>
              <a:gd name="connsiteY71" fmla="*/ 694062 h 1091091"/>
              <a:gd name="connsiteX72" fmla="*/ 1784732 w 2357610"/>
              <a:gd name="connsiteY72" fmla="*/ 738130 h 1091091"/>
              <a:gd name="connsiteX73" fmla="*/ 1729648 w 2357610"/>
              <a:gd name="connsiteY73" fmla="*/ 782197 h 1091091"/>
              <a:gd name="connsiteX74" fmla="*/ 1663547 w 2357610"/>
              <a:gd name="connsiteY74" fmla="*/ 826265 h 1091091"/>
              <a:gd name="connsiteX75" fmla="*/ 1630496 w 2357610"/>
              <a:gd name="connsiteY75" fmla="*/ 848299 h 1091091"/>
              <a:gd name="connsiteX76" fmla="*/ 1564395 w 2357610"/>
              <a:gd name="connsiteY76" fmla="*/ 870332 h 1091091"/>
              <a:gd name="connsiteX77" fmla="*/ 1410159 w 2357610"/>
              <a:gd name="connsiteY77" fmla="*/ 859316 h 1091091"/>
              <a:gd name="connsiteX78" fmla="*/ 1311007 w 2357610"/>
              <a:gd name="connsiteY78" fmla="*/ 815248 h 1091091"/>
              <a:gd name="connsiteX79" fmla="*/ 1277957 w 2357610"/>
              <a:gd name="connsiteY79" fmla="*/ 804231 h 1091091"/>
              <a:gd name="connsiteX80" fmla="*/ 1244906 w 2357610"/>
              <a:gd name="connsiteY80" fmla="*/ 782197 h 1091091"/>
              <a:gd name="connsiteX81" fmla="*/ 1134737 w 2357610"/>
              <a:gd name="connsiteY81" fmla="*/ 749147 h 1091091"/>
              <a:gd name="connsiteX82" fmla="*/ 1101687 w 2357610"/>
              <a:gd name="connsiteY82" fmla="*/ 727113 h 1091091"/>
              <a:gd name="connsiteX83" fmla="*/ 1068636 w 2357610"/>
              <a:gd name="connsiteY83" fmla="*/ 716096 h 1091091"/>
              <a:gd name="connsiteX84" fmla="*/ 1024569 w 2357610"/>
              <a:gd name="connsiteY84" fmla="*/ 705079 h 1091091"/>
              <a:gd name="connsiteX85" fmla="*/ 903383 w 2357610"/>
              <a:gd name="connsiteY85" fmla="*/ 683046 h 1091091"/>
              <a:gd name="connsiteX86" fmla="*/ 837282 w 2357610"/>
              <a:gd name="connsiteY86" fmla="*/ 661012 h 1091091"/>
              <a:gd name="connsiteX87" fmla="*/ 804231 w 2357610"/>
              <a:gd name="connsiteY87" fmla="*/ 649995 h 1091091"/>
              <a:gd name="connsiteX88" fmla="*/ 771181 w 2357610"/>
              <a:gd name="connsiteY88" fmla="*/ 638978 h 1091091"/>
              <a:gd name="connsiteX89" fmla="*/ 683046 w 2357610"/>
              <a:gd name="connsiteY89" fmla="*/ 616944 h 1091091"/>
              <a:gd name="connsiteX90" fmla="*/ 649995 w 2357610"/>
              <a:gd name="connsiteY90" fmla="*/ 605928 h 1091091"/>
              <a:gd name="connsiteX91" fmla="*/ 539826 w 2357610"/>
              <a:gd name="connsiteY91" fmla="*/ 583894 h 1091091"/>
              <a:gd name="connsiteX92" fmla="*/ 385590 w 2357610"/>
              <a:gd name="connsiteY92" fmla="*/ 550843 h 1091091"/>
              <a:gd name="connsiteX93" fmla="*/ 352540 w 2357610"/>
              <a:gd name="connsiteY93" fmla="*/ 539826 h 1091091"/>
              <a:gd name="connsiteX94" fmla="*/ 319489 w 2357610"/>
              <a:gd name="connsiteY94" fmla="*/ 517793 h 1091091"/>
              <a:gd name="connsiteX95" fmla="*/ 253388 w 2357610"/>
              <a:gd name="connsiteY95" fmla="*/ 495759 h 1091091"/>
              <a:gd name="connsiteX96" fmla="*/ 220337 w 2357610"/>
              <a:gd name="connsiteY96" fmla="*/ 484742 h 1091091"/>
              <a:gd name="connsiteX97" fmla="*/ 187287 w 2357610"/>
              <a:gd name="connsiteY97" fmla="*/ 462708 h 1091091"/>
              <a:gd name="connsiteX98" fmla="*/ 121186 w 2357610"/>
              <a:gd name="connsiteY98" fmla="*/ 440675 h 1091091"/>
              <a:gd name="connsiteX99" fmla="*/ 88135 w 2357610"/>
              <a:gd name="connsiteY99" fmla="*/ 418641 h 1091091"/>
              <a:gd name="connsiteX100" fmla="*/ 55084 w 2357610"/>
              <a:gd name="connsiteY100" fmla="*/ 407624 h 1091091"/>
              <a:gd name="connsiteX101" fmla="*/ 0 w 2357610"/>
              <a:gd name="connsiteY101" fmla="*/ 363556 h 1091091"/>
              <a:gd name="connsiteX102" fmla="*/ 11017 w 2357610"/>
              <a:gd name="connsiteY102" fmla="*/ 528809 h 1091091"/>
              <a:gd name="connsiteX103" fmla="*/ 22034 w 2357610"/>
              <a:gd name="connsiteY103" fmla="*/ 561860 h 1091091"/>
              <a:gd name="connsiteX104" fmla="*/ 33051 w 2357610"/>
              <a:gd name="connsiteY104" fmla="*/ 782197 h 1091091"/>
              <a:gd name="connsiteX105" fmla="*/ 66101 w 2357610"/>
              <a:gd name="connsiteY105" fmla="*/ 804231 h 1091091"/>
              <a:gd name="connsiteX106" fmla="*/ 539826 w 2357610"/>
              <a:gd name="connsiteY106" fmla="*/ 815248 h 1091091"/>
              <a:gd name="connsiteX107" fmla="*/ 694063 w 2357610"/>
              <a:gd name="connsiteY107" fmla="*/ 837282 h 1091091"/>
              <a:gd name="connsiteX108" fmla="*/ 793214 w 2357610"/>
              <a:gd name="connsiteY108" fmla="*/ 870332 h 1091091"/>
              <a:gd name="connsiteX109" fmla="*/ 914400 w 2357610"/>
              <a:gd name="connsiteY109" fmla="*/ 914400 h 1091091"/>
              <a:gd name="connsiteX110" fmla="*/ 936434 w 2357610"/>
              <a:gd name="connsiteY110" fmla="*/ 947450 h 1091091"/>
              <a:gd name="connsiteX111" fmla="*/ 1002535 w 2357610"/>
              <a:gd name="connsiteY111" fmla="*/ 969484 h 1091091"/>
              <a:gd name="connsiteX112" fmla="*/ 1068636 w 2357610"/>
              <a:gd name="connsiteY112" fmla="*/ 991518 h 1091091"/>
              <a:gd name="connsiteX113" fmla="*/ 1101687 w 2357610"/>
              <a:gd name="connsiteY113" fmla="*/ 1002535 h 1091091"/>
              <a:gd name="connsiteX114" fmla="*/ 1156771 w 2357610"/>
              <a:gd name="connsiteY114" fmla="*/ 1013552 h 1091091"/>
              <a:gd name="connsiteX115" fmla="*/ 1200839 w 2357610"/>
              <a:gd name="connsiteY115" fmla="*/ 1024569 h 1091091"/>
              <a:gd name="connsiteX116" fmla="*/ 1432193 w 2357610"/>
              <a:gd name="connsiteY116" fmla="*/ 1035585 h 1091091"/>
              <a:gd name="connsiteX117" fmla="*/ 1465243 w 2357610"/>
              <a:gd name="connsiteY117" fmla="*/ 1046602 h 1091091"/>
              <a:gd name="connsiteX118" fmla="*/ 1652530 w 2357610"/>
              <a:gd name="connsiteY118" fmla="*/ 1079653 h 1091091"/>
              <a:gd name="connsiteX119" fmla="*/ 1707614 w 2357610"/>
              <a:gd name="connsiteY119" fmla="*/ 1090670 h 1091091"/>
              <a:gd name="connsiteX120" fmla="*/ 1729648 w 2357610"/>
              <a:gd name="connsiteY120" fmla="*/ 1068636 h 109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2357610" h="1091091">
                <a:moveTo>
                  <a:pt x="11017" y="374573"/>
                </a:moveTo>
                <a:cubicBezTo>
                  <a:pt x="88874" y="359001"/>
                  <a:pt x="48339" y="369477"/>
                  <a:pt x="132202" y="341523"/>
                </a:cubicBezTo>
                <a:cubicBezTo>
                  <a:pt x="143219" y="337851"/>
                  <a:pt x="155590" y="336948"/>
                  <a:pt x="165253" y="330506"/>
                </a:cubicBezTo>
                <a:cubicBezTo>
                  <a:pt x="176270" y="323161"/>
                  <a:pt x="186204" y="313850"/>
                  <a:pt x="198304" y="308472"/>
                </a:cubicBezTo>
                <a:cubicBezTo>
                  <a:pt x="198324" y="308463"/>
                  <a:pt x="280919" y="280934"/>
                  <a:pt x="297455" y="275422"/>
                </a:cubicBezTo>
                <a:cubicBezTo>
                  <a:pt x="308472" y="271750"/>
                  <a:pt x="320843" y="270847"/>
                  <a:pt x="330506" y="264405"/>
                </a:cubicBezTo>
                <a:lnTo>
                  <a:pt x="396607" y="220337"/>
                </a:lnTo>
                <a:cubicBezTo>
                  <a:pt x="407624" y="212992"/>
                  <a:pt x="417097" y="202490"/>
                  <a:pt x="429658" y="198303"/>
                </a:cubicBezTo>
                <a:lnTo>
                  <a:pt x="462708" y="187287"/>
                </a:lnTo>
                <a:cubicBezTo>
                  <a:pt x="557432" y="124137"/>
                  <a:pt x="437581" y="199851"/>
                  <a:pt x="528810" y="154236"/>
                </a:cubicBezTo>
                <a:cubicBezTo>
                  <a:pt x="540653" y="148315"/>
                  <a:pt x="550843" y="139547"/>
                  <a:pt x="561860" y="132202"/>
                </a:cubicBezTo>
                <a:cubicBezTo>
                  <a:pt x="611140" y="58285"/>
                  <a:pt x="553086" y="130708"/>
                  <a:pt x="616945" y="88135"/>
                </a:cubicBezTo>
                <a:cubicBezTo>
                  <a:pt x="629908" y="79493"/>
                  <a:pt x="637032" y="63726"/>
                  <a:pt x="649995" y="55084"/>
                </a:cubicBezTo>
                <a:cubicBezTo>
                  <a:pt x="659658" y="48642"/>
                  <a:pt x="672659" y="49260"/>
                  <a:pt x="683046" y="44067"/>
                </a:cubicBezTo>
                <a:cubicBezTo>
                  <a:pt x="694889" y="38146"/>
                  <a:pt x="703997" y="27411"/>
                  <a:pt x="716096" y="22034"/>
                </a:cubicBezTo>
                <a:cubicBezTo>
                  <a:pt x="737320" y="12601"/>
                  <a:pt x="782198" y="0"/>
                  <a:pt x="782198" y="0"/>
                </a:cubicBezTo>
                <a:cubicBezTo>
                  <a:pt x="807589" y="4232"/>
                  <a:pt x="854226" y="8473"/>
                  <a:pt x="881349" y="22034"/>
                </a:cubicBezTo>
                <a:cubicBezTo>
                  <a:pt x="893192" y="27955"/>
                  <a:pt x="902301" y="38690"/>
                  <a:pt x="914400" y="44067"/>
                </a:cubicBezTo>
                <a:cubicBezTo>
                  <a:pt x="935624" y="53500"/>
                  <a:pt x="958467" y="58756"/>
                  <a:pt x="980501" y="66101"/>
                </a:cubicBezTo>
                <a:cubicBezTo>
                  <a:pt x="991518" y="69773"/>
                  <a:pt x="1003165" y="71924"/>
                  <a:pt x="1013552" y="77118"/>
                </a:cubicBezTo>
                <a:cubicBezTo>
                  <a:pt x="1028241" y="84463"/>
                  <a:pt x="1042524" y="92683"/>
                  <a:pt x="1057619" y="99152"/>
                </a:cubicBezTo>
                <a:cubicBezTo>
                  <a:pt x="1093973" y="114732"/>
                  <a:pt x="1132412" y="125531"/>
                  <a:pt x="1167788" y="143219"/>
                </a:cubicBezTo>
                <a:cubicBezTo>
                  <a:pt x="1182477" y="150564"/>
                  <a:pt x="1196607" y="159154"/>
                  <a:pt x="1211855" y="165253"/>
                </a:cubicBezTo>
                <a:cubicBezTo>
                  <a:pt x="1233420" y="173879"/>
                  <a:pt x="1255549" y="181176"/>
                  <a:pt x="1277957" y="187287"/>
                </a:cubicBezTo>
                <a:cubicBezTo>
                  <a:pt x="1310435" y="196145"/>
                  <a:pt x="1367668" y="203025"/>
                  <a:pt x="1399142" y="209320"/>
                </a:cubicBezTo>
                <a:cubicBezTo>
                  <a:pt x="1459279" y="221347"/>
                  <a:pt x="1430956" y="221734"/>
                  <a:pt x="1498294" y="231354"/>
                </a:cubicBezTo>
                <a:cubicBezTo>
                  <a:pt x="1588139" y="244189"/>
                  <a:pt x="1670807" y="247262"/>
                  <a:pt x="1762699" y="253388"/>
                </a:cubicBezTo>
                <a:cubicBezTo>
                  <a:pt x="1924280" y="249716"/>
                  <a:pt x="2085819" y="242371"/>
                  <a:pt x="2247441" y="242371"/>
                </a:cubicBezTo>
                <a:cubicBezTo>
                  <a:pt x="2364814" y="242371"/>
                  <a:pt x="2353214" y="226904"/>
                  <a:pt x="2335576" y="297455"/>
                </a:cubicBezTo>
                <a:cubicBezTo>
                  <a:pt x="2339248" y="359884"/>
                  <a:pt x="2340664" y="422487"/>
                  <a:pt x="2346593" y="484742"/>
                </a:cubicBezTo>
                <a:cubicBezTo>
                  <a:pt x="2348029" y="499815"/>
                  <a:pt x="2357610" y="513668"/>
                  <a:pt x="2357610" y="528809"/>
                </a:cubicBezTo>
                <a:cubicBezTo>
                  <a:pt x="2357610" y="530867"/>
                  <a:pt x="2344270" y="606077"/>
                  <a:pt x="2335576" y="616944"/>
                </a:cubicBezTo>
                <a:cubicBezTo>
                  <a:pt x="2327304" y="627283"/>
                  <a:pt x="2312697" y="630501"/>
                  <a:pt x="2302525" y="638978"/>
                </a:cubicBezTo>
                <a:cubicBezTo>
                  <a:pt x="2164454" y="754039"/>
                  <a:pt x="2390407" y="581333"/>
                  <a:pt x="2225407" y="705079"/>
                </a:cubicBezTo>
                <a:cubicBezTo>
                  <a:pt x="2162262" y="799797"/>
                  <a:pt x="2246341" y="688333"/>
                  <a:pt x="2170323" y="749147"/>
                </a:cubicBezTo>
                <a:cubicBezTo>
                  <a:pt x="2159984" y="757418"/>
                  <a:pt x="2158254" y="773478"/>
                  <a:pt x="2148289" y="782197"/>
                </a:cubicBezTo>
                <a:cubicBezTo>
                  <a:pt x="2128360" y="799635"/>
                  <a:pt x="2104222" y="811576"/>
                  <a:pt x="2082188" y="826265"/>
                </a:cubicBezTo>
                <a:cubicBezTo>
                  <a:pt x="2071171" y="833610"/>
                  <a:pt x="2058500" y="838936"/>
                  <a:pt x="2049137" y="848299"/>
                </a:cubicBezTo>
                <a:cubicBezTo>
                  <a:pt x="2038120" y="859316"/>
                  <a:pt x="2028385" y="871784"/>
                  <a:pt x="2016087" y="881349"/>
                </a:cubicBezTo>
                <a:cubicBezTo>
                  <a:pt x="1995184" y="897607"/>
                  <a:pt x="1972020" y="910728"/>
                  <a:pt x="1949986" y="925417"/>
                </a:cubicBezTo>
                <a:cubicBezTo>
                  <a:pt x="1938969" y="932762"/>
                  <a:pt x="1926298" y="938087"/>
                  <a:pt x="1916935" y="947450"/>
                </a:cubicBezTo>
                <a:cubicBezTo>
                  <a:pt x="1905918" y="958467"/>
                  <a:pt x="1895853" y="970527"/>
                  <a:pt x="1883884" y="980501"/>
                </a:cubicBezTo>
                <a:cubicBezTo>
                  <a:pt x="1851217" y="1007724"/>
                  <a:pt x="1845252" y="1001477"/>
                  <a:pt x="1806766" y="1024569"/>
                </a:cubicBezTo>
                <a:cubicBezTo>
                  <a:pt x="1784059" y="1038193"/>
                  <a:pt x="1740665" y="1068636"/>
                  <a:pt x="1740665" y="1068636"/>
                </a:cubicBezTo>
                <a:cubicBezTo>
                  <a:pt x="1682492" y="1049245"/>
                  <a:pt x="1714056" y="1067282"/>
                  <a:pt x="1663547" y="991518"/>
                </a:cubicBezTo>
                <a:lnTo>
                  <a:pt x="1641513" y="958467"/>
                </a:lnTo>
                <a:cubicBezTo>
                  <a:pt x="1650988" y="873196"/>
                  <a:pt x="1630545" y="869071"/>
                  <a:pt x="1685581" y="826265"/>
                </a:cubicBezTo>
                <a:cubicBezTo>
                  <a:pt x="1706484" y="810007"/>
                  <a:pt x="1729648" y="796886"/>
                  <a:pt x="1751682" y="782197"/>
                </a:cubicBezTo>
                <a:lnTo>
                  <a:pt x="1784732" y="760164"/>
                </a:lnTo>
                <a:cubicBezTo>
                  <a:pt x="1808364" y="689267"/>
                  <a:pt x="1777222" y="766270"/>
                  <a:pt x="1828800" y="694062"/>
                </a:cubicBezTo>
                <a:cubicBezTo>
                  <a:pt x="1838346" y="680698"/>
                  <a:pt x="1840320" y="662611"/>
                  <a:pt x="1850834" y="649995"/>
                </a:cubicBezTo>
                <a:cubicBezTo>
                  <a:pt x="1859310" y="639823"/>
                  <a:pt x="1873988" y="636758"/>
                  <a:pt x="1883884" y="627961"/>
                </a:cubicBezTo>
                <a:cubicBezTo>
                  <a:pt x="1973059" y="548695"/>
                  <a:pt x="1914886" y="573560"/>
                  <a:pt x="1983036" y="550843"/>
                </a:cubicBezTo>
                <a:cubicBezTo>
                  <a:pt x="1990381" y="539826"/>
                  <a:pt x="1994731" y="526064"/>
                  <a:pt x="2005070" y="517793"/>
                </a:cubicBezTo>
                <a:cubicBezTo>
                  <a:pt x="2080765" y="457237"/>
                  <a:pt x="1992524" y="574842"/>
                  <a:pt x="2071171" y="473725"/>
                </a:cubicBezTo>
                <a:cubicBezTo>
                  <a:pt x="2107612" y="426872"/>
                  <a:pt x="2106086" y="407398"/>
                  <a:pt x="2148289" y="374573"/>
                </a:cubicBezTo>
                <a:cubicBezTo>
                  <a:pt x="2169192" y="358315"/>
                  <a:pt x="2192356" y="345195"/>
                  <a:pt x="2214390" y="330506"/>
                </a:cubicBezTo>
                <a:cubicBezTo>
                  <a:pt x="2225407" y="323161"/>
                  <a:pt x="2234880" y="312659"/>
                  <a:pt x="2247441" y="308472"/>
                </a:cubicBezTo>
                <a:cubicBezTo>
                  <a:pt x="2326103" y="282251"/>
                  <a:pt x="2294217" y="299321"/>
                  <a:pt x="2346593" y="264405"/>
                </a:cubicBezTo>
                <a:cubicBezTo>
                  <a:pt x="2342921" y="275422"/>
                  <a:pt x="2345963" y="292262"/>
                  <a:pt x="2335576" y="297455"/>
                </a:cubicBezTo>
                <a:cubicBezTo>
                  <a:pt x="2312350" y="309068"/>
                  <a:pt x="2283921" y="303379"/>
                  <a:pt x="2258458" y="308472"/>
                </a:cubicBezTo>
                <a:cubicBezTo>
                  <a:pt x="2247071" y="310750"/>
                  <a:pt x="2236424" y="315817"/>
                  <a:pt x="2225407" y="319489"/>
                </a:cubicBezTo>
                <a:cubicBezTo>
                  <a:pt x="2214390" y="326834"/>
                  <a:pt x="2200628" y="331184"/>
                  <a:pt x="2192357" y="341523"/>
                </a:cubicBezTo>
                <a:cubicBezTo>
                  <a:pt x="2185103" y="350591"/>
                  <a:pt x="2189551" y="366362"/>
                  <a:pt x="2181340" y="374573"/>
                </a:cubicBezTo>
                <a:cubicBezTo>
                  <a:pt x="2162615" y="393298"/>
                  <a:pt x="2133964" y="399916"/>
                  <a:pt x="2115239" y="418641"/>
                </a:cubicBezTo>
                <a:cubicBezTo>
                  <a:pt x="2040926" y="492953"/>
                  <a:pt x="2078698" y="474888"/>
                  <a:pt x="2016087" y="495759"/>
                </a:cubicBezTo>
                <a:cubicBezTo>
                  <a:pt x="2008742" y="506776"/>
                  <a:pt x="2004392" y="520538"/>
                  <a:pt x="1994053" y="528809"/>
                </a:cubicBezTo>
                <a:cubicBezTo>
                  <a:pt x="1984985" y="536063"/>
                  <a:pt x="1969213" y="531614"/>
                  <a:pt x="1961002" y="539826"/>
                </a:cubicBezTo>
                <a:cubicBezTo>
                  <a:pt x="1952791" y="548038"/>
                  <a:pt x="1957240" y="563809"/>
                  <a:pt x="1949986" y="572877"/>
                </a:cubicBezTo>
                <a:cubicBezTo>
                  <a:pt x="1941715" y="583216"/>
                  <a:pt x="1927952" y="587566"/>
                  <a:pt x="1916935" y="594911"/>
                </a:cubicBezTo>
                <a:lnTo>
                  <a:pt x="1872867" y="661012"/>
                </a:lnTo>
                <a:cubicBezTo>
                  <a:pt x="1865523" y="672029"/>
                  <a:pt x="1861851" y="686718"/>
                  <a:pt x="1850834" y="694062"/>
                </a:cubicBezTo>
                <a:lnTo>
                  <a:pt x="1784732" y="738130"/>
                </a:lnTo>
                <a:cubicBezTo>
                  <a:pt x="1744020" y="799200"/>
                  <a:pt x="1785993" y="750894"/>
                  <a:pt x="1729648" y="782197"/>
                </a:cubicBezTo>
                <a:cubicBezTo>
                  <a:pt x="1706499" y="795057"/>
                  <a:pt x="1685581" y="811576"/>
                  <a:pt x="1663547" y="826265"/>
                </a:cubicBezTo>
                <a:cubicBezTo>
                  <a:pt x="1652530" y="833610"/>
                  <a:pt x="1643057" y="844112"/>
                  <a:pt x="1630496" y="848299"/>
                </a:cubicBezTo>
                <a:lnTo>
                  <a:pt x="1564395" y="870332"/>
                </a:lnTo>
                <a:cubicBezTo>
                  <a:pt x="1512983" y="866660"/>
                  <a:pt x="1461132" y="866962"/>
                  <a:pt x="1410159" y="859316"/>
                </a:cubicBezTo>
                <a:cubicBezTo>
                  <a:pt x="1328956" y="847136"/>
                  <a:pt x="1364831" y="842161"/>
                  <a:pt x="1311007" y="815248"/>
                </a:cubicBezTo>
                <a:cubicBezTo>
                  <a:pt x="1300620" y="810055"/>
                  <a:pt x="1288344" y="809424"/>
                  <a:pt x="1277957" y="804231"/>
                </a:cubicBezTo>
                <a:cubicBezTo>
                  <a:pt x="1266114" y="798309"/>
                  <a:pt x="1257006" y="787575"/>
                  <a:pt x="1244906" y="782197"/>
                </a:cubicBezTo>
                <a:cubicBezTo>
                  <a:pt x="1210424" y="766872"/>
                  <a:pt x="1171359" y="758302"/>
                  <a:pt x="1134737" y="749147"/>
                </a:cubicBezTo>
                <a:cubicBezTo>
                  <a:pt x="1123720" y="741802"/>
                  <a:pt x="1113530" y="733034"/>
                  <a:pt x="1101687" y="727113"/>
                </a:cubicBezTo>
                <a:cubicBezTo>
                  <a:pt x="1091300" y="721919"/>
                  <a:pt x="1079802" y="719286"/>
                  <a:pt x="1068636" y="716096"/>
                </a:cubicBezTo>
                <a:cubicBezTo>
                  <a:pt x="1054077" y="711936"/>
                  <a:pt x="1039466" y="707788"/>
                  <a:pt x="1024569" y="705079"/>
                </a:cubicBezTo>
                <a:cubicBezTo>
                  <a:pt x="952366" y="691951"/>
                  <a:pt x="961036" y="700342"/>
                  <a:pt x="903383" y="683046"/>
                </a:cubicBezTo>
                <a:cubicBezTo>
                  <a:pt x="881137" y="676372"/>
                  <a:pt x="859316" y="668357"/>
                  <a:pt x="837282" y="661012"/>
                </a:cubicBezTo>
                <a:lnTo>
                  <a:pt x="804231" y="649995"/>
                </a:lnTo>
                <a:cubicBezTo>
                  <a:pt x="793214" y="646323"/>
                  <a:pt x="782447" y="641795"/>
                  <a:pt x="771181" y="638978"/>
                </a:cubicBezTo>
                <a:cubicBezTo>
                  <a:pt x="741803" y="631633"/>
                  <a:pt x="711775" y="626519"/>
                  <a:pt x="683046" y="616944"/>
                </a:cubicBezTo>
                <a:cubicBezTo>
                  <a:pt x="672029" y="613272"/>
                  <a:pt x="661310" y="608539"/>
                  <a:pt x="649995" y="605928"/>
                </a:cubicBezTo>
                <a:cubicBezTo>
                  <a:pt x="613504" y="597507"/>
                  <a:pt x="576767" y="590051"/>
                  <a:pt x="539826" y="583894"/>
                </a:cubicBezTo>
                <a:cubicBezTo>
                  <a:pt x="484355" y="574649"/>
                  <a:pt x="440491" y="569144"/>
                  <a:pt x="385590" y="550843"/>
                </a:cubicBezTo>
                <a:cubicBezTo>
                  <a:pt x="374573" y="547171"/>
                  <a:pt x="362927" y="545019"/>
                  <a:pt x="352540" y="539826"/>
                </a:cubicBezTo>
                <a:cubicBezTo>
                  <a:pt x="340697" y="533905"/>
                  <a:pt x="331588" y="523170"/>
                  <a:pt x="319489" y="517793"/>
                </a:cubicBezTo>
                <a:cubicBezTo>
                  <a:pt x="298265" y="508360"/>
                  <a:pt x="275422" y="503104"/>
                  <a:pt x="253388" y="495759"/>
                </a:cubicBezTo>
                <a:lnTo>
                  <a:pt x="220337" y="484742"/>
                </a:lnTo>
                <a:cubicBezTo>
                  <a:pt x="209320" y="477397"/>
                  <a:pt x="199386" y="468085"/>
                  <a:pt x="187287" y="462708"/>
                </a:cubicBezTo>
                <a:cubicBezTo>
                  <a:pt x="166063" y="453275"/>
                  <a:pt x="121186" y="440675"/>
                  <a:pt x="121186" y="440675"/>
                </a:cubicBezTo>
                <a:cubicBezTo>
                  <a:pt x="110169" y="433330"/>
                  <a:pt x="99978" y="424562"/>
                  <a:pt x="88135" y="418641"/>
                </a:cubicBezTo>
                <a:cubicBezTo>
                  <a:pt x="77748" y="413448"/>
                  <a:pt x="64152" y="414879"/>
                  <a:pt x="55084" y="407624"/>
                </a:cubicBezTo>
                <a:cubicBezTo>
                  <a:pt x="-16104" y="350672"/>
                  <a:pt x="83075" y="391248"/>
                  <a:pt x="0" y="363556"/>
                </a:cubicBezTo>
                <a:cubicBezTo>
                  <a:pt x="3672" y="418640"/>
                  <a:pt x="4920" y="473940"/>
                  <a:pt x="11017" y="528809"/>
                </a:cubicBezTo>
                <a:cubicBezTo>
                  <a:pt x="12299" y="540351"/>
                  <a:pt x="21028" y="550291"/>
                  <a:pt x="22034" y="561860"/>
                </a:cubicBezTo>
                <a:cubicBezTo>
                  <a:pt x="28405" y="635121"/>
                  <a:pt x="19896" y="709846"/>
                  <a:pt x="33051" y="782197"/>
                </a:cubicBezTo>
                <a:cubicBezTo>
                  <a:pt x="35420" y="795224"/>
                  <a:pt x="52889" y="803369"/>
                  <a:pt x="66101" y="804231"/>
                </a:cubicBezTo>
                <a:cubicBezTo>
                  <a:pt x="223717" y="814510"/>
                  <a:pt x="381918" y="811576"/>
                  <a:pt x="539826" y="815248"/>
                </a:cubicBezTo>
                <a:cubicBezTo>
                  <a:pt x="591238" y="822593"/>
                  <a:pt x="644794" y="820859"/>
                  <a:pt x="694063" y="837282"/>
                </a:cubicBezTo>
                <a:cubicBezTo>
                  <a:pt x="727113" y="848299"/>
                  <a:pt x="762054" y="854752"/>
                  <a:pt x="793214" y="870332"/>
                </a:cubicBezTo>
                <a:cubicBezTo>
                  <a:pt x="876064" y="911757"/>
                  <a:pt x="835160" y="898552"/>
                  <a:pt x="914400" y="914400"/>
                </a:cubicBezTo>
                <a:cubicBezTo>
                  <a:pt x="921745" y="925417"/>
                  <a:pt x="925206" y="940433"/>
                  <a:pt x="936434" y="947450"/>
                </a:cubicBezTo>
                <a:cubicBezTo>
                  <a:pt x="956129" y="959759"/>
                  <a:pt x="980501" y="962139"/>
                  <a:pt x="1002535" y="969484"/>
                </a:cubicBezTo>
                <a:lnTo>
                  <a:pt x="1068636" y="991518"/>
                </a:lnTo>
                <a:cubicBezTo>
                  <a:pt x="1079653" y="995190"/>
                  <a:pt x="1090300" y="1000257"/>
                  <a:pt x="1101687" y="1002535"/>
                </a:cubicBezTo>
                <a:cubicBezTo>
                  <a:pt x="1120048" y="1006207"/>
                  <a:pt x="1138492" y="1009490"/>
                  <a:pt x="1156771" y="1013552"/>
                </a:cubicBezTo>
                <a:cubicBezTo>
                  <a:pt x="1171552" y="1016837"/>
                  <a:pt x="1185746" y="1023362"/>
                  <a:pt x="1200839" y="1024569"/>
                </a:cubicBezTo>
                <a:cubicBezTo>
                  <a:pt x="1277799" y="1030726"/>
                  <a:pt x="1355075" y="1031913"/>
                  <a:pt x="1432193" y="1035585"/>
                </a:cubicBezTo>
                <a:cubicBezTo>
                  <a:pt x="1443210" y="1039257"/>
                  <a:pt x="1453928" y="1043991"/>
                  <a:pt x="1465243" y="1046602"/>
                </a:cubicBezTo>
                <a:cubicBezTo>
                  <a:pt x="1596941" y="1076994"/>
                  <a:pt x="1541066" y="1061075"/>
                  <a:pt x="1652530" y="1079653"/>
                </a:cubicBezTo>
                <a:cubicBezTo>
                  <a:pt x="1671000" y="1082731"/>
                  <a:pt x="1689077" y="1093318"/>
                  <a:pt x="1707614" y="1090670"/>
                </a:cubicBezTo>
                <a:cubicBezTo>
                  <a:pt x="1717897" y="1089201"/>
                  <a:pt x="1722303" y="1075981"/>
                  <a:pt x="1729648" y="1068636"/>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Vrije vorm 14"/>
          <p:cNvSpPr/>
          <p:nvPr/>
        </p:nvSpPr>
        <p:spPr>
          <a:xfrm>
            <a:off x="2394717" y="3859919"/>
            <a:ext cx="1784732" cy="472255"/>
          </a:xfrm>
          <a:custGeom>
            <a:avLst/>
            <a:gdLst>
              <a:gd name="connsiteX0" fmla="*/ 0 w 1784732"/>
              <a:gd name="connsiteY0" fmla="*/ 388195 h 472255"/>
              <a:gd name="connsiteX1" fmla="*/ 55084 w 1784732"/>
              <a:gd name="connsiteY1" fmla="*/ 410228 h 472255"/>
              <a:gd name="connsiteX2" fmla="*/ 121185 w 1784732"/>
              <a:gd name="connsiteY2" fmla="*/ 432262 h 472255"/>
              <a:gd name="connsiteX3" fmla="*/ 826265 w 1784732"/>
              <a:gd name="connsiteY3" fmla="*/ 454296 h 472255"/>
              <a:gd name="connsiteX4" fmla="*/ 1344058 w 1784732"/>
              <a:gd name="connsiteY4" fmla="*/ 443279 h 472255"/>
              <a:gd name="connsiteX5" fmla="*/ 1410159 w 1784732"/>
              <a:gd name="connsiteY5" fmla="*/ 421245 h 472255"/>
              <a:gd name="connsiteX6" fmla="*/ 1465243 w 1784732"/>
              <a:gd name="connsiteY6" fmla="*/ 410228 h 472255"/>
              <a:gd name="connsiteX7" fmla="*/ 1509311 w 1784732"/>
              <a:gd name="connsiteY7" fmla="*/ 388195 h 472255"/>
              <a:gd name="connsiteX8" fmla="*/ 1575412 w 1784732"/>
              <a:gd name="connsiteY8" fmla="*/ 366161 h 472255"/>
              <a:gd name="connsiteX9" fmla="*/ 1652530 w 1784732"/>
              <a:gd name="connsiteY9" fmla="*/ 311076 h 472255"/>
              <a:gd name="connsiteX10" fmla="*/ 1685581 w 1784732"/>
              <a:gd name="connsiteY10" fmla="*/ 278026 h 472255"/>
              <a:gd name="connsiteX11" fmla="*/ 1696597 w 1784732"/>
              <a:gd name="connsiteY11" fmla="*/ 244975 h 472255"/>
              <a:gd name="connsiteX12" fmla="*/ 1729648 w 1784732"/>
              <a:gd name="connsiteY12" fmla="*/ 222942 h 472255"/>
              <a:gd name="connsiteX13" fmla="*/ 1751682 w 1784732"/>
              <a:gd name="connsiteY13" fmla="*/ 156840 h 472255"/>
              <a:gd name="connsiteX14" fmla="*/ 1784732 w 1784732"/>
              <a:gd name="connsiteY14" fmla="*/ 90739 h 472255"/>
              <a:gd name="connsiteX15" fmla="*/ 1773715 w 1784732"/>
              <a:gd name="connsiteY15" fmla="*/ 2604 h 472255"/>
              <a:gd name="connsiteX16" fmla="*/ 1740665 w 1784732"/>
              <a:gd name="connsiteY16" fmla="*/ 24638 h 472255"/>
              <a:gd name="connsiteX17" fmla="*/ 1707614 w 1784732"/>
              <a:gd name="connsiteY17" fmla="*/ 35655 h 472255"/>
              <a:gd name="connsiteX18" fmla="*/ 1200838 w 1784732"/>
              <a:gd name="connsiteY18" fmla="*/ 46672 h 472255"/>
              <a:gd name="connsiteX19" fmla="*/ 881349 w 1784732"/>
              <a:gd name="connsiteY19" fmla="*/ 46672 h 472255"/>
              <a:gd name="connsiteX20" fmla="*/ 815248 w 1784732"/>
              <a:gd name="connsiteY20" fmla="*/ 24638 h 472255"/>
              <a:gd name="connsiteX21" fmla="*/ 727113 w 1784732"/>
              <a:gd name="connsiteY21" fmla="*/ 13621 h 472255"/>
              <a:gd name="connsiteX22" fmla="*/ 661012 w 1784732"/>
              <a:gd name="connsiteY22" fmla="*/ 24638 h 472255"/>
              <a:gd name="connsiteX23" fmla="*/ 627961 w 1784732"/>
              <a:gd name="connsiteY23" fmla="*/ 46672 h 472255"/>
              <a:gd name="connsiteX24" fmla="*/ 594911 w 1784732"/>
              <a:gd name="connsiteY24" fmla="*/ 57689 h 472255"/>
              <a:gd name="connsiteX25" fmla="*/ 539826 w 1784732"/>
              <a:gd name="connsiteY25" fmla="*/ 101756 h 472255"/>
              <a:gd name="connsiteX26" fmla="*/ 473725 w 1784732"/>
              <a:gd name="connsiteY26" fmla="*/ 145823 h 472255"/>
              <a:gd name="connsiteX27" fmla="*/ 451691 w 1784732"/>
              <a:gd name="connsiteY27" fmla="*/ 178874 h 472255"/>
              <a:gd name="connsiteX28" fmla="*/ 385590 w 1784732"/>
              <a:gd name="connsiteY28" fmla="*/ 222942 h 472255"/>
              <a:gd name="connsiteX29" fmla="*/ 319489 w 1784732"/>
              <a:gd name="connsiteY29" fmla="*/ 255992 h 472255"/>
              <a:gd name="connsiteX30" fmla="*/ 253388 w 1784732"/>
              <a:gd name="connsiteY30" fmla="*/ 311076 h 472255"/>
              <a:gd name="connsiteX31" fmla="*/ 220337 w 1784732"/>
              <a:gd name="connsiteY31" fmla="*/ 322093 h 472255"/>
              <a:gd name="connsiteX32" fmla="*/ 121185 w 1784732"/>
              <a:gd name="connsiteY32" fmla="*/ 366161 h 472255"/>
              <a:gd name="connsiteX33" fmla="*/ 55084 w 1784732"/>
              <a:gd name="connsiteY33" fmla="*/ 388195 h 472255"/>
              <a:gd name="connsiteX34" fmla="*/ 0 w 1784732"/>
              <a:gd name="connsiteY34" fmla="*/ 388195 h 472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784732" h="472255">
                <a:moveTo>
                  <a:pt x="0" y="388195"/>
                </a:moveTo>
                <a:cubicBezTo>
                  <a:pt x="18361" y="395539"/>
                  <a:pt x="36499" y="403470"/>
                  <a:pt x="55084" y="410228"/>
                </a:cubicBezTo>
                <a:cubicBezTo>
                  <a:pt x="76911" y="418165"/>
                  <a:pt x="99151" y="424917"/>
                  <a:pt x="121185" y="432262"/>
                </a:cubicBezTo>
                <a:cubicBezTo>
                  <a:pt x="366776" y="514127"/>
                  <a:pt x="142675" y="443089"/>
                  <a:pt x="826265" y="454296"/>
                </a:cubicBezTo>
                <a:cubicBezTo>
                  <a:pt x="998863" y="450624"/>
                  <a:pt x="1171697" y="453035"/>
                  <a:pt x="1344058" y="443279"/>
                </a:cubicBezTo>
                <a:cubicBezTo>
                  <a:pt x="1367246" y="441966"/>
                  <a:pt x="1387384" y="425800"/>
                  <a:pt x="1410159" y="421245"/>
                </a:cubicBezTo>
                <a:lnTo>
                  <a:pt x="1465243" y="410228"/>
                </a:lnTo>
                <a:cubicBezTo>
                  <a:pt x="1479932" y="402884"/>
                  <a:pt x="1494063" y="394294"/>
                  <a:pt x="1509311" y="388195"/>
                </a:cubicBezTo>
                <a:cubicBezTo>
                  <a:pt x="1530875" y="379569"/>
                  <a:pt x="1575412" y="366161"/>
                  <a:pt x="1575412" y="366161"/>
                </a:cubicBezTo>
                <a:cubicBezTo>
                  <a:pt x="1601567" y="348724"/>
                  <a:pt x="1628618" y="331572"/>
                  <a:pt x="1652530" y="311076"/>
                </a:cubicBezTo>
                <a:cubicBezTo>
                  <a:pt x="1664359" y="300937"/>
                  <a:pt x="1674564" y="289043"/>
                  <a:pt x="1685581" y="278026"/>
                </a:cubicBezTo>
                <a:cubicBezTo>
                  <a:pt x="1689253" y="267009"/>
                  <a:pt x="1689343" y="254043"/>
                  <a:pt x="1696597" y="244975"/>
                </a:cubicBezTo>
                <a:cubicBezTo>
                  <a:pt x="1704868" y="234636"/>
                  <a:pt x="1722630" y="234170"/>
                  <a:pt x="1729648" y="222942"/>
                </a:cubicBezTo>
                <a:cubicBezTo>
                  <a:pt x="1741958" y="203247"/>
                  <a:pt x="1738799" y="176165"/>
                  <a:pt x="1751682" y="156840"/>
                </a:cubicBezTo>
                <a:cubicBezTo>
                  <a:pt x="1780157" y="114127"/>
                  <a:pt x="1769528" y="136351"/>
                  <a:pt x="1784732" y="90739"/>
                </a:cubicBezTo>
                <a:cubicBezTo>
                  <a:pt x="1781060" y="61361"/>
                  <a:pt x="1790138" y="27239"/>
                  <a:pt x="1773715" y="2604"/>
                </a:cubicBezTo>
                <a:cubicBezTo>
                  <a:pt x="1766371" y="-8413"/>
                  <a:pt x="1752508" y="18717"/>
                  <a:pt x="1740665" y="24638"/>
                </a:cubicBezTo>
                <a:cubicBezTo>
                  <a:pt x="1730278" y="29832"/>
                  <a:pt x="1719217" y="35181"/>
                  <a:pt x="1707614" y="35655"/>
                </a:cubicBezTo>
                <a:cubicBezTo>
                  <a:pt x="1538789" y="42546"/>
                  <a:pt x="1369763" y="43000"/>
                  <a:pt x="1200838" y="46672"/>
                </a:cubicBezTo>
                <a:cubicBezTo>
                  <a:pt x="1070941" y="72652"/>
                  <a:pt x="1109413" y="69479"/>
                  <a:pt x="881349" y="46672"/>
                </a:cubicBezTo>
                <a:cubicBezTo>
                  <a:pt x="858239" y="44361"/>
                  <a:pt x="838294" y="27519"/>
                  <a:pt x="815248" y="24638"/>
                </a:cubicBezTo>
                <a:lnTo>
                  <a:pt x="727113" y="13621"/>
                </a:lnTo>
                <a:cubicBezTo>
                  <a:pt x="705079" y="17293"/>
                  <a:pt x="682203" y="17574"/>
                  <a:pt x="661012" y="24638"/>
                </a:cubicBezTo>
                <a:cubicBezTo>
                  <a:pt x="648451" y="28825"/>
                  <a:pt x="639804" y="40750"/>
                  <a:pt x="627961" y="46672"/>
                </a:cubicBezTo>
                <a:cubicBezTo>
                  <a:pt x="617574" y="51865"/>
                  <a:pt x="605928" y="54017"/>
                  <a:pt x="594911" y="57689"/>
                </a:cubicBezTo>
                <a:cubicBezTo>
                  <a:pt x="554198" y="118756"/>
                  <a:pt x="596171" y="70454"/>
                  <a:pt x="539826" y="101756"/>
                </a:cubicBezTo>
                <a:cubicBezTo>
                  <a:pt x="516677" y="114616"/>
                  <a:pt x="473725" y="145823"/>
                  <a:pt x="473725" y="145823"/>
                </a:cubicBezTo>
                <a:cubicBezTo>
                  <a:pt x="466380" y="156840"/>
                  <a:pt x="461656" y="170155"/>
                  <a:pt x="451691" y="178874"/>
                </a:cubicBezTo>
                <a:cubicBezTo>
                  <a:pt x="431762" y="196312"/>
                  <a:pt x="407624" y="208253"/>
                  <a:pt x="385590" y="222942"/>
                </a:cubicBezTo>
                <a:cubicBezTo>
                  <a:pt x="342879" y="251416"/>
                  <a:pt x="365099" y="240789"/>
                  <a:pt x="319489" y="255992"/>
                </a:cubicBezTo>
                <a:cubicBezTo>
                  <a:pt x="295124" y="280357"/>
                  <a:pt x="284064" y="295738"/>
                  <a:pt x="253388" y="311076"/>
                </a:cubicBezTo>
                <a:cubicBezTo>
                  <a:pt x="243001" y="316269"/>
                  <a:pt x="231354" y="318421"/>
                  <a:pt x="220337" y="322093"/>
                </a:cubicBezTo>
                <a:cubicBezTo>
                  <a:pt x="167962" y="357011"/>
                  <a:pt x="199849" y="339939"/>
                  <a:pt x="121185" y="366161"/>
                </a:cubicBezTo>
                <a:cubicBezTo>
                  <a:pt x="121183" y="366162"/>
                  <a:pt x="55085" y="388195"/>
                  <a:pt x="55084" y="388195"/>
                </a:cubicBezTo>
                <a:lnTo>
                  <a:pt x="0" y="388195"/>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8" name="Afbeelding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6664" y="3673817"/>
            <a:ext cx="2235460" cy="537418"/>
          </a:xfrm>
          <a:prstGeom prst="rect">
            <a:avLst/>
          </a:prstGeom>
        </p:spPr>
      </p:pic>
      <p:sp>
        <p:nvSpPr>
          <p:cNvPr id="3" name="Titel 2"/>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163962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p:bldP spid="12" grpId="0"/>
      <p:bldP spid="14" grpId="0"/>
      <p:bldP spid="17" grpId="0"/>
      <p:bldP spid="22" grpId="0"/>
      <p:bldP spid="2" grpId="0" animBg="1"/>
      <p:bldP spid="6" grpId="0" animBg="1"/>
      <p:bldP spid="23"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hlinkClick r:id="rId2"/>
          </p:cNvPr>
          <p:cNvSpPr>
            <a:spLocks noChangeArrowheads="1"/>
          </p:cNvSpPr>
          <p:nvPr/>
        </p:nvSpPr>
        <p:spPr bwMode="auto">
          <a:xfrm>
            <a:off x="2619375" y="5676900"/>
            <a:ext cx="822325"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7172" name="Text Box 7"/>
          <p:cNvSpPr txBox="1">
            <a:spLocks noChangeArrowheads="1"/>
          </p:cNvSpPr>
          <p:nvPr/>
        </p:nvSpPr>
        <p:spPr bwMode="auto">
          <a:xfrm>
            <a:off x="1352550" y="981075"/>
            <a:ext cx="6181725" cy="461963"/>
          </a:xfrm>
          <a:prstGeom prst="rect">
            <a:avLst/>
          </a:prstGeom>
          <a:solidFill>
            <a:srgbClr val="37441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algn="ctr" eaLnBrk="1" hangingPunct="1"/>
            <a:r>
              <a:rPr lang="nl-NL" sz="2400">
                <a:solidFill>
                  <a:schemeClr val="bg1"/>
                </a:solidFill>
              </a:rPr>
              <a:t>Practicum 3: plantaardige- en dierlijke cel.</a:t>
            </a:r>
          </a:p>
        </p:txBody>
      </p:sp>
      <p:sp>
        <p:nvSpPr>
          <p:cNvPr id="7173" name="Rectangle 9"/>
          <p:cNvSpPr>
            <a:spLocks noChangeArrowheads="1"/>
          </p:cNvSpPr>
          <p:nvPr/>
        </p:nvSpPr>
        <p:spPr bwMode="auto">
          <a:xfrm>
            <a:off x="260350" y="1681163"/>
            <a:ext cx="8820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Een </a:t>
            </a:r>
            <a:r>
              <a:rPr lang="nl-NL" sz="2000" b="1" dirty="0">
                <a:solidFill>
                  <a:srgbClr val="37441C"/>
                </a:solidFill>
              </a:rPr>
              <a:t>plantencel (waterpest) in water.  Vergroting: 400x.</a:t>
            </a:r>
          </a:p>
        </p:txBody>
      </p:sp>
      <p:sp>
        <p:nvSpPr>
          <p:cNvPr id="7175" name="Text Box 13"/>
          <p:cNvSpPr txBox="1">
            <a:spLocks noChangeArrowheads="1"/>
          </p:cNvSpPr>
          <p:nvPr/>
        </p:nvSpPr>
        <p:spPr bwMode="auto">
          <a:xfrm>
            <a:off x="3441700" y="2708275"/>
            <a:ext cx="120173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Celwand</a:t>
            </a:r>
          </a:p>
        </p:txBody>
      </p:sp>
      <p:sp>
        <p:nvSpPr>
          <p:cNvPr id="7176" name="Text Box 14"/>
          <p:cNvSpPr txBox="1">
            <a:spLocks noChangeArrowheads="1"/>
          </p:cNvSpPr>
          <p:nvPr/>
        </p:nvSpPr>
        <p:spPr bwMode="auto">
          <a:xfrm>
            <a:off x="3181350" y="4995863"/>
            <a:ext cx="15398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Cytoplasma</a:t>
            </a:r>
          </a:p>
        </p:txBody>
      </p:sp>
      <p:sp>
        <p:nvSpPr>
          <p:cNvPr id="7177" name="Text Box 15"/>
          <p:cNvSpPr txBox="1">
            <a:spLocks noChangeArrowheads="1"/>
          </p:cNvSpPr>
          <p:nvPr/>
        </p:nvSpPr>
        <p:spPr bwMode="auto">
          <a:xfrm>
            <a:off x="3619500" y="4400550"/>
            <a:ext cx="744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Kern</a:t>
            </a:r>
          </a:p>
        </p:txBody>
      </p:sp>
      <p:sp>
        <p:nvSpPr>
          <p:cNvPr id="7178" name="Text Box 16"/>
          <p:cNvSpPr txBox="1">
            <a:spLocks noChangeArrowheads="1"/>
          </p:cNvSpPr>
          <p:nvPr/>
        </p:nvSpPr>
        <p:spPr bwMode="auto">
          <a:xfrm>
            <a:off x="2843213" y="3302000"/>
            <a:ext cx="2189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Centrale vacuole</a:t>
            </a:r>
          </a:p>
        </p:txBody>
      </p:sp>
      <p:sp>
        <p:nvSpPr>
          <p:cNvPr id="7179" name="Text Box 17"/>
          <p:cNvSpPr txBox="1">
            <a:spLocks noChangeArrowheads="1"/>
          </p:cNvSpPr>
          <p:nvPr/>
        </p:nvSpPr>
        <p:spPr bwMode="auto">
          <a:xfrm>
            <a:off x="3059113" y="5510213"/>
            <a:ext cx="2087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Bladgroenkorrel</a:t>
            </a:r>
          </a:p>
        </p:txBody>
      </p:sp>
      <p:sp>
        <p:nvSpPr>
          <p:cNvPr id="7180" name="Text Box 19"/>
          <p:cNvSpPr txBox="1">
            <a:spLocks noChangeArrowheads="1"/>
          </p:cNvSpPr>
          <p:nvPr/>
        </p:nvSpPr>
        <p:spPr bwMode="auto">
          <a:xfrm>
            <a:off x="639763" y="6413500"/>
            <a:ext cx="1979612"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a:solidFill>
                  <a:srgbClr val="37441C"/>
                </a:solidFill>
              </a:rPr>
              <a:t>Plantaardige cel – dierlijke cel BIOPLEK</a:t>
            </a:r>
          </a:p>
        </p:txBody>
      </p:sp>
      <p:sp>
        <p:nvSpPr>
          <p:cNvPr id="7181" name="Text Box 20"/>
          <p:cNvSpPr txBox="1">
            <a:spLocks noChangeArrowheads="1"/>
          </p:cNvSpPr>
          <p:nvPr/>
        </p:nvSpPr>
        <p:spPr bwMode="auto">
          <a:xfrm>
            <a:off x="3059113" y="3821113"/>
            <a:ext cx="18272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800">
                <a:solidFill>
                  <a:schemeClr val="tx1"/>
                </a:solidFill>
                <a:latin typeface="Trebuchet MS" pitchFamily="34" charset="0"/>
                <a:cs typeface="Arial" charset="0"/>
              </a:defRPr>
            </a:lvl1pPr>
            <a:lvl2pPr marL="742950" indent="-285750" eaLnBrk="0" hangingPunct="0">
              <a:defRPr sz="800">
                <a:solidFill>
                  <a:schemeClr val="tx1"/>
                </a:solidFill>
                <a:latin typeface="Trebuchet MS" pitchFamily="34" charset="0"/>
                <a:cs typeface="Arial" charset="0"/>
              </a:defRPr>
            </a:lvl2pPr>
            <a:lvl3pPr marL="1143000" indent="-228600" eaLnBrk="0" hangingPunct="0">
              <a:defRPr sz="800">
                <a:solidFill>
                  <a:schemeClr val="tx1"/>
                </a:solidFill>
                <a:latin typeface="Trebuchet MS" pitchFamily="34" charset="0"/>
                <a:cs typeface="Arial" charset="0"/>
              </a:defRPr>
            </a:lvl3pPr>
            <a:lvl4pPr marL="1600200" indent="-228600" eaLnBrk="0" hangingPunct="0">
              <a:defRPr sz="800">
                <a:solidFill>
                  <a:schemeClr val="tx1"/>
                </a:solidFill>
                <a:latin typeface="Trebuchet MS" pitchFamily="34" charset="0"/>
                <a:cs typeface="Arial" charset="0"/>
              </a:defRPr>
            </a:lvl4pPr>
            <a:lvl5pPr marL="2057400" indent="-228600" eaLnBrk="0" hangingPunct="0">
              <a:defRPr sz="800">
                <a:solidFill>
                  <a:schemeClr val="tx1"/>
                </a:solidFill>
                <a:latin typeface="Trebuchet MS" pitchFamily="34" charset="0"/>
                <a:cs typeface="Arial" charset="0"/>
              </a:defRPr>
            </a:lvl5pPr>
            <a:lvl6pPr marL="2514600" indent="-228600" eaLnBrk="0" fontAlgn="base" hangingPunct="0">
              <a:spcBef>
                <a:spcPct val="0"/>
              </a:spcBef>
              <a:spcAft>
                <a:spcPct val="0"/>
              </a:spcAft>
              <a:defRPr sz="800">
                <a:solidFill>
                  <a:schemeClr val="tx1"/>
                </a:solidFill>
                <a:latin typeface="Trebuchet MS" pitchFamily="34" charset="0"/>
                <a:cs typeface="Arial" charset="0"/>
              </a:defRPr>
            </a:lvl6pPr>
            <a:lvl7pPr marL="2971800" indent="-228600" eaLnBrk="0" fontAlgn="base" hangingPunct="0">
              <a:spcBef>
                <a:spcPct val="0"/>
              </a:spcBef>
              <a:spcAft>
                <a:spcPct val="0"/>
              </a:spcAft>
              <a:defRPr sz="800">
                <a:solidFill>
                  <a:schemeClr val="tx1"/>
                </a:solidFill>
                <a:latin typeface="Trebuchet MS" pitchFamily="34" charset="0"/>
                <a:cs typeface="Arial" charset="0"/>
              </a:defRPr>
            </a:lvl7pPr>
            <a:lvl8pPr marL="3429000" indent="-228600" eaLnBrk="0" fontAlgn="base" hangingPunct="0">
              <a:spcBef>
                <a:spcPct val="0"/>
              </a:spcBef>
              <a:spcAft>
                <a:spcPct val="0"/>
              </a:spcAft>
              <a:defRPr sz="800">
                <a:solidFill>
                  <a:schemeClr val="tx1"/>
                </a:solidFill>
                <a:latin typeface="Trebuchet MS" pitchFamily="34" charset="0"/>
                <a:cs typeface="Arial" charset="0"/>
              </a:defRPr>
            </a:lvl8pPr>
            <a:lvl9pPr marL="3886200" indent="-228600" eaLnBrk="0" fontAlgn="base" hangingPunct="0">
              <a:spcBef>
                <a:spcPct val="0"/>
              </a:spcBef>
              <a:spcAft>
                <a:spcPct val="0"/>
              </a:spcAft>
              <a:defRPr sz="800">
                <a:solidFill>
                  <a:schemeClr val="tx1"/>
                </a:solidFill>
                <a:latin typeface="Trebuchet MS" pitchFamily="34" charset="0"/>
                <a:cs typeface="Arial" charset="0"/>
              </a:defRPr>
            </a:lvl9pPr>
          </a:lstStyle>
          <a:p>
            <a:pPr eaLnBrk="1" hangingPunct="1"/>
            <a:r>
              <a:rPr lang="nl-NL" sz="2000" b="1">
                <a:solidFill>
                  <a:srgbClr val="37441C"/>
                </a:solidFill>
              </a:rPr>
              <a:t>Celmembraan</a:t>
            </a:r>
          </a:p>
        </p:txBody>
      </p:sp>
      <p:pic>
        <p:nvPicPr>
          <p:cNvPr id="7182" name="Picture 22" descr="Egeria%20dens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0650" y="908050"/>
            <a:ext cx="1165225" cy="194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3" name="Picture 23" descr="home_icoon">
            <a:hlinkClick r:id="rId4" action="ppaction://hlinksldjump"/>
          </p:cNvPr>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9750" y="476250"/>
            <a:ext cx="252413"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26" descr="im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2888" y="6413500"/>
            <a:ext cx="4127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5" name="Rectangle 9"/>
          <p:cNvSpPr>
            <a:spLocks noChangeArrowheads="1"/>
          </p:cNvSpPr>
          <p:nvPr/>
        </p:nvSpPr>
        <p:spPr bwMode="auto">
          <a:xfrm>
            <a:off x="2555776" y="6282273"/>
            <a:ext cx="61737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nl-NL" sz="2000" b="1" dirty="0" smtClean="0">
                <a:solidFill>
                  <a:srgbClr val="37441C"/>
                </a:solidFill>
              </a:rPr>
              <a:t>Cellen van </a:t>
            </a:r>
            <a:r>
              <a:rPr lang="nl-NL" sz="2000" b="1" dirty="0">
                <a:solidFill>
                  <a:srgbClr val="37441C"/>
                </a:solidFill>
              </a:rPr>
              <a:t>wangslijmvlies.  Vergroting: 400x.</a:t>
            </a:r>
          </a:p>
        </p:txBody>
      </p:sp>
      <p:sp>
        <p:nvSpPr>
          <p:cNvPr id="19" name="Ovaal 18"/>
          <p:cNvSpPr/>
          <p:nvPr/>
        </p:nvSpPr>
        <p:spPr>
          <a:xfrm>
            <a:off x="2916238" y="2337594"/>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Ovaal 19"/>
          <p:cNvSpPr/>
          <p:nvPr/>
        </p:nvSpPr>
        <p:spPr>
          <a:xfrm>
            <a:off x="5114925" y="2320925"/>
            <a:ext cx="238125" cy="215900"/>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cxnSp>
        <p:nvCxnSpPr>
          <p:cNvPr id="21" name="Rechte verbindingslijn met pijl 20"/>
          <p:cNvCxnSpPr/>
          <p:nvPr/>
        </p:nvCxnSpPr>
        <p:spPr>
          <a:xfrm>
            <a:off x="1907704" y="2078038"/>
            <a:ext cx="28253" cy="475456"/>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cxnSp>
        <p:nvCxnSpPr>
          <p:cNvPr id="25" name="Rechte verbindingslijn 24"/>
          <p:cNvCxnSpPr/>
          <p:nvPr/>
        </p:nvCxnSpPr>
        <p:spPr>
          <a:xfrm>
            <a:off x="569920" y="2708275"/>
            <a:ext cx="1985856"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6" name="Rechte verbindingslijn 25"/>
          <p:cNvCxnSpPr/>
          <p:nvPr/>
        </p:nvCxnSpPr>
        <p:spPr>
          <a:xfrm>
            <a:off x="3590629" y="3108325"/>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7" name="Rechte verbindingslijn 26"/>
          <p:cNvCxnSpPr/>
          <p:nvPr/>
        </p:nvCxnSpPr>
        <p:spPr>
          <a:xfrm>
            <a:off x="3441700" y="3698875"/>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0" name="Rechte verbindingslijn 29"/>
          <p:cNvCxnSpPr/>
          <p:nvPr/>
        </p:nvCxnSpPr>
        <p:spPr>
          <a:xfrm>
            <a:off x="3441700" y="4272367"/>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1" name="Rechte verbindingslijn 30"/>
          <p:cNvCxnSpPr/>
          <p:nvPr/>
        </p:nvCxnSpPr>
        <p:spPr>
          <a:xfrm>
            <a:off x="3441700" y="4846793"/>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2" name="Rechte verbindingslijn 31"/>
          <p:cNvCxnSpPr/>
          <p:nvPr/>
        </p:nvCxnSpPr>
        <p:spPr>
          <a:xfrm>
            <a:off x="3441700" y="5429253"/>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3" name="Rechte verbindingslijn 32"/>
          <p:cNvCxnSpPr/>
          <p:nvPr/>
        </p:nvCxnSpPr>
        <p:spPr>
          <a:xfrm>
            <a:off x="3441700" y="5907088"/>
            <a:ext cx="105280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34" name="Rechte verbindingslijn 33"/>
          <p:cNvCxnSpPr/>
          <p:nvPr/>
        </p:nvCxnSpPr>
        <p:spPr>
          <a:xfrm flipV="1">
            <a:off x="5353050" y="5916703"/>
            <a:ext cx="2176760" cy="16611"/>
          </a:xfrm>
          <a:prstGeom prst="line">
            <a:avLst/>
          </a:prstGeom>
          <a:ln w="28575"/>
        </p:spPr>
        <p:style>
          <a:lnRef idx="1">
            <a:schemeClr val="dk1"/>
          </a:lnRef>
          <a:fillRef idx="0">
            <a:schemeClr val="dk1"/>
          </a:fillRef>
          <a:effectRef idx="0">
            <a:schemeClr val="dk1"/>
          </a:effectRef>
          <a:fontRef idx="minor">
            <a:schemeClr val="tx1"/>
          </a:fontRef>
        </p:style>
      </p:cxnSp>
      <p:cxnSp>
        <p:nvCxnSpPr>
          <p:cNvPr id="38" name="Rechte verbindingslijn met pijl 37"/>
          <p:cNvCxnSpPr/>
          <p:nvPr/>
        </p:nvCxnSpPr>
        <p:spPr>
          <a:xfrm flipV="1">
            <a:off x="6703717" y="5933314"/>
            <a:ext cx="28523" cy="428047"/>
          </a:xfrm>
          <a:prstGeom prst="straightConnector1">
            <a:avLst/>
          </a:prstGeom>
          <a:ln w="57150">
            <a:solidFill>
              <a:srgbClr val="FF0000"/>
            </a:solidFill>
            <a:tailEnd type="arrow"/>
          </a:ln>
        </p:spPr>
        <p:style>
          <a:lnRef idx="1">
            <a:schemeClr val="accent2"/>
          </a:lnRef>
          <a:fillRef idx="0">
            <a:schemeClr val="accent2"/>
          </a:fillRef>
          <a:effectRef idx="0">
            <a:schemeClr val="accent2"/>
          </a:effectRef>
          <a:fontRef idx="minor">
            <a:schemeClr val="tx1"/>
          </a:fontRef>
        </p:style>
      </p:cxnSp>
      <p:sp>
        <p:nvSpPr>
          <p:cNvPr id="10" name="Rechthoek 9"/>
          <p:cNvSpPr/>
          <p:nvPr/>
        </p:nvSpPr>
        <p:spPr>
          <a:xfrm>
            <a:off x="242888" y="2209265"/>
            <a:ext cx="7425456" cy="401982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7186" name="Picture 19" descr="dna_wangslij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9781" y="4466813"/>
            <a:ext cx="1296987"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Gerelateerde afbeeldi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95291" y="2905920"/>
            <a:ext cx="3471333" cy="2742406"/>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nl-NL" dirty="0"/>
              <a:t>T2. Planten en dieren</a:t>
            </a:r>
          </a:p>
        </p:txBody>
      </p:sp>
    </p:spTree>
    <p:extLst>
      <p:ext uri="{BB962C8B-B14F-4D97-AF65-F5344CB8AC3E}">
        <p14:creationId xmlns:p14="http://schemas.microsoft.com/office/powerpoint/2010/main" val="206436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iologie lessen">
  <a:themeElements>
    <a:clrScheme name="Biologie lessen 4">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3300"/>
      </a:hlink>
      <a:folHlink>
        <a:srgbClr val="0033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iologie lessen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
      <a:clrScheme name="Biologie lessen 2">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800080"/>
        </a:folHlink>
      </a:clrScheme>
      <a:clrMap bg1="lt1" tx1="dk1" bg2="lt2" tx2="dk2" accent1="accent1" accent2="accent2" accent3="accent3" accent4="accent4" accent5="accent5" accent6="accent6" hlink="hlink" folHlink="folHlink"/>
    </a:extraClrScheme>
    <a:extraClrScheme>
      <a:clrScheme name="Biologie lessen 3">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FFFFFF"/>
        </a:hlink>
        <a:folHlink>
          <a:srgbClr val="FFFF99"/>
        </a:folHlink>
      </a:clrScheme>
      <a:clrMap bg1="lt1" tx1="dk1" bg2="lt2" tx2="dk2" accent1="accent1" accent2="accent2" accent3="accent3" accent4="accent4" accent5="accent5" accent6="accent6" hlink="hlink" folHlink="folHlink"/>
    </a:extraClrScheme>
    <a:extraClrScheme>
      <a:clrScheme name="Biologie lessen 4">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3300"/>
        </a:hlink>
        <a:folHlink>
          <a:srgbClr val="0033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20096</TotalTime>
  <Words>2036</Words>
  <Application>Microsoft Office PowerPoint</Application>
  <PresentationFormat>Diavoorstelling (4:3)</PresentationFormat>
  <Paragraphs>393</Paragraphs>
  <Slides>42</Slides>
  <Notes>6</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42</vt:i4>
      </vt:variant>
    </vt:vector>
  </HeadingPairs>
  <TitlesOfParts>
    <vt:vector size="46" baseType="lpstr">
      <vt:lpstr>Arial</vt:lpstr>
      <vt:lpstr>Calibri</vt:lpstr>
      <vt:lpstr>Trebuchet MS</vt:lpstr>
      <vt:lpstr>Biologie lessen</vt:lpstr>
      <vt:lpstr>T2. Planten en dieren</vt:lpstr>
      <vt:lpstr>T2. Planten en dieren</vt:lpstr>
      <vt:lpstr>T2. Planten en dieren</vt:lpstr>
      <vt:lpstr>T2. Planten en dieren</vt:lpstr>
      <vt:lpstr>T2. Planten en dieren</vt:lpstr>
      <vt:lpstr>PowerPoint-presentatie</vt:lpstr>
      <vt:lpstr>T2. Planten en dieren</vt:lpstr>
      <vt:lpstr>T2. Planten en dieren</vt:lpstr>
      <vt:lpstr>T2. Planten en dieren</vt:lpstr>
      <vt:lpstr>Plasmastroming bij Waterpest</vt:lpstr>
      <vt:lpstr>T2. Planten en dieren</vt:lpstr>
      <vt:lpstr>T2. Planten en dieren</vt:lpstr>
      <vt:lpstr>T2. Planten en dieren</vt:lpstr>
      <vt:lpstr>T2. Planten en dieren De Pekelkreeft</vt:lpstr>
      <vt:lpstr>T2. Planten en dieren</vt:lpstr>
      <vt:lpstr>PowerPoint-presentatie</vt:lpstr>
      <vt:lpstr>Tuinkers</vt:lpstr>
      <vt:lpstr>Kieming van Tuinkerszaden</vt:lpstr>
      <vt:lpstr>T2. Planten en dieren</vt:lpstr>
      <vt:lpstr>T2. Planten en dieren demo Wortels</vt:lpstr>
      <vt:lpstr>T2. Planten en dieren (Wortels)</vt:lpstr>
      <vt:lpstr>T2. Planten en dieren (Wortels)</vt:lpstr>
      <vt:lpstr>T2. Planten en dieren (Stengels)</vt:lpstr>
      <vt:lpstr>T2. Planten en dieren (Les 3. Stengels)</vt:lpstr>
      <vt:lpstr>PowerPoint-presentatie</vt:lpstr>
      <vt:lpstr>T2. Planten en dieren (De Dovenetel)</vt:lpstr>
      <vt:lpstr>PowerPoint-presentatie</vt:lpstr>
      <vt:lpstr>T2. Planten en dieren (Les 3. Stengels)</vt:lpstr>
      <vt:lpstr>T2. Planten en dieren Houtachtige stengel</vt:lpstr>
      <vt:lpstr>T2. Planten (Houtachtige stengel)</vt:lpstr>
      <vt:lpstr>T2. Planten (Houtachtige stengel)</vt:lpstr>
      <vt:lpstr>T2. Planten (Bouw van een Blad)</vt:lpstr>
      <vt:lpstr>T2. Planten (Bouw van een Blad)</vt:lpstr>
      <vt:lpstr>T2. Planten (opdracht 1: Determineren van bladeren)</vt:lpstr>
      <vt:lpstr>T2. Planten (Blad)</vt:lpstr>
      <vt:lpstr>T2. Planten (Determineren van bladeren)</vt:lpstr>
      <vt:lpstr>T2. Planten (Winterkenmerken)</vt:lpstr>
      <vt:lpstr>T2. Planten (Winterkenmerken)</vt:lpstr>
      <vt:lpstr>T2. Planten (Winterkenmerken)</vt:lpstr>
      <vt:lpstr>T2. Planten (Winterkenmerken)</vt:lpstr>
      <vt:lpstr>De Mossel. Beoordelingspracticum.</vt:lpstr>
      <vt:lpstr>De Mossel. Beoordelingspracticum 13.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D. Hafner</dc:creator>
  <cp:lastModifiedBy>Voert, RB (Rob) ter</cp:lastModifiedBy>
  <cp:revision>142</cp:revision>
  <cp:lastPrinted>2010-12-09T12:04:14Z</cp:lastPrinted>
  <dcterms:created xsi:type="dcterms:W3CDTF">2009-01-13T13:03:19Z</dcterms:created>
  <dcterms:modified xsi:type="dcterms:W3CDTF">2020-03-12T14:39:02Z</dcterms:modified>
</cp:coreProperties>
</file>