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1" r:id="rId2"/>
    <p:sldId id="336" r:id="rId3"/>
    <p:sldId id="352" r:id="rId4"/>
    <p:sldId id="337" r:id="rId5"/>
    <p:sldId id="353" r:id="rId6"/>
    <p:sldId id="338" r:id="rId7"/>
    <p:sldId id="339" r:id="rId8"/>
    <p:sldId id="340" r:id="rId9"/>
    <p:sldId id="334" r:id="rId10"/>
    <p:sldId id="335" r:id="rId11"/>
    <p:sldId id="351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4" r:id="rId23"/>
    <p:sldId id="355" r:id="rId24"/>
    <p:sldId id="317" r:id="rId25"/>
    <p:sldId id="318" r:id="rId26"/>
    <p:sldId id="319" r:id="rId27"/>
    <p:sldId id="320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3" r:id="rId38"/>
    <p:sldId id="332" r:id="rId39"/>
  </p:sldIdLst>
  <p:sldSz cx="9144000" cy="6858000" type="screen4x3"/>
  <p:notesSz cx="6797675" cy="987425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0000"/>
    <a:srgbClr val="008000"/>
    <a:srgbClr val="CCCC00"/>
    <a:srgbClr val="0000FF"/>
    <a:srgbClr val="FF0000"/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93" autoAdjust="0"/>
  </p:normalViewPr>
  <p:slideViewPr>
    <p:cSldViewPr snapToGrid="0">
      <p:cViewPr varScale="1">
        <p:scale>
          <a:sx n="64" d="100"/>
          <a:sy n="64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9D738CD-554E-4A95-A583-EC707A84A6B9}" type="datetimeFigureOut">
              <a:rPr lang="nl-NL"/>
              <a:pPr>
                <a:defRPr/>
              </a:pPr>
              <a:t>24-11-2020</a:t>
            </a:fld>
            <a:endParaRPr lang="nl-NL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E3E0460-6FBA-4F7E-B1B4-67786FACD6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4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511CE8-784D-4D6E-A4F3-31CB38A76C3A}" type="datetimeFigureOut">
              <a:rPr lang="nl-NL"/>
              <a:pPr>
                <a:defRPr/>
              </a:pPr>
              <a:t>24-11-2020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86B4DC-E1F0-4046-B2D1-6E3220153A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59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465A0CB-189F-4955-8339-8A7D81D269E7}" type="slidenum">
              <a:rPr lang="nl-NL" sz="1200" smtClean="0"/>
              <a:pPr eaLnBrk="1" hangingPunct="1"/>
              <a:t>24</a:t>
            </a:fld>
            <a:endParaRPr lang="nl-NL" sz="1200" smtClean="0"/>
          </a:p>
        </p:txBody>
      </p:sp>
    </p:spTree>
    <p:extLst>
      <p:ext uri="{BB962C8B-B14F-4D97-AF65-F5344CB8AC3E}">
        <p14:creationId xmlns:p14="http://schemas.microsoft.com/office/powerpoint/2010/main" val="291061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CD1B8F-0147-4060-B70C-A08805EA8185}" type="slidenum">
              <a:rPr lang="nl-NL" sz="1200"/>
              <a:pPr eaLnBrk="1" hangingPunct="1"/>
              <a:t>25</a:t>
            </a:fld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52759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CD1B8F-0147-4060-B70C-A08805EA8185}" type="slidenum">
              <a:rPr lang="nl-NL" sz="1200"/>
              <a:pPr eaLnBrk="1" hangingPunct="1"/>
              <a:t>26</a:t>
            </a:fld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17311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CD1B8F-0147-4060-B70C-A08805EA8185}" type="slidenum">
              <a:rPr lang="nl-NL" sz="1200"/>
              <a:pPr eaLnBrk="1" hangingPunct="1"/>
              <a:t>27</a:t>
            </a:fld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93387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CD1B8F-0147-4060-B70C-A08805EA8185}" type="slidenum">
              <a:rPr lang="nl-NL" sz="1200"/>
              <a:pPr eaLnBrk="1" hangingPunct="1"/>
              <a:t>29</a:t>
            </a:fld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139925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05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3857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58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533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8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5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eSG9QktDKw&amp;feature=youtu.be" TargetMode="External"/><Relationship Id="rId2" Type="http://schemas.openxmlformats.org/officeDocument/2006/relationships/hyperlink" Target="http://www.youtube.com/watch?v=CfUNOOA0rRY&amp;feature=youtu.be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/20060706_jaarringen01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iepagina.nl/Oefeningen/Microscoop/microscoopoefenen.htm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bloed/bloedsamenstell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hyperlink" Target="http://www.bioplek.org/techniekonderbouw/preparaat.htm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bloed/bloedsamenstellin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3.jpeg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gif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31.png"/><Relationship Id="rId4" Type="http://schemas.openxmlformats.org/officeDocument/2006/relationships/hyperlink" Target="http://www.bioplek.org/1klas/1klas_cellen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g"/><Relationship Id="rId4" Type="http://schemas.openxmlformats.org/officeDocument/2006/relationships/hyperlink" Target="https://schooltv.nl/video/het-pantoffeldiertje-leven-in-een-vieze-sloot/#q=pantoffeldiertj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vakken.tcc-lyceumstraat.nl/bi1/Video%20biologie/Practica/Mosquito%20life%20cycle.flv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schooltv.nl/beeldbank/clip/20030611_mossel0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de-krekel-bruiloft-met-muziek/#q=kreke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://www.schooltv.nl/video/kiemende-boon-zo-wordt-een-boon-een-bonenplan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T1. Planten en dieren</a:t>
            </a:r>
          </a:p>
        </p:txBody>
      </p:sp>
      <p:pic>
        <p:nvPicPr>
          <p:cNvPr id="6146" name="Picture 2" descr="Dieren en Planten Algemeen | Dieren en Pla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9" y="1277815"/>
            <a:ext cx="8713509" cy="53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T1. Planten en dieren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9750" y="1052513"/>
            <a:ext cx="78978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37441C"/>
                </a:solidFill>
              </a:rPr>
              <a:t>Resultaten bekijken van de tuinkersproef.</a:t>
            </a:r>
          </a:p>
          <a:p>
            <a:endParaRPr lang="nl-NL" b="1" dirty="0">
              <a:solidFill>
                <a:srgbClr val="37441C"/>
              </a:solidFill>
            </a:endParaRPr>
          </a:p>
          <a:p>
            <a:r>
              <a:rPr lang="nl-NL" b="1" dirty="0">
                <a:solidFill>
                  <a:srgbClr val="37441C"/>
                </a:solidFill>
              </a:rPr>
              <a:t>Bekijk het resultaat en vul resultaat en conclusie in op je stencil.</a:t>
            </a:r>
          </a:p>
          <a:p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6149" name="Picture 5" descr="Basil%2520Cress%2520black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5715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tuinkers_adv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2974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3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T1. Organen en cellen</a:t>
            </a:r>
          </a:p>
        </p:txBody>
      </p:sp>
      <p:pic>
        <p:nvPicPr>
          <p:cNvPr id="5124" name="Picture 4" descr="Biologie Voor Jou Thema 3 Organen en cellen Begrippenlij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2" y="1204913"/>
            <a:ext cx="7499595" cy="537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499227" cy="642938"/>
          </a:xfrm>
        </p:spPr>
        <p:txBody>
          <a:bodyPr/>
          <a:lstStyle/>
          <a:p>
            <a:pPr eaLnBrk="1" hangingPunct="1"/>
            <a:r>
              <a:rPr lang="nl-NL" dirty="0"/>
              <a:t>T2. Organen en cellen. </a:t>
            </a:r>
            <a:r>
              <a:rPr lang="nl-NL" dirty="0" smtClean="0"/>
              <a:t>Practicum 4. Blz. 8.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74638" y="884238"/>
            <a:ext cx="88947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37441C"/>
                </a:solidFill>
              </a:rPr>
              <a:t>Extra opdracht: VERSCHIL KRUID- en HOUTACHTIGE STENGEL</a:t>
            </a:r>
          </a:p>
        </p:txBody>
      </p:sp>
      <p:pic>
        <p:nvPicPr>
          <p:cNvPr id="11269" name="Picture 7" descr="http://www.complete-encyclopedie.nl/India/Bomen%20en%20struiken/New%202/Gewone%20Be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300163"/>
            <a:ext cx="25955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upload.wikimedia.org/wikipedia/commons/0/04/Monstera_delicios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300163"/>
            <a:ext cx="197326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http://tuincentrumvanherwijnensteenwijk.nl/web/images/stories/kamerplanten/bloeiend/christusdoorn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500188"/>
            <a:ext cx="240347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 descr="http://www.circewicca.nl/graph/maan/01berk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429125"/>
            <a:ext cx="16525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kstvak 1"/>
          <p:cNvSpPr txBox="1">
            <a:spLocks noChangeArrowheads="1"/>
          </p:cNvSpPr>
          <p:nvPr/>
        </p:nvSpPr>
        <p:spPr bwMode="auto">
          <a:xfrm>
            <a:off x="1350963" y="2954338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BEUK</a:t>
            </a:r>
          </a:p>
        </p:txBody>
      </p:sp>
      <p:sp>
        <p:nvSpPr>
          <p:cNvPr id="11276" name="Tekstvak 2"/>
          <p:cNvSpPr txBox="1">
            <a:spLocks noChangeArrowheads="1"/>
          </p:cNvSpPr>
          <p:nvPr/>
        </p:nvSpPr>
        <p:spPr bwMode="auto">
          <a:xfrm>
            <a:off x="3751263" y="3338513"/>
            <a:ext cx="2076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Christusdoorn</a:t>
            </a:r>
          </a:p>
        </p:txBody>
      </p:sp>
      <p:sp>
        <p:nvSpPr>
          <p:cNvPr id="11277" name="Tekstvak 3"/>
          <p:cNvSpPr txBox="1">
            <a:spLocks noChangeArrowheads="1"/>
          </p:cNvSpPr>
          <p:nvPr/>
        </p:nvSpPr>
        <p:spPr bwMode="auto">
          <a:xfrm>
            <a:off x="6691313" y="3902075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Gatenplant</a:t>
            </a:r>
          </a:p>
        </p:txBody>
      </p:sp>
      <p:sp>
        <p:nvSpPr>
          <p:cNvPr id="11278" name="Tekstvak 4"/>
          <p:cNvSpPr txBox="1">
            <a:spLocks noChangeArrowheads="1"/>
          </p:cNvSpPr>
          <p:nvPr/>
        </p:nvSpPr>
        <p:spPr bwMode="auto">
          <a:xfrm>
            <a:off x="715963" y="5840413"/>
            <a:ext cx="1768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10 geboden</a:t>
            </a:r>
            <a:endParaRPr lang="nl-NL" dirty="0"/>
          </a:p>
        </p:txBody>
      </p:sp>
      <p:sp>
        <p:nvSpPr>
          <p:cNvPr id="11279" name="Tekstvak 5"/>
          <p:cNvSpPr txBox="1">
            <a:spLocks noChangeArrowheads="1"/>
          </p:cNvSpPr>
          <p:nvPr/>
        </p:nvSpPr>
        <p:spPr bwMode="auto">
          <a:xfrm>
            <a:off x="4168965" y="5964237"/>
            <a:ext cx="1241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Papyrus</a:t>
            </a:r>
            <a:endParaRPr lang="nl-NL" dirty="0"/>
          </a:p>
        </p:txBody>
      </p:sp>
      <p:sp>
        <p:nvSpPr>
          <p:cNvPr id="11280" name="Tekstvak 6"/>
          <p:cNvSpPr txBox="1">
            <a:spLocks noChangeArrowheads="1"/>
          </p:cNvSpPr>
          <p:nvPr/>
        </p:nvSpPr>
        <p:spPr bwMode="auto">
          <a:xfrm>
            <a:off x="7313613" y="6061075"/>
            <a:ext cx="803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Berk</a:t>
            </a:r>
          </a:p>
        </p:txBody>
      </p:sp>
      <p:pic>
        <p:nvPicPr>
          <p:cNvPr id="1026" name="Picture 2" descr="http://www.forumtraiani.com/wp-content/uploads/was-ist-papyrus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902075"/>
            <a:ext cx="2638426" cy="19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fbeeldingsresultaat voor tien geboden plant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1" y="3637115"/>
            <a:ext cx="2838877" cy="19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4"/>
          <p:cNvSpPr txBox="1">
            <a:spLocks/>
          </p:cNvSpPr>
          <p:nvPr/>
        </p:nvSpPr>
        <p:spPr bwMode="auto">
          <a:xfrm>
            <a:off x="179388" y="71438"/>
            <a:ext cx="70373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 dirty="0"/>
              <a:t>T2. Organen en cellen</a:t>
            </a:r>
            <a:r>
              <a:rPr lang="nl-NL" sz="2800" b="1" dirty="0" smtClean="0"/>
              <a:t>. </a:t>
            </a:r>
            <a:r>
              <a:rPr lang="nl-NL" sz="2800" b="1" dirty="0" smtClean="0">
                <a:solidFill>
                  <a:srgbClr val="003300"/>
                </a:solidFill>
              </a:rPr>
              <a:t>De </a:t>
            </a:r>
            <a:r>
              <a:rPr lang="nl-NL" sz="2800" b="1" dirty="0">
                <a:solidFill>
                  <a:srgbClr val="003300"/>
                </a:solidFill>
              </a:rPr>
              <a:t>bouw van een kruidachtige stengel. De Dovenetel.</a:t>
            </a:r>
          </a:p>
        </p:txBody>
      </p:sp>
      <p:pic>
        <p:nvPicPr>
          <p:cNvPr id="12291" name="Picture 2" descr="http://www.paranormaaladviespunt.nl/Gezondheid/pics/dovene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082675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tuinclub.be/tuinartikels/dovene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354388"/>
            <a:ext cx="39354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biologiepagina.nl/Wandplaten/Planten/WITTE%20DOVENET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920750"/>
            <a:ext cx="3906837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/>
              <a:t>T2. Organen en cellen.(</a:t>
            </a:r>
            <a:r>
              <a:rPr lang="nl-NL" dirty="0" smtClean="0"/>
              <a:t>De Dovenetel)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3751338" y="1621008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Opperhuid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3780706" y="5198800"/>
            <a:ext cx="154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Mergholte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3763962" y="2174105"/>
            <a:ext cx="152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Bastvaten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3754511" y="4663681"/>
            <a:ext cx="159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Houtvaten</a:t>
            </a: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3827439" y="3145164"/>
            <a:ext cx="12827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 smtClean="0"/>
              <a:t>Delings-</a:t>
            </a:r>
          </a:p>
          <a:p>
            <a:pPr eaLnBrk="1" hangingPunct="1"/>
            <a:r>
              <a:rPr lang="nl-NL" u="sng" dirty="0" smtClean="0"/>
              <a:t>weefsel</a:t>
            </a:r>
            <a:endParaRPr lang="nl-NL" u="sng" dirty="0"/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3818286" y="2778965"/>
            <a:ext cx="167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Vulweefsel</a:t>
            </a: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3788123" y="4082544"/>
            <a:ext cx="173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Vaatbundel</a:t>
            </a:r>
          </a:p>
        </p:txBody>
      </p:sp>
      <p:sp>
        <p:nvSpPr>
          <p:cNvPr id="2" name="AutoShape 22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3962400" y="6246813"/>
            <a:ext cx="503238" cy="334962"/>
          </a:xfrm>
          <a:prstGeom prst="actionButtonMovi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326" name="Text Box 23"/>
          <p:cNvSpPr txBox="1">
            <a:spLocks noChangeArrowheads="1"/>
          </p:cNvSpPr>
          <p:nvPr/>
        </p:nvSpPr>
        <p:spPr bwMode="auto">
          <a:xfrm>
            <a:off x="4537075" y="6269038"/>
            <a:ext cx="11461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37441C"/>
                </a:solidFill>
              </a:rPr>
              <a:t>Vaatbundel Mamberg</a:t>
            </a:r>
          </a:p>
        </p:txBody>
      </p:sp>
      <p:sp>
        <p:nvSpPr>
          <p:cNvPr id="13327" name="AutoShape 22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182563" y="6246813"/>
            <a:ext cx="503237" cy="334962"/>
          </a:xfrm>
          <a:prstGeom prst="actionButtonMovi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328" name="Text Box 23"/>
          <p:cNvSpPr txBox="1">
            <a:spLocks noChangeArrowheads="1"/>
          </p:cNvSpPr>
          <p:nvPr/>
        </p:nvSpPr>
        <p:spPr bwMode="auto">
          <a:xfrm>
            <a:off x="757238" y="6269038"/>
            <a:ext cx="890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37441C"/>
                </a:solidFill>
              </a:rPr>
              <a:t>Functie stengel</a:t>
            </a:r>
          </a:p>
        </p:txBody>
      </p:sp>
    </p:spTree>
    <p:extLst>
      <p:ext uri="{BB962C8B-B14F-4D97-AF65-F5344CB8AC3E}">
        <p14:creationId xmlns:p14="http://schemas.microsoft.com/office/powerpoint/2010/main" val="1737202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22" grpId="0"/>
      <p:bldP spid="13323" grpId="0"/>
      <p:bldP spid="13324" grpId="0"/>
      <p:bldP spid="133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kstvak 1"/>
          <p:cNvSpPr txBox="1">
            <a:spLocks noChangeArrowheads="1"/>
          </p:cNvSpPr>
          <p:nvPr/>
        </p:nvSpPr>
        <p:spPr bwMode="auto">
          <a:xfrm>
            <a:off x="355600" y="176213"/>
            <a:ext cx="5983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Functie(s) diverse plantaardige weefsels</a:t>
            </a:r>
          </a:p>
        </p:txBody>
      </p:sp>
      <p:sp>
        <p:nvSpPr>
          <p:cNvPr id="14339" name="Tekstvak 2"/>
          <p:cNvSpPr txBox="1">
            <a:spLocks noChangeArrowheads="1"/>
          </p:cNvSpPr>
          <p:nvPr/>
        </p:nvSpPr>
        <p:spPr bwMode="auto">
          <a:xfrm>
            <a:off x="355600" y="1382713"/>
            <a:ext cx="1733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Opperhuid: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2089150" y="1382713"/>
            <a:ext cx="5532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Bescherming tegen vraat en uitdroging</a:t>
            </a:r>
          </a:p>
        </p:txBody>
      </p:sp>
      <p:sp>
        <p:nvSpPr>
          <p:cNvPr id="14341" name="Tekstvak 4"/>
          <p:cNvSpPr txBox="1">
            <a:spLocks noChangeArrowheads="1"/>
          </p:cNvSpPr>
          <p:nvPr/>
        </p:nvSpPr>
        <p:spPr bwMode="auto">
          <a:xfrm>
            <a:off x="355600" y="1830388"/>
            <a:ext cx="1652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Bastvaten:</a:t>
            </a: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089150" y="1830388"/>
            <a:ext cx="297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Transport van suiker</a:t>
            </a:r>
          </a:p>
        </p:txBody>
      </p:sp>
      <p:sp>
        <p:nvSpPr>
          <p:cNvPr id="14343" name="Tekstvak 6"/>
          <p:cNvSpPr txBox="1">
            <a:spLocks noChangeArrowheads="1"/>
          </p:cNvSpPr>
          <p:nvPr/>
        </p:nvSpPr>
        <p:spPr bwMode="auto">
          <a:xfrm>
            <a:off x="355600" y="2722495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Houtvaten: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2197100" y="2757080"/>
            <a:ext cx="652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Transport van water en zouten en stevigheid </a:t>
            </a:r>
          </a:p>
        </p:txBody>
      </p:sp>
      <p:sp>
        <p:nvSpPr>
          <p:cNvPr id="14345" name="Tekstvak 8"/>
          <p:cNvSpPr txBox="1">
            <a:spLocks noChangeArrowheads="1"/>
          </p:cNvSpPr>
          <p:nvPr/>
        </p:nvSpPr>
        <p:spPr bwMode="auto">
          <a:xfrm>
            <a:off x="295275" y="2239497"/>
            <a:ext cx="2347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Delingsweefsel:</a:t>
            </a:r>
            <a:endParaRPr lang="nl-NL" dirty="0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642392" y="2247106"/>
            <a:ext cx="488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Aanmaken van bast- en houtvaten</a:t>
            </a:r>
          </a:p>
        </p:txBody>
      </p:sp>
      <p:sp>
        <p:nvSpPr>
          <p:cNvPr id="14347" name="Tekstvak 10"/>
          <p:cNvSpPr txBox="1">
            <a:spLocks noChangeArrowheads="1"/>
          </p:cNvSpPr>
          <p:nvPr/>
        </p:nvSpPr>
        <p:spPr bwMode="auto">
          <a:xfrm>
            <a:off x="355600" y="3298089"/>
            <a:ext cx="178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Vulweefsel:</a:t>
            </a:r>
          </a:p>
        </p:txBody>
      </p:sp>
      <p:sp>
        <p:nvSpPr>
          <p:cNvPr id="14348" name="Tekstvak 11"/>
          <p:cNvSpPr txBox="1">
            <a:spLocks noChangeArrowheads="1"/>
          </p:cNvSpPr>
          <p:nvPr/>
        </p:nvSpPr>
        <p:spPr bwMode="auto">
          <a:xfrm>
            <a:off x="2089150" y="3267075"/>
            <a:ext cx="389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Stevigheid en fotosynthese</a:t>
            </a:r>
          </a:p>
        </p:txBody>
      </p:sp>
      <p:sp>
        <p:nvSpPr>
          <p:cNvPr id="14349" name="Tekstvak 12"/>
          <p:cNvSpPr txBox="1">
            <a:spLocks noChangeArrowheads="1"/>
          </p:cNvSpPr>
          <p:nvPr/>
        </p:nvSpPr>
        <p:spPr bwMode="auto">
          <a:xfrm>
            <a:off x="355600" y="3846513"/>
            <a:ext cx="167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Mergholte: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2089150" y="3846513"/>
            <a:ext cx="161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Stevigheid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782888" y="4949825"/>
            <a:ext cx="0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782888" y="5456238"/>
            <a:ext cx="20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909888" y="5226050"/>
            <a:ext cx="173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Vaatbundel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939800" y="4764088"/>
            <a:ext cx="1652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Bastvaten:</a:t>
            </a: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939800" y="5226050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Houtvaten: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939800" y="5688013"/>
            <a:ext cx="1582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Cambium:</a:t>
            </a:r>
          </a:p>
        </p:txBody>
      </p:sp>
      <p:sp>
        <p:nvSpPr>
          <p:cNvPr id="14357" name="Tekstvak 1"/>
          <p:cNvSpPr txBox="1">
            <a:spLocks noChangeArrowheads="1"/>
          </p:cNvSpPr>
          <p:nvPr/>
        </p:nvSpPr>
        <p:spPr bwMode="auto">
          <a:xfrm>
            <a:off x="355600" y="4277577"/>
            <a:ext cx="184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Vaatbundel:</a:t>
            </a:r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2139950" y="4302125"/>
            <a:ext cx="420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Transport van allerlei stoffen</a:t>
            </a:r>
          </a:p>
        </p:txBody>
      </p:sp>
    </p:spTree>
    <p:extLst>
      <p:ext uri="{BB962C8B-B14F-4D97-AF65-F5344CB8AC3E}">
        <p14:creationId xmlns:p14="http://schemas.microsoft.com/office/powerpoint/2010/main" val="38525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4" grpId="0"/>
      <p:bldP spid="14341" grpId="0"/>
      <p:bldP spid="6" grpId="0"/>
      <p:bldP spid="14343" grpId="0"/>
      <p:bldP spid="8" grpId="0"/>
      <p:bldP spid="14345" grpId="0"/>
      <p:bldP spid="10" grpId="0"/>
      <p:bldP spid="14347" grpId="0"/>
      <p:bldP spid="14348" grpId="0"/>
      <p:bldP spid="14349" grpId="0"/>
      <p:bldP spid="14" grpId="0"/>
      <p:bldP spid="15" grpId="0" animBg="1"/>
      <p:bldP spid="16" grpId="0" animBg="1"/>
      <p:bldP spid="14353" grpId="0"/>
      <p:bldP spid="18" grpId="0"/>
      <p:bldP spid="19" grpId="0"/>
      <p:bldP spid="20" grpId="0"/>
      <p:bldP spid="1435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4"/>
          <p:cNvSpPr>
            <a:spLocks noGrp="1"/>
          </p:cNvSpPr>
          <p:nvPr>
            <p:ph type="ctrTitle" idx="4294967295"/>
          </p:nvPr>
        </p:nvSpPr>
        <p:spPr>
          <a:xfrm>
            <a:off x="0" y="59898"/>
            <a:ext cx="7510950" cy="642938"/>
          </a:xfrm>
        </p:spPr>
        <p:txBody>
          <a:bodyPr/>
          <a:lstStyle/>
          <a:p>
            <a:pPr eaLnBrk="1" hangingPunct="1"/>
            <a:r>
              <a:rPr lang="nl-NL" dirty="0"/>
              <a:t>T2. Organen en cellen</a:t>
            </a:r>
            <a:r>
              <a:rPr lang="nl-NL" dirty="0" smtClean="0"/>
              <a:t>. Practicum 5. blz. 10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638" y="884238"/>
            <a:ext cx="310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37441C"/>
                </a:solidFill>
              </a:rPr>
              <a:t>De Amerikaanse Eik.</a:t>
            </a:r>
            <a:endParaRPr lang="nl-NL" b="1">
              <a:solidFill>
                <a:srgbClr val="FF0000"/>
              </a:solidFill>
            </a:endParaRPr>
          </a:p>
        </p:txBody>
      </p:sp>
      <p:pic>
        <p:nvPicPr>
          <p:cNvPr id="15365" name="Picture 12" descr="amerikaanse%20eik%20bl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433638"/>
            <a:ext cx="5238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amerikaanse_e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09713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1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4"/>
          <p:cNvSpPr>
            <a:spLocks noGrp="1"/>
          </p:cNvSpPr>
          <p:nvPr>
            <p:ph type="ctrTitle" idx="4294967295"/>
          </p:nvPr>
        </p:nvSpPr>
        <p:spPr>
          <a:xfrm>
            <a:off x="170840" y="81338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/>
              <a:t>T2. Organen en cellen</a:t>
            </a:r>
            <a:r>
              <a:rPr lang="nl-NL" dirty="0" smtClean="0"/>
              <a:t>. </a:t>
            </a:r>
            <a:br>
              <a:rPr lang="nl-NL" dirty="0" smtClean="0"/>
            </a:br>
            <a:r>
              <a:rPr lang="nl-NL" dirty="0" smtClean="0"/>
              <a:t>Houtachtige stengel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42888" y="728663"/>
            <a:ext cx="85312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Overzichtstekening van een dwarsdoorsnede houtachtige </a:t>
            </a:r>
          </a:p>
          <a:p>
            <a:pPr eaLnBrk="1" hangingPunct="1"/>
            <a:r>
              <a:rPr lang="nl-NL" b="1"/>
              <a:t>stengel (Amerikaanse eik en een takje van de Linde).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989890" y="1664374"/>
            <a:ext cx="1063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Schors</a:t>
            </a:r>
            <a:endParaRPr lang="nl-NL" dirty="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206875" y="5734050"/>
            <a:ext cx="2101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Voorjaarshout</a:t>
            </a:r>
            <a:endParaRPr lang="nl-NL" dirty="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989890" y="2154331"/>
            <a:ext cx="152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Bastvaten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989890" y="2645719"/>
            <a:ext cx="2233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Delingsweefsel</a:t>
            </a:r>
            <a:endParaRPr lang="nl-NL" dirty="0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002880" y="3186066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Jaarring</a:t>
            </a:r>
          </a:p>
        </p:txBody>
      </p:sp>
      <p:sp>
        <p:nvSpPr>
          <p:cNvPr id="15373" name="Text Box 18"/>
          <p:cNvSpPr txBox="1">
            <a:spLocks noChangeArrowheads="1"/>
          </p:cNvSpPr>
          <p:nvPr/>
        </p:nvSpPr>
        <p:spPr bwMode="auto">
          <a:xfrm>
            <a:off x="4146550" y="5158112"/>
            <a:ext cx="1686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Zomerhout</a:t>
            </a:r>
            <a:endParaRPr lang="nl-NL" dirty="0"/>
          </a:p>
        </p:txBody>
      </p:sp>
      <p:sp>
        <p:nvSpPr>
          <p:cNvPr id="16398" name="Rectangle 19"/>
          <p:cNvSpPr>
            <a:spLocks noChangeArrowheads="1"/>
          </p:cNvSpPr>
          <p:nvPr/>
        </p:nvSpPr>
        <p:spPr bwMode="auto">
          <a:xfrm>
            <a:off x="1449659" y="3886804"/>
            <a:ext cx="907779" cy="894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99" name="Line 20"/>
          <p:cNvSpPr>
            <a:spLocks noChangeShapeType="1"/>
          </p:cNvSpPr>
          <p:nvPr/>
        </p:nvSpPr>
        <p:spPr bwMode="auto">
          <a:xfrm>
            <a:off x="2120900" y="4780755"/>
            <a:ext cx="473075" cy="477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00" name="Rectangle 21"/>
          <p:cNvSpPr>
            <a:spLocks noChangeArrowheads="1"/>
          </p:cNvSpPr>
          <p:nvPr/>
        </p:nvSpPr>
        <p:spPr bwMode="auto">
          <a:xfrm>
            <a:off x="2633663" y="5259388"/>
            <a:ext cx="126682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401" name="AutoShape 22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134938" y="6191250"/>
            <a:ext cx="503237" cy="334963"/>
          </a:xfrm>
          <a:prstGeom prst="actionButtonMovi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auto">
          <a:xfrm>
            <a:off x="709613" y="6213475"/>
            <a:ext cx="1257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37441C"/>
                </a:solidFill>
              </a:rPr>
              <a:t>Jaarringen (beeldbank)</a:t>
            </a:r>
          </a:p>
        </p:txBody>
      </p:sp>
      <p:sp>
        <p:nvSpPr>
          <p:cNvPr id="15379" name="Text Box 24"/>
          <p:cNvSpPr txBox="1">
            <a:spLocks noChangeArrowheads="1"/>
          </p:cNvSpPr>
          <p:nvPr/>
        </p:nvSpPr>
        <p:spPr bwMode="auto">
          <a:xfrm>
            <a:off x="5016878" y="3751875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Jaargrens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-20710" y="5144616"/>
            <a:ext cx="159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Houtvaten</a:t>
            </a:r>
          </a:p>
        </p:txBody>
      </p:sp>
      <p:cxnSp>
        <p:nvCxnSpPr>
          <p:cNvPr id="3" name="Rechte verbindingslijn 2"/>
          <p:cNvCxnSpPr/>
          <p:nvPr/>
        </p:nvCxnSpPr>
        <p:spPr>
          <a:xfrm>
            <a:off x="386556" y="1996068"/>
            <a:ext cx="1353935" cy="39688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1735918" y="1807518"/>
            <a:ext cx="1327798" cy="4238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231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9" grpId="0"/>
      <p:bldP spid="15371" grpId="0"/>
      <p:bldP spid="15372" grpId="0"/>
      <p:bldP spid="15373" grpId="0"/>
      <p:bldP spid="15379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/>
              <a:t>T2. Organen en </a:t>
            </a:r>
            <a:r>
              <a:rPr lang="nl-NL" dirty="0" smtClean="0"/>
              <a:t>cellen.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1925" y="1008063"/>
            <a:ext cx="1270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Vragen.</a:t>
            </a:r>
          </a:p>
        </p:txBody>
      </p:sp>
      <p:sp>
        <p:nvSpPr>
          <p:cNvPr id="17413" name="Text Box 25"/>
          <p:cNvSpPr txBox="1">
            <a:spLocks noChangeArrowheads="1"/>
          </p:cNvSpPr>
          <p:nvPr/>
        </p:nvSpPr>
        <p:spPr bwMode="auto">
          <a:xfrm>
            <a:off x="280988" y="1555750"/>
            <a:ext cx="58531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/>
              <a:t>1. Waarom heeft een palmboom geen jaarringen?</a:t>
            </a:r>
          </a:p>
        </p:txBody>
      </p:sp>
      <p:sp>
        <p:nvSpPr>
          <p:cNvPr id="17414" name="Text Box 26"/>
          <p:cNvSpPr txBox="1">
            <a:spLocks noChangeArrowheads="1"/>
          </p:cNvSpPr>
          <p:nvPr/>
        </p:nvSpPr>
        <p:spPr bwMode="auto">
          <a:xfrm>
            <a:off x="280988" y="1955800"/>
            <a:ext cx="8970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/>
              <a:t>2. Hoe en waar staat het hartje in de boom na 20 jaar en waarom?</a:t>
            </a:r>
          </a:p>
        </p:txBody>
      </p:sp>
    </p:spTree>
    <p:extLst>
      <p:ext uri="{BB962C8B-B14F-4D97-AF65-F5344CB8AC3E}">
        <p14:creationId xmlns:p14="http://schemas.microsoft.com/office/powerpoint/2010/main" val="242110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/>
              <a:t>T2. Organen en cellen.</a:t>
            </a:r>
            <a:endParaRPr lang="nl-NL" dirty="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1925" y="1008063"/>
            <a:ext cx="1270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Vragen.</a:t>
            </a:r>
          </a:p>
        </p:txBody>
      </p:sp>
      <p:sp>
        <p:nvSpPr>
          <p:cNvPr id="18437" name="Text Box 25"/>
          <p:cNvSpPr txBox="1">
            <a:spLocks noChangeArrowheads="1"/>
          </p:cNvSpPr>
          <p:nvPr/>
        </p:nvSpPr>
        <p:spPr bwMode="auto">
          <a:xfrm>
            <a:off x="300038" y="1436688"/>
            <a:ext cx="4940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3. Vul de jaartallen in het hout in.</a:t>
            </a:r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492125" y="2063750"/>
            <a:ext cx="1530350" cy="443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H="1">
            <a:off x="2022475" y="1898650"/>
            <a:ext cx="1630363" cy="459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820738" y="2706688"/>
            <a:ext cx="2441575" cy="371475"/>
          </a:xfrm>
          <a:custGeom>
            <a:avLst/>
            <a:gdLst>
              <a:gd name="connsiteX0" fmla="*/ 0 w 2657130"/>
              <a:gd name="connsiteY0" fmla="*/ 371184 h 371184"/>
              <a:gd name="connsiteX1" fmla="*/ 101600 w 2657130"/>
              <a:gd name="connsiteY1" fmla="*/ 282284 h 371184"/>
              <a:gd name="connsiteX2" fmla="*/ 482600 w 2657130"/>
              <a:gd name="connsiteY2" fmla="*/ 218784 h 371184"/>
              <a:gd name="connsiteX3" fmla="*/ 622300 w 2657130"/>
              <a:gd name="connsiteY3" fmla="*/ 206084 h 371184"/>
              <a:gd name="connsiteX4" fmla="*/ 673100 w 2657130"/>
              <a:gd name="connsiteY4" fmla="*/ 167984 h 371184"/>
              <a:gd name="connsiteX5" fmla="*/ 711200 w 2657130"/>
              <a:gd name="connsiteY5" fmla="*/ 155284 h 371184"/>
              <a:gd name="connsiteX6" fmla="*/ 736600 w 2657130"/>
              <a:gd name="connsiteY6" fmla="*/ 117184 h 371184"/>
              <a:gd name="connsiteX7" fmla="*/ 800100 w 2657130"/>
              <a:gd name="connsiteY7" fmla="*/ 53684 h 371184"/>
              <a:gd name="connsiteX8" fmla="*/ 1092200 w 2657130"/>
              <a:gd name="connsiteY8" fmla="*/ 79084 h 371184"/>
              <a:gd name="connsiteX9" fmla="*/ 1181100 w 2657130"/>
              <a:gd name="connsiteY9" fmla="*/ 104484 h 371184"/>
              <a:gd name="connsiteX10" fmla="*/ 1282700 w 2657130"/>
              <a:gd name="connsiteY10" fmla="*/ 66384 h 371184"/>
              <a:gd name="connsiteX11" fmla="*/ 1409700 w 2657130"/>
              <a:gd name="connsiteY11" fmla="*/ 28284 h 371184"/>
              <a:gd name="connsiteX12" fmla="*/ 1498600 w 2657130"/>
              <a:gd name="connsiteY12" fmla="*/ 15584 h 371184"/>
              <a:gd name="connsiteX13" fmla="*/ 1625600 w 2657130"/>
              <a:gd name="connsiteY13" fmla="*/ 15584 h 371184"/>
              <a:gd name="connsiteX14" fmla="*/ 1663700 w 2657130"/>
              <a:gd name="connsiteY14" fmla="*/ 40984 h 371184"/>
              <a:gd name="connsiteX15" fmla="*/ 1816100 w 2657130"/>
              <a:gd name="connsiteY15" fmla="*/ 53684 h 371184"/>
              <a:gd name="connsiteX16" fmla="*/ 1854200 w 2657130"/>
              <a:gd name="connsiteY16" fmla="*/ 66384 h 371184"/>
              <a:gd name="connsiteX17" fmla="*/ 1892300 w 2657130"/>
              <a:gd name="connsiteY17" fmla="*/ 91784 h 371184"/>
              <a:gd name="connsiteX18" fmla="*/ 1968500 w 2657130"/>
              <a:gd name="connsiteY18" fmla="*/ 104484 h 371184"/>
              <a:gd name="connsiteX19" fmla="*/ 2006600 w 2657130"/>
              <a:gd name="connsiteY19" fmla="*/ 117184 h 371184"/>
              <a:gd name="connsiteX20" fmla="*/ 2209800 w 2657130"/>
              <a:gd name="connsiteY20" fmla="*/ 129884 h 371184"/>
              <a:gd name="connsiteX21" fmla="*/ 2247900 w 2657130"/>
              <a:gd name="connsiteY21" fmla="*/ 142584 h 371184"/>
              <a:gd name="connsiteX22" fmla="*/ 2286000 w 2657130"/>
              <a:gd name="connsiteY22" fmla="*/ 167984 h 371184"/>
              <a:gd name="connsiteX23" fmla="*/ 2476500 w 2657130"/>
              <a:gd name="connsiteY23" fmla="*/ 193384 h 371184"/>
              <a:gd name="connsiteX24" fmla="*/ 2552700 w 2657130"/>
              <a:gd name="connsiteY24" fmla="*/ 218784 h 371184"/>
              <a:gd name="connsiteX25" fmla="*/ 2565400 w 2657130"/>
              <a:gd name="connsiteY25" fmla="*/ 256884 h 371184"/>
              <a:gd name="connsiteX26" fmla="*/ 2616200 w 2657130"/>
              <a:gd name="connsiteY26" fmla="*/ 269584 h 371184"/>
              <a:gd name="connsiteX27" fmla="*/ 2641600 w 2657130"/>
              <a:gd name="connsiteY27" fmla="*/ 282284 h 3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57130" h="371184">
                <a:moveTo>
                  <a:pt x="0" y="371184"/>
                </a:moveTo>
                <a:cubicBezTo>
                  <a:pt x="50488" y="244963"/>
                  <a:pt x="-14014" y="359360"/>
                  <a:pt x="101600" y="282284"/>
                </a:cubicBezTo>
                <a:cubicBezTo>
                  <a:pt x="262410" y="175078"/>
                  <a:pt x="147299" y="232755"/>
                  <a:pt x="482600" y="218784"/>
                </a:cubicBezTo>
                <a:cubicBezTo>
                  <a:pt x="529167" y="214551"/>
                  <a:pt x="577120" y="218132"/>
                  <a:pt x="622300" y="206084"/>
                </a:cubicBezTo>
                <a:cubicBezTo>
                  <a:pt x="642752" y="200630"/>
                  <a:pt x="654722" y="178486"/>
                  <a:pt x="673100" y="167984"/>
                </a:cubicBezTo>
                <a:cubicBezTo>
                  <a:pt x="684723" y="161342"/>
                  <a:pt x="698500" y="159517"/>
                  <a:pt x="711200" y="155284"/>
                </a:cubicBezTo>
                <a:cubicBezTo>
                  <a:pt x="719667" y="142584"/>
                  <a:pt x="725807" y="127977"/>
                  <a:pt x="736600" y="117184"/>
                </a:cubicBezTo>
                <a:cubicBezTo>
                  <a:pt x="821267" y="32517"/>
                  <a:pt x="732367" y="155284"/>
                  <a:pt x="800100" y="53684"/>
                </a:cubicBezTo>
                <a:cubicBezTo>
                  <a:pt x="854206" y="57846"/>
                  <a:pt x="1028527" y="69988"/>
                  <a:pt x="1092200" y="79084"/>
                </a:cubicBezTo>
                <a:cubicBezTo>
                  <a:pt x="1120107" y="83071"/>
                  <a:pt x="1153960" y="95437"/>
                  <a:pt x="1181100" y="104484"/>
                </a:cubicBezTo>
                <a:cubicBezTo>
                  <a:pt x="1331641" y="74376"/>
                  <a:pt x="1175675" y="113950"/>
                  <a:pt x="1282700" y="66384"/>
                </a:cubicBezTo>
                <a:cubicBezTo>
                  <a:pt x="1305641" y="56188"/>
                  <a:pt x="1378441" y="33967"/>
                  <a:pt x="1409700" y="28284"/>
                </a:cubicBezTo>
                <a:cubicBezTo>
                  <a:pt x="1439151" y="22929"/>
                  <a:pt x="1468967" y="19817"/>
                  <a:pt x="1498600" y="15584"/>
                </a:cubicBezTo>
                <a:cubicBezTo>
                  <a:pt x="1553763" y="-2804"/>
                  <a:pt x="1548794" y="-7458"/>
                  <a:pt x="1625600" y="15584"/>
                </a:cubicBezTo>
                <a:cubicBezTo>
                  <a:pt x="1640220" y="19970"/>
                  <a:pt x="1648733" y="37991"/>
                  <a:pt x="1663700" y="40984"/>
                </a:cubicBezTo>
                <a:cubicBezTo>
                  <a:pt x="1713686" y="50981"/>
                  <a:pt x="1765300" y="49451"/>
                  <a:pt x="1816100" y="53684"/>
                </a:cubicBezTo>
                <a:cubicBezTo>
                  <a:pt x="1828800" y="57917"/>
                  <a:pt x="1842226" y="60397"/>
                  <a:pt x="1854200" y="66384"/>
                </a:cubicBezTo>
                <a:cubicBezTo>
                  <a:pt x="1867852" y="73210"/>
                  <a:pt x="1877820" y="86957"/>
                  <a:pt x="1892300" y="91784"/>
                </a:cubicBezTo>
                <a:cubicBezTo>
                  <a:pt x="1916729" y="99927"/>
                  <a:pt x="1943363" y="98898"/>
                  <a:pt x="1968500" y="104484"/>
                </a:cubicBezTo>
                <a:cubicBezTo>
                  <a:pt x="1981568" y="107388"/>
                  <a:pt x="1993287" y="115783"/>
                  <a:pt x="2006600" y="117184"/>
                </a:cubicBezTo>
                <a:cubicBezTo>
                  <a:pt x="2074093" y="124288"/>
                  <a:pt x="2142067" y="125651"/>
                  <a:pt x="2209800" y="129884"/>
                </a:cubicBezTo>
                <a:cubicBezTo>
                  <a:pt x="2222500" y="134117"/>
                  <a:pt x="2235926" y="136597"/>
                  <a:pt x="2247900" y="142584"/>
                </a:cubicBezTo>
                <a:cubicBezTo>
                  <a:pt x="2261552" y="149410"/>
                  <a:pt x="2271708" y="162625"/>
                  <a:pt x="2286000" y="167984"/>
                </a:cubicBezTo>
                <a:cubicBezTo>
                  <a:pt x="2324261" y="182332"/>
                  <a:pt x="2459990" y="191733"/>
                  <a:pt x="2476500" y="193384"/>
                </a:cubicBezTo>
                <a:cubicBezTo>
                  <a:pt x="2501900" y="201851"/>
                  <a:pt x="2544233" y="193384"/>
                  <a:pt x="2552700" y="218784"/>
                </a:cubicBezTo>
                <a:cubicBezTo>
                  <a:pt x="2556933" y="231484"/>
                  <a:pt x="2554947" y="248521"/>
                  <a:pt x="2565400" y="256884"/>
                </a:cubicBezTo>
                <a:cubicBezTo>
                  <a:pt x="2579030" y="267788"/>
                  <a:pt x="2599417" y="264789"/>
                  <a:pt x="2616200" y="269584"/>
                </a:cubicBezTo>
                <a:cubicBezTo>
                  <a:pt x="2665335" y="283623"/>
                  <a:pt x="2665467" y="282284"/>
                  <a:pt x="2641600" y="28228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18000" y="4518025"/>
            <a:ext cx="4572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Deze tak is in januari 1990 </a:t>
            </a:r>
          </a:p>
          <a:p>
            <a:pPr eaLnBrk="1" hangingPunct="1"/>
            <a:r>
              <a:rPr lang="nl-NL"/>
              <a:t>van de boom geknipt. </a:t>
            </a:r>
          </a:p>
          <a:p>
            <a:pPr eaLnBrk="1" hangingPunct="1"/>
            <a:r>
              <a:rPr lang="nl-NL"/>
              <a:t>Vul de jaartallen in het hout in.</a:t>
            </a:r>
          </a:p>
        </p:txBody>
      </p:sp>
      <p:sp>
        <p:nvSpPr>
          <p:cNvPr id="2" name="Vrije vorm 1"/>
          <p:cNvSpPr/>
          <p:nvPr/>
        </p:nvSpPr>
        <p:spPr>
          <a:xfrm>
            <a:off x="1109663" y="3638550"/>
            <a:ext cx="1793875" cy="382588"/>
          </a:xfrm>
          <a:custGeom>
            <a:avLst/>
            <a:gdLst>
              <a:gd name="connsiteX0" fmla="*/ 0 w 1793352"/>
              <a:gd name="connsiteY0" fmla="*/ 231759 h 382679"/>
              <a:gd name="connsiteX1" fmla="*/ 213064 w 1793352"/>
              <a:gd name="connsiteY1" fmla="*/ 116349 h 382679"/>
              <a:gd name="connsiteX2" fmla="*/ 292963 w 1793352"/>
              <a:gd name="connsiteY2" fmla="*/ 80839 h 382679"/>
              <a:gd name="connsiteX3" fmla="*/ 461639 w 1793352"/>
              <a:gd name="connsiteY3" fmla="*/ 89716 h 382679"/>
              <a:gd name="connsiteX4" fmla="*/ 523782 w 1793352"/>
              <a:gd name="connsiteY4" fmla="*/ 116349 h 382679"/>
              <a:gd name="connsiteX5" fmla="*/ 585926 w 1793352"/>
              <a:gd name="connsiteY5" fmla="*/ 125227 h 382679"/>
              <a:gd name="connsiteX6" fmla="*/ 790112 w 1793352"/>
              <a:gd name="connsiteY6" fmla="*/ 98594 h 382679"/>
              <a:gd name="connsiteX7" fmla="*/ 816745 w 1793352"/>
              <a:gd name="connsiteY7" fmla="*/ 71961 h 382679"/>
              <a:gd name="connsiteX8" fmla="*/ 896644 w 1793352"/>
              <a:gd name="connsiteY8" fmla="*/ 36450 h 382679"/>
              <a:gd name="connsiteX9" fmla="*/ 914400 w 1793352"/>
              <a:gd name="connsiteY9" fmla="*/ 940 h 382679"/>
              <a:gd name="connsiteX10" fmla="*/ 1038687 w 1793352"/>
              <a:gd name="connsiteY10" fmla="*/ 18695 h 382679"/>
              <a:gd name="connsiteX11" fmla="*/ 1127464 w 1793352"/>
              <a:gd name="connsiteY11" fmla="*/ 27573 h 382679"/>
              <a:gd name="connsiteX12" fmla="*/ 1269507 w 1793352"/>
              <a:gd name="connsiteY12" fmla="*/ 80839 h 382679"/>
              <a:gd name="connsiteX13" fmla="*/ 1331650 w 1793352"/>
              <a:gd name="connsiteY13" fmla="*/ 98594 h 382679"/>
              <a:gd name="connsiteX14" fmla="*/ 1544714 w 1793352"/>
              <a:gd name="connsiteY14" fmla="*/ 187371 h 382679"/>
              <a:gd name="connsiteX15" fmla="*/ 1571347 w 1793352"/>
              <a:gd name="connsiteY15" fmla="*/ 196248 h 382679"/>
              <a:gd name="connsiteX16" fmla="*/ 1669002 w 1793352"/>
              <a:gd name="connsiteY16" fmla="*/ 231759 h 382679"/>
              <a:gd name="connsiteX17" fmla="*/ 1722268 w 1793352"/>
              <a:gd name="connsiteY17" fmla="*/ 285025 h 382679"/>
              <a:gd name="connsiteX18" fmla="*/ 1775534 w 1793352"/>
              <a:gd name="connsiteY18" fmla="*/ 356046 h 382679"/>
              <a:gd name="connsiteX19" fmla="*/ 1793289 w 1793352"/>
              <a:gd name="connsiteY19" fmla="*/ 382679 h 38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3352" h="382679">
                <a:moveTo>
                  <a:pt x="0" y="231759"/>
                </a:moveTo>
                <a:cubicBezTo>
                  <a:pt x="113499" y="156092"/>
                  <a:pt x="4369" y="225665"/>
                  <a:pt x="213064" y="116349"/>
                </a:cubicBezTo>
                <a:cubicBezTo>
                  <a:pt x="286921" y="77662"/>
                  <a:pt x="174055" y="120474"/>
                  <a:pt x="292963" y="80839"/>
                </a:cubicBezTo>
                <a:cubicBezTo>
                  <a:pt x="349188" y="83798"/>
                  <a:pt x="405991" y="81155"/>
                  <a:pt x="461639" y="89716"/>
                </a:cubicBezTo>
                <a:cubicBezTo>
                  <a:pt x="483914" y="93143"/>
                  <a:pt x="502113" y="110158"/>
                  <a:pt x="523782" y="116349"/>
                </a:cubicBezTo>
                <a:cubicBezTo>
                  <a:pt x="543902" y="122098"/>
                  <a:pt x="565211" y="122268"/>
                  <a:pt x="585926" y="125227"/>
                </a:cubicBezTo>
                <a:cubicBezTo>
                  <a:pt x="653988" y="116349"/>
                  <a:pt x="723231" y="114028"/>
                  <a:pt x="790112" y="98594"/>
                </a:cubicBezTo>
                <a:cubicBezTo>
                  <a:pt x="802345" y="95771"/>
                  <a:pt x="805900" y="78287"/>
                  <a:pt x="816745" y="71961"/>
                </a:cubicBezTo>
                <a:cubicBezTo>
                  <a:pt x="841920" y="57276"/>
                  <a:pt x="870011" y="48287"/>
                  <a:pt x="896644" y="36450"/>
                </a:cubicBezTo>
                <a:cubicBezTo>
                  <a:pt x="902563" y="24613"/>
                  <a:pt x="901268" y="2581"/>
                  <a:pt x="914400" y="940"/>
                </a:cubicBezTo>
                <a:cubicBezTo>
                  <a:pt x="955926" y="-4251"/>
                  <a:pt x="997161" y="13504"/>
                  <a:pt x="1038687" y="18695"/>
                </a:cubicBezTo>
                <a:cubicBezTo>
                  <a:pt x="1068197" y="22384"/>
                  <a:pt x="1097872" y="24614"/>
                  <a:pt x="1127464" y="27573"/>
                </a:cubicBezTo>
                <a:cubicBezTo>
                  <a:pt x="1200818" y="59010"/>
                  <a:pt x="1186407" y="54870"/>
                  <a:pt x="1269507" y="80839"/>
                </a:cubicBezTo>
                <a:cubicBezTo>
                  <a:pt x="1290070" y="87265"/>
                  <a:pt x="1311559" y="90817"/>
                  <a:pt x="1331650" y="98594"/>
                </a:cubicBezTo>
                <a:cubicBezTo>
                  <a:pt x="1403402" y="126369"/>
                  <a:pt x="1471722" y="163042"/>
                  <a:pt x="1544714" y="187371"/>
                </a:cubicBezTo>
                <a:cubicBezTo>
                  <a:pt x="1553592" y="190330"/>
                  <a:pt x="1562977" y="192063"/>
                  <a:pt x="1571347" y="196248"/>
                </a:cubicBezTo>
                <a:cubicBezTo>
                  <a:pt x="1649120" y="235134"/>
                  <a:pt x="1579991" y="216923"/>
                  <a:pt x="1669002" y="231759"/>
                </a:cubicBezTo>
                <a:cubicBezTo>
                  <a:pt x="1686757" y="249514"/>
                  <a:pt x="1714328" y="261204"/>
                  <a:pt x="1722268" y="285025"/>
                </a:cubicBezTo>
                <a:cubicBezTo>
                  <a:pt x="1744208" y="350846"/>
                  <a:pt x="1723283" y="329921"/>
                  <a:pt x="1775534" y="356046"/>
                </a:cubicBezTo>
                <a:cubicBezTo>
                  <a:pt x="1795381" y="375894"/>
                  <a:pt x="1793289" y="365432"/>
                  <a:pt x="1793289" y="382679"/>
                </a:cubicBezTo>
              </a:path>
            </a:pathLst>
          </a:cu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Vrije vorm 11"/>
          <p:cNvSpPr/>
          <p:nvPr/>
        </p:nvSpPr>
        <p:spPr>
          <a:xfrm>
            <a:off x="1349375" y="4386263"/>
            <a:ext cx="1339850" cy="192087"/>
          </a:xfrm>
          <a:custGeom>
            <a:avLst/>
            <a:gdLst>
              <a:gd name="connsiteX0" fmla="*/ 0 w 1793352"/>
              <a:gd name="connsiteY0" fmla="*/ 231759 h 382679"/>
              <a:gd name="connsiteX1" fmla="*/ 213064 w 1793352"/>
              <a:gd name="connsiteY1" fmla="*/ 116349 h 382679"/>
              <a:gd name="connsiteX2" fmla="*/ 292963 w 1793352"/>
              <a:gd name="connsiteY2" fmla="*/ 80839 h 382679"/>
              <a:gd name="connsiteX3" fmla="*/ 461639 w 1793352"/>
              <a:gd name="connsiteY3" fmla="*/ 89716 h 382679"/>
              <a:gd name="connsiteX4" fmla="*/ 523782 w 1793352"/>
              <a:gd name="connsiteY4" fmla="*/ 116349 h 382679"/>
              <a:gd name="connsiteX5" fmla="*/ 585926 w 1793352"/>
              <a:gd name="connsiteY5" fmla="*/ 125227 h 382679"/>
              <a:gd name="connsiteX6" fmla="*/ 790112 w 1793352"/>
              <a:gd name="connsiteY6" fmla="*/ 98594 h 382679"/>
              <a:gd name="connsiteX7" fmla="*/ 816745 w 1793352"/>
              <a:gd name="connsiteY7" fmla="*/ 71961 h 382679"/>
              <a:gd name="connsiteX8" fmla="*/ 896644 w 1793352"/>
              <a:gd name="connsiteY8" fmla="*/ 36450 h 382679"/>
              <a:gd name="connsiteX9" fmla="*/ 914400 w 1793352"/>
              <a:gd name="connsiteY9" fmla="*/ 940 h 382679"/>
              <a:gd name="connsiteX10" fmla="*/ 1038687 w 1793352"/>
              <a:gd name="connsiteY10" fmla="*/ 18695 h 382679"/>
              <a:gd name="connsiteX11" fmla="*/ 1127464 w 1793352"/>
              <a:gd name="connsiteY11" fmla="*/ 27573 h 382679"/>
              <a:gd name="connsiteX12" fmla="*/ 1269507 w 1793352"/>
              <a:gd name="connsiteY12" fmla="*/ 80839 h 382679"/>
              <a:gd name="connsiteX13" fmla="*/ 1331650 w 1793352"/>
              <a:gd name="connsiteY13" fmla="*/ 98594 h 382679"/>
              <a:gd name="connsiteX14" fmla="*/ 1544714 w 1793352"/>
              <a:gd name="connsiteY14" fmla="*/ 187371 h 382679"/>
              <a:gd name="connsiteX15" fmla="*/ 1571347 w 1793352"/>
              <a:gd name="connsiteY15" fmla="*/ 196248 h 382679"/>
              <a:gd name="connsiteX16" fmla="*/ 1669002 w 1793352"/>
              <a:gd name="connsiteY16" fmla="*/ 231759 h 382679"/>
              <a:gd name="connsiteX17" fmla="*/ 1722268 w 1793352"/>
              <a:gd name="connsiteY17" fmla="*/ 285025 h 382679"/>
              <a:gd name="connsiteX18" fmla="*/ 1775534 w 1793352"/>
              <a:gd name="connsiteY18" fmla="*/ 356046 h 382679"/>
              <a:gd name="connsiteX19" fmla="*/ 1793289 w 1793352"/>
              <a:gd name="connsiteY19" fmla="*/ 382679 h 38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3352" h="382679">
                <a:moveTo>
                  <a:pt x="0" y="231759"/>
                </a:moveTo>
                <a:cubicBezTo>
                  <a:pt x="113499" y="156092"/>
                  <a:pt x="4369" y="225665"/>
                  <a:pt x="213064" y="116349"/>
                </a:cubicBezTo>
                <a:cubicBezTo>
                  <a:pt x="286921" y="77662"/>
                  <a:pt x="174055" y="120474"/>
                  <a:pt x="292963" y="80839"/>
                </a:cubicBezTo>
                <a:cubicBezTo>
                  <a:pt x="349188" y="83798"/>
                  <a:pt x="405991" y="81155"/>
                  <a:pt x="461639" y="89716"/>
                </a:cubicBezTo>
                <a:cubicBezTo>
                  <a:pt x="483914" y="93143"/>
                  <a:pt x="502113" y="110158"/>
                  <a:pt x="523782" y="116349"/>
                </a:cubicBezTo>
                <a:cubicBezTo>
                  <a:pt x="543902" y="122098"/>
                  <a:pt x="565211" y="122268"/>
                  <a:pt x="585926" y="125227"/>
                </a:cubicBezTo>
                <a:cubicBezTo>
                  <a:pt x="653988" y="116349"/>
                  <a:pt x="723231" y="114028"/>
                  <a:pt x="790112" y="98594"/>
                </a:cubicBezTo>
                <a:cubicBezTo>
                  <a:pt x="802345" y="95771"/>
                  <a:pt x="805900" y="78287"/>
                  <a:pt x="816745" y="71961"/>
                </a:cubicBezTo>
                <a:cubicBezTo>
                  <a:pt x="841920" y="57276"/>
                  <a:pt x="870011" y="48287"/>
                  <a:pt x="896644" y="36450"/>
                </a:cubicBezTo>
                <a:cubicBezTo>
                  <a:pt x="902563" y="24613"/>
                  <a:pt x="901268" y="2581"/>
                  <a:pt x="914400" y="940"/>
                </a:cubicBezTo>
                <a:cubicBezTo>
                  <a:pt x="955926" y="-4251"/>
                  <a:pt x="997161" y="13504"/>
                  <a:pt x="1038687" y="18695"/>
                </a:cubicBezTo>
                <a:cubicBezTo>
                  <a:pt x="1068197" y="22384"/>
                  <a:pt x="1097872" y="24614"/>
                  <a:pt x="1127464" y="27573"/>
                </a:cubicBezTo>
                <a:cubicBezTo>
                  <a:pt x="1200818" y="59010"/>
                  <a:pt x="1186407" y="54870"/>
                  <a:pt x="1269507" y="80839"/>
                </a:cubicBezTo>
                <a:cubicBezTo>
                  <a:pt x="1290070" y="87265"/>
                  <a:pt x="1311559" y="90817"/>
                  <a:pt x="1331650" y="98594"/>
                </a:cubicBezTo>
                <a:cubicBezTo>
                  <a:pt x="1403402" y="126369"/>
                  <a:pt x="1471722" y="163042"/>
                  <a:pt x="1544714" y="187371"/>
                </a:cubicBezTo>
                <a:cubicBezTo>
                  <a:pt x="1553592" y="190330"/>
                  <a:pt x="1562977" y="192063"/>
                  <a:pt x="1571347" y="196248"/>
                </a:cubicBezTo>
                <a:cubicBezTo>
                  <a:pt x="1649120" y="235134"/>
                  <a:pt x="1579991" y="216923"/>
                  <a:pt x="1669002" y="231759"/>
                </a:cubicBezTo>
                <a:cubicBezTo>
                  <a:pt x="1686757" y="249514"/>
                  <a:pt x="1714328" y="261204"/>
                  <a:pt x="1722268" y="285025"/>
                </a:cubicBezTo>
                <a:cubicBezTo>
                  <a:pt x="1744208" y="350846"/>
                  <a:pt x="1723283" y="329921"/>
                  <a:pt x="1775534" y="356046"/>
                </a:cubicBezTo>
                <a:cubicBezTo>
                  <a:pt x="1795381" y="375894"/>
                  <a:pt x="1793289" y="365432"/>
                  <a:pt x="1793289" y="382679"/>
                </a:cubicBezTo>
              </a:path>
            </a:pathLst>
          </a:cu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Vrije vorm 12"/>
          <p:cNvSpPr/>
          <p:nvPr/>
        </p:nvSpPr>
        <p:spPr>
          <a:xfrm>
            <a:off x="1544638" y="4856163"/>
            <a:ext cx="944562" cy="261937"/>
          </a:xfrm>
          <a:custGeom>
            <a:avLst/>
            <a:gdLst>
              <a:gd name="connsiteX0" fmla="*/ 0 w 1793352"/>
              <a:gd name="connsiteY0" fmla="*/ 231759 h 382679"/>
              <a:gd name="connsiteX1" fmla="*/ 213064 w 1793352"/>
              <a:gd name="connsiteY1" fmla="*/ 116349 h 382679"/>
              <a:gd name="connsiteX2" fmla="*/ 292963 w 1793352"/>
              <a:gd name="connsiteY2" fmla="*/ 80839 h 382679"/>
              <a:gd name="connsiteX3" fmla="*/ 461639 w 1793352"/>
              <a:gd name="connsiteY3" fmla="*/ 89716 h 382679"/>
              <a:gd name="connsiteX4" fmla="*/ 523782 w 1793352"/>
              <a:gd name="connsiteY4" fmla="*/ 116349 h 382679"/>
              <a:gd name="connsiteX5" fmla="*/ 585926 w 1793352"/>
              <a:gd name="connsiteY5" fmla="*/ 125227 h 382679"/>
              <a:gd name="connsiteX6" fmla="*/ 790112 w 1793352"/>
              <a:gd name="connsiteY6" fmla="*/ 98594 h 382679"/>
              <a:gd name="connsiteX7" fmla="*/ 816745 w 1793352"/>
              <a:gd name="connsiteY7" fmla="*/ 71961 h 382679"/>
              <a:gd name="connsiteX8" fmla="*/ 896644 w 1793352"/>
              <a:gd name="connsiteY8" fmla="*/ 36450 h 382679"/>
              <a:gd name="connsiteX9" fmla="*/ 914400 w 1793352"/>
              <a:gd name="connsiteY9" fmla="*/ 940 h 382679"/>
              <a:gd name="connsiteX10" fmla="*/ 1038687 w 1793352"/>
              <a:gd name="connsiteY10" fmla="*/ 18695 h 382679"/>
              <a:gd name="connsiteX11" fmla="*/ 1127464 w 1793352"/>
              <a:gd name="connsiteY11" fmla="*/ 27573 h 382679"/>
              <a:gd name="connsiteX12" fmla="*/ 1269507 w 1793352"/>
              <a:gd name="connsiteY12" fmla="*/ 80839 h 382679"/>
              <a:gd name="connsiteX13" fmla="*/ 1331650 w 1793352"/>
              <a:gd name="connsiteY13" fmla="*/ 98594 h 382679"/>
              <a:gd name="connsiteX14" fmla="*/ 1544714 w 1793352"/>
              <a:gd name="connsiteY14" fmla="*/ 187371 h 382679"/>
              <a:gd name="connsiteX15" fmla="*/ 1571347 w 1793352"/>
              <a:gd name="connsiteY15" fmla="*/ 196248 h 382679"/>
              <a:gd name="connsiteX16" fmla="*/ 1669002 w 1793352"/>
              <a:gd name="connsiteY16" fmla="*/ 231759 h 382679"/>
              <a:gd name="connsiteX17" fmla="*/ 1722268 w 1793352"/>
              <a:gd name="connsiteY17" fmla="*/ 285025 h 382679"/>
              <a:gd name="connsiteX18" fmla="*/ 1775534 w 1793352"/>
              <a:gd name="connsiteY18" fmla="*/ 356046 h 382679"/>
              <a:gd name="connsiteX19" fmla="*/ 1793289 w 1793352"/>
              <a:gd name="connsiteY19" fmla="*/ 382679 h 38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3352" h="382679">
                <a:moveTo>
                  <a:pt x="0" y="231759"/>
                </a:moveTo>
                <a:cubicBezTo>
                  <a:pt x="113499" y="156092"/>
                  <a:pt x="4369" y="225665"/>
                  <a:pt x="213064" y="116349"/>
                </a:cubicBezTo>
                <a:cubicBezTo>
                  <a:pt x="286921" y="77662"/>
                  <a:pt x="174055" y="120474"/>
                  <a:pt x="292963" y="80839"/>
                </a:cubicBezTo>
                <a:cubicBezTo>
                  <a:pt x="349188" y="83798"/>
                  <a:pt x="405991" y="81155"/>
                  <a:pt x="461639" y="89716"/>
                </a:cubicBezTo>
                <a:cubicBezTo>
                  <a:pt x="483914" y="93143"/>
                  <a:pt x="502113" y="110158"/>
                  <a:pt x="523782" y="116349"/>
                </a:cubicBezTo>
                <a:cubicBezTo>
                  <a:pt x="543902" y="122098"/>
                  <a:pt x="565211" y="122268"/>
                  <a:pt x="585926" y="125227"/>
                </a:cubicBezTo>
                <a:cubicBezTo>
                  <a:pt x="653988" y="116349"/>
                  <a:pt x="723231" y="114028"/>
                  <a:pt x="790112" y="98594"/>
                </a:cubicBezTo>
                <a:cubicBezTo>
                  <a:pt x="802345" y="95771"/>
                  <a:pt x="805900" y="78287"/>
                  <a:pt x="816745" y="71961"/>
                </a:cubicBezTo>
                <a:cubicBezTo>
                  <a:pt x="841920" y="57276"/>
                  <a:pt x="870011" y="48287"/>
                  <a:pt x="896644" y="36450"/>
                </a:cubicBezTo>
                <a:cubicBezTo>
                  <a:pt x="902563" y="24613"/>
                  <a:pt x="901268" y="2581"/>
                  <a:pt x="914400" y="940"/>
                </a:cubicBezTo>
                <a:cubicBezTo>
                  <a:pt x="955926" y="-4251"/>
                  <a:pt x="997161" y="13504"/>
                  <a:pt x="1038687" y="18695"/>
                </a:cubicBezTo>
                <a:cubicBezTo>
                  <a:pt x="1068197" y="22384"/>
                  <a:pt x="1097872" y="24614"/>
                  <a:pt x="1127464" y="27573"/>
                </a:cubicBezTo>
                <a:cubicBezTo>
                  <a:pt x="1200818" y="59010"/>
                  <a:pt x="1186407" y="54870"/>
                  <a:pt x="1269507" y="80839"/>
                </a:cubicBezTo>
                <a:cubicBezTo>
                  <a:pt x="1290070" y="87265"/>
                  <a:pt x="1311559" y="90817"/>
                  <a:pt x="1331650" y="98594"/>
                </a:cubicBezTo>
                <a:cubicBezTo>
                  <a:pt x="1403402" y="126369"/>
                  <a:pt x="1471722" y="163042"/>
                  <a:pt x="1544714" y="187371"/>
                </a:cubicBezTo>
                <a:cubicBezTo>
                  <a:pt x="1553592" y="190330"/>
                  <a:pt x="1562977" y="192063"/>
                  <a:pt x="1571347" y="196248"/>
                </a:cubicBezTo>
                <a:cubicBezTo>
                  <a:pt x="1649120" y="235134"/>
                  <a:pt x="1579991" y="216923"/>
                  <a:pt x="1669002" y="231759"/>
                </a:cubicBezTo>
                <a:cubicBezTo>
                  <a:pt x="1686757" y="249514"/>
                  <a:pt x="1714328" y="261204"/>
                  <a:pt x="1722268" y="285025"/>
                </a:cubicBezTo>
                <a:cubicBezTo>
                  <a:pt x="1744208" y="350846"/>
                  <a:pt x="1723283" y="329921"/>
                  <a:pt x="1775534" y="356046"/>
                </a:cubicBezTo>
                <a:cubicBezTo>
                  <a:pt x="1795381" y="375894"/>
                  <a:pt x="1793289" y="365432"/>
                  <a:pt x="1793289" y="382679"/>
                </a:cubicBezTo>
              </a:path>
            </a:pathLst>
          </a:cu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Vrije vorm 13"/>
          <p:cNvSpPr/>
          <p:nvPr/>
        </p:nvSpPr>
        <p:spPr>
          <a:xfrm>
            <a:off x="1762125" y="5622925"/>
            <a:ext cx="488950" cy="190500"/>
          </a:xfrm>
          <a:custGeom>
            <a:avLst/>
            <a:gdLst>
              <a:gd name="connsiteX0" fmla="*/ 0 w 1793352"/>
              <a:gd name="connsiteY0" fmla="*/ 231759 h 382679"/>
              <a:gd name="connsiteX1" fmla="*/ 213064 w 1793352"/>
              <a:gd name="connsiteY1" fmla="*/ 116349 h 382679"/>
              <a:gd name="connsiteX2" fmla="*/ 292963 w 1793352"/>
              <a:gd name="connsiteY2" fmla="*/ 80839 h 382679"/>
              <a:gd name="connsiteX3" fmla="*/ 461639 w 1793352"/>
              <a:gd name="connsiteY3" fmla="*/ 89716 h 382679"/>
              <a:gd name="connsiteX4" fmla="*/ 523782 w 1793352"/>
              <a:gd name="connsiteY4" fmla="*/ 116349 h 382679"/>
              <a:gd name="connsiteX5" fmla="*/ 585926 w 1793352"/>
              <a:gd name="connsiteY5" fmla="*/ 125227 h 382679"/>
              <a:gd name="connsiteX6" fmla="*/ 790112 w 1793352"/>
              <a:gd name="connsiteY6" fmla="*/ 98594 h 382679"/>
              <a:gd name="connsiteX7" fmla="*/ 816745 w 1793352"/>
              <a:gd name="connsiteY7" fmla="*/ 71961 h 382679"/>
              <a:gd name="connsiteX8" fmla="*/ 896644 w 1793352"/>
              <a:gd name="connsiteY8" fmla="*/ 36450 h 382679"/>
              <a:gd name="connsiteX9" fmla="*/ 914400 w 1793352"/>
              <a:gd name="connsiteY9" fmla="*/ 940 h 382679"/>
              <a:gd name="connsiteX10" fmla="*/ 1038687 w 1793352"/>
              <a:gd name="connsiteY10" fmla="*/ 18695 h 382679"/>
              <a:gd name="connsiteX11" fmla="*/ 1127464 w 1793352"/>
              <a:gd name="connsiteY11" fmla="*/ 27573 h 382679"/>
              <a:gd name="connsiteX12" fmla="*/ 1269507 w 1793352"/>
              <a:gd name="connsiteY12" fmla="*/ 80839 h 382679"/>
              <a:gd name="connsiteX13" fmla="*/ 1331650 w 1793352"/>
              <a:gd name="connsiteY13" fmla="*/ 98594 h 382679"/>
              <a:gd name="connsiteX14" fmla="*/ 1544714 w 1793352"/>
              <a:gd name="connsiteY14" fmla="*/ 187371 h 382679"/>
              <a:gd name="connsiteX15" fmla="*/ 1571347 w 1793352"/>
              <a:gd name="connsiteY15" fmla="*/ 196248 h 382679"/>
              <a:gd name="connsiteX16" fmla="*/ 1669002 w 1793352"/>
              <a:gd name="connsiteY16" fmla="*/ 231759 h 382679"/>
              <a:gd name="connsiteX17" fmla="*/ 1722268 w 1793352"/>
              <a:gd name="connsiteY17" fmla="*/ 285025 h 382679"/>
              <a:gd name="connsiteX18" fmla="*/ 1775534 w 1793352"/>
              <a:gd name="connsiteY18" fmla="*/ 356046 h 382679"/>
              <a:gd name="connsiteX19" fmla="*/ 1793289 w 1793352"/>
              <a:gd name="connsiteY19" fmla="*/ 382679 h 38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3352" h="382679">
                <a:moveTo>
                  <a:pt x="0" y="231759"/>
                </a:moveTo>
                <a:cubicBezTo>
                  <a:pt x="113499" y="156092"/>
                  <a:pt x="4369" y="225665"/>
                  <a:pt x="213064" y="116349"/>
                </a:cubicBezTo>
                <a:cubicBezTo>
                  <a:pt x="286921" y="77662"/>
                  <a:pt x="174055" y="120474"/>
                  <a:pt x="292963" y="80839"/>
                </a:cubicBezTo>
                <a:cubicBezTo>
                  <a:pt x="349188" y="83798"/>
                  <a:pt x="405991" y="81155"/>
                  <a:pt x="461639" y="89716"/>
                </a:cubicBezTo>
                <a:cubicBezTo>
                  <a:pt x="483914" y="93143"/>
                  <a:pt x="502113" y="110158"/>
                  <a:pt x="523782" y="116349"/>
                </a:cubicBezTo>
                <a:cubicBezTo>
                  <a:pt x="543902" y="122098"/>
                  <a:pt x="565211" y="122268"/>
                  <a:pt x="585926" y="125227"/>
                </a:cubicBezTo>
                <a:cubicBezTo>
                  <a:pt x="653988" y="116349"/>
                  <a:pt x="723231" y="114028"/>
                  <a:pt x="790112" y="98594"/>
                </a:cubicBezTo>
                <a:cubicBezTo>
                  <a:pt x="802345" y="95771"/>
                  <a:pt x="805900" y="78287"/>
                  <a:pt x="816745" y="71961"/>
                </a:cubicBezTo>
                <a:cubicBezTo>
                  <a:pt x="841920" y="57276"/>
                  <a:pt x="870011" y="48287"/>
                  <a:pt x="896644" y="36450"/>
                </a:cubicBezTo>
                <a:cubicBezTo>
                  <a:pt x="902563" y="24613"/>
                  <a:pt x="901268" y="2581"/>
                  <a:pt x="914400" y="940"/>
                </a:cubicBezTo>
                <a:cubicBezTo>
                  <a:pt x="955926" y="-4251"/>
                  <a:pt x="997161" y="13504"/>
                  <a:pt x="1038687" y="18695"/>
                </a:cubicBezTo>
                <a:cubicBezTo>
                  <a:pt x="1068197" y="22384"/>
                  <a:pt x="1097872" y="24614"/>
                  <a:pt x="1127464" y="27573"/>
                </a:cubicBezTo>
                <a:cubicBezTo>
                  <a:pt x="1200818" y="59010"/>
                  <a:pt x="1186407" y="54870"/>
                  <a:pt x="1269507" y="80839"/>
                </a:cubicBezTo>
                <a:cubicBezTo>
                  <a:pt x="1290070" y="87265"/>
                  <a:pt x="1311559" y="90817"/>
                  <a:pt x="1331650" y="98594"/>
                </a:cubicBezTo>
                <a:cubicBezTo>
                  <a:pt x="1403402" y="126369"/>
                  <a:pt x="1471722" y="163042"/>
                  <a:pt x="1544714" y="187371"/>
                </a:cubicBezTo>
                <a:cubicBezTo>
                  <a:pt x="1553592" y="190330"/>
                  <a:pt x="1562977" y="192063"/>
                  <a:pt x="1571347" y="196248"/>
                </a:cubicBezTo>
                <a:cubicBezTo>
                  <a:pt x="1649120" y="235134"/>
                  <a:pt x="1579991" y="216923"/>
                  <a:pt x="1669002" y="231759"/>
                </a:cubicBezTo>
                <a:cubicBezTo>
                  <a:pt x="1686757" y="249514"/>
                  <a:pt x="1714328" y="261204"/>
                  <a:pt x="1722268" y="285025"/>
                </a:cubicBezTo>
                <a:cubicBezTo>
                  <a:pt x="1744208" y="350846"/>
                  <a:pt x="1723283" y="329921"/>
                  <a:pt x="1775534" y="356046"/>
                </a:cubicBezTo>
                <a:cubicBezTo>
                  <a:pt x="1795381" y="375894"/>
                  <a:pt x="1793289" y="365432"/>
                  <a:pt x="1793289" y="382679"/>
                </a:cubicBezTo>
              </a:path>
            </a:pathLst>
          </a:cu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446" name="Tekstvak 2"/>
          <p:cNvSpPr txBox="1">
            <a:spLocks noChangeArrowheads="1"/>
          </p:cNvSpPr>
          <p:nvPr/>
        </p:nvSpPr>
        <p:spPr bwMode="auto">
          <a:xfrm>
            <a:off x="3771900" y="2071688"/>
            <a:ext cx="1468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Cambium</a:t>
            </a:r>
          </a:p>
        </p:txBody>
      </p:sp>
      <p:cxnSp>
        <p:nvCxnSpPr>
          <p:cNvPr id="5" name="Rechte verbindingslijn met pijl 4"/>
          <p:cNvCxnSpPr>
            <a:stCxn id="9" idx="19"/>
            <a:endCxn id="18446" idx="1"/>
          </p:cNvCxnSpPr>
          <p:nvPr/>
        </p:nvCxnSpPr>
        <p:spPr>
          <a:xfrm flipV="1">
            <a:off x="2665413" y="2301875"/>
            <a:ext cx="1106487" cy="522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Vrije vorm 2"/>
          <p:cNvSpPr/>
          <p:nvPr/>
        </p:nvSpPr>
        <p:spPr>
          <a:xfrm>
            <a:off x="488221" y="1846555"/>
            <a:ext cx="3187134" cy="218979"/>
          </a:xfrm>
          <a:custGeom>
            <a:avLst/>
            <a:gdLst>
              <a:gd name="connsiteX0" fmla="*/ 51 w 3187134"/>
              <a:gd name="connsiteY0" fmla="*/ 213064 h 218979"/>
              <a:gd name="connsiteX1" fmla="*/ 44439 w 3187134"/>
              <a:gd name="connsiteY1" fmla="*/ 195309 h 218979"/>
              <a:gd name="connsiteX2" fmla="*/ 71072 w 3187134"/>
              <a:gd name="connsiteY2" fmla="*/ 186431 h 218979"/>
              <a:gd name="connsiteX3" fmla="*/ 88828 w 3187134"/>
              <a:gd name="connsiteY3" fmla="*/ 168676 h 218979"/>
              <a:gd name="connsiteX4" fmla="*/ 133216 w 3187134"/>
              <a:gd name="connsiteY4" fmla="*/ 159798 h 218979"/>
              <a:gd name="connsiteX5" fmla="*/ 284136 w 3187134"/>
              <a:gd name="connsiteY5" fmla="*/ 150921 h 218979"/>
              <a:gd name="connsiteX6" fmla="*/ 337402 w 3187134"/>
              <a:gd name="connsiteY6" fmla="*/ 133165 h 218979"/>
              <a:gd name="connsiteX7" fmla="*/ 364035 w 3187134"/>
              <a:gd name="connsiteY7" fmla="*/ 124288 h 218979"/>
              <a:gd name="connsiteX8" fmla="*/ 381791 w 3187134"/>
              <a:gd name="connsiteY8" fmla="*/ 106532 h 218979"/>
              <a:gd name="connsiteX9" fmla="*/ 470567 w 3187134"/>
              <a:gd name="connsiteY9" fmla="*/ 79899 h 218979"/>
              <a:gd name="connsiteX10" fmla="*/ 594855 w 3187134"/>
              <a:gd name="connsiteY10" fmla="*/ 53266 h 218979"/>
              <a:gd name="connsiteX11" fmla="*/ 932206 w 3187134"/>
              <a:gd name="connsiteY11" fmla="*/ 53266 h 218979"/>
              <a:gd name="connsiteX12" fmla="*/ 949962 w 3187134"/>
              <a:gd name="connsiteY12" fmla="*/ 35511 h 218979"/>
              <a:gd name="connsiteX13" fmla="*/ 976595 w 3187134"/>
              <a:gd name="connsiteY13" fmla="*/ 17756 h 218979"/>
              <a:gd name="connsiteX14" fmla="*/ 1056494 w 3187134"/>
              <a:gd name="connsiteY14" fmla="*/ 26633 h 218979"/>
              <a:gd name="connsiteX15" fmla="*/ 1083127 w 3187134"/>
              <a:gd name="connsiteY15" fmla="*/ 35511 h 218979"/>
              <a:gd name="connsiteX16" fmla="*/ 1118637 w 3187134"/>
              <a:gd name="connsiteY16" fmla="*/ 44389 h 218979"/>
              <a:gd name="connsiteX17" fmla="*/ 1171903 w 3187134"/>
              <a:gd name="connsiteY17" fmla="*/ 62144 h 218979"/>
              <a:gd name="connsiteX18" fmla="*/ 1207414 w 3187134"/>
              <a:gd name="connsiteY18" fmla="*/ 53266 h 218979"/>
              <a:gd name="connsiteX19" fmla="*/ 1234047 w 3187134"/>
              <a:gd name="connsiteY19" fmla="*/ 35511 h 218979"/>
              <a:gd name="connsiteX20" fmla="*/ 1322824 w 3187134"/>
              <a:gd name="connsiteY20" fmla="*/ 26633 h 218979"/>
              <a:gd name="connsiteX21" fmla="*/ 1367212 w 3187134"/>
              <a:gd name="connsiteY21" fmla="*/ 35511 h 218979"/>
              <a:gd name="connsiteX22" fmla="*/ 1393845 w 3187134"/>
              <a:gd name="connsiteY22" fmla="*/ 44389 h 218979"/>
              <a:gd name="connsiteX23" fmla="*/ 1784462 w 3187134"/>
              <a:gd name="connsiteY23" fmla="*/ 35511 h 218979"/>
              <a:gd name="connsiteX24" fmla="*/ 1962016 w 3187134"/>
              <a:gd name="connsiteY24" fmla="*/ 26633 h 218979"/>
              <a:gd name="connsiteX25" fmla="*/ 2130692 w 3187134"/>
              <a:gd name="connsiteY25" fmla="*/ 44389 h 218979"/>
              <a:gd name="connsiteX26" fmla="*/ 2210591 w 3187134"/>
              <a:gd name="connsiteY26" fmla="*/ 79899 h 218979"/>
              <a:gd name="connsiteX27" fmla="*/ 2228346 w 3187134"/>
              <a:gd name="connsiteY27" fmla="*/ 53266 h 218979"/>
              <a:gd name="connsiteX28" fmla="*/ 2254979 w 3187134"/>
              <a:gd name="connsiteY28" fmla="*/ 35511 h 218979"/>
              <a:gd name="connsiteX29" fmla="*/ 2308245 w 3187134"/>
              <a:gd name="connsiteY29" fmla="*/ 17756 h 218979"/>
              <a:gd name="connsiteX30" fmla="*/ 2361511 w 3187134"/>
              <a:gd name="connsiteY30" fmla="*/ 26633 h 218979"/>
              <a:gd name="connsiteX31" fmla="*/ 2468043 w 3187134"/>
              <a:gd name="connsiteY31" fmla="*/ 8878 h 218979"/>
              <a:gd name="connsiteX32" fmla="*/ 2530187 w 3187134"/>
              <a:gd name="connsiteY32" fmla="*/ 0 h 218979"/>
              <a:gd name="connsiteX33" fmla="*/ 2849783 w 3187134"/>
              <a:gd name="connsiteY33" fmla="*/ 8878 h 218979"/>
              <a:gd name="connsiteX34" fmla="*/ 2876416 w 3187134"/>
              <a:gd name="connsiteY34" fmla="*/ 26633 h 218979"/>
              <a:gd name="connsiteX35" fmla="*/ 3009581 w 3187134"/>
              <a:gd name="connsiteY35" fmla="*/ 17756 h 218979"/>
              <a:gd name="connsiteX36" fmla="*/ 3142746 w 3187134"/>
              <a:gd name="connsiteY36" fmla="*/ 35511 h 218979"/>
              <a:gd name="connsiteX37" fmla="*/ 3169379 w 3187134"/>
              <a:gd name="connsiteY37" fmla="*/ 53266 h 218979"/>
              <a:gd name="connsiteX38" fmla="*/ 3187134 w 3187134"/>
              <a:gd name="connsiteY38" fmla="*/ 71022 h 218979"/>
              <a:gd name="connsiteX39" fmla="*/ 3107235 w 3187134"/>
              <a:gd name="connsiteY39" fmla="*/ 79899 h 218979"/>
              <a:gd name="connsiteX40" fmla="*/ 3124991 w 3187134"/>
              <a:gd name="connsiteY40" fmla="*/ 62144 h 218979"/>
              <a:gd name="connsiteX41" fmla="*/ 3098358 w 3187134"/>
              <a:gd name="connsiteY41" fmla="*/ 53266 h 218979"/>
              <a:gd name="connsiteX42" fmla="*/ 3053969 w 3187134"/>
              <a:gd name="connsiteY42" fmla="*/ 44389 h 218979"/>
              <a:gd name="connsiteX43" fmla="*/ 3018459 w 3187134"/>
              <a:gd name="connsiteY43" fmla="*/ 35511 h 218979"/>
              <a:gd name="connsiteX44" fmla="*/ 2956315 w 3187134"/>
              <a:gd name="connsiteY44" fmla="*/ 44389 h 218979"/>
              <a:gd name="connsiteX45" fmla="*/ 2849783 w 3187134"/>
              <a:gd name="connsiteY45" fmla="*/ 53266 h 218979"/>
              <a:gd name="connsiteX46" fmla="*/ 2778762 w 3187134"/>
              <a:gd name="connsiteY46" fmla="*/ 71022 h 218979"/>
              <a:gd name="connsiteX47" fmla="*/ 2681107 w 3187134"/>
              <a:gd name="connsiteY47" fmla="*/ 62144 h 218979"/>
              <a:gd name="connsiteX48" fmla="*/ 2654474 w 3187134"/>
              <a:gd name="connsiteY48" fmla="*/ 53266 h 218979"/>
              <a:gd name="connsiteX49" fmla="*/ 2494676 w 3187134"/>
              <a:gd name="connsiteY49" fmla="*/ 44389 h 218979"/>
              <a:gd name="connsiteX50" fmla="*/ 2476921 w 3187134"/>
              <a:gd name="connsiteY50" fmla="*/ 26633 h 218979"/>
              <a:gd name="connsiteX51" fmla="*/ 2068548 w 3187134"/>
              <a:gd name="connsiteY51" fmla="*/ 8878 h 218979"/>
              <a:gd name="connsiteX52" fmla="*/ 1864362 w 3187134"/>
              <a:gd name="connsiteY52" fmla="*/ 17756 h 218979"/>
              <a:gd name="connsiteX53" fmla="*/ 1828851 w 3187134"/>
              <a:gd name="connsiteY53" fmla="*/ 35511 h 218979"/>
              <a:gd name="connsiteX54" fmla="*/ 1802218 w 3187134"/>
              <a:gd name="connsiteY54" fmla="*/ 44389 h 218979"/>
              <a:gd name="connsiteX55" fmla="*/ 1642420 w 3187134"/>
              <a:gd name="connsiteY55" fmla="*/ 53266 h 218979"/>
              <a:gd name="connsiteX56" fmla="*/ 1482622 w 3187134"/>
              <a:gd name="connsiteY56" fmla="*/ 44389 h 218979"/>
              <a:gd name="connsiteX57" fmla="*/ 1438233 w 3187134"/>
              <a:gd name="connsiteY57" fmla="*/ 53266 h 218979"/>
              <a:gd name="connsiteX58" fmla="*/ 1296191 w 3187134"/>
              <a:gd name="connsiteY58" fmla="*/ 71022 h 218979"/>
              <a:gd name="connsiteX59" fmla="*/ 1136393 w 3187134"/>
              <a:gd name="connsiteY59" fmla="*/ 71022 h 218979"/>
              <a:gd name="connsiteX60" fmla="*/ 1100882 w 3187134"/>
              <a:gd name="connsiteY60" fmla="*/ 62144 h 218979"/>
              <a:gd name="connsiteX61" fmla="*/ 976595 w 3187134"/>
              <a:gd name="connsiteY61" fmla="*/ 53266 h 218979"/>
              <a:gd name="connsiteX62" fmla="*/ 816796 w 3187134"/>
              <a:gd name="connsiteY62" fmla="*/ 53266 h 218979"/>
              <a:gd name="connsiteX63" fmla="*/ 781286 w 3187134"/>
              <a:gd name="connsiteY63" fmla="*/ 71022 h 218979"/>
              <a:gd name="connsiteX64" fmla="*/ 541589 w 3187134"/>
              <a:gd name="connsiteY64" fmla="*/ 79899 h 218979"/>
              <a:gd name="connsiteX65" fmla="*/ 514956 w 3187134"/>
              <a:gd name="connsiteY65" fmla="*/ 88777 h 218979"/>
              <a:gd name="connsiteX66" fmla="*/ 337402 w 3187134"/>
              <a:gd name="connsiteY66" fmla="*/ 106532 h 218979"/>
              <a:gd name="connsiteX67" fmla="*/ 248626 w 3187134"/>
              <a:gd name="connsiteY67" fmla="*/ 133165 h 218979"/>
              <a:gd name="connsiteX68" fmla="*/ 221993 w 3187134"/>
              <a:gd name="connsiteY68" fmla="*/ 142043 h 218979"/>
              <a:gd name="connsiteX69" fmla="*/ 133216 w 3187134"/>
              <a:gd name="connsiteY69" fmla="*/ 168676 h 218979"/>
              <a:gd name="connsiteX70" fmla="*/ 53317 w 3187134"/>
              <a:gd name="connsiteY70" fmla="*/ 213064 h 218979"/>
              <a:gd name="connsiteX71" fmla="*/ 51 w 3187134"/>
              <a:gd name="connsiteY71" fmla="*/ 213064 h 2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187134" h="218979">
                <a:moveTo>
                  <a:pt x="51" y="213064"/>
                </a:moveTo>
                <a:cubicBezTo>
                  <a:pt x="-1429" y="210105"/>
                  <a:pt x="29518" y="200904"/>
                  <a:pt x="44439" y="195309"/>
                </a:cubicBezTo>
                <a:cubicBezTo>
                  <a:pt x="53201" y="192023"/>
                  <a:pt x="63048" y="191246"/>
                  <a:pt x="71072" y="186431"/>
                </a:cubicBezTo>
                <a:cubicBezTo>
                  <a:pt x="78249" y="182125"/>
                  <a:pt x="81135" y="171973"/>
                  <a:pt x="88828" y="168676"/>
                </a:cubicBezTo>
                <a:cubicBezTo>
                  <a:pt x="102697" y="162732"/>
                  <a:pt x="118189" y="161164"/>
                  <a:pt x="133216" y="159798"/>
                </a:cubicBezTo>
                <a:cubicBezTo>
                  <a:pt x="183403" y="155236"/>
                  <a:pt x="233829" y="153880"/>
                  <a:pt x="284136" y="150921"/>
                </a:cubicBezTo>
                <a:lnTo>
                  <a:pt x="337402" y="133165"/>
                </a:lnTo>
                <a:lnTo>
                  <a:pt x="364035" y="124288"/>
                </a:lnTo>
                <a:cubicBezTo>
                  <a:pt x="369954" y="118369"/>
                  <a:pt x="374304" y="110275"/>
                  <a:pt x="381791" y="106532"/>
                </a:cubicBezTo>
                <a:cubicBezTo>
                  <a:pt x="413171" y="90842"/>
                  <a:pt x="438714" y="89455"/>
                  <a:pt x="470567" y="79899"/>
                </a:cubicBezTo>
                <a:cubicBezTo>
                  <a:pt x="560921" y="52793"/>
                  <a:pt x="486837" y="66769"/>
                  <a:pt x="594855" y="53266"/>
                </a:cubicBezTo>
                <a:cubicBezTo>
                  <a:pt x="729441" y="62239"/>
                  <a:pt x="785495" y="70871"/>
                  <a:pt x="932206" y="53266"/>
                </a:cubicBezTo>
                <a:cubicBezTo>
                  <a:pt x="940516" y="52269"/>
                  <a:pt x="943426" y="40740"/>
                  <a:pt x="949962" y="35511"/>
                </a:cubicBezTo>
                <a:cubicBezTo>
                  <a:pt x="958294" y="28846"/>
                  <a:pt x="967717" y="23674"/>
                  <a:pt x="976595" y="17756"/>
                </a:cubicBezTo>
                <a:cubicBezTo>
                  <a:pt x="1003228" y="20715"/>
                  <a:pt x="1030062" y="22228"/>
                  <a:pt x="1056494" y="26633"/>
                </a:cubicBezTo>
                <a:cubicBezTo>
                  <a:pt x="1065725" y="28171"/>
                  <a:pt x="1074129" y="32940"/>
                  <a:pt x="1083127" y="35511"/>
                </a:cubicBezTo>
                <a:cubicBezTo>
                  <a:pt x="1094859" y="38863"/>
                  <a:pt x="1106951" y="40883"/>
                  <a:pt x="1118637" y="44389"/>
                </a:cubicBezTo>
                <a:cubicBezTo>
                  <a:pt x="1136563" y="49767"/>
                  <a:pt x="1171903" y="62144"/>
                  <a:pt x="1171903" y="62144"/>
                </a:cubicBezTo>
                <a:cubicBezTo>
                  <a:pt x="1183740" y="59185"/>
                  <a:pt x="1196199" y="58072"/>
                  <a:pt x="1207414" y="53266"/>
                </a:cubicBezTo>
                <a:cubicBezTo>
                  <a:pt x="1217221" y="49063"/>
                  <a:pt x="1223651" y="37910"/>
                  <a:pt x="1234047" y="35511"/>
                </a:cubicBezTo>
                <a:cubicBezTo>
                  <a:pt x="1263025" y="28824"/>
                  <a:pt x="1293232" y="29592"/>
                  <a:pt x="1322824" y="26633"/>
                </a:cubicBezTo>
                <a:cubicBezTo>
                  <a:pt x="1337620" y="29592"/>
                  <a:pt x="1352574" y="31851"/>
                  <a:pt x="1367212" y="35511"/>
                </a:cubicBezTo>
                <a:cubicBezTo>
                  <a:pt x="1376290" y="37781"/>
                  <a:pt x="1384487" y="44389"/>
                  <a:pt x="1393845" y="44389"/>
                </a:cubicBezTo>
                <a:cubicBezTo>
                  <a:pt x="1524084" y="44389"/>
                  <a:pt x="1654256" y="38470"/>
                  <a:pt x="1784462" y="35511"/>
                </a:cubicBezTo>
                <a:cubicBezTo>
                  <a:pt x="1843647" y="32552"/>
                  <a:pt x="1902757" y="26633"/>
                  <a:pt x="1962016" y="26633"/>
                </a:cubicBezTo>
                <a:cubicBezTo>
                  <a:pt x="2051590" y="26633"/>
                  <a:pt x="2063654" y="30981"/>
                  <a:pt x="2130692" y="44389"/>
                </a:cubicBezTo>
                <a:cubicBezTo>
                  <a:pt x="2151191" y="59763"/>
                  <a:pt x="2179313" y="88836"/>
                  <a:pt x="2210591" y="79899"/>
                </a:cubicBezTo>
                <a:cubicBezTo>
                  <a:pt x="2220850" y="76968"/>
                  <a:pt x="2220801" y="60811"/>
                  <a:pt x="2228346" y="53266"/>
                </a:cubicBezTo>
                <a:cubicBezTo>
                  <a:pt x="2235891" y="45721"/>
                  <a:pt x="2245229" y="39844"/>
                  <a:pt x="2254979" y="35511"/>
                </a:cubicBezTo>
                <a:cubicBezTo>
                  <a:pt x="2272082" y="27910"/>
                  <a:pt x="2308245" y="17756"/>
                  <a:pt x="2308245" y="17756"/>
                </a:cubicBezTo>
                <a:cubicBezTo>
                  <a:pt x="2326000" y="20715"/>
                  <a:pt x="2343539" y="27632"/>
                  <a:pt x="2361511" y="26633"/>
                </a:cubicBezTo>
                <a:cubicBezTo>
                  <a:pt x="2397456" y="24636"/>
                  <a:pt x="2432483" y="14493"/>
                  <a:pt x="2468043" y="8878"/>
                </a:cubicBezTo>
                <a:cubicBezTo>
                  <a:pt x="2488712" y="5614"/>
                  <a:pt x="2509472" y="2959"/>
                  <a:pt x="2530187" y="0"/>
                </a:cubicBezTo>
                <a:cubicBezTo>
                  <a:pt x="2636719" y="2959"/>
                  <a:pt x="2743524" y="704"/>
                  <a:pt x="2849783" y="8878"/>
                </a:cubicBezTo>
                <a:cubicBezTo>
                  <a:pt x="2860421" y="9696"/>
                  <a:pt x="2865763" y="26041"/>
                  <a:pt x="2876416" y="26633"/>
                </a:cubicBezTo>
                <a:cubicBezTo>
                  <a:pt x="2920834" y="29101"/>
                  <a:pt x="2965193" y="20715"/>
                  <a:pt x="3009581" y="17756"/>
                </a:cubicBezTo>
                <a:cubicBezTo>
                  <a:pt x="3033391" y="19740"/>
                  <a:pt x="3106481" y="17379"/>
                  <a:pt x="3142746" y="35511"/>
                </a:cubicBezTo>
                <a:cubicBezTo>
                  <a:pt x="3152289" y="40283"/>
                  <a:pt x="3161048" y="46601"/>
                  <a:pt x="3169379" y="53266"/>
                </a:cubicBezTo>
                <a:cubicBezTo>
                  <a:pt x="3175915" y="58495"/>
                  <a:pt x="3187134" y="71022"/>
                  <a:pt x="3187134" y="71022"/>
                </a:cubicBezTo>
                <a:cubicBezTo>
                  <a:pt x="3160501" y="73981"/>
                  <a:pt x="3133763" y="83689"/>
                  <a:pt x="3107235" y="79899"/>
                </a:cubicBezTo>
                <a:cubicBezTo>
                  <a:pt x="3098949" y="78715"/>
                  <a:pt x="3127638" y="70085"/>
                  <a:pt x="3124991" y="62144"/>
                </a:cubicBezTo>
                <a:cubicBezTo>
                  <a:pt x="3122032" y="53266"/>
                  <a:pt x="3107437" y="55536"/>
                  <a:pt x="3098358" y="53266"/>
                </a:cubicBezTo>
                <a:cubicBezTo>
                  <a:pt x="3083719" y="49606"/>
                  <a:pt x="3068699" y="47662"/>
                  <a:pt x="3053969" y="44389"/>
                </a:cubicBezTo>
                <a:cubicBezTo>
                  <a:pt x="3042059" y="41742"/>
                  <a:pt x="3030296" y="38470"/>
                  <a:pt x="3018459" y="35511"/>
                </a:cubicBezTo>
                <a:cubicBezTo>
                  <a:pt x="2997744" y="38470"/>
                  <a:pt x="2977125" y="42199"/>
                  <a:pt x="2956315" y="44389"/>
                </a:cubicBezTo>
                <a:cubicBezTo>
                  <a:pt x="2920877" y="48119"/>
                  <a:pt x="2885173" y="49103"/>
                  <a:pt x="2849783" y="53266"/>
                </a:cubicBezTo>
                <a:cubicBezTo>
                  <a:pt x="2816672" y="57161"/>
                  <a:pt x="2807025" y="61601"/>
                  <a:pt x="2778762" y="71022"/>
                </a:cubicBezTo>
                <a:cubicBezTo>
                  <a:pt x="2746210" y="68063"/>
                  <a:pt x="2713464" y="66767"/>
                  <a:pt x="2681107" y="62144"/>
                </a:cubicBezTo>
                <a:cubicBezTo>
                  <a:pt x="2671843" y="60821"/>
                  <a:pt x="2663790" y="54153"/>
                  <a:pt x="2654474" y="53266"/>
                </a:cubicBezTo>
                <a:cubicBezTo>
                  <a:pt x="2601366" y="48208"/>
                  <a:pt x="2547942" y="47348"/>
                  <a:pt x="2494676" y="44389"/>
                </a:cubicBezTo>
                <a:cubicBezTo>
                  <a:pt x="2488758" y="38470"/>
                  <a:pt x="2485272" y="27190"/>
                  <a:pt x="2476921" y="26633"/>
                </a:cubicBezTo>
                <a:cubicBezTo>
                  <a:pt x="2022159" y="-3684"/>
                  <a:pt x="2220611" y="59568"/>
                  <a:pt x="2068548" y="8878"/>
                </a:cubicBezTo>
                <a:cubicBezTo>
                  <a:pt x="2000486" y="11837"/>
                  <a:pt x="1932072" y="10233"/>
                  <a:pt x="1864362" y="17756"/>
                </a:cubicBezTo>
                <a:cubicBezTo>
                  <a:pt x="1851209" y="19217"/>
                  <a:pt x="1841015" y="30298"/>
                  <a:pt x="1828851" y="35511"/>
                </a:cubicBezTo>
                <a:cubicBezTo>
                  <a:pt x="1820250" y="39197"/>
                  <a:pt x="1811534" y="43502"/>
                  <a:pt x="1802218" y="44389"/>
                </a:cubicBezTo>
                <a:cubicBezTo>
                  <a:pt x="1749110" y="49447"/>
                  <a:pt x="1695686" y="50307"/>
                  <a:pt x="1642420" y="53266"/>
                </a:cubicBezTo>
                <a:cubicBezTo>
                  <a:pt x="1589154" y="50307"/>
                  <a:pt x="1535970" y="44389"/>
                  <a:pt x="1482622" y="44389"/>
                </a:cubicBezTo>
                <a:cubicBezTo>
                  <a:pt x="1467533" y="44389"/>
                  <a:pt x="1453117" y="50785"/>
                  <a:pt x="1438233" y="53266"/>
                </a:cubicBezTo>
                <a:cubicBezTo>
                  <a:pt x="1387553" y="61712"/>
                  <a:pt x="1348234" y="65239"/>
                  <a:pt x="1296191" y="71022"/>
                </a:cubicBezTo>
                <a:cubicBezTo>
                  <a:pt x="1224791" y="88870"/>
                  <a:pt x="1257853" y="84517"/>
                  <a:pt x="1136393" y="71022"/>
                </a:cubicBezTo>
                <a:cubicBezTo>
                  <a:pt x="1124266" y="69675"/>
                  <a:pt x="1113009" y="63491"/>
                  <a:pt x="1100882" y="62144"/>
                </a:cubicBezTo>
                <a:cubicBezTo>
                  <a:pt x="1059601" y="57557"/>
                  <a:pt x="1018024" y="56225"/>
                  <a:pt x="976595" y="53266"/>
                </a:cubicBezTo>
                <a:cubicBezTo>
                  <a:pt x="906674" y="41613"/>
                  <a:pt x="904654" y="36793"/>
                  <a:pt x="816796" y="53266"/>
                </a:cubicBezTo>
                <a:cubicBezTo>
                  <a:pt x="803789" y="55705"/>
                  <a:pt x="794458" y="69747"/>
                  <a:pt x="781286" y="71022"/>
                </a:cubicBezTo>
                <a:cubicBezTo>
                  <a:pt x="701704" y="78724"/>
                  <a:pt x="621488" y="76940"/>
                  <a:pt x="541589" y="79899"/>
                </a:cubicBezTo>
                <a:cubicBezTo>
                  <a:pt x="532711" y="82858"/>
                  <a:pt x="524132" y="86942"/>
                  <a:pt x="514956" y="88777"/>
                </a:cubicBezTo>
                <a:cubicBezTo>
                  <a:pt x="461199" y="99529"/>
                  <a:pt x="387780" y="102657"/>
                  <a:pt x="337402" y="106532"/>
                </a:cubicBezTo>
                <a:cubicBezTo>
                  <a:pt x="277087" y="126638"/>
                  <a:pt x="350256" y="102676"/>
                  <a:pt x="248626" y="133165"/>
                </a:cubicBezTo>
                <a:cubicBezTo>
                  <a:pt x="239663" y="135854"/>
                  <a:pt x="230871" y="139084"/>
                  <a:pt x="221993" y="142043"/>
                </a:cubicBezTo>
                <a:cubicBezTo>
                  <a:pt x="185434" y="178600"/>
                  <a:pt x="218052" y="153251"/>
                  <a:pt x="133216" y="168676"/>
                </a:cubicBezTo>
                <a:cubicBezTo>
                  <a:pt x="74321" y="179385"/>
                  <a:pt x="141775" y="183577"/>
                  <a:pt x="53317" y="213064"/>
                </a:cubicBezTo>
                <a:cubicBezTo>
                  <a:pt x="18262" y="224749"/>
                  <a:pt x="1531" y="216023"/>
                  <a:pt x="51" y="213064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783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T1. Planten en dieren</a:t>
            </a:r>
          </a:p>
        </p:txBody>
      </p:sp>
      <p:sp>
        <p:nvSpPr>
          <p:cNvPr id="6" name="Rectangle 219"/>
          <p:cNvSpPr>
            <a:spLocks noChangeArrowheads="1"/>
          </p:cNvSpPr>
          <p:nvPr/>
        </p:nvSpPr>
        <p:spPr bwMode="auto">
          <a:xfrm>
            <a:off x="1541585" y="5040923"/>
            <a:ext cx="2228997" cy="1215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sp>
        <p:nvSpPr>
          <p:cNvPr id="7" name="Rectangle 220"/>
          <p:cNvSpPr>
            <a:spLocks noChangeArrowheads="1"/>
          </p:cNvSpPr>
          <p:nvPr/>
        </p:nvSpPr>
        <p:spPr bwMode="auto">
          <a:xfrm>
            <a:off x="5115805" y="5040923"/>
            <a:ext cx="1859426" cy="1215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cxnSp>
        <p:nvCxnSpPr>
          <p:cNvPr id="8" name="Line 221"/>
          <p:cNvCxnSpPr>
            <a:cxnSpLocks noChangeShapeType="1"/>
          </p:cNvCxnSpPr>
          <p:nvPr/>
        </p:nvCxnSpPr>
        <p:spPr bwMode="auto">
          <a:xfrm flipH="1">
            <a:off x="3858505" y="5043365"/>
            <a:ext cx="4572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222"/>
          <p:cNvCxnSpPr>
            <a:cxnSpLocks noChangeShapeType="1"/>
          </p:cNvCxnSpPr>
          <p:nvPr/>
        </p:nvCxnSpPr>
        <p:spPr bwMode="auto">
          <a:xfrm rot="16200000" flipH="1">
            <a:off x="4656407" y="5069498"/>
            <a:ext cx="40005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-170413" y="914401"/>
            <a:ext cx="94848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hangingPunct="0">
              <a:tabLst>
                <a:tab pos="-457200" algn="l"/>
                <a:tab pos="269875" algn="l"/>
              </a:tabLst>
            </a:pPr>
            <a:r>
              <a:rPr lang="nl-NL" altLang="nl-NL" b="1" dirty="0" smtClean="0">
                <a:ea typeface="Times New Roman" panose="02020603050405020304" pitchFamily="18" charset="0"/>
              </a:rPr>
              <a:t>Practicum 1. Blz. 2. De krekel.</a:t>
            </a:r>
            <a:br>
              <a:rPr lang="nl-NL" altLang="nl-NL" b="1" dirty="0" smtClean="0">
                <a:ea typeface="Times New Roman" panose="02020603050405020304" pitchFamily="18" charset="0"/>
              </a:rPr>
            </a:br>
            <a:endParaRPr lang="nl-NL" altLang="nl-NL" sz="800" dirty="0"/>
          </a:p>
          <a:p>
            <a:pPr lvl="0" indent="457200" algn="ctr" eaLnBrk="0" hangingPunct="0">
              <a:tabLst>
                <a:tab pos="-457200" algn="l"/>
                <a:tab pos="269875" algn="l"/>
              </a:tabLst>
            </a:pPr>
            <a:r>
              <a:rPr lang="nl-NL" altLang="nl-NL" dirty="0">
                <a:ea typeface="Times New Roman" panose="02020603050405020304" pitchFamily="18" charset="0"/>
                <a:cs typeface="Courier New" panose="02070309020205020404" pitchFamily="49" charset="0"/>
              </a:rPr>
              <a:t>Hoe komt een bioloog ergens achter?</a:t>
            </a:r>
            <a:endParaRPr lang="nl-NL" altLang="nl-NL" sz="800" dirty="0"/>
          </a:p>
          <a:p>
            <a:pPr lvl="0" indent="457200" eaLnBrk="0" hangingPunct="0">
              <a:tabLst>
                <a:tab pos="-457200" algn="l"/>
                <a:tab pos="269875" algn="l"/>
              </a:tabLst>
            </a:pPr>
            <a:r>
              <a:rPr lang="nl-NL" altLang="nl-NL" dirty="0">
                <a:ea typeface="Times New Roman" panose="02020603050405020304" pitchFamily="18" charset="0"/>
                <a:cs typeface="Courier New" panose="02070309020205020404" pitchFamily="49" charset="0"/>
              </a:rPr>
              <a:t>1. ………………………………………………………………………………………………</a:t>
            </a:r>
            <a:endParaRPr lang="nl-NL" altLang="nl-NL" sz="800" dirty="0"/>
          </a:p>
          <a:p>
            <a:pPr lvl="0" indent="457200" eaLnBrk="0" hangingPunct="0">
              <a:tabLst>
                <a:tab pos="-457200" algn="l"/>
                <a:tab pos="269875" algn="l"/>
              </a:tabLst>
            </a:pPr>
            <a:endParaRPr lang="nl-NL" altLang="nl-NL" dirty="0" smtClean="0"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indent="457200" eaLnBrk="0" hangingPunct="0">
              <a:tabLst>
                <a:tab pos="-457200" algn="l"/>
                <a:tab pos="269875" algn="l"/>
              </a:tabLst>
            </a:pPr>
            <a:r>
              <a:rPr lang="nl-NL" altLang="nl-NL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nl-NL" altLang="nl-NL" dirty="0">
                <a:ea typeface="Times New Roman" panose="02020603050405020304" pitchFamily="18" charset="0"/>
                <a:cs typeface="Courier New" panose="02070309020205020404" pitchFamily="49" charset="0"/>
              </a:rPr>
              <a:t>. ………………………………………………………………………………………………</a:t>
            </a:r>
            <a:endParaRPr lang="nl-NL" altLang="nl-NL" sz="800" dirty="0"/>
          </a:p>
          <a:p>
            <a:pPr lvl="0" indent="457200" eaLnBrk="0" hangingPunct="0">
              <a:tabLst>
                <a:tab pos="-457200" algn="l"/>
                <a:tab pos="269875" algn="l"/>
              </a:tabLst>
            </a:pPr>
            <a:endParaRPr lang="nl-NL" altLang="nl-NL" dirty="0" smtClean="0"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indent="457200" eaLnBrk="0" hangingPunct="0">
              <a:tabLst>
                <a:tab pos="-457200" algn="l"/>
                <a:tab pos="269875" algn="l"/>
              </a:tabLst>
            </a:pPr>
            <a:r>
              <a:rPr lang="nl-NL" altLang="nl-NL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nl-NL" altLang="nl-NL" dirty="0">
                <a:ea typeface="Times New Roman" panose="02020603050405020304" pitchFamily="18" charset="0"/>
                <a:cs typeface="Courier New" panose="02070309020205020404" pitchFamily="49" charset="0"/>
              </a:rPr>
              <a:t>. ………………………………………………………………………………………………</a:t>
            </a:r>
            <a:endParaRPr lang="nl-NL" altLang="nl-NL" sz="800" dirty="0"/>
          </a:p>
          <a:p>
            <a:pPr lvl="0" indent="457200" eaLnBrk="0" hangingPunct="0">
              <a:tabLst>
                <a:tab pos="-457200" algn="l"/>
                <a:tab pos="269875" algn="l"/>
              </a:tabLst>
            </a:pPr>
            <a:endParaRPr lang="nl-NL" altLang="nl-NL" dirty="0" smtClean="0"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indent="457200" eaLnBrk="0" hangingPunct="0">
              <a:tabLst>
                <a:tab pos="-457200" algn="l"/>
                <a:tab pos="269875" algn="l"/>
              </a:tabLst>
            </a:pPr>
            <a:r>
              <a:rPr lang="nl-NL" altLang="nl-NL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nl-NL" altLang="nl-NL" dirty="0">
                <a:ea typeface="Times New Roman" panose="02020603050405020304" pitchFamily="18" charset="0"/>
                <a:cs typeface="Courier New" panose="02070309020205020404" pitchFamily="49" charset="0"/>
              </a:rPr>
              <a:t>. ………………………………………… + ……………………………………………</a:t>
            </a:r>
            <a:endParaRPr lang="nl-NL" altLang="nl-NL" sz="800" dirty="0"/>
          </a:p>
          <a:p>
            <a:pPr lvl="0" indent="457200" eaLnBrk="0" hangingPunct="0">
              <a:tabLst>
                <a:tab pos="-457200" algn="l"/>
                <a:tab pos="269875" algn="l"/>
              </a:tabLst>
            </a:pPr>
            <a:r>
              <a:rPr lang="nl-NL" altLang="nl-NL" sz="3600" dirty="0" smtClean="0">
                <a:latin typeface="Arial" panose="020B0604020202020204" pitchFamily="34" charset="0"/>
              </a:rPr>
              <a:t>                 NS              Albert Hein</a:t>
            </a:r>
            <a:endParaRPr lang="nl-NL" altLang="nl-NL" sz="3600" dirty="0">
              <a:latin typeface="Arial" panose="020B0604020202020204" pitchFamily="34" charset="0"/>
            </a:endParaRPr>
          </a:p>
        </p:txBody>
      </p:sp>
      <p:pic>
        <p:nvPicPr>
          <p:cNvPr id="15" name="Picture 6" descr="Welkom op onze vrije basisschool de Krekel! | Vrije Basisschool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02456"/>
            <a:ext cx="1515812" cy="15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/>
              <a:t>T2. Organen en cellen</a:t>
            </a:r>
            <a:r>
              <a:rPr lang="nl-NL" dirty="0" smtClean="0"/>
              <a:t>. (Blad)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50825" y="908050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 dirty="0"/>
              <a:t>Bladeren. Zelf 10 bladeren meenemen</a:t>
            </a: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254113" y="1324370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b="1" dirty="0" smtClean="0">
                <a:solidFill>
                  <a:srgbClr val="FF0000"/>
                </a:solidFill>
              </a:rPr>
              <a:t>Opdracht 1.</a:t>
            </a:r>
            <a:endParaRPr lang="nl-NL" dirty="0">
              <a:solidFill>
                <a:srgbClr val="FF0000"/>
              </a:solidFill>
            </a:endParaRPr>
          </a:p>
          <a:p>
            <a:pPr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dirty="0" smtClean="0"/>
              <a:t>Leg </a:t>
            </a:r>
            <a:r>
              <a:rPr lang="nl-NL" dirty="0"/>
              <a:t>de bladeren die je verzameld hebt voor je op de tafel. </a:t>
            </a:r>
            <a:r>
              <a:rPr lang="nl-NL" dirty="0" smtClean="0"/>
              <a:t>Teken ze na en zet eronder welke nervatuur, bladvorm en blad rand ze hebben m.b.v. de daarvoor bestemde info.</a:t>
            </a:r>
            <a:endParaRPr lang="nl-NL" dirty="0"/>
          </a:p>
        </p:txBody>
      </p:sp>
      <p:pic>
        <p:nvPicPr>
          <p:cNvPr id="21512" name="Picture 16" descr="woonaccessoires-jansen%252Bco-paraplu-blad_3-uitvoeringen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76" y="2618200"/>
            <a:ext cx="957262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0825" y="3258904"/>
            <a:ext cx="16754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Bladvorm: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Nervatuur: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Bladrand:</a:t>
            </a:r>
            <a:endParaRPr lang="nl-NL" dirty="0"/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1926284" y="3096831"/>
            <a:ext cx="991087" cy="47863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1926284" y="3575462"/>
            <a:ext cx="991087" cy="36487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V="1">
            <a:off x="1926284" y="4575803"/>
            <a:ext cx="1168547" cy="2415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1926284" y="5032543"/>
            <a:ext cx="1168547" cy="2415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V="1">
            <a:off x="1926283" y="5489283"/>
            <a:ext cx="1168547" cy="2415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sz="2400" dirty="0"/>
              <a:t>T2. Organen en cellen</a:t>
            </a:r>
            <a:r>
              <a:rPr lang="nl-NL" sz="2400" dirty="0" smtClean="0"/>
              <a:t>. Practicum 6. Blz. 11.</a:t>
            </a:r>
            <a:br>
              <a:rPr lang="nl-NL" sz="2400" dirty="0" smtClean="0"/>
            </a:br>
            <a:r>
              <a:rPr lang="nl-NL" sz="2000" dirty="0" smtClean="0"/>
              <a:t>(opdracht 1: Determineren van bladeren)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74625" y="905400"/>
            <a:ext cx="889317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nl-NL" sz="2000" b="1" dirty="0"/>
              <a:t>1a.</a:t>
            </a:r>
            <a:r>
              <a:rPr lang="nl-NL" sz="2000" dirty="0"/>
              <a:t> Bladeren zijn naaldvormig (in paren) -&gt; Den</a:t>
            </a:r>
          </a:p>
          <a:p>
            <a:r>
              <a:rPr lang="nl-NL" sz="2000" dirty="0"/>
              <a:t>   </a:t>
            </a:r>
            <a:r>
              <a:rPr lang="nl-NL" sz="2000" b="1" dirty="0"/>
              <a:t>b.</a:t>
            </a:r>
            <a:r>
              <a:rPr lang="nl-NL" sz="2000" dirty="0"/>
              <a:t> Bladeren zijn </a:t>
            </a:r>
            <a:r>
              <a:rPr lang="nl-NL" sz="2000" b="1" dirty="0"/>
              <a:t>niet</a:t>
            </a:r>
            <a:r>
              <a:rPr lang="nl-NL" sz="2000" dirty="0"/>
              <a:t> naaldvormig -&gt; ga naar vraag 2</a:t>
            </a:r>
          </a:p>
          <a:p>
            <a:r>
              <a:rPr lang="nl-NL" sz="2000" b="1" dirty="0"/>
              <a:t>2a.</a:t>
            </a:r>
            <a:r>
              <a:rPr lang="nl-NL" sz="2000" dirty="0"/>
              <a:t> Bladeren zijn enkelvoudig -&gt; ga naar vraag 3</a:t>
            </a:r>
          </a:p>
          <a:p>
            <a:r>
              <a:rPr lang="nl-NL" sz="2000" dirty="0"/>
              <a:t>   </a:t>
            </a:r>
            <a:r>
              <a:rPr lang="nl-NL" sz="2000" b="1" dirty="0"/>
              <a:t>b.</a:t>
            </a:r>
            <a:r>
              <a:rPr lang="nl-NL" sz="2000" dirty="0"/>
              <a:t> Bladeren zijn samengesteld -&gt; ga naar vraag 9</a:t>
            </a:r>
          </a:p>
          <a:p>
            <a:r>
              <a:rPr lang="nl-NL" sz="2000" b="1" dirty="0"/>
              <a:t>3a.</a:t>
            </a:r>
            <a:r>
              <a:rPr lang="nl-NL" sz="2000" dirty="0"/>
              <a:t> Bladrand is gaaf-&gt; ga naar vraag 4</a:t>
            </a:r>
          </a:p>
          <a:p>
            <a:r>
              <a:rPr lang="nl-NL" sz="2000" dirty="0"/>
              <a:t>  </a:t>
            </a:r>
            <a:r>
              <a:rPr lang="nl-NL" sz="2000" b="1" dirty="0"/>
              <a:t>b.</a:t>
            </a:r>
            <a:r>
              <a:rPr lang="nl-NL" sz="2000" dirty="0"/>
              <a:t> Bladrand is </a:t>
            </a:r>
            <a:r>
              <a:rPr lang="nl-NL" sz="2000" b="1" dirty="0"/>
              <a:t>niet</a:t>
            </a:r>
            <a:r>
              <a:rPr lang="nl-NL" sz="2000" dirty="0"/>
              <a:t> gaaf -&gt; ga naar vraag 5</a:t>
            </a:r>
          </a:p>
          <a:p>
            <a:r>
              <a:rPr lang="nl-NL" sz="2000" b="1" dirty="0"/>
              <a:t>4a.</a:t>
            </a:r>
            <a:r>
              <a:rPr lang="nl-NL" sz="2000" dirty="0"/>
              <a:t> Bladeren zijn </a:t>
            </a:r>
            <a:r>
              <a:rPr lang="nl-NL" sz="2000" dirty="0" err="1"/>
              <a:t>parallelnervig</a:t>
            </a:r>
            <a:r>
              <a:rPr lang="nl-NL" sz="2000" dirty="0"/>
              <a:t> -&gt; Weegbree</a:t>
            </a:r>
          </a:p>
          <a:p>
            <a:r>
              <a:rPr lang="nl-NL" sz="2000" dirty="0"/>
              <a:t>  </a:t>
            </a:r>
            <a:r>
              <a:rPr lang="nl-NL" sz="2000" b="1" dirty="0"/>
              <a:t>b.</a:t>
            </a:r>
            <a:r>
              <a:rPr lang="nl-NL" sz="2000" dirty="0"/>
              <a:t> Bladeren zijn </a:t>
            </a:r>
            <a:r>
              <a:rPr lang="nl-NL" sz="2000" b="1" dirty="0"/>
              <a:t>niet</a:t>
            </a:r>
            <a:r>
              <a:rPr lang="nl-NL" sz="2000" dirty="0"/>
              <a:t> </a:t>
            </a:r>
            <a:r>
              <a:rPr lang="nl-NL" sz="2000" dirty="0" err="1"/>
              <a:t>parallelnervig</a:t>
            </a:r>
            <a:r>
              <a:rPr lang="nl-NL" sz="2000" dirty="0"/>
              <a:t> -&gt; ga naar vraag 5</a:t>
            </a:r>
          </a:p>
          <a:p>
            <a:r>
              <a:rPr lang="nl-NL" sz="2000" b="1" dirty="0"/>
              <a:t>5a.</a:t>
            </a:r>
            <a:r>
              <a:rPr lang="nl-NL" sz="2000" dirty="0"/>
              <a:t> Bladeren zijn </a:t>
            </a:r>
            <a:r>
              <a:rPr lang="nl-NL" sz="2000" dirty="0" err="1"/>
              <a:t>veernervig</a:t>
            </a:r>
            <a:r>
              <a:rPr lang="nl-NL" sz="2000" dirty="0"/>
              <a:t> -&gt; ga naar vraag 7</a:t>
            </a:r>
          </a:p>
          <a:p>
            <a:r>
              <a:rPr lang="nl-NL" sz="2000" dirty="0"/>
              <a:t> </a:t>
            </a:r>
            <a:r>
              <a:rPr lang="nl-NL" sz="2000" b="1" dirty="0"/>
              <a:t> b.</a:t>
            </a:r>
            <a:r>
              <a:rPr lang="nl-NL" sz="2000" dirty="0"/>
              <a:t> Bladeren zijn niet </a:t>
            </a:r>
            <a:r>
              <a:rPr lang="nl-NL" sz="2000" dirty="0" err="1"/>
              <a:t>veernervig</a:t>
            </a:r>
            <a:r>
              <a:rPr lang="nl-NL" sz="2000" dirty="0"/>
              <a:t> -&gt; ga naar vraag 6</a:t>
            </a:r>
          </a:p>
          <a:p>
            <a:r>
              <a:rPr lang="nl-NL" sz="2000" b="1" dirty="0"/>
              <a:t>6a.</a:t>
            </a:r>
            <a:r>
              <a:rPr lang="nl-NL" sz="2000" dirty="0"/>
              <a:t> Bladeren zijn handnervig -&gt; Esdoorn</a:t>
            </a:r>
          </a:p>
          <a:p>
            <a:r>
              <a:rPr lang="nl-NL" sz="2000" dirty="0"/>
              <a:t>  </a:t>
            </a:r>
            <a:r>
              <a:rPr lang="nl-NL" sz="2000" b="1" dirty="0"/>
              <a:t>b.</a:t>
            </a:r>
            <a:r>
              <a:rPr lang="nl-NL" sz="2000" dirty="0"/>
              <a:t> Bladeren zijn niet handnervig -&gt; ga naar vraag 7</a:t>
            </a:r>
          </a:p>
          <a:p>
            <a:r>
              <a:rPr lang="nl-NL" sz="2000" b="1" dirty="0"/>
              <a:t>7a.</a:t>
            </a:r>
            <a:r>
              <a:rPr lang="nl-NL" sz="2000" dirty="0"/>
              <a:t> Bladeren zijn langwerpig (lengte meer dan 4 X de breedte).</a:t>
            </a:r>
          </a:p>
          <a:p>
            <a:r>
              <a:rPr lang="nl-NL" sz="2000" dirty="0"/>
              <a:t>      Veel zijneren -&gt;Wilg</a:t>
            </a:r>
          </a:p>
          <a:p>
            <a:r>
              <a:rPr lang="nl-NL" sz="2000" dirty="0"/>
              <a:t>  </a:t>
            </a:r>
            <a:r>
              <a:rPr lang="nl-NL" sz="2000" b="1" dirty="0"/>
              <a:t> b.</a:t>
            </a:r>
            <a:r>
              <a:rPr lang="nl-NL" sz="2000" dirty="0"/>
              <a:t> Bladeren zijn niet langwerpig -&gt; ga naar vraag 8</a:t>
            </a:r>
          </a:p>
          <a:p>
            <a:r>
              <a:rPr lang="nl-NL" sz="2000" b="1" dirty="0"/>
              <a:t>8a. </a:t>
            </a:r>
            <a:r>
              <a:rPr lang="nl-NL" sz="2000" dirty="0"/>
              <a:t>Bladrand als van een zaag. Blad ruitvormig -&gt; Berk</a:t>
            </a:r>
          </a:p>
          <a:p>
            <a:r>
              <a:rPr lang="nl-NL" sz="2000" dirty="0"/>
              <a:t>  </a:t>
            </a:r>
            <a:r>
              <a:rPr lang="nl-NL" sz="2000" b="1" dirty="0"/>
              <a:t>b.</a:t>
            </a:r>
            <a:r>
              <a:rPr lang="nl-NL" sz="2000" dirty="0"/>
              <a:t> Bladrand als een onregelmatige zaag, soms ingesneden -&gt; Els</a:t>
            </a:r>
          </a:p>
          <a:p>
            <a:r>
              <a:rPr lang="nl-NL" sz="2000" b="1" dirty="0"/>
              <a:t>9a.</a:t>
            </a:r>
            <a:r>
              <a:rPr lang="nl-NL" sz="2000" dirty="0"/>
              <a:t> Handvormig samengesteld blad -&gt; Kastanje</a:t>
            </a:r>
          </a:p>
          <a:p>
            <a:r>
              <a:rPr lang="nl-NL" sz="2000" dirty="0"/>
              <a:t>  </a:t>
            </a:r>
            <a:r>
              <a:rPr lang="nl-NL" sz="2000" b="1" dirty="0"/>
              <a:t> b.</a:t>
            </a:r>
            <a:r>
              <a:rPr lang="nl-NL" sz="2000" dirty="0"/>
              <a:t> Veervormig samengesteld blad -&gt; Lijsterbes</a:t>
            </a:r>
          </a:p>
        </p:txBody>
      </p:sp>
    </p:spTree>
    <p:extLst>
      <p:ext uri="{BB962C8B-B14F-4D97-AF65-F5344CB8AC3E}">
        <p14:creationId xmlns:p14="http://schemas.microsoft.com/office/powerpoint/2010/main" val="24720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Tekstvak 74752"/>
          <p:cNvSpPr txBox="1">
            <a:spLocks noChangeArrowheads="1"/>
          </p:cNvSpPr>
          <p:nvPr/>
        </p:nvSpPr>
        <p:spPr bwMode="auto">
          <a:xfrm>
            <a:off x="565150" y="184150"/>
            <a:ext cx="2526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dirty="0" smtClean="0"/>
              <a:t>De microscoop</a:t>
            </a:r>
            <a:endParaRPr lang="nl-NL" sz="2800" dirty="0"/>
          </a:p>
        </p:txBody>
      </p:sp>
      <p:pic>
        <p:nvPicPr>
          <p:cNvPr id="1026" name="Picture 2" descr="microscoo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417"/>
            <a:ext cx="4952380" cy="553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2" name="Tekstvak 74751"/>
          <p:cNvSpPr txBox="1">
            <a:spLocks noChangeArrowheads="1"/>
          </p:cNvSpPr>
          <p:nvPr/>
        </p:nvSpPr>
        <p:spPr bwMode="auto">
          <a:xfrm>
            <a:off x="5114312" y="5841471"/>
            <a:ext cx="3872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dirty="0"/>
              <a:t>Vergroting = Oculair x objectief</a:t>
            </a:r>
          </a:p>
          <a:p>
            <a:pPr eaLnBrk="1" hangingPunct="1"/>
            <a:r>
              <a:rPr lang="nl-NL" sz="2000" dirty="0"/>
              <a:t>Vergroting =  </a:t>
            </a:r>
            <a:r>
              <a:rPr lang="nl-NL" sz="2000" dirty="0" smtClean="0"/>
              <a:t>  10    </a:t>
            </a:r>
            <a:r>
              <a:rPr lang="nl-NL" sz="2000" dirty="0"/>
              <a:t>x    </a:t>
            </a:r>
            <a:r>
              <a:rPr lang="nl-NL" sz="2000" dirty="0" smtClean="0"/>
              <a:t> 4 </a:t>
            </a:r>
            <a:r>
              <a:rPr lang="nl-NL" sz="2000" dirty="0"/>
              <a:t>= </a:t>
            </a:r>
            <a:r>
              <a:rPr lang="nl-NL" sz="2000" dirty="0" smtClean="0"/>
              <a:t>40 </a:t>
            </a:r>
            <a:r>
              <a:rPr lang="nl-NL" sz="2000" dirty="0"/>
              <a:t>x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7314722" y="921936"/>
            <a:ext cx="16722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rgbClr val="37441C"/>
                </a:solidFill>
              </a:rPr>
              <a:t>Oefenen met namen microscoop</a:t>
            </a:r>
          </a:p>
          <a:p>
            <a:pPr eaLnBrk="1" hangingPunct="1"/>
            <a:endParaRPr lang="nl-NL" dirty="0">
              <a:solidFill>
                <a:srgbClr val="37441C"/>
              </a:solidFill>
            </a:endParaRPr>
          </a:p>
        </p:txBody>
      </p:sp>
      <p:pic>
        <p:nvPicPr>
          <p:cNvPr id="40" name="Picture 26" descr="im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35" y="921936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732550" y="1307307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Oculair (vergroting 10 x)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732550" y="1985066"/>
            <a:ext cx="95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Tubus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94873" y="2956397"/>
            <a:ext cx="136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Revolver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175348" y="2612424"/>
            <a:ext cx="3951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2. Objectief </a:t>
            </a:r>
          </a:p>
          <a:p>
            <a:r>
              <a:rPr lang="nl-NL" dirty="0" smtClean="0"/>
              <a:t>(vergroting 4x , 10x of 40x)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502681" y="3548663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3. Preparaatklem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516853" y="3968673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4. Objecttafel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40790" y="4541465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Diafragma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40312" y="490955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Lamp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732550" y="331783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Statief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008272" y="4748213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10. Instelschroef grof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778459" y="5733749"/>
            <a:ext cx="80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Voet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5007354" y="5117871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11.Instelschroef fijn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483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7544" y="188640"/>
            <a:ext cx="286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nl-NL" sz="3200" dirty="0"/>
              <a:t>De microscoop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79512" y="112474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Bekijk preparaat van een dwarsdoorsnede van een houten tak.</a:t>
            </a:r>
          </a:p>
          <a:p>
            <a:endParaRPr lang="nl-NL" sz="2400" dirty="0"/>
          </a:p>
          <a:p>
            <a:r>
              <a:rPr lang="nl-NL" sz="2400" dirty="0" smtClean="0"/>
              <a:t>Vergroting: 40 x lens (objectief met </a:t>
            </a:r>
            <a:r>
              <a:rPr lang="nl-NL" sz="2400" b="1" dirty="0" smtClean="0">
                <a:solidFill>
                  <a:srgbClr val="FF0000"/>
                </a:solidFill>
              </a:rPr>
              <a:t>rode</a:t>
            </a:r>
            <a:r>
              <a:rPr lang="nl-NL" sz="2400" dirty="0" smtClean="0"/>
              <a:t> band)</a:t>
            </a:r>
            <a:endParaRPr lang="nl-NL" sz="2400" dirty="0"/>
          </a:p>
        </p:txBody>
      </p:sp>
      <p:pic>
        <p:nvPicPr>
          <p:cNvPr id="2050" name="Picture 2" descr="De Stam Microscopic_MP2880 Van De Linde Stock Afbeelding - Afbeelding  bestaande uit linden, stam: 64912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568" y="2650398"/>
            <a:ext cx="4090066" cy="40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4211960" y="3717032"/>
            <a:ext cx="1728192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211960" y="4365104"/>
            <a:ext cx="1728192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211960" y="5517232"/>
            <a:ext cx="1728192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5940152" y="3516977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Buitenkant tak (schors)</a:t>
            </a:r>
            <a:endParaRPr lang="nl-NL" sz="2000" dirty="0"/>
          </a:p>
        </p:txBody>
      </p:sp>
      <p:sp>
        <p:nvSpPr>
          <p:cNvPr id="11" name="Tekstvak 10"/>
          <p:cNvSpPr txBox="1"/>
          <p:nvPr/>
        </p:nvSpPr>
        <p:spPr>
          <a:xfrm>
            <a:off x="5940152" y="4165049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Binnenkant tak </a:t>
            </a:r>
          </a:p>
          <a:p>
            <a:r>
              <a:rPr lang="nl-NL" sz="2000" dirty="0" smtClean="0"/>
              <a:t>(buizen waar suiker mee </a:t>
            </a:r>
          </a:p>
          <a:p>
            <a:r>
              <a:rPr lang="nl-NL" sz="2000" dirty="0" smtClean="0"/>
              <a:t>getransporteerd wordt)</a:t>
            </a:r>
            <a:endParaRPr lang="nl-NL" sz="2000" dirty="0"/>
          </a:p>
        </p:txBody>
      </p:sp>
      <p:sp>
        <p:nvSpPr>
          <p:cNvPr id="12" name="Tekstvak 11"/>
          <p:cNvSpPr txBox="1"/>
          <p:nvPr/>
        </p:nvSpPr>
        <p:spPr>
          <a:xfrm>
            <a:off x="5940152" y="5320951"/>
            <a:ext cx="2876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Binnenkant tak (hout) </a:t>
            </a:r>
          </a:p>
          <a:p>
            <a:r>
              <a:rPr lang="nl-NL" sz="2000" dirty="0" smtClean="0"/>
              <a:t>(buizen waar mee </a:t>
            </a:r>
          </a:p>
          <a:p>
            <a:r>
              <a:rPr lang="nl-NL" sz="2000" dirty="0" smtClean="0"/>
              <a:t>getransporteerd wordt)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00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66689" y="981074"/>
            <a:ext cx="6849268" cy="461665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</a:rPr>
              <a:t>Practicum : Inleiding </a:t>
            </a:r>
            <a:r>
              <a:rPr lang="nl-NL" sz="2400" dirty="0" smtClean="0">
                <a:solidFill>
                  <a:schemeClr val="bg1"/>
                </a:solidFill>
              </a:rPr>
              <a:t>microscopie 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2543155" y="1970077"/>
            <a:ext cx="61404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37441C"/>
                </a:solidFill>
              </a:rPr>
              <a:t>Krantenletter </a:t>
            </a:r>
            <a:r>
              <a:rPr lang="nl-NL" sz="2400" b="1" dirty="0">
                <a:solidFill>
                  <a:srgbClr val="37441C"/>
                </a:solidFill>
              </a:rPr>
              <a:t>in water.  </a:t>
            </a:r>
            <a:endParaRPr lang="nl-NL" sz="2400" b="1" dirty="0" smtClean="0">
              <a:solidFill>
                <a:srgbClr val="37441C"/>
              </a:solidFill>
            </a:endParaRPr>
          </a:p>
          <a:p>
            <a:r>
              <a:rPr lang="nl-NL" sz="2400" b="1" dirty="0" smtClean="0">
                <a:solidFill>
                  <a:srgbClr val="37441C"/>
                </a:solidFill>
              </a:rPr>
              <a:t>Vergroting</a:t>
            </a:r>
            <a:r>
              <a:rPr lang="nl-NL" sz="2400" b="1" dirty="0">
                <a:solidFill>
                  <a:srgbClr val="37441C"/>
                </a:solidFill>
              </a:rPr>
              <a:t>: </a:t>
            </a:r>
            <a:r>
              <a:rPr lang="nl-NL" sz="2400" b="1" dirty="0" smtClean="0">
                <a:solidFill>
                  <a:srgbClr val="37441C"/>
                </a:solidFill>
              </a:rPr>
              <a:t>40x (10 x 4)  </a:t>
            </a:r>
            <a:r>
              <a:rPr lang="nl-NL" sz="2000" b="1" dirty="0" smtClean="0">
                <a:solidFill>
                  <a:srgbClr val="FF0000"/>
                </a:solidFill>
              </a:rPr>
              <a:t>lens met rode band</a:t>
            </a:r>
            <a:endParaRPr lang="nl-NL" sz="2000" b="1" dirty="0">
              <a:solidFill>
                <a:srgbClr val="37441C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496783" y="5020660"/>
            <a:ext cx="6389687" cy="11874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Eerste eigenschap van de microscoop: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De microscoop draait alles om, links wordt rechts, boven wordt onder en andersom.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536575" y="5997575"/>
            <a:ext cx="19478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>
                <a:solidFill>
                  <a:srgbClr val="37441C"/>
                </a:solidFill>
              </a:rPr>
              <a:t>Het maken van een preparaat BIOPLEK</a:t>
            </a:r>
          </a:p>
        </p:txBody>
      </p:sp>
      <p:pic>
        <p:nvPicPr>
          <p:cNvPr id="3082" name="Picture 26" descr="im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5997575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66688" y="2067569"/>
            <a:ext cx="2456011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166688" y="3044116"/>
            <a:ext cx="24560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66688" y="4169405"/>
            <a:ext cx="24560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2543155" y="4151727"/>
            <a:ext cx="678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37441C"/>
                </a:solidFill>
              </a:rPr>
              <a:t>Vergroting:400x (10 x 40) </a:t>
            </a:r>
            <a:r>
              <a:rPr lang="nl-NL" sz="2000" b="1" dirty="0" smtClean="0">
                <a:solidFill>
                  <a:srgbClr val="00B0F0"/>
                </a:solidFill>
              </a:rPr>
              <a:t>Lens met blauwe band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85945" y="2992429"/>
            <a:ext cx="6371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37441C"/>
                </a:solidFill>
              </a:rPr>
              <a:t>Vergroting: 100X (10 x 10) </a:t>
            </a:r>
            <a:r>
              <a:rPr lang="nl-NL" sz="2000" b="1" dirty="0" smtClean="0">
                <a:solidFill>
                  <a:srgbClr val="FFC000"/>
                </a:solidFill>
              </a:rPr>
              <a:t>lens met gele band</a:t>
            </a:r>
            <a:endParaRPr lang="nl-NL" sz="2000" dirty="0">
              <a:solidFill>
                <a:srgbClr val="FFC000"/>
              </a:solidFill>
            </a:endParaRPr>
          </a:p>
        </p:txBody>
      </p:sp>
      <p:sp>
        <p:nvSpPr>
          <p:cNvPr id="21" name="Ovaal 20"/>
          <p:cNvSpPr/>
          <p:nvPr/>
        </p:nvSpPr>
        <p:spPr>
          <a:xfrm>
            <a:off x="254000" y="3866804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Ovaal 21"/>
          <p:cNvSpPr/>
          <p:nvPr/>
        </p:nvSpPr>
        <p:spPr>
          <a:xfrm>
            <a:off x="224854" y="3102251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30" name="Rechte verbindingslijn 29"/>
          <p:cNvCxnSpPr/>
          <p:nvPr/>
        </p:nvCxnSpPr>
        <p:spPr>
          <a:xfrm>
            <a:off x="343916" y="2194065"/>
            <a:ext cx="2139478" cy="205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324954" y="4310119"/>
            <a:ext cx="2139478" cy="205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79438" y="3210201"/>
            <a:ext cx="1912714" cy="25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74468"/>
            <a:ext cx="7547098" cy="642937"/>
          </a:xfrm>
        </p:spPr>
        <p:txBody>
          <a:bodyPr/>
          <a:lstStyle/>
          <a:p>
            <a:r>
              <a:rPr lang="nl-NL" dirty="0" smtClean="0"/>
              <a:t>T2. Organen en cellen. Practicum 7. Blz. 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92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400587" y="929574"/>
            <a:ext cx="4038285" cy="461665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</a:rPr>
              <a:t>Hoe maak je het preparaat?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279632" y="1588144"/>
            <a:ext cx="5067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1. Leg objectglas voor je op tafel.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cxnSp>
        <p:nvCxnSpPr>
          <p:cNvPr id="3" name="Rechte verbindingslijn met pijl 2"/>
          <p:cNvCxnSpPr/>
          <p:nvPr/>
        </p:nvCxnSpPr>
        <p:spPr>
          <a:xfrm>
            <a:off x="5233232" y="1783899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fbeeldingsresultaat voor taf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79445"/>
            <a:ext cx="1550194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79632" y="2160135"/>
            <a:ext cx="7146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2. Doe 1 druppel water op objectglas met pipet.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41" y="2621800"/>
            <a:ext cx="3233043" cy="1748160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74827" y="2635854"/>
            <a:ext cx="4645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3. Knip krantenknipsel kleiner </a:t>
            </a:r>
          </a:p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    dan </a:t>
            </a:r>
            <a:r>
              <a:rPr lang="nl-NL" sz="2400" b="1" dirty="0" err="1" smtClean="0">
                <a:solidFill>
                  <a:srgbClr val="37441C"/>
                </a:solidFill>
              </a:rPr>
              <a:t>dekglas</a:t>
            </a:r>
            <a:r>
              <a:rPr lang="nl-NL" sz="2400" b="1" dirty="0" smtClean="0">
                <a:solidFill>
                  <a:srgbClr val="37441C"/>
                </a:solidFill>
              </a:rPr>
              <a:t>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19" y="3119097"/>
            <a:ext cx="1064832" cy="111459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83" y="3207844"/>
            <a:ext cx="673533" cy="673533"/>
          </a:xfrm>
          <a:prstGeom prst="rect">
            <a:avLst/>
          </a:prstGeom>
          <a:ln>
            <a:solidFill>
              <a:srgbClr val="003300"/>
            </a:solidFill>
            <a:prstDash val="sysDash"/>
          </a:ln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42192" y="4321733"/>
            <a:ext cx="8844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4. Leg krantenknipsel met pincet leesbaar in druppel water.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67" y="4894666"/>
            <a:ext cx="2181746" cy="6709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3972" y="4759018"/>
            <a:ext cx="2406146" cy="537418"/>
          </a:xfrm>
          <a:prstGeom prst="rect">
            <a:avLst/>
          </a:prstGeom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64799" y="5928664"/>
            <a:ext cx="2896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5. </a:t>
            </a:r>
            <a:r>
              <a:rPr lang="nl-NL" sz="2400" b="1" dirty="0" err="1" smtClean="0">
                <a:solidFill>
                  <a:srgbClr val="37441C"/>
                </a:solidFill>
              </a:rPr>
              <a:t>Dekglas</a:t>
            </a:r>
            <a:r>
              <a:rPr lang="nl-NL" sz="2400" b="1" dirty="0" smtClean="0">
                <a:solidFill>
                  <a:srgbClr val="37441C"/>
                </a:solidFill>
              </a:rPr>
              <a:t> erop.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3" y="5732077"/>
            <a:ext cx="2984058" cy="93728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02" y="5027224"/>
            <a:ext cx="674253" cy="4610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T2. organen en cellen.</a:t>
            </a:r>
          </a:p>
        </p:txBody>
      </p:sp>
    </p:spTree>
    <p:extLst>
      <p:ext uri="{BB962C8B-B14F-4D97-AF65-F5344CB8AC3E}">
        <p14:creationId xmlns:p14="http://schemas.microsoft.com/office/powerpoint/2010/main" val="27551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12" grpId="0"/>
      <p:bldP spid="14" grpId="0"/>
      <p:bldP spid="17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321571" y="864777"/>
            <a:ext cx="7399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FF0000"/>
                </a:solidFill>
              </a:rPr>
              <a:t>Maak een preparaat van twee kruisende haren.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851920" y="1480116"/>
            <a:ext cx="48414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Twee kruisende haren in water. </a:t>
            </a:r>
          </a:p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Vergroting 100x.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6003751" y="4519847"/>
            <a:ext cx="2983135" cy="230832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sz="2400" b="1" dirty="0" smtClean="0">
                <a:solidFill>
                  <a:schemeClr val="bg1"/>
                </a:solidFill>
              </a:rPr>
              <a:t>Tweede </a:t>
            </a:r>
            <a:r>
              <a:rPr lang="nl-NL" sz="2400" b="1" dirty="0">
                <a:solidFill>
                  <a:schemeClr val="bg1"/>
                </a:solidFill>
              </a:rPr>
              <a:t>eigenschap van de microscoop: </a:t>
            </a:r>
          </a:p>
          <a:p>
            <a:pPr eaLnBrk="1" hangingPunct="1"/>
            <a:r>
              <a:rPr lang="nl-NL" sz="2400" b="1" dirty="0">
                <a:solidFill>
                  <a:schemeClr val="bg1"/>
                </a:solidFill>
              </a:rPr>
              <a:t>De microscoop </a:t>
            </a:r>
            <a:r>
              <a:rPr lang="nl-NL" sz="2400" b="1" dirty="0" smtClean="0">
                <a:solidFill>
                  <a:schemeClr val="bg1"/>
                </a:solidFill>
              </a:rPr>
              <a:t>kan maar op één vlak scherp worden ingesteld.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62247" y="1473488"/>
            <a:ext cx="3384376" cy="44644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369939" y="3645024"/>
            <a:ext cx="338437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531448" y="3861048"/>
            <a:ext cx="3032440" cy="12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31448" y="1700808"/>
            <a:ext cx="3032440" cy="25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3851920" y="3586228"/>
            <a:ext cx="4841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nl-NL" sz="2400" b="1" dirty="0">
                <a:solidFill>
                  <a:srgbClr val="37441C"/>
                </a:solidFill>
              </a:rPr>
              <a:t>Twee kruisende haren in water. </a:t>
            </a:r>
            <a:endParaRPr lang="nl-NL" sz="2400" b="1" dirty="0" smtClean="0">
              <a:solidFill>
                <a:srgbClr val="37441C"/>
              </a:solidFill>
            </a:endParaRPr>
          </a:p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Vergroting 400x</a:t>
            </a:r>
            <a:r>
              <a:rPr lang="nl-NL" sz="2400" b="1" dirty="0">
                <a:solidFill>
                  <a:srgbClr val="37441C"/>
                </a:solidFill>
              </a:rPr>
              <a:t>.</a:t>
            </a:r>
          </a:p>
        </p:txBody>
      </p:sp>
      <p:sp>
        <p:nvSpPr>
          <p:cNvPr id="19" name="Ovaal 18"/>
          <p:cNvSpPr/>
          <p:nvPr/>
        </p:nvSpPr>
        <p:spPr>
          <a:xfrm>
            <a:off x="412386" y="2925007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Ovaal 19"/>
          <p:cNvSpPr/>
          <p:nvPr/>
        </p:nvSpPr>
        <p:spPr>
          <a:xfrm>
            <a:off x="454888" y="4128944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94376"/>
            <a:ext cx="7781925" cy="642937"/>
          </a:xfrm>
        </p:spPr>
        <p:txBody>
          <a:bodyPr/>
          <a:lstStyle/>
          <a:p>
            <a:r>
              <a:rPr lang="nl-NL" dirty="0"/>
              <a:t>T2. </a:t>
            </a:r>
            <a:r>
              <a:rPr lang="nl-NL" dirty="0" smtClean="0"/>
              <a:t>Organen </a:t>
            </a:r>
            <a:r>
              <a:rPr lang="nl-NL" dirty="0"/>
              <a:t>en cellen</a:t>
            </a:r>
            <a:r>
              <a:rPr lang="nl-NL" dirty="0" smtClean="0"/>
              <a:t>. Practicum 8. Blz. 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15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400587" y="929574"/>
            <a:ext cx="4038285" cy="461665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</a:rPr>
              <a:t>Hoe maak je het preparaat?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279632" y="1588144"/>
            <a:ext cx="5067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1. Leg objectglas voor je op tafel.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cxnSp>
        <p:nvCxnSpPr>
          <p:cNvPr id="3" name="Rechte verbindingslijn met pijl 2"/>
          <p:cNvCxnSpPr/>
          <p:nvPr/>
        </p:nvCxnSpPr>
        <p:spPr>
          <a:xfrm flipV="1">
            <a:off x="5233232" y="1772816"/>
            <a:ext cx="1427000" cy="1108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fbeeldingsresultaat voor taf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79445"/>
            <a:ext cx="1550194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79632" y="2160135"/>
            <a:ext cx="7146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2. Doe 1 druppel water op objectglas met pipet.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79" y="2609752"/>
            <a:ext cx="3233043" cy="1748160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99597" y="2753122"/>
            <a:ext cx="42402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3. Knip beide haren kleiner </a:t>
            </a:r>
          </a:p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    dan </a:t>
            </a:r>
            <a:r>
              <a:rPr lang="nl-NL" sz="2400" b="1" dirty="0" err="1" smtClean="0">
                <a:solidFill>
                  <a:srgbClr val="37441C"/>
                </a:solidFill>
              </a:rPr>
              <a:t>dekglas</a:t>
            </a:r>
            <a:r>
              <a:rPr lang="nl-NL" sz="2400" b="1" dirty="0" smtClean="0">
                <a:solidFill>
                  <a:srgbClr val="37441C"/>
                </a:solidFill>
              </a:rPr>
              <a:t>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02" y="3232714"/>
            <a:ext cx="1064832" cy="1114590"/>
          </a:xfrm>
          <a:prstGeom prst="rect">
            <a:avLst/>
          </a:prstGeom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42192" y="4321733"/>
            <a:ext cx="7778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4. Leg haren kruislings met pincet in druppel water.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55" y="4893724"/>
            <a:ext cx="2181746" cy="6709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3972" y="4759018"/>
            <a:ext cx="2406146" cy="537418"/>
          </a:xfrm>
          <a:prstGeom prst="rect">
            <a:avLst/>
          </a:prstGeom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64799" y="5928664"/>
            <a:ext cx="2896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5. </a:t>
            </a:r>
            <a:r>
              <a:rPr lang="nl-NL" sz="2400" b="1" dirty="0" err="1" smtClean="0">
                <a:solidFill>
                  <a:srgbClr val="37441C"/>
                </a:solidFill>
              </a:rPr>
              <a:t>Dekglas</a:t>
            </a:r>
            <a:r>
              <a:rPr lang="nl-NL" sz="2400" b="1" dirty="0" smtClean="0">
                <a:solidFill>
                  <a:srgbClr val="37441C"/>
                </a:solidFill>
              </a:rPr>
              <a:t> erop.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3" y="5732077"/>
            <a:ext cx="2984058" cy="937283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7361884" y="5159404"/>
            <a:ext cx="350439" cy="19469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2832728" y="3663163"/>
            <a:ext cx="569811" cy="49547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7377101" y="5112471"/>
            <a:ext cx="269450" cy="19469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3403152" y="3558453"/>
            <a:ext cx="590381" cy="5382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T2. </a:t>
            </a:r>
            <a:r>
              <a:rPr lang="nl-NL" dirty="0" smtClean="0"/>
              <a:t>Organen </a:t>
            </a:r>
            <a:r>
              <a:rPr lang="nl-NL" dirty="0"/>
              <a:t>en cellen.</a:t>
            </a:r>
          </a:p>
        </p:txBody>
      </p:sp>
    </p:spTree>
    <p:extLst>
      <p:ext uri="{BB962C8B-B14F-4D97-AF65-F5344CB8AC3E}">
        <p14:creationId xmlns:p14="http://schemas.microsoft.com/office/powerpoint/2010/main" val="42588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12" grpId="0"/>
      <p:bldP spid="14" grpId="0"/>
      <p:bldP spid="17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497013" y="981075"/>
            <a:ext cx="5872162" cy="457200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</a:rPr>
              <a:t>Practicum : De opperhuidcel van een ui.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260350" y="1606550"/>
            <a:ext cx="882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 dirty="0" smtClean="0">
                <a:solidFill>
                  <a:srgbClr val="37441C"/>
                </a:solidFill>
              </a:rPr>
              <a:t>1</a:t>
            </a:r>
            <a:r>
              <a:rPr lang="nl-NL" sz="2000" b="1" dirty="0">
                <a:solidFill>
                  <a:srgbClr val="37441C"/>
                </a:solidFill>
              </a:rPr>
              <a:t>. </a:t>
            </a:r>
            <a:r>
              <a:rPr lang="nl-NL" sz="2000" b="1" u="sng" dirty="0">
                <a:solidFill>
                  <a:srgbClr val="37441C"/>
                </a:solidFill>
              </a:rPr>
              <a:t>De opperhuid van een </a:t>
            </a:r>
            <a:r>
              <a:rPr lang="nl-NL" sz="2000" b="1" u="sng" dirty="0" err="1">
                <a:solidFill>
                  <a:srgbClr val="37441C"/>
                </a:solidFill>
              </a:rPr>
              <a:t>uienrok</a:t>
            </a:r>
            <a:r>
              <a:rPr lang="nl-NL" sz="2000" b="1" u="sng" dirty="0">
                <a:solidFill>
                  <a:srgbClr val="37441C"/>
                </a:solidFill>
              </a:rPr>
              <a:t> in </a:t>
            </a:r>
            <a:r>
              <a:rPr lang="nl-NL" sz="2000" b="1" u="sng" dirty="0" err="1">
                <a:solidFill>
                  <a:srgbClr val="37441C"/>
                </a:solidFill>
              </a:rPr>
              <a:t>jodium.Vergroting</a:t>
            </a:r>
            <a:r>
              <a:rPr lang="nl-NL" sz="2000" b="1" u="sng" dirty="0">
                <a:solidFill>
                  <a:srgbClr val="37441C"/>
                </a:solidFill>
              </a:rPr>
              <a:t>: 100x.</a:t>
            </a: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3114253" y="5955316"/>
            <a:ext cx="8820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 dirty="0" smtClean="0">
                <a:solidFill>
                  <a:srgbClr val="37441C"/>
                </a:solidFill>
              </a:rPr>
              <a:t>2</a:t>
            </a:r>
            <a:r>
              <a:rPr lang="nl-NL" sz="2000" b="1" dirty="0">
                <a:solidFill>
                  <a:srgbClr val="37441C"/>
                </a:solidFill>
              </a:rPr>
              <a:t>. </a:t>
            </a:r>
            <a:r>
              <a:rPr lang="nl-NL" sz="2000" b="1" u="sng" dirty="0">
                <a:solidFill>
                  <a:srgbClr val="37441C"/>
                </a:solidFill>
              </a:rPr>
              <a:t>Detailtekening van één </a:t>
            </a:r>
            <a:r>
              <a:rPr lang="nl-NL" sz="2000" b="1" u="sng" dirty="0" smtClean="0">
                <a:solidFill>
                  <a:srgbClr val="37441C"/>
                </a:solidFill>
              </a:rPr>
              <a:t>cel. Vergroting</a:t>
            </a:r>
            <a:r>
              <a:rPr lang="nl-NL" sz="2000" b="1" u="sng" dirty="0">
                <a:solidFill>
                  <a:srgbClr val="37441C"/>
                </a:solidFill>
              </a:rPr>
              <a:t>: 400x.</a:t>
            </a:r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748414" y="2078611"/>
            <a:ext cx="7488238" cy="35740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746077" y="2072036"/>
            <a:ext cx="2274888" cy="331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sz="1600" dirty="0" smtClean="0"/>
              <a:t>                    Celwand</a:t>
            </a:r>
          </a:p>
          <a:p>
            <a:endParaRPr lang="nl-NL" sz="1600" dirty="0"/>
          </a:p>
          <a:p>
            <a:endParaRPr lang="nl-NL" sz="1600" dirty="0" smtClean="0"/>
          </a:p>
          <a:p>
            <a:endParaRPr lang="nl-NL" sz="1600" dirty="0"/>
          </a:p>
          <a:p>
            <a:r>
              <a:rPr lang="nl-NL" sz="1600" smtClean="0"/>
              <a:t>                          kern</a:t>
            </a:r>
            <a:endParaRPr lang="nl-NL" sz="1600" dirty="0"/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5966113" y="2313998"/>
            <a:ext cx="1200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smtClean="0">
                <a:solidFill>
                  <a:srgbClr val="37441C"/>
                </a:solidFill>
              </a:rPr>
              <a:t>Celwand</a:t>
            </a:r>
            <a:endParaRPr lang="nl-NL" sz="2000" b="1" dirty="0">
              <a:solidFill>
                <a:srgbClr val="37441C"/>
              </a:solidFill>
            </a:endParaRPr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auto">
          <a:xfrm>
            <a:off x="6107881" y="4791202"/>
            <a:ext cx="153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37441C"/>
                </a:solidFill>
              </a:rPr>
              <a:t>Cytoplasma</a:t>
            </a:r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6098773" y="4262058"/>
            <a:ext cx="744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37441C"/>
                </a:solidFill>
              </a:rPr>
              <a:t>Kern</a:t>
            </a:r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5966113" y="3687762"/>
            <a:ext cx="2189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37441C"/>
                </a:solidFill>
              </a:rPr>
              <a:t>Centrale vacuole</a:t>
            </a:r>
          </a:p>
        </p:txBody>
      </p:sp>
      <p:sp>
        <p:nvSpPr>
          <p:cNvPr id="19" name="Ovaal 18"/>
          <p:cNvSpPr/>
          <p:nvPr/>
        </p:nvSpPr>
        <p:spPr>
          <a:xfrm>
            <a:off x="3227712" y="2167715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Ovaal 19"/>
          <p:cNvSpPr/>
          <p:nvPr/>
        </p:nvSpPr>
        <p:spPr>
          <a:xfrm>
            <a:off x="5058758" y="2245450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3" name="Rechte verbindingslijn 2"/>
          <p:cNvCxnSpPr/>
          <p:nvPr/>
        </p:nvCxnSpPr>
        <p:spPr>
          <a:xfrm>
            <a:off x="3030537" y="2078612"/>
            <a:ext cx="0" cy="33131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899592" y="2708275"/>
            <a:ext cx="19442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899592" y="2924944"/>
            <a:ext cx="19442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3227712" y="5517232"/>
            <a:ext cx="420169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6043848" y="3501008"/>
            <a:ext cx="19442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6145212" y="4627487"/>
            <a:ext cx="744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6107881" y="5188077"/>
            <a:ext cx="14164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5966113" y="3025937"/>
            <a:ext cx="18982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err="1" smtClean="0">
                <a:solidFill>
                  <a:srgbClr val="37441C"/>
                </a:solidFill>
              </a:rPr>
              <a:t>Celmembraam</a:t>
            </a:r>
            <a:endParaRPr lang="nl-NL" sz="2000" b="1" dirty="0">
              <a:solidFill>
                <a:srgbClr val="37441C"/>
              </a:solidFill>
            </a:endParaRPr>
          </a:p>
        </p:txBody>
      </p:sp>
      <p:cxnSp>
        <p:nvCxnSpPr>
          <p:cNvPr id="38" name="Rechte verbindingslijn 37"/>
          <p:cNvCxnSpPr/>
          <p:nvPr/>
        </p:nvCxnSpPr>
        <p:spPr>
          <a:xfrm>
            <a:off x="6089354" y="2717325"/>
            <a:ext cx="105280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6098773" y="4148931"/>
            <a:ext cx="19442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1893094" y="2003425"/>
            <a:ext cx="0" cy="6483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 flipV="1">
            <a:off x="5073307" y="5548858"/>
            <a:ext cx="0" cy="504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42875" y="5049411"/>
            <a:ext cx="2803163" cy="163121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000" b="1" dirty="0" smtClean="0">
                <a:solidFill>
                  <a:schemeClr val="bg1"/>
                </a:solidFill>
              </a:rPr>
              <a:t>Derde </a:t>
            </a:r>
            <a:r>
              <a:rPr lang="nl-NL" sz="2000" b="1" dirty="0">
                <a:solidFill>
                  <a:schemeClr val="bg1"/>
                </a:solidFill>
              </a:rPr>
              <a:t>eigenschap van de microscoop: </a:t>
            </a:r>
          </a:p>
          <a:p>
            <a:pPr eaLnBrk="1" hangingPunct="1"/>
            <a:r>
              <a:rPr lang="nl-NL" sz="2000" b="1" dirty="0" smtClean="0">
                <a:solidFill>
                  <a:schemeClr val="bg1"/>
                </a:solidFill>
              </a:rPr>
              <a:t>Je kunt alleen door een vloeistof kijken, </a:t>
            </a:r>
            <a:r>
              <a:rPr lang="nl-NL" sz="2000" b="1" u="sng" dirty="0" smtClean="0">
                <a:solidFill>
                  <a:schemeClr val="bg1"/>
                </a:solidFill>
              </a:rPr>
              <a:t>NIET</a:t>
            </a:r>
            <a:r>
              <a:rPr lang="nl-NL" sz="2000" b="1" dirty="0" smtClean="0">
                <a:solidFill>
                  <a:schemeClr val="bg1"/>
                </a:solidFill>
              </a:rPr>
              <a:t> door lucht.</a:t>
            </a:r>
            <a:endParaRPr lang="nl-NL" sz="2000" b="1" dirty="0">
              <a:solidFill>
                <a:schemeClr val="bg1"/>
              </a:solidFill>
            </a:endParaRP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892776" y="4788462"/>
            <a:ext cx="19442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892776" y="4989639"/>
            <a:ext cx="19442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47" y="51973"/>
            <a:ext cx="7504881" cy="642937"/>
          </a:xfrm>
        </p:spPr>
        <p:txBody>
          <a:bodyPr/>
          <a:lstStyle/>
          <a:p>
            <a:r>
              <a:rPr lang="nl-NL" dirty="0"/>
              <a:t>T2. O</a:t>
            </a:r>
            <a:r>
              <a:rPr lang="nl-NL" dirty="0" smtClean="0"/>
              <a:t>rganen </a:t>
            </a:r>
            <a:r>
              <a:rPr lang="nl-NL" dirty="0"/>
              <a:t>en </a:t>
            </a:r>
            <a:r>
              <a:rPr lang="nl-NL" dirty="0" smtClean="0"/>
              <a:t>cellen. Practicum 9. Blz. 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93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69001" y="1005540"/>
            <a:ext cx="4038285" cy="461665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</a:rPr>
              <a:t>Hoe maak je het preparaat?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279632" y="1588144"/>
            <a:ext cx="5065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1. Kom met objectglas naar voren</a:t>
            </a:r>
            <a:endParaRPr lang="nl-NL" sz="2400" b="1" dirty="0">
              <a:solidFill>
                <a:srgbClr val="37441C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79632" y="2203583"/>
            <a:ext cx="65742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2. Je krijgt 1 druppel jodium op objectglas.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54" y="2697816"/>
            <a:ext cx="3233043" cy="1748160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02289" y="3311423"/>
            <a:ext cx="54184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3. Pruts het vliesje (opperhuid) van </a:t>
            </a:r>
          </a:p>
          <a:p>
            <a:pPr eaLnBrk="1" hangingPunct="1"/>
            <a:r>
              <a:rPr lang="nl-NL" sz="2400" b="1" dirty="0">
                <a:solidFill>
                  <a:srgbClr val="37441C"/>
                </a:solidFill>
              </a:rPr>
              <a:t> </a:t>
            </a:r>
            <a:r>
              <a:rPr lang="nl-NL" sz="2400" b="1" dirty="0" smtClean="0">
                <a:solidFill>
                  <a:srgbClr val="37441C"/>
                </a:solidFill>
              </a:rPr>
              <a:t>   de </a:t>
            </a:r>
            <a:r>
              <a:rPr lang="nl-NL" sz="2400" b="1" dirty="0" err="1" smtClean="0">
                <a:solidFill>
                  <a:srgbClr val="37441C"/>
                </a:solidFill>
              </a:rPr>
              <a:t>uienrok</a:t>
            </a:r>
            <a:r>
              <a:rPr lang="nl-NL" sz="2400" b="1" dirty="0" smtClean="0">
                <a:solidFill>
                  <a:srgbClr val="37441C"/>
                </a:solidFill>
              </a:rPr>
              <a:t> eraf.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44884" y="4959297"/>
            <a:ext cx="6548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4. Leg vliesje met pincet in druppel jodium.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07" y="5433390"/>
            <a:ext cx="2181746" cy="6709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2327" y="5420962"/>
            <a:ext cx="2406146" cy="537418"/>
          </a:xfrm>
          <a:prstGeom prst="rect">
            <a:avLst/>
          </a:prstGeom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44884" y="6048085"/>
            <a:ext cx="2896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 smtClean="0">
                <a:solidFill>
                  <a:srgbClr val="37441C"/>
                </a:solidFill>
              </a:rPr>
              <a:t>5. </a:t>
            </a:r>
            <a:r>
              <a:rPr lang="nl-NL" sz="2400" b="1" dirty="0" err="1" smtClean="0">
                <a:solidFill>
                  <a:srgbClr val="37441C"/>
                </a:solidFill>
              </a:rPr>
              <a:t>Dekglas</a:t>
            </a:r>
            <a:r>
              <a:rPr lang="nl-NL" sz="2400" b="1" dirty="0" smtClean="0">
                <a:solidFill>
                  <a:srgbClr val="37441C"/>
                </a:solidFill>
              </a:rPr>
              <a:t> erop.</a:t>
            </a:r>
            <a:endParaRPr lang="nl-NL" sz="2400" b="1" dirty="0">
              <a:solidFill>
                <a:srgbClr val="37441C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68" y="5851498"/>
            <a:ext cx="2984058" cy="937283"/>
          </a:xfrm>
          <a:prstGeom prst="rect">
            <a:avLst/>
          </a:prstGeom>
        </p:spPr>
      </p:pic>
      <p:sp>
        <p:nvSpPr>
          <p:cNvPr id="2" name="Vrije vorm 1"/>
          <p:cNvSpPr/>
          <p:nvPr/>
        </p:nvSpPr>
        <p:spPr>
          <a:xfrm>
            <a:off x="7151601" y="5731010"/>
            <a:ext cx="330762" cy="162854"/>
          </a:xfrm>
          <a:custGeom>
            <a:avLst/>
            <a:gdLst>
              <a:gd name="connsiteX0" fmla="*/ 11017 w 330762"/>
              <a:gd name="connsiteY0" fmla="*/ 52685 h 162854"/>
              <a:gd name="connsiteX1" fmla="*/ 66102 w 330762"/>
              <a:gd name="connsiteY1" fmla="*/ 8617 h 162854"/>
              <a:gd name="connsiteX2" fmla="*/ 319490 w 330762"/>
              <a:gd name="connsiteY2" fmla="*/ 30651 h 162854"/>
              <a:gd name="connsiteX3" fmla="*/ 330506 w 330762"/>
              <a:gd name="connsiteY3" fmla="*/ 63702 h 162854"/>
              <a:gd name="connsiteX4" fmla="*/ 308473 w 330762"/>
              <a:gd name="connsiteY4" fmla="*/ 96752 h 162854"/>
              <a:gd name="connsiteX5" fmla="*/ 231355 w 330762"/>
              <a:gd name="connsiteY5" fmla="*/ 140820 h 162854"/>
              <a:gd name="connsiteX6" fmla="*/ 198304 w 330762"/>
              <a:gd name="connsiteY6" fmla="*/ 162854 h 162854"/>
              <a:gd name="connsiteX7" fmla="*/ 165253 w 330762"/>
              <a:gd name="connsiteY7" fmla="*/ 151837 h 162854"/>
              <a:gd name="connsiteX8" fmla="*/ 99152 w 330762"/>
              <a:gd name="connsiteY8" fmla="*/ 118786 h 162854"/>
              <a:gd name="connsiteX9" fmla="*/ 0 w 330762"/>
              <a:gd name="connsiteY9" fmla="*/ 107769 h 162854"/>
              <a:gd name="connsiteX10" fmla="*/ 11017 w 330762"/>
              <a:gd name="connsiteY10" fmla="*/ 52685 h 162854"/>
              <a:gd name="connsiteX11" fmla="*/ 11017 w 330762"/>
              <a:gd name="connsiteY11" fmla="*/ 52685 h 16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762" h="162854">
                <a:moveTo>
                  <a:pt x="11017" y="52685"/>
                </a:moveTo>
                <a:cubicBezTo>
                  <a:pt x="20198" y="45340"/>
                  <a:pt x="42755" y="11419"/>
                  <a:pt x="66102" y="8617"/>
                </a:cubicBezTo>
                <a:cubicBezTo>
                  <a:pt x="211061" y="-8778"/>
                  <a:pt x="230411" y="958"/>
                  <a:pt x="319490" y="30651"/>
                </a:cubicBezTo>
                <a:cubicBezTo>
                  <a:pt x="323162" y="41668"/>
                  <a:pt x="332415" y="52247"/>
                  <a:pt x="330506" y="63702"/>
                </a:cubicBezTo>
                <a:cubicBezTo>
                  <a:pt x="328329" y="76762"/>
                  <a:pt x="317835" y="87390"/>
                  <a:pt x="308473" y="96752"/>
                </a:cubicBezTo>
                <a:cubicBezTo>
                  <a:pt x="290580" y="114645"/>
                  <a:pt x="251516" y="129300"/>
                  <a:pt x="231355" y="140820"/>
                </a:cubicBezTo>
                <a:cubicBezTo>
                  <a:pt x="219859" y="147389"/>
                  <a:pt x="209321" y="155509"/>
                  <a:pt x="198304" y="162854"/>
                </a:cubicBezTo>
                <a:cubicBezTo>
                  <a:pt x="187287" y="159182"/>
                  <a:pt x="175640" y="157031"/>
                  <a:pt x="165253" y="151837"/>
                </a:cubicBezTo>
                <a:cubicBezTo>
                  <a:pt x="127185" y="132803"/>
                  <a:pt x="140691" y="125709"/>
                  <a:pt x="99152" y="118786"/>
                </a:cubicBezTo>
                <a:cubicBezTo>
                  <a:pt x="66350" y="113319"/>
                  <a:pt x="33051" y="111441"/>
                  <a:pt x="0" y="107769"/>
                </a:cubicBezTo>
                <a:cubicBezTo>
                  <a:pt x="3672" y="89408"/>
                  <a:pt x="1727" y="68943"/>
                  <a:pt x="11017" y="52685"/>
                </a:cubicBezTo>
                <a:lnTo>
                  <a:pt x="11017" y="5268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7346956" y="4007617"/>
            <a:ext cx="288032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3988195" y="6197490"/>
            <a:ext cx="330762" cy="162854"/>
          </a:xfrm>
          <a:custGeom>
            <a:avLst/>
            <a:gdLst>
              <a:gd name="connsiteX0" fmla="*/ 11017 w 330762"/>
              <a:gd name="connsiteY0" fmla="*/ 52685 h 162854"/>
              <a:gd name="connsiteX1" fmla="*/ 66102 w 330762"/>
              <a:gd name="connsiteY1" fmla="*/ 8617 h 162854"/>
              <a:gd name="connsiteX2" fmla="*/ 319490 w 330762"/>
              <a:gd name="connsiteY2" fmla="*/ 30651 h 162854"/>
              <a:gd name="connsiteX3" fmla="*/ 330506 w 330762"/>
              <a:gd name="connsiteY3" fmla="*/ 63702 h 162854"/>
              <a:gd name="connsiteX4" fmla="*/ 308473 w 330762"/>
              <a:gd name="connsiteY4" fmla="*/ 96752 h 162854"/>
              <a:gd name="connsiteX5" fmla="*/ 231355 w 330762"/>
              <a:gd name="connsiteY5" fmla="*/ 140820 h 162854"/>
              <a:gd name="connsiteX6" fmla="*/ 198304 w 330762"/>
              <a:gd name="connsiteY6" fmla="*/ 162854 h 162854"/>
              <a:gd name="connsiteX7" fmla="*/ 165253 w 330762"/>
              <a:gd name="connsiteY7" fmla="*/ 151837 h 162854"/>
              <a:gd name="connsiteX8" fmla="*/ 99152 w 330762"/>
              <a:gd name="connsiteY8" fmla="*/ 118786 h 162854"/>
              <a:gd name="connsiteX9" fmla="*/ 0 w 330762"/>
              <a:gd name="connsiteY9" fmla="*/ 107769 h 162854"/>
              <a:gd name="connsiteX10" fmla="*/ 11017 w 330762"/>
              <a:gd name="connsiteY10" fmla="*/ 52685 h 162854"/>
              <a:gd name="connsiteX11" fmla="*/ 11017 w 330762"/>
              <a:gd name="connsiteY11" fmla="*/ 52685 h 16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762" h="162854">
                <a:moveTo>
                  <a:pt x="11017" y="52685"/>
                </a:moveTo>
                <a:cubicBezTo>
                  <a:pt x="20198" y="45340"/>
                  <a:pt x="42755" y="11419"/>
                  <a:pt x="66102" y="8617"/>
                </a:cubicBezTo>
                <a:cubicBezTo>
                  <a:pt x="211061" y="-8778"/>
                  <a:pt x="230411" y="958"/>
                  <a:pt x="319490" y="30651"/>
                </a:cubicBezTo>
                <a:cubicBezTo>
                  <a:pt x="323162" y="41668"/>
                  <a:pt x="332415" y="52247"/>
                  <a:pt x="330506" y="63702"/>
                </a:cubicBezTo>
                <a:cubicBezTo>
                  <a:pt x="328329" y="76762"/>
                  <a:pt x="317835" y="87390"/>
                  <a:pt x="308473" y="96752"/>
                </a:cubicBezTo>
                <a:cubicBezTo>
                  <a:pt x="290580" y="114645"/>
                  <a:pt x="251516" y="129300"/>
                  <a:pt x="231355" y="140820"/>
                </a:cubicBezTo>
                <a:cubicBezTo>
                  <a:pt x="219859" y="147389"/>
                  <a:pt x="209321" y="155509"/>
                  <a:pt x="198304" y="162854"/>
                </a:cubicBezTo>
                <a:cubicBezTo>
                  <a:pt x="187287" y="159182"/>
                  <a:pt x="175640" y="157031"/>
                  <a:pt x="165253" y="151837"/>
                </a:cubicBezTo>
                <a:cubicBezTo>
                  <a:pt x="127185" y="132803"/>
                  <a:pt x="140691" y="125709"/>
                  <a:pt x="99152" y="118786"/>
                </a:cubicBezTo>
                <a:cubicBezTo>
                  <a:pt x="66350" y="113319"/>
                  <a:pt x="33051" y="111441"/>
                  <a:pt x="0" y="107769"/>
                </a:cubicBezTo>
                <a:cubicBezTo>
                  <a:pt x="3672" y="89408"/>
                  <a:pt x="1727" y="68943"/>
                  <a:pt x="11017" y="52685"/>
                </a:cubicBezTo>
                <a:lnTo>
                  <a:pt x="11017" y="5268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rije vorm 12"/>
          <p:cNvSpPr/>
          <p:nvPr/>
        </p:nvSpPr>
        <p:spPr>
          <a:xfrm>
            <a:off x="2394717" y="3859919"/>
            <a:ext cx="2357610" cy="1091091"/>
          </a:xfrm>
          <a:custGeom>
            <a:avLst/>
            <a:gdLst>
              <a:gd name="connsiteX0" fmla="*/ 11017 w 2357610"/>
              <a:gd name="connsiteY0" fmla="*/ 374573 h 1091091"/>
              <a:gd name="connsiteX1" fmla="*/ 132202 w 2357610"/>
              <a:gd name="connsiteY1" fmla="*/ 341523 h 1091091"/>
              <a:gd name="connsiteX2" fmla="*/ 165253 w 2357610"/>
              <a:gd name="connsiteY2" fmla="*/ 330506 h 1091091"/>
              <a:gd name="connsiteX3" fmla="*/ 198304 w 2357610"/>
              <a:gd name="connsiteY3" fmla="*/ 308472 h 1091091"/>
              <a:gd name="connsiteX4" fmla="*/ 297455 w 2357610"/>
              <a:gd name="connsiteY4" fmla="*/ 275422 h 1091091"/>
              <a:gd name="connsiteX5" fmla="*/ 330506 w 2357610"/>
              <a:gd name="connsiteY5" fmla="*/ 264405 h 1091091"/>
              <a:gd name="connsiteX6" fmla="*/ 396607 w 2357610"/>
              <a:gd name="connsiteY6" fmla="*/ 220337 h 1091091"/>
              <a:gd name="connsiteX7" fmla="*/ 429658 w 2357610"/>
              <a:gd name="connsiteY7" fmla="*/ 198303 h 1091091"/>
              <a:gd name="connsiteX8" fmla="*/ 462708 w 2357610"/>
              <a:gd name="connsiteY8" fmla="*/ 187287 h 1091091"/>
              <a:gd name="connsiteX9" fmla="*/ 528810 w 2357610"/>
              <a:gd name="connsiteY9" fmla="*/ 154236 h 1091091"/>
              <a:gd name="connsiteX10" fmla="*/ 561860 w 2357610"/>
              <a:gd name="connsiteY10" fmla="*/ 132202 h 1091091"/>
              <a:gd name="connsiteX11" fmla="*/ 616945 w 2357610"/>
              <a:gd name="connsiteY11" fmla="*/ 88135 h 1091091"/>
              <a:gd name="connsiteX12" fmla="*/ 649995 w 2357610"/>
              <a:gd name="connsiteY12" fmla="*/ 55084 h 1091091"/>
              <a:gd name="connsiteX13" fmla="*/ 683046 w 2357610"/>
              <a:gd name="connsiteY13" fmla="*/ 44067 h 1091091"/>
              <a:gd name="connsiteX14" fmla="*/ 716096 w 2357610"/>
              <a:gd name="connsiteY14" fmla="*/ 22034 h 1091091"/>
              <a:gd name="connsiteX15" fmla="*/ 782198 w 2357610"/>
              <a:gd name="connsiteY15" fmla="*/ 0 h 1091091"/>
              <a:gd name="connsiteX16" fmla="*/ 881349 w 2357610"/>
              <a:gd name="connsiteY16" fmla="*/ 22034 h 1091091"/>
              <a:gd name="connsiteX17" fmla="*/ 914400 w 2357610"/>
              <a:gd name="connsiteY17" fmla="*/ 44067 h 1091091"/>
              <a:gd name="connsiteX18" fmla="*/ 980501 w 2357610"/>
              <a:gd name="connsiteY18" fmla="*/ 66101 h 1091091"/>
              <a:gd name="connsiteX19" fmla="*/ 1013552 w 2357610"/>
              <a:gd name="connsiteY19" fmla="*/ 77118 h 1091091"/>
              <a:gd name="connsiteX20" fmla="*/ 1057619 w 2357610"/>
              <a:gd name="connsiteY20" fmla="*/ 99152 h 1091091"/>
              <a:gd name="connsiteX21" fmla="*/ 1167788 w 2357610"/>
              <a:gd name="connsiteY21" fmla="*/ 143219 h 1091091"/>
              <a:gd name="connsiteX22" fmla="*/ 1211855 w 2357610"/>
              <a:gd name="connsiteY22" fmla="*/ 165253 h 1091091"/>
              <a:gd name="connsiteX23" fmla="*/ 1277957 w 2357610"/>
              <a:gd name="connsiteY23" fmla="*/ 187287 h 1091091"/>
              <a:gd name="connsiteX24" fmla="*/ 1399142 w 2357610"/>
              <a:gd name="connsiteY24" fmla="*/ 209320 h 1091091"/>
              <a:gd name="connsiteX25" fmla="*/ 1498294 w 2357610"/>
              <a:gd name="connsiteY25" fmla="*/ 231354 h 1091091"/>
              <a:gd name="connsiteX26" fmla="*/ 1762699 w 2357610"/>
              <a:gd name="connsiteY26" fmla="*/ 253388 h 1091091"/>
              <a:gd name="connsiteX27" fmla="*/ 2247441 w 2357610"/>
              <a:gd name="connsiteY27" fmla="*/ 242371 h 1091091"/>
              <a:gd name="connsiteX28" fmla="*/ 2335576 w 2357610"/>
              <a:gd name="connsiteY28" fmla="*/ 297455 h 1091091"/>
              <a:gd name="connsiteX29" fmla="*/ 2346593 w 2357610"/>
              <a:gd name="connsiteY29" fmla="*/ 484742 h 1091091"/>
              <a:gd name="connsiteX30" fmla="*/ 2357610 w 2357610"/>
              <a:gd name="connsiteY30" fmla="*/ 528809 h 1091091"/>
              <a:gd name="connsiteX31" fmla="*/ 2335576 w 2357610"/>
              <a:gd name="connsiteY31" fmla="*/ 616944 h 1091091"/>
              <a:gd name="connsiteX32" fmla="*/ 2302525 w 2357610"/>
              <a:gd name="connsiteY32" fmla="*/ 638978 h 1091091"/>
              <a:gd name="connsiteX33" fmla="*/ 2225407 w 2357610"/>
              <a:gd name="connsiteY33" fmla="*/ 705079 h 1091091"/>
              <a:gd name="connsiteX34" fmla="*/ 2170323 w 2357610"/>
              <a:gd name="connsiteY34" fmla="*/ 749147 h 1091091"/>
              <a:gd name="connsiteX35" fmla="*/ 2148289 w 2357610"/>
              <a:gd name="connsiteY35" fmla="*/ 782197 h 1091091"/>
              <a:gd name="connsiteX36" fmla="*/ 2082188 w 2357610"/>
              <a:gd name="connsiteY36" fmla="*/ 826265 h 1091091"/>
              <a:gd name="connsiteX37" fmla="*/ 2049137 w 2357610"/>
              <a:gd name="connsiteY37" fmla="*/ 848299 h 1091091"/>
              <a:gd name="connsiteX38" fmla="*/ 2016087 w 2357610"/>
              <a:gd name="connsiteY38" fmla="*/ 881349 h 1091091"/>
              <a:gd name="connsiteX39" fmla="*/ 1949986 w 2357610"/>
              <a:gd name="connsiteY39" fmla="*/ 925417 h 1091091"/>
              <a:gd name="connsiteX40" fmla="*/ 1916935 w 2357610"/>
              <a:gd name="connsiteY40" fmla="*/ 947450 h 1091091"/>
              <a:gd name="connsiteX41" fmla="*/ 1883884 w 2357610"/>
              <a:gd name="connsiteY41" fmla="*/ 980501 h 1091091"/>
              <a:gd name="connsiteX42" fmla="*/ 1806766 w 2357610"/>
              <a:gd name="connsiteY42" fmla="*/ 1024569 h 1091091"/>
              <a:gd name="connsiteX43" fmla="*/ 1740665 w 2357610"/>
              <a:gd name="connsiteY43" fmla="*/ 1068636 h 1091091"/>
              <a:gd name="connsiteX44" fmla="*/ 1663547 w 2357610"/>
              <a:gd name="connsiteY44" fmla="*/ 991518 h 1091091"/>
              <a:gd name="connsiteX45" fmla="*/ 1641513 w 2357610"/>
              <a:gd name="connsiteY45" fmla="*/ 958467 h 1091091"/>
              <a:gd name="connsiteX46" fmla="*/ 1685581 w 2357610"/>
              <a:gd name="connsiteY46" fmla="*/ 826265 h 1091091"/>
              <a:gd name="connsiteX47" fmla="*/ 1751682 w 2357610"/>
              <a:gd name="connsiteY47" fmla="*/ 782197 h 1091091"/>
              <a:gd name="connsiteX48" fmla="*/ 1784732 w 2357610"/>
              <a:gd name="connsiteY48" fmla="*/ 760164 h 1091091"/>
              <a:gd name="connsiteX49" fmla="*/ 1828800 w 2357610"/>
              <a:gd name="connsiteY49" fmla="*/ 694062 h 1091091"/>
              <a:gd name="connsiteX50" fmla="*/ 1850834 w 2357610"/>
              <a:gd name="connsiteY50" fmla="*/ 649995 h 1091091"/>
              <a:gd name="connsiteX51" fmla="*/ 1883884 w 2357610"/>
              <a:gd name="connsiteY51" fmla="*/ 627961 h 1091091"/>
              <a:gd name="connsiteX52" fmla="*/ 1983036 w 2357610"/>
              <a:gd name="connsiteY52" fmla="*/ 550843 h 1091091"/>
              <a:gd name="connsiteX53" fmla="*/ 2005070 w 2357610"/>
              <a:gd name="connsiteY53" fmla="*/ 517793 h 1091091"/>
              <a:gd name="connsiteX54" fmla="*/ 2071171 w 2357610"/>
              <a:gd name="connsiteY54" fmla="*/ 473725 h 1091091"/>
              <a:gd name="connsiteX55" fmla="*/ 2148289 w 2357610"/>
              <a:gd name="connsiteY55" fmla="*/ 374573 h 1091091"/>
              <a:gd name="connsiteX56" fmla="*/ 2214390 w 2357610"/>
              <a:gd name="connsiteY56" fmla="*/ 330506 h 1091091"/>
              <a:gd name="connsiteX57" fmla="*/ 2247441 w 2357610"/>
              <a:gd name="connsiteY57" fmla="*/ 308472 h 1091091"/>
              <a:gd name="connsiteX58" fmla="*/ 2346593 w 2357610"/>
              <a:gd name="connsiteY58" fmla="*/ 264405 h 1091091"/>
              <a:gd name="connsiteX59" fmla="*/ 2335576 w 2357610"/>
              <a:gd name="connsiteY59" fmla="*/ 297455 h 1091091"/>
              <a:gd name="connsiteX60" fmla="*/ 2258458 w 2357610"/>
              <a:gd name="connsiteY60" fmla="*/ 308472 h 1091091"/>
              <a:gd name="connsiteX61" fmla="*/ 2225407 w 2357610"/>
              <a:gd name="connsiteY61" fmla="*/ 319489 h 1091091"/>
              <a:gd name="connsiteX62" fmla="*/ 2192357 w 2357610"/>
              <a:gd name="connsiteY62" fmla="*/ 341523 h 1091091"/>
              <a:gd name="connsiteX63" fmla="*/ 2181340 w 2357610"/>
              <a:gd name="connsiteY63" fmla="*/ 374573 h 1091091"/>
              <a:gd name="connsiteX64" fmla="*/ 2115239 w 2357610"/>
              <a:gd name="connsiteY64" fmla="*/ 418641 h 1091091"/>
              <a:gd name="connsiteX65" fmla="*/ 2016087 w 2357610"/>
              <a:gd name="connsiteY65" fmla="*/ 495759 h 1091091"/>
              <a:gd name="connsiteX66" fmla="*/ 1994053 w 2357610"/>
              <a:gd name="connsiteY66" fmla="*/ 528809 h 1091091"/>
              <a:gd name="connsiteX67" fmla="*/ 1961002 w 2357610"/>
              <a:gd name="connsiteY67" fmla="*/ 539826 h 1091091"/>
              <a:gd name="connsiteX68" fmla="*/ 1949986 w 2357610"/>
              <a:gd name="connsiteY68" fmla="*/ 572877 h 1091091"/>
              <a:gd name="connsiteX69" fmla="*/ 1916935 w 2357610"/>
              <a:gd name="connsiteY69" fmla="*/ 594911 h 1091091"/>
              <a:gd name="connsiteX70" fmla="*/ 1872867 w 2357610"/>
              <a:gd name="connsiteY70" fmla="*/ 661012 h 1091091"/>
              <a:gd name="connsiteX71" fmla="*/ 1850834 w 2357610"/>
              <a:gd name="connsiteY71" fmla="*/ 694062 h 1091091"/>
              <a:gd name="connsiteX72" fmla="*/ 1784732 w 2357610"/>
              <a:gd name="connsiteY72" fmla="*/ 738130 h 1091091"/>
              <a:gd name="connsiteX73" fmla="*/ 1729648 w 2357610"/>
              <a:gd name="connsiteY73" fmla="*/ 782197 h 1091091"/>
              <a:gd name="connsiteX74" fmla="*/ 1663547 w 2357610"/>
              <a:gd name="connsiteY74" fmla="*/ 826265 h 1091091"/>
              <a:gd name="connsiteX75" fmla="*/ 1630496 w 2357610"/>
              <a:gd name="connsiteY75" fmla="*/ 848299 h 1091091"/>
              <a:gd name="connsiteX76" fmla="*/ 1564395 w 2357610"/>
              <a:gd name="connsiteY76" fmla="*/ 870332 h 1091091"/>
              <a:gd name="connsiteX77" fmla="*/ 1410159 w 2357610"/>
              <a:gd name="connsiteY77" fmla="*/ 859316 h 1091091"/>
              <a:gd name="connsiteX78" fmla="*/ 1311007 w 2357610"/>
              <a:gd name="connsiteY78" fmla="*/ 815248 h 1091091"/>
              <a:gd name="connsiteX79" fmla="*/ 1277957 w 2357610"/>
              <a:gd name="connsiteY79" fmla="*/ 804231 h 1091091"/>
              <a:gd name="connsiteX80" fmla="*/ 1244906 w 2357610"/>
              <a:gd name="connsiteY80" fmla="*/ 782197 h 1091091"/>
              <a:gd name="connsiteX81" fmla="*/ 1134737 w 2357610"/>
              <a:gd name="connsiteY81" fmla="*/ 749147 h 1091091"/>
              <a:gd name="connsiteX82" fmla="*/ 1101687 w 2357610"/>
              <a:gd name="connsiteY82" fmla="*/ 727113 h 1091091"/>
              <a:gd name="connsiteX83" fmla="*/ 1068636 w 2357610"/>
              <a:gd name="connsiteY83" fmla="*/ 716096 h 1091091"/>
              <a:gd name="connsiteX84" fmla="*/ 1024569 w 2357610"/>
              <a:gd name="connsiteY84" fmla="*/ 705079 h 1091091"/>
              <a:gd name="connsiteX85" fmla="*/ 903383 w 2357610"/>
              <a:gd name="connsiteY85" fmla="*/ 683046 h 1091091"/>
              <a:gd name="connsiteX86" fmla="*/ 837282 w 2357610"/>
              <a:gd name="connsiteY86" fmla="*/ 661012 h 1091091"/>
              <a:gd name="connsiteX87" fmla="*/ 804231 w 2357610"/>
              <a:gd name="connsiteY87" fmla="*/ 649995 h 1091091"/>
              <a:gd name="connsiteX88" fmla="*/ 771181 w 2357610"/>
              <a:gd name="connsiteY88" fmla="*/ 638978 h 1091091"/>
              <a:gd name="connsiteX89" fmla="*/ 683046 w 2357610"/>
              <a:gd name="connsiteY89" fmla="*/ 616944 h 1091091"/>
              <a:gd name="connsiteX90" fmla="*/ 649995 w 2357610"/>
              <a:gd name="connsiteY90" fmla="*/ 605928 h 1091091"/>
              <a:gd name="connsiteX91" fmla="*/ 539826 w 2357610"/>
              <a:gd name="connsiteY91" fmla="*/ 583894 h 1091091"/>
              <a:gd name="connsiteX92" fmla="*/ 385590 w 2357610"/>
              <a:gd name="connsiteY92" fmla="*/ 550843 h 1091091"/>
              <a:gd name="connsiteX93" fmla="*/ 352540 w 2357610"/>
              <a:gd name="connsiteY93" fmla="*/ 539826 h 1091091"/>
              <a:gd name="connsiteX94" fmla="*/ 319489 w 2357610"/>
              <a:gd name="connsiteY94" fmla="*/ 517793 h 1091091"/>
              <a:gd name="connsiteX95" fmla="*/ 253388 w 2357610"/>
              <a:gd name="connsiteY95" fmla="*/ 495759 h 1091091"/>
              <a:gd name="connsiteX96" fmla="*/ 220337 w 2357610"/>
              <a:gd name="connsiteY96" fmla="*/ 484742 h 1091091"/>
              <a:gd name="connsiteX97" fmla="*/ 187287 w 2357610"/>
              <a:gd name="connsiteY97" fmla="*/ 462708 h 1091091"/>
              <a:gd name="connsiteX98" fmla="*/ 121186 w 2357610"/>
              <a:gd name="connsiteY98" fmla="*/ 440675 h 1091091"/>
              <a:gd name="connsiteX99" fmla="*/ 88135 w 2357610"/>
              <a:gd name="connsiteY99" fmla="*/ 418641 h 1091091"/>
              <a:gd name="connsiteX100" fmla="*/ 55084 w 2357610"/>
              <a:gd name="connsiteY100" fmla="*/ 407624 h 1091091"/>
              <a:gd name="connsiteX101" fmla="*/ 0 w 2357610"/>
              <a:gd name="connsiteY101" fmla="*/ 363556 h 1091091"/>
              <a:gd name="connsiteX102" fmla="*/ 11017 w 2357610"/>
              <a:gd name="connsiteY102" fmla="*/ 528809 h 1091091"/>
              <a:gd name="connsiteX103" fmla="*/ 22034 w 2357610"/>
              <a:gd name="connsiteY103" fmla="*/ 561860 h 1091091"/>
              <a:gd name="connsiteX104" fmla="*/ 33051 w 2357610"/>
              <a:gd name="connsiteY104" fmla="*/ 782197 h 1091091"/>
              <a:gd name="connsiteX105" fmla="*/ 66101 w 2357610"/>
              <a:gd name="connsiteY105" fmla="*/ 804231 h 1091091"/>
              <a:gd name="connsiteX106" fmla="*/ 539826 w 2357610"/>
              <a:gd name="connsiteY106" fmla="*/ 815248 h 1091091"/>
              <a:gd name="connsiteX107" fmla="*/ 694063 w 2357610"/>
              <a:gd name="connsiteY107" fmla="*/ 837282 h 1091091"/>
              <a:gd name="connsiteX108" fmla="*/ 793214 w 2357610"/>
              <a:gd name="connsiteY108" fmla="*/ 870332 h 1091091"/>
              <a:gd name="connsiteX109" fmla="*/ 914400 w 2357610"/>
              <a:gd name="connsiteY109" fmla="*/ 914400 h 1091091"/>
              <a:gd name="connsiteX110" fmla="*/ 936434 w 2357610"/>
              <a:gd name="connsiteY110" fmla="*/ 947450 h 1091091"/>
              <a:gd name="connsiteX111" fmla="*/ 1002535 w 2357610"/>
              <a:gd name="connsiteY111" fmla="*/ 969484 h 1091091"/>
              <a:gd name="connsiteX112" fmla="*/ 1068636 w 2357610"/>
              <a:gd name="connsiteY112" fmla="*/ 991518 h 1091091"/>
              <a:gd name="connsiteX113" fmla="*/ 1101687 w 2357610"/>
              <a:gd name="connsiteY113" fmla="*/ 1002535 h 1091091"/>
              <a:gd name="connsiteX114" fmla="*/ 1156771 w 2357610"/>
              <a:gd name="connsiteY114" fmla="*/ 1013552 h 1091091"/>
              <a:gd name="connsiteX115" fmla="*/ 1200839 w 2357610"/>
              <a:gd name="connsiteY115" fmla="*/ 1024569 h 1091091"/>
              <a:gd name="connsiteX116" fmla="*/ 1432193 w 2357610"/>
              <a:gd name="connsiteY116" fmla="*/ 1035585 h 1091091"/>
              <a:gd name="connsiteX117" fmla="*/ 1465243 w 2357610"/>
              <a:gd name="connsiteY117" fmla="*/ 1046602 h 1091091"/>
              <a:gd name="connsiteX118" fmla="*/ 1652530 w 2357610"/>
              <a:gd name="connsiteY118" fmla="*/ 1079653 h 1091091"/>
              <a:gd name="connsiteX119" fmla="*/ 1707614 w 2357610"/>
              <a:gd name="connsiteY119" fmla="*/ 1090670 h 1091091"/>
              <a:gd name="connsiteX120" fmla="*/ 1729648 w 2357610"/>
              <a:gd name="connsiteY120" fmla="*/ 1068636 h 109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357610" h="1091091">
                <a:moveTo>
                  <a:pt x="11017" y="374573"/>
                </a:moveTo>
                <a:cubicBezTo>
                  <a:pt x="88874" y="359001"/>
                  <a:pt x="48339" y="369477"/>
                  <a:pt x="132202" y="341523"/>
                </a:cubicBezTo>
                <a:cubicBezTo>
                  <a:pt x="143219" y="337851"/>
                  <a:pt x="155590" y="336948"/>
                  <a:pt x="165253" y="330506"/>
                </a:cubicBezTo>
                <a:cubicBezTo>
                  <a:pt x="176270" y="323161"/>
                  <a:pt x="186204" y="313850"/>
                  <a:pt x="198304" y="308472"/>
                </a:cubicBezTo>
                <a:cubicBezTo>
                  <a:pt x="198324" y="308463"/>
                  <a:pt x="280919" y="280934"/>
                  <a:pt x="297455" y="275422"/>
                </a:cubicBezTo>
                <a:cubicBezTo>
                  <a:pt x="308472" y="271750"/>
                  <a:pt x="320843" y="270847"/>
                  <a:pt x="330506" y="264405"/>
                </a:cubicBezTo>
                <a:lnTo>
                  <a:pt x="396607" y="220337"/>
                </a:lnTo>
                <a:cubicBezTo>
                  <a:pt x="407624" y="212992"/>
                  <a:pt x="417097" y="202490"/>
                  <a:pt x="429658" y="198303"/>
                </a:cubicBezTo>
                <a:lnTo>
                  <a:pt x="462708" y="187287"/>
                </a:lnTo>
                <a:cubicBezTo>
                  <a:pt x="557432" y="124137"/>
                  <a:pt x="437581" y="199851"/>
                  <a:pt x="528810" y="154236"/>
                </a:cubicBezTo>
                <a:cubicBezTo>
                  <a:pt x="540653" y="148315"/>
                  <a:pt x="550843" y="139547"/>
                  <a:pt x="561860" y="132202"/>
                </a:cubicBezTo>
                <a:cubicBezTo>
                  <a:pt x="611140" y="58285"/>
                  <a:pt x="553086" y="130708"/>
                  <a:pt x="616945" y="88135"/>
                </a:cubicBezTo>
                <a:cubicBezTo>
                  <a:pt x="629908" y="79493"/>
                  <a:pt x="637032" y="63726"/>
                  <a:pt x="649995" y="55084"/>
                </a:cubicBezTo>
                <a:cubicBezTo>
                  <a:pt x="659658" y="48642"/>
                  <a:pt x="672659" y="49260"/>
                  <a:pt x="683046" y="44067"/>
                </a:cubicBezTo>
                <a:cubicBezTo>
                  <a:pt x="694889" y="38146"/>
                  <a:pt x="703997" y="27411"/>
                  <a:pt x="716096" y="22034"/>
                </a:cubicBezTo>
                <a:cubicBezTo>
                  <a:pt x="737320" y="12601"/>
                  <a:pt x="782198" y="0"/>
                  <a:pt x="782198" y="0"/>
                </a:cubicBezTo>
                <a:cubicBezTo>
                  <a:pt x="807589" y="4232"/>
                  <a:pt x="854226" y="8473"/>
                  <a:pt x="881349" y="22034"/>
                </a:cubicBezTo>
                <a:cubicBezTo>
                  <a:pt x="893192" y="27955"/>
                  <a:pt x="902301" y="38690"/>
                  <a:pt x="914400" y="44067"/>
                </a:cubicBezTo>
                <a:cubicBezTo>
                  <a:pt x="935624" y="53500"/>
                  <a:pt x="958467" y="58756"/>
                  <a:pt x="980501" y="66101"/>
                </a:cubicBezTo>
                <a:cubicBezTo>
                  <a:pt x="991518" y="69773"/>
                  <a:pt x="1003165" y="71924"/>
                  <a:pt x="1013552" y="77118"/>
                </a:cubicBezTo>
                <a:cubicBezTo>
                  <a:pt x="1028241" y="84463"/>
                  <a:pt x="1042524" y="92683"/>
                  <a:pt x="1057619" y="99152"/>
                </a:cubicBezTo>
                <a:cubicBezTo>
                  <a:pt x="1093973" y="114732"/>
                  <a:pt x="1132412" y="125531"/>
                  <a:pt x="1167788" y="143219"/>
                </a:cubicBezTo>
                <a:cubicBezTo>
                  <a:pt x="1182477" y="150564"/>
                  <a:pt x="1196607" y="159154"/>
                  <a:pt x="1211855" y="165253"/>
                </a:cubicBezTo>
                <a:cubicBezTo>
                  <a:pt x="1233420" y="173879"/>
                  <a:pt x="1255549" y="181176"/>
                  <a:pt x="1277957" y="187287"/>
                </a:cubicBezTo>
                <a:cubicBezTo>
                  <a:pt x="1310435" y="196145"/>
                  <a:pt x="1367668" y="203025"/>
                  <a:pt x="1399142" y="209320"/>
                </a:cubicBezTo>
                <a:cubicBezTo>
                  <a:pt x="1459279" y="221347"/>
                  <a:pt x="1430956" y="221734"/>
                  <a:pt x="1498294" y="231354"/>
                </a:cubicBezTo>
                <a:cubicBezTo>
                  <a:pt x="1588139" y="244189"/>
                  <a:pt x="1670807" y="247262"/>
                  <a:pt x="1762699" y="253388"/>
                </a:cubicBezTo>
                <a:cubicBezTo>
                  <a:pt x="1924280" y="249716"/>
                  <a:pt x="2085819" y="242371"/>
                  <a:pt x="2247441" y="242371"/>
                </a:cubicBezTo>
                <a:cubicBezTo>
                  <a:pt x="2364814" y="242371"/>
                  <a:pt x="2353214" y="226904"/>
                  <a:pt x="2335576" y="297455"/>
                </a:cubicBezTo>
                <a:cubicBezTo>
                  <a:pt x="2339248" y="359884"/>
                  <a:pt x="2340664" y="422487"/>
                  <a:pt x="2346593" y="484742"/>
                </a:cubicBezTo>
                <a:cubicBezTo>
                  <a:pt x="2348029" y="499815"/>
                  <a:pt x="2357610" y="513668"/>
                  <a:pt x="2357610" y="528809"/>
                </a:cubicBezTo>
                <a:cubicBezTo>
                  <a:pt x="2357610" y="530867"/>
                  <a:pt x="2344270" y="606077"/>
                  <a:pt x="2335576" y="616944"/>
                </a:cubicBezTo>
                <a:cubicBezTo>
                  <a:pt x="2327304" y="627283"/>
                  <a:pt x="2312697" y="630501"/>
                  <a:pt x="2302525" y="638978"/>
                </a:cubicBezTo>
                <a:cubicBezTo>
                  <a:pt x="2164454" y="754039"/>
                  <a:pt x="2390407" y="581333"/>
                  <a:pt x="2225407" y="705079"/>
                </a:cubicBezTo>
                <a:cubicBezTo>
                  <a:pt x="2162262" y="799797"/>
                  <a:pt x="2246341" y="688333"/>
                  <a:pt x="2170323" y="749147"/>
                </a:cubicBezTo>
                <a:cubicBezTo>
                  <a:pt x="2159984" y="757418"/>
                  <a:pt x="2158254" y="773478"/>
                  <a:pt x="2148289" y="782197"/>
                </a:cubicBezTo>
                <a:cubicBezTo>
                  <a:pt x="2128360" y="799635"/>
                  <a:pt x="2104222" y="811576"/>
                  <a:pt x="2082188" y="826265"/>
                </a:cubicBezTo>
                <a:cubicBezTo>
                  <a:pt x="2071171" y="833610"/>
                  <a:pt x="2058500" y="838936"/>
                  <a:pt x="2049137" y="848299"/>
                </a:cubicBezTo>
                <a:cubicBezTo>
                  <a:pt x="2038120" y="859316"/>
                  <a:pt x="2028385" y="871784"/>
                  <a:pt x="2016087" y="881349"/>
                </a:cubicBezTo>
                <a:cubicBezTo>
                  <a:pt x="1995184" y="897607"/>
                  <a:pt x="1972020" y="910728"/>
                  <a:pt x="1949986" y="925417"/>
                </a:cubicBezTo>
                <a:cubicBezTo>
                  <a:pt x="1938969" y="932762"/>
                  <a:pt x="1926298" y="938087"/>
                  <a:pt x="1916935" y="947450"/>
                </a:cubicBezTo>
                <a:cubicBezTo>
                  <a:pt x="1905918" y="958467"/>
                  <a:pt x="1895853" y="970527"/>
                  <a:pt x="1883884" y="980501"/>
                </a:cubicBezTo>
                <a:cubicBezTo>
                  <a:pt x="1851217" y="1007724"/>
                  <a:pt x="1845252" y="1001477"/>
                  <a:pt x="1806766" y="1024569"/>
                </a:cubicBezTo>
                <a:cubicBezTo>
                  <a:pt x="1784059" y="1038193"/>
                  <a:pt x="1740665" y="1068636"/>
                  <a:pt x="1740665" y="1068636"/>
                </a:cubicBezTo>
                <a:cubicBezTo>
                  <a:pt x="1682492" y="1049245"/>
                  <a:pt x="1714056" y="1067282"/>
                  <a:pt x="1663547" y="991518"/>
                </a:cubicBezTo>
                <a:lnTo>
                  <a:pt x="1641513" y="958467"/>
                </a:lnTo>
                <a:cubicBezTo>
                  <a:pt x="1650988" y="873196"/>
                  <a:pt x="1630545" y="869071"/>
                  <a:pt x="1685581" y="826265"/>
                </a:cubicBezTo>
                <a:cubicBezTo>
                  <a:pt x="1706484" y="810007"/>
                  <a:pt x="1729648" y="796886"/>
                  <a:pt x="1751682" y="782197"/>
                </a:cubicBezTo>
                <a:lnTo>
                  <a:pt x="1784732" y="760164"/>
                </a:lnTo>
                <a:cubicBezTo>
                  <a:pt x="1808364" y="689267"/>
                  <a:pt x="1777222" y="766270"/>
                  <a:pt x="1828800" y="694062"/>
                </a:cubicBezTo>
                <a:cubicBezTo>
                  <a:pt x="1838346" y="680698"/>
                  <a:pt x="1840320" y="662611"/>
                  <a:pt x="1850834" y="649995"/>
                </a:cubicBezTo>
                <a:cubicBezTo>
                  <a:pt x="1859310" y="639823"/>
                  <a:pt x="1873988" y="636758"/>
                  <a:pt x="1883884" y="627961"/>
                </a:cubicBezTo>
                <a:cubicBezTo>
                  <a:pt x="1973059" y="548695"/>
                  <a:pt x="1914886" y="573560"/>
                  <a:pt x="1983036" y="550843"/>
                </a:cubicBezTo>
                <a:cubicBezTo>
                  <a:pt x="1990381" y="539826"/>
                  <a:pt x="1994731" y="526064"/>
                  <a:pt x="2005070" y="517793"/>
                </a:cubicBezTo>
                <a:cubicBezTo>
                  <a:pt x="2080765" y="457237"/>
                  <a:pt x="1992524" y="574842"/>
                  <a:pt x="2071171" y="473725"/>
                </a:cubicBezTo>
                <a:cubicBezTo>
                  <a:pt x="2107612" y="426872"/>
                  <a:pt x="2106086" y="407398"/>
                  <a:pt x="2148289" y="374573"/>
                </a:cubicBezTo>
                <a:cubicBezTo>
                  <a:pt x="2169192" y="358315"/>
                  <a:pt x="2192356" y="345195"/>
                  <a:pt x="2214390" y="330506"/>
                </a:cubicBezTo>
                <a:cubicBezTo>
                  <a:pt x="2225407" y="323161"/>
                  <a:pt x="2234880" y="312659"/>
                  <a:pt x="2247441" y="308472"/>
                </a:cubicBezTo>
                <a:cubicBezTo>
                  <a:pt x="2326103" y="282251"/>
                  <a:pt x="2294217" y="299321"/>
                  <a:pt x="2346593" y="264405"/>
                </a:cubicBezTo>
                <a:cubicBezTo>
                  <a:pt x="2342921" y="275422"/>
                  <a:pt x="2345963" y="292262"/>
                  <a:pt x="2335576" y="297455"/>
                </a:cubicBezTo>
                <a:cubicBezTo>
                  <a:pt x="2312350" y="309068"/>
                  <a:pt x="2283921" y="303379"/>
                  <a:pt x="2258458" y="308472"/>
                </a:cubicBezTo>
                <a:cubicBezTo>
                  <a:pt x="2247071" y="310750"/>
                  <a:pt x="2236424" y="315817"/>
                  <a:pt x="2225407" y="319489"/>
                </a:cubicBezTo>
                <a:cubicBezTo>
                  <a:pt x="2214390" y="326834"/>
                  <a:pt x="2200628" y="331184"/>
                  <a:pt x="2192357" y="341523"/>
                </a:cubicBezTo>
                <a:cubicBezTo>
                  <a:pt x="2185103" y="350591"/>
                  <a:pt x="2189551" y="366362"/>
                  <a:pt x="2181340" y="374573"/>
                </a:cubicBezTo>
                <a:cubicBezTo>
                  <a:pt x="2162615" y="393298"/>
                  <a:pt x="2133964" y="399916"/>
                  <a:pt x="2115239" y="418641"/>
                </a:cubicBezTo>
                <a:cubicBezTo>
                  <a:pt x="2040926" y="492953"/>
                  <a:pt x="2078698" y="474888"/>
                  <a:pt x="2016087" y="495759"/>
                </a:cubicBezTo>
                <a:cubicBezTo>
                  <a:pt x="2008742" y="506776"/>
                  <a:pt x="2004392" y="520538"/>
                  <a:pt x="1994053" y="528809"/>
                </a:cubicBezTo>
                <a:cubicBezTo>
                  <a:pt x="1984985" y="536063"/>
                  <a:pt x="1969213" y="531614"/>
                  <a:pt x="1961002" y="539826"/>
                </a:cubicBezTo>
                <a:cubicBezTo>
                  <a:pt x="1952791" y="548038"/>
                  <a:pt x="1957240" y="563809"/>
                  <a:pt x="1949986" y="572877"/>
                </a:cubicBezTo>
                <a:cubicBezTo>
                  <a:pt x="1941715" y="583216"/>
                  <a:pt x="1927952" y="587566"/>
                  <a:pt x="1916935" y="594911"/>
                </a:cubicBezTo>
                <a:lnTo>
                  <a:pt x="1872867" y="661012"/>
                </a:lnTo>
                <a:cubicBezTo>
                  <a:pt x="1865523" y="672029"/>
                  <a:pt x="1861851" y="686718"/>
                  <a:pt x="1850834" y="694062"/>
                </a:cubicBezTo>
                <a:lnTo>
                  <a:pt x="1784732" y="738130"/>
                </a:lnTo>
                <a:cubicBezTo>
                  <a:pt x="1744020" y="799200"/>
                  <a:pt x="1785993" y="750894"/>
                  <a:pt x="1729648" y="782197"/>
                </a:cubicBezTo>
                <a:cubicBezTo>
                  <a:pt x="1706499" y="795057"/>
                  <a:pt x="1685581" y="811576"/>
                  <a:pt x="1663547" y="826265"/>
                </a:cubicBezTo>
                <a:cubicBezTo>
                  <a:pt x="1652530" y="833610"/>
                  <a:pt x="1643057" y="844112"/>
                  <a:pt x="1630496" y="848299"/>
                </a:cubicBezTo>
                <a:lnTo>
                  <a:pt x="1564395" y="870332"/>
                </a:lnTo>
                <a:cubicBezTo>
                  <a:pt x="1512983" y="866660"/>
                  <a:pt x="1461132" y="866962"/>
                  <a:pt x="1410159" y="859316"/>
                </a:cubicBezTo>
                <a:cubicBezTo>
                  <a:pt x="1328956" y="847136"/>
                  <a:pt x="1364831" y="842161"/>
                  <a:pt x="1311007" y="815248"/>
                </a:cubicBezTo>
                <a:cubicBezTo>
                  <a:pt x="1300620" y="810055"/>
                  <a:pt x="1288344" y="809424"/>
                  <a:pt x="1277957" y="804231"/>
                </a:cubicBezTo>
                <a:cubicBezTo>
                  <a:pt x="1266114" y="798309"/>
                  <a:pt x="1257006" y="787575"/>
                  <a:pt x="1244906" y="782197"/>
                </a:cubicBezTo>
                <a:cubicBezTo>
                  <a:pt x="1210424" y="766872"/>
                  <a:pt x="1171359" y="758302"/>
                  <a:pt x="1134737" y="749147"/>
                </a:cubicBezTo>
                <a:cubicBezTo>
                  <a:pt x="1123720" y="741802"/>
                  <a:pt x="1113530" y="733034"/>
                  <a:pt x="1101687" y="727113"/>
                </a:cubicBezTo>
                <a:cubicBezTo>
                  <a:pt x="1091300" y="721919"/>
                  <a:pt x="1079802" y="719286"/>
                  <a:pt x="1068636" y="716096"/>
                </a:cubicBezTo>
                <a:cubicBezTo>
                  <a:pt x="1054077" y="711936"/>
                  <a:pt x="1039466" y="707788"/>
                  <a:pt x="1024569" y="705079"/>
                </a:cubicBezTo>
                <a:cubicBezTo>
                  <a:pt x="952366" y="691951"/>
                  <a:pt x="961036" y="700342"/>
                  <a:pt x="903383" y="683046"/>
                </a:cubicBezTo>
                <a:cubicBezTo>
                  <a:pt x="881137" y="676372"/>
                  <a:pt x="859316" y="668357"/>
                  <a:pt x="837282" y="661012"/>
                </a:cubicBezTo>
                <a:lnTo>
                  <a:pt x="804231" y="649995"/>
                </a:lnTo>
                <a:cubicBezTo>
                  <a:pt x="793214" y="646323"/>
                  <a:pt x="782447" y="641795"/>
                  <a:pt x="771181" y="638978"/>
                </a:cubicBezTo>
                <a:cubicBezTo>
                  <a:pt x="741803" y="631633"/>
                  <a:pt x="711775" y="626519"/>
                  <a:pt x="683046" y="616944"/>
                </a:cubicBezTo>
                <a:cubicBezTo>
                  <a:pt x="672029" y="613272"/>
                  <a:pt x="661310" y="608539"/>
                  <a:pt x="649995" y="605928"/>
                </a:cubicBezTo>
                <a:cubicBezTo>
                  <a:pt x="613504" y="597507"/>
                  <a:pt x="576767" y="590051"/>
                  <a:pt x="539826" y="583894"/>
                </a:cubicBezTo>
                <a:cubicBezTo>
                  <a:pt x="484355" y="574649"/>
                  <a:pt x="440491" y="569144"/>
                  <a:pt x="385590" y="550843"/>
                </a:cubicBezTo>
                <a:cubicBezTo>
                  <a:pt x="374573" y="547171"/>
                  <a:pt x="362927" y="545019"/>
                  <a:pt x="352540" y="539826"/>
                </a:cubicBezTo>
                <a:cubicBezTo>
                  <a:pt x="340697" y="533905"/>
                  <a:pt x="331588" y="523170"/>
                  <a:pt x="319489" y="517793"/>
                </a:cubicBezTo>
                <a:cubicBezTo>
                  <a:pt x="298265" y="508360"/>
                  <a:pt x="275422" y="503104"/>
                  <a:pt x="253388" y="495759"/>
                </a:cubicBezTo>
                <a:lnTo>
                  <a:pt x="220337" y="484742"/>
                </a:lnTo>
                <a:cubicBezTo>
                  <a:pt x="209320" y="477397"/>
                  <a:pt x="199386" y="468085"/>
                  <a:pt x="187287" y="462708"/>
                </a:cubicBezTo>
                <a:cubicBezTo>
                  <a:pt x="166063" y="453275"/>
                  <a:pt x="121186" y="440675"/>
                  <a:pt x="121186" y="440675"/>
                </a:cubicBezTo>
                <a:cubicBezTo>
                  <a:pt x="110169" y="433330"/>
                  <a:pt x="99978" y="424562"/>
                  <a:pt x="88135" y="418641"/>
                </a:cubicBezTo>
                <a:cubicBezTo>
                  <a:pt x="77748" y="413448"/>
                  <a:pt x="64152" y="414879"/>
                  <a:pt x="55084" y="407624"/>
                </a:cubicBezTo>
                <a:cubicBezTo>
                  <a:pt x="-16104" y="350672"/>
                  <a:pt x="83075" y="391248"/>
                  <a:pt x="0" y="363556"/>
                </a:cubicBezTo>
                <a:cubicBezTo>
                  <a:pt x="3672" y="418640"/>
                  <a:pt x="4920" y="473940"/>
                  <a:pt x="11017" y="528809"/>
                </a:cubicBezTo>
                <a:cubicBezTo>
                  <a:pt x="12299" y="540351"/>
                  <a:pt x="21028" y="550291"/>
                  <a:pt x="22034" y="561860"/>
                </a:cubicBezTo>
                <a:cubicBezTo>
                  <a:pt x="28405" y="635121"/>
                  <a:pt x="19896" y="709846"/>
                  <a:pt x="33051" y="782197"/>
                </a:cubicBezTo>
                <a:cubicBezTo>
                  <a:pt x="35420" y="795224"/>
                  <a:pt x="52889" y="803369"/>
                  <a:pt x="66101" y="804231"/>
                </a:cubicBezTo>
                <a:cubicBezTo>
                  <a:pt x="223717" y="814510"/>
                  <a:pt x="381918" y="811576"/>
                  <a:pt x="539826" y="815248"/>
                </a:cubicBezTo>
                <a:cubicBezTo>
                  <a:pt x="591238" y="822593"/>
                  <a:pt x="644794" y="820859"/>
                  <a:pt x="694063" y="837282"/>
                </a:cubicBezTo>
                <a:cubicBezTo>
                  <a:pt x="727113" y="848299"/>
                  <a:pt x="762054" y="854752"/>
                  <a:pt x="793214" y="870332"/>
                </a:cubicBezTo>
                <a:cubicBezTo>
                  <a:pt x="876064" y="911757"/>
                  <a:pt x="835160" y="898552"/>
                  <a:pt x="914400" y="914400"/>
                </a:cubicBezTo>
                <a:cubicBezTo>
                  <a:pt x="921745" y="925417"/>
                  <a:pt x="925206" y="940433"/>
                  <a:pt x="936434" y="947450"/>
                </a:cubicBezTo>
                <a:cubicBezTo>
                  <a:pt x="956129" y="959759"/>
                  <a:pt x="980501" y="962139"/>
                  <a:pt x="1002535" y="969484"/>
                </a:cubicBezTo>
                <a:lnTo>
                  <a:pt x="1068636" y="991518"/>
                </a:lnTo>
                <a:cubicBezTo>
                  <a:pt x="1079653" y="995190"/>
                  <a:pt x="1090300" y="1000257"/>
                  <a:pt x="1101687" y="1002535"/>
                </a:cubicBezTo>
                <a:cubicBezTo>
                  <a:pt x="1120048" y="1006207"/>
                  <a:pt x="1138492" y="1009490"/>
                  <a:pt x="1156771" y="1013552"/>
                </a:cubicBezTo>
                <a:cubicBezTo>
                  <a:pt x="1171552" y="1016837"/>
                  <a:pt x="1185746" y="1023362"/>
                  <a:pt x="1200839" y="1024569"/>
                </a:cubicBezTo>
                <a:cubicBezTo>
                  <a:pt x="1277799" y="1030726"/>
                  <a:pt x="1355075" y="1031913"/>
                  <a:pt x="1432193" y="1035585"/>
                </a:cubicBezTo>
                <a:cubicBezTo>
                  <a:pt x="1443210" y="1039257"/>
                  <a:pt x="1453928" y="1043991"/>
                  <a:pt x="1465243" y="1046602"/>
                </a:cubicBezTo>
                <a:cubicBezTo>
                  <a:pt x="1596941" y="1076994"/>
                  <a:pt x="1541066" y="1061075"/>
                  <a:pt x="1652530" y="1079653"/>
                </a:cubicBezTo>
                <a:cubicBezTo>
                  <a:pt x="1671000" y="1082731"/>
                  <a:pt x="1689077" y="1093318"/>
                  <a:pt x="1707614" y="1090670"/>
                </a:cubicBezTo>
                <a:cubicBezTo>
                  <a:pt x="1717897" y="1089201"/>
                  <a:pt x="1722303" y="1075981"/>
                  <a:pt x="1729648" y="106863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rije vorm 14"/>
          <p:cNvSpPr/>
          <p:nvPr/>
        </p:nvSpPr>
        <p:spPr>
          <a:xfrm>
            <a:off x="2394717" y="3859919"/>
            <a:ext cx="1784732" cy="472255"/>
          </a:xfrm>
          <a:custGeom>
            <a:avLst/>
            <a:gdLst>
              <a:gd name="connsiteX0" fmla="*/ 0 w 1784732"/>
              <a:gd name="connsiteY0" fmla="*/ 388195 h 472255"/>
              <a:gd name="connsiteX1" fmla="*/ 55084 w 1784732"/>
              <a:gd name="connsiteY1" fmla="*/ 410228 h 472255"/>
              <a:gd name="connsiteX2" fmla="*/ 121185 w 1784732"/>
              <a:gd name="connsiteY2" fmla="*/ 432262 h 472255"/>
              <a:gd name="connsiteX3" fmla="*/ 826265 w 1784732"/>
              <a:gd name="connsiteY3" fmla="*/ 454296 h 472255"/>
              <a:gd name="connsiteX4" fmla="*/ 1344058 w 1784732"/>
              <a:gd name="connsiteY4" fmla="*/ 443279 h 472255"/>
              <a:gd name="connsiteX5" fmla="*/ 1410159 w 1784732"/>
              <a:gd name="connsiteY5" fmla="*/ 421245 h 472255"/>
              <a:gd name="connsiteX6" fmla="*/ 1465243 w 1784732"/>
              <a:gd name="connsiteY6" fmla="*/ 410228 h 472255"/>
              <a:gd name="connsiteX7" fmla="*/ 1509311 w 1784732"/>
              <a:gd name="connsiteY7" fmla="*/ 388195 h 472255"/>
              <a:gd name="connsiteX8" fmla="*/ 1575412 w 1784732"/>
              <a:gd name="connsiteY8" fmla="*/ 366161 h 472255"/>
              <a:gd name="connsiteX9" fmla="*/ 1652530 w 1784732"/>
              <a:gd name="connsiteY9" fmla="*/ 311076 h 472255"/>
              <a:gd name="connsiteX10" fmla="*/ 1685581 w 1784732"/>
              <a:gd name="connsiteY10" fmla="*/ 278026 h 472255"/>
              <a:gd name="connsiteX11" fmla="*/ 1696597 w 1784732"/>
              <a:gd name="connsiteY11" fmla="*/ 244975 h 472255"/>
              <a:gd name="connsiteX12" fmla="*/ 1729648 w 1784732"/>
              <a:gd name="connsiteY12" fmla="*/ 222942 h 472255"/>
              <a:gd name="connsiteX13" fmla="*/ 1751682 w 1784732"/>
              <a:gd name="connsiteY13" fmla="*/ 156840 h 472255"/>
              <a:gd name="connsiteX14" fmla="*/ 1784732 w 1784732"/>
              <a:gd name="connsiteY14" fmla="*/ 90739 h 472255"/>
              <a:gd name="connsiteX15" fmla="*/ 1773715 w 1784732"/>
              <a:gd name="connsiteY15" fmla="*/ 2604 h 472255"/>
              <a:gd name="connsiteX16" fmla="*/ 1740665 w 1784732"/>
              <a:gd name="connsiteY16" fmla="*/ 24638 h 472255"/>
              <a:gd name="connsiteX17" fmla="*/ 1707614 w 1784732"/>
              <a:gd name="connsiteY17" fmla="*/ 35655 h 472255"/>
              <a:gd name="connsiteX18" fmla="*/ 1200838 w 1784732"/>
              <a:gd name="connsiteY18" fmla="*/ 46672 h 472255"/>
              <a:gd name="connsiteX19" fmla="*/ 881349 w 1784732"/>
              <a:gd name="connsiteY19" fmla="*/ 46672 h 472255"/>
              <a:gd name="connsiteX20" fmla="*/ 815248 w 1784732"/>
              <a:gd name="connsiteY20" fmla="*/ 24638 h 472255"/>
              <a:gd name="connsiteX21" fmla="*/ 727113 w 1784732"/>
              <a:gd name="connsiteY21" fmla="*/ 13621 h 472255"/>
              <a:gd name="connsiteX22" fmla="*/ 661012 w 1784732"/>
              <a:gd name="connsiteY22" fmla="*/ 24638 h 472255"/>
              <a:gd name="connsiteX23" fmla="*/ 627961 w 1784732"/>
              <a:gd name="connsiteY23" fmla="*/ 46672 h 472255"/>
              <a:gd name="connsiteX24" fmla="*/ 594911 w 1784732"/>
              <a:gd name="connsiteY24" fmla="*/ 57689 h 472255"/>
              <a:gd name="connsiteX25" fmla="*/ 539826 w 1784732"/>
              <a:gd name="connsiteY25" fmla="*/ 101756 h 472255"/>
              <a:gd name="connsiteX26" fmla="*/ 473725 w 1784732"/>
              <a:gd name="connsiteY26" fmla="*/ 145823 h 472255"/>
              <a:gd name="connsiteX27" fmla="*/ 451691 w 1784732"/>
              <a:gd name="connsiteY27" fmla="*/ 178874 h 472255"/>
              <a:gd name="connsiteX28" fmla="*/ 385590 w 1784732"/>
              <a:gd name="connsiteY28" fmla="*/ 222942 h 472255"/>
              <a:gd name="connsiteX29" fmla="*/ 319489 w 1784732"/>
              <a:gd name="connsiteY29" fmla="*/ 255992 h 472255"/>
              <a:gd name="connsiteX30" fmla="*/ 253388 w 1784732"/>
              <a:gd name="connsiteY30" fmla="*/ 311076 h 472255"/>
              <a:gd name="connsiteX31" fmla="*/ 220337 w 1784732"/>
              <a:gd name="connsiteY31" fmla="*/ 322093 h 472255"/>
              <a:gd name="connsiteX32" fmla="*/ 121185 w 1784732"/>
              <a:gd name="connsiteY32" fmla="*/ 366161 h 472255"/>
              <a:gd name="connsiteX33" fmla="*/ 55084 w 1784732"/>
              <a:gd name="connsiteY33" fmla="*/ 388195 h 472255"/>
              <a:gd name="connsiteX34" fmla="*/ 0 w 1784732"/>
              <a:gd name="connsiteY34" fmla="*/ 388195 h 47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84732" h="472255">
                <a:moveTo>
                  <a:pt x="0" y="388195"/>
                </a:moveTo>
                <a:cubicBezTo>
                  <a:pt x="18361" y="395539"/>
                  <a:pt x="36499" y="403470"/>
                  <a:pt x="55084" y="410228"/>
                </a:cubicBezTo>
                <a:cubicBezTo>
                  <a:pt x="76911" y="418165"/>
                  <a:pt x="99151" y="424917"/>
                  <a:pt x="121185" y="432262"/>
                </a:cubicBezTo>
                <a:cubicBezTo>
                  <a:pt x="366776" y="514127"/>
                  <a:pt x="142675" y="443089"/>
                  <a:pt x="826265" y="454296"/>
                </a:cubicBezTo>
                <a:cubicBezTo>
                  <a:pt x="998863" y="450624"/>
                  <a:pt x="1171697" y="453035"/>
                  <a:pt x="1344058" y="443279"/>
                </a:cubicBezTo>
                <a:cubicBezTo>
                  <a:pt x="1367246" y="441966"/>
                  <a:pt x="1387384" y="425800"/>
                  <a:pt x="1410159" y="421245"/>
                </a:cubicBezTo>
                <a:lnTo>
                  <a:pt x="1465243" y="410228"/>
                </a:lnTo>
                <a:cubicBezTo>
                  <a:pt x="1479932" y="402884"/>
                  <a:pt x="1494063" y="394294"/>
                  <a:pt x="1509311" y="388195"/>
                </a:cubicBezTo>
                <a:cubicBezTo>
                  <a:pt x="1530875" y="379569"/>
                  <a:pt x="1575412" y="366161"/>
                  <a:pt x="1575412" y="366161"/>
                </a:cubicBezTo>
                <a:cubicBezTo>
                  <a:pt x="1601567" y="348724"/>
                  <a:pt x="1628618" y="331572"/>
                  <a:pt x="1652530" y="311076"/>
                </a:cubicBezTo>
                <a:cubicBezTo>
                  <a:pt x="1664359" y="300937"/>
                  <a:pt x="1674564" y="289043"/>
                  <a:pt x="1685581" y="278026"/>
                </a:cubicBezTo>
                <a:cubicBezTo>
                  <a:pt x="1689253" y="267009"/>
                  <a:pt x="1689343" y="254043"/>
                  <a:pt x="1696597" y="244975"/>
                </a:cubicBezTo>
                <a:cubicBezTo>
                  <a:pt x="1704868" y="234636"/>
                  <a:pt x="1722630" y="234170"/>
                  <a:pt x="1729648" y="222942"/>
                </a:cubicBezTo>
                <a:cubicBezTo>
                  <a:pt x="1741958" y="203247"/>
                  <a:pt x="1738799" y="176165"/>
                  <a:pt x="1751682" y="156840"/>
                </a:cubicBezTo>
                <a:cubicBezTo>
                  <a:pt x="1780157" y="114127"/>
                  <a:pt x="1769528" y="136351"/>
                  <a:pt x="1784732" y="90739"/>
                </a:cubicBezTo>
                <a:cubicBezTo>
                  <a:pt x="1781060" y="61361"/>
                  <a:pt x="1790138" y="27239"/>
                  <a:pt x="1773715" y="2604"/>
                </a:cubicBezTo>
                <a:cubicBezTo>
                  <a:pt x="1766371" y="-8413"/>
                  <a:pt x="1752508" y="18717"/>
                  <a:pt x="1740665" y="24638"/>
                </a:cubicBezTo>
                <a:cubicBezTo>
                  <a:pt x="1730278" y="29832"/>
                  <a:pt x="1719217" y="35181"/>
                  <a:pt x="1707614" y="35655"/>
                </a:cubicBezTo>
                <a:cubicBezTo>
                  <a:pt x="1538789" y="42546"/>
                  <a:pt x="1369763" y="43000"/>
                  <a:pt x="1200838" y="46672"/>
                </a:cubicBezTo>
                <a:cubicBezTo>
                  <a:pt x="1070941" y="72652"/>
                  <a:pt x="1109413" y="69479"/>
                  <a:pt x="881349" y="46672"/>
                </a:cubicBezTo>
                <a:cubicBezTo>
                  <a:pt x="858239" y="44361"/>
                  <a:pt x="838294" y="27519"/>
                  <a:pt x="815248" y="24638"/>
                </a:cubicBezTo>
                <a:lnTo>
                  <a:pt x="727113" y="13621"/>
                </a:lnTo>
                <a:cubicBezTo>
                  <a:pt x="705079" y="17293"/>
                  <a:pt x="682203" y="17574"/>
                  <a:pt x="661012" y="24638"/>
                </a:cubicBezTo>
                <a:cubicBezTo>
                  <a:pt x="648451" y="28825"/>
                  <a:pt x="639804" y="40750"/>
                  <a:pt x="627961" y="46672"/>
                </a:cubicBezTo>
                <a:cubicBezTo>
                  <a:pt x="617574" y="51865"/>
                  <a:pt x="605928" y="54017"/>
                  <a:pt x="594911" y="57689"/>
                </a:cubicBezTo>
                <a:cubicBezTo>
                  <a:pt x="554198" y="118756"/>
                  <a:pt x="596171" y="70454"/>
                  <a:pt x="539826" y="101756"/>
                </a:cubicBezTo>
                <a:cubicBezTo>
                  <a:pt x="516677" y="114616"/>
                  <a:pt x="473725" y="145823"/>
                  <a:pt x="473725" y="145823"/>
                </a:cubicBezTo>
                <a:cubicBezTo>
                  <a:pt x="466380" y="156840"/>
                  <a:pt x="461656" y="170155"/>
                  <a:pt x="451691" y="178874"/>
                </a:cubicBezTo>
                <a:cubicBezTo>
                  <a:pt x="431762" y="196312"/>
                  <a:pt x="407624" y="208253"/>
                  <a:pt x="385590" y="222942"/>
                </a:cubicBezTo>
                <a:cubicBezTo>
                  <a:pt x="342879" y="251416"/>
                  <a:pt x="365099" y="240789"/>
                  <a:pt x="319489" y="255992"/>
                </a:cubicBezTo>
                <a:cubicBezTo>
                  <a:pt x="295124" y="280357"/>
                  <a:pt x="284064" y="295738"/>
                  <a:pt x="253388" y="311076"/>
                </a:cubicBezTo>
                <a:cubicBezTo>
                  <a:pt x="243001" y="316269"/>
                  <a:pt x="231354" y="318421"/>
                  <a:pt x="220337" y="322093"/>
                </a:cubicBezTo>
                <a:cubicBezTo>
                  <a:pt x="167962" y="357011"/>
                  <a:pt x="199849" y="339939"/>
                  <a:pt x="121185" y="366161"/>
                </a:cubicBezTo>
                <a:cubicBezTo>
                  <a:pt x="121183" y="366162"/>
                  <a:pt x="55085" y="388195"/>
                  <a:pt x="55084" y="388195"/>
                </a:cubicBezTo>
                <a:lnTo>
                  <a:pt x="0" y="388195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64" y="3673817"/>
            <a:ext cx="2235460" cy="53741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T2. </a:t>
            </a:r>
            <a:r>
              <a:rPr lang="nl-NL" dirty="0" smtClean="0"/>
              <a:t>Organen </a:t>
            </a:r>
            <a:r>
              <a:rPr lang="nl-NL" dirty="0"/>
              <a:t>en cellen.</a:t>
            </a:r>
          </a:p>
        </p:txBody>
      </p:sp>
    </p:spTree>
    <p:extLst>
      <p:ext uri="{BB962C8B-B14F-4D97-AF65-F5344CB8AC3E}">
        <p14:creationId xmlns:p14="http://schemas.microsoft.com/office/powerpoint/2010/main" val="16396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12" grpId="0"/>
      <p:bldP spid="14" grpId="0"/>
      <p:bldP spid="17" grpId="0"/>
      <p:bldP spid="22" grpId="0"/>
      <p:bldP spid="2" grpId="0" animBg="1"/>
      <p:bldP spid="6" grpId="0" animBg="1"/>
      <p:bldP spid="23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/>
              <a:t>Teken regels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7813" y="836613"/>
            <a:ext cx="5849937" cy="574675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nl-NL" b="1" dirty="0"/>
              <a:t>1. Alles met potlood (HB) (ook namen).</a:t>
            </a:r>
            <a:endParaRPr lang="nl-NL" dirty="0"/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249238" y="1338263"/>
            <a:ext cx="597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2. Altijd titel en vergroting erbij zetten.</a:t>
            </a:r>
            <a:endParaRPr lang="nl-NL" sz="2800"/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49238" y="1862138"/>
            <a:ext cx="6256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3. Namen buiten de tekening met liniaal.</a:t>
            </a:r>
            <a:endParaRPr lang="nl-NL" sz="28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250825" y="2851150"/>
            <a:ext cx="181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800" b="1"/>
              <a:t>5. Geen SF.</a:t>
            </a:r>
            <a:endParaRPr lang="nl-NL" sz="28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250825" y="2386013"/>
            <a:ext cx="239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800" b="1"/>
              <a:t>4. Teken groot.</a:t>
            </a:r>
            <a:endParaRPr lang="nl-NL" sz="2800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293688" y="3927475"/>
            <a:ext cx="4630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7. Met strakke lijnen tekenen.</a:t>
            </a:r>
            <a:endParaRPr lang="nl-NL" sz="2800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93688" y="4449763"/>
            <a:ext cx="2659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8. Niet schetsen.</a:t>
            </a:r>
            <a:endParaRPr lang="nl-NL" sz="2800"/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246063" y="34036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6. Niet op de achterkant van je A4 tekenen.</a:t>
            </a:r>
            <a:endParaRPr lang="nl-NL" sz="2800"/>
          </a:p>
        </p:txBody>
      </p:sp>
      <p:pic>
        <p:nvPicPr>
          <p:cNvPr id="3074" name="Picture 2" descr="http://www.sciencecafetilburg.nl/wp-content/uploads/alien-mid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319338"/>
            <a:ext cx="11255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311275"/>
            <a:ext cx="19891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227763" y="5949950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740650" y="594995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>
                <a:solidFill>
                  <a:srgbClr val="008000"/>
                </a:solidFill>
              </a:rPr>
              <a:t>Goed</a:t>
            </a:r>
          </a:p>
        </p:txBody>
      </p:sp>
    </p:spTree>
    <p:extLst>
      <p:ext uri="{BB962C8B-B14F-4D97-AF65-F5344CB8AC3E}">
        <p14:creationId xmlns:p14="http://schemas.microsoft.com/office/powerpoint/2010/main" val="42334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352550" y="981075"/>
            <a:ext cx="6181725" cy="461963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</a:rPr>
              <a:t>Practicum 3: plantaardige- en dierlijke cel.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260350" y="1681163"/>
            <a:ext cx="882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 dirty="0" smtClean="0">
                <a:solidFill>
                  <a:srgbClr val="37441C"/>
                </a:solidFill>
              </a:rPr>
              <a:t>Een </a:t>
            </a:r>
            <a:r>
              <a:rPr lang="nl-NL" sz="2000" b="1" dirty="0">
                <a:solidFill>
                  <a:srgbClr val="37441C"/>
                </a:solidFill>
              </a:rPr>
              <a:t>plantencel (waterpest) in water.  Vergroting: 400x.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3441700" y="2708275"/>
            <a:ext cx="1201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Celwand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3181350" y="4995863"/>
            <a:ext cx="153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Cytoplasma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3619500" y="4400550"/>
            <a:ext cx="744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Kern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2843213" y="3302000"/>
            <a:ext cx="2189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Centrale vacuole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3059113" y="5510213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Bladgroenkorrel</a:t>
            </a:r>
          </a:p>
        </p:txBody>
      </p:sp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639763" y="6413500"/>
            <a:ext cx="19796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>
                <a:solidFill>
                  <a:srgbClr val="37441C"/>
                </a:solidFill>
              </a:rPr>
              <a:t>Plantaardige cel – dierlijke cel BIOPLEK</a:t>
            </a: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3059113" y="3821113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Celmembraan</a:t>
            </a:r>
          </a:p>
        </p:txBody>
      </p:sp>
      <p:pic>
        <p:nvPicPr>
          <p:cNvPr id="7182" name="Picture 22" descr="Egeria%20den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908050"/>
            <a:ext cx="11652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6" descr="im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413500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9"/>
          <p:cNvSpPr>
            <a:spLocks noChangeArrowheads="1"/>
          </p:cNvSpPr>
          <p:nvPr/>
        </p:nvSpPr>
        <p:spPr bwMode="auto">
          <a:xfrm>
            <a:off x="2555776" y="6282273"/>
            <a:ext cx="6173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 dirty="0" smtClean="0">
                <a:solidFill>
                  <a:srgbClr val="37441C"/>
                </a:solidFill>
              </a:rPr>
              <a:t>Cellen van </a:t>
            </a:r>
            <a:r>
              <a:rPr lang="nl-NL" sz="2000" b="1" dirty="0">
                <a:solidFill>
                  <a:srgbClr val="37441C"/>
                </a:solidFill>
              </a:rPr>
              <a:t>wangslijmvlies.  Vergroting: 400x.</a:t>
            </a:r>
          </a:p>
        </p:txBody>
      </p:sp>
      <p:sp>
        <p:nvSpPr>
          <p:cNvPr id="19" name="Ovaal 18"/>
          <p:cNvSpPr/>
          <p:nvPr/>
        </p:nvSpPr>
        <p:spPr>
          <a:xfrm>
            <a:off x="2916238" y="2337594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Ovaal 19"/>
          <p:cNvSpPr/>
          <p:nvPr/>
        </p:nvSpPr>
        <p:spPr>
          <a:xfrm>
            <a:off x="5114925" y="2320925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1" name="Rechte verbindingslijn met pijl 20"/>
          <p:cNvCxnSpPr/>
          <p:nvPr/>
        </p:nvCxnSpPr>
        <p:spPr>
          <a:xfrm>
            <a:off x="1907704" y="2078038"/>
            <a:ext cx="28253" cy="4754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569920" y="2708275"/>
            <a:ext cx="198585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3590629" y="3108325"/>
            <a:ext cx="105280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3441700" y="3698875"/>
            <a:ext cx="105280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3441700" y="4272367"/>
            <a:ext cx="105280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3441700" y="4846793"/>
            <a:ext cx="105280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3441700" y="5429253"/>
            <a:ext cx="105280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3441700" y="5907088"/>
            <a:ext cx="105280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 flipV="1">
            <a:off x="5353050" y="5916703"/>
            <a:ext cx="2176760" cy="166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V="1">
            <a:off x="6703717" y="5933314"/>
            <a:ext cx="28523" cy="428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242888" y="2209265"/>
            <a:ext cx="7425456" cy="4019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86" name="Picture 19" descr="dna_wangslij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81" y="4466813"/>
            <a:ext cx="129698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91" y="2905920"/>
            <a:ext cx="3471333" cy="27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31240"/>
            <a:ext cx="7735943" cy="642937"/>
          </a:xfrm>
        </p:spPr>
        <p:txBody>
          <a:bodyPr/>
          <a:lstStyle/>
          <a:p>
            <a:r>
              <a:rPr lang="nl-NL" dirty="0"/>
              <a:t>T2. </a:t>
            </a:r>
            <a:r>
              <a:rPr lang="nl-NL" dirty="0" smtClean="0"/>
              <a:t>Organen </a:t>
            </a:r>
            <a:r>
              <a:rPr lang="nl-NL" dirty="0"/>
              <a:t>en cellen</a:t>
            </a:r>
            <a:r>
              <a:rPr lang="nl-NL" dirty="0" smtClean="0"/>
              <a:t>. Practicum 10. Blz. 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3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Plasmastroming bij Waterpest</a:t>
            </a:r>
          </a:p>
        </p:txBody>
      </p:sp>
      <p:pic>
        <p:nvPicPr>
          <p:cNvPr id="8195" name="Picture 7" descr="C:\Documents and Settings\vor\Mijn documenten\Websites TCC\bi1\Video biologie\1CD\Waterpes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152525"/>
            <a:ext cx="83518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8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105980" y="981075"/>
            <a:ext cx="4693914" cy="461665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</a:rPr>
              <a:t>Practicum: </a:t>
            </a:r>
            <a:r>
              <a:rPr lang="nl-NL" sz="2400" dirty="0">
                <a:solidFill>
                  <a:schemeClr val="bg1"/>
                </a:solidFill>
              </a:rPr>
              <a:t>Het pantoffeldiertje.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179388" y="1557338"/>
            <a:ext cx="9172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/>
              <a:t>Je krijgt een kweek van pantoffeldiertjes op je objectglas.</a:t>
            </a:r>
            <a:endParaRPr lang="nl-NL" sz="2000"/>
          </a:p>
          <a:p>
            <a:r>
              <a:rPr lang="nl-NL" sz="2000" b="1"/>
              <a:t>Maak een tekening van 1 pantoffeldiertje met een vergroting van 400 of 100x. Vermeld: </a:t>
            </a:r>
            <a:r>
              <a:rPr lang="nl-NL" sz="2000" b="1" i="1"/>
              <a:t>trilharen - cytoplasma - celmembraam - vacuole (kloppend).</a:t>
            </a: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09888"/>
            <a:ext cx="7188200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Tekstvak 1"/>
          <p:cNvSpPr txBox="1">
            <a:spLocks noChangeArrowheads="1"/>
          </p:cNvSpPr>
          <p:nvPr/>
        </p:nvSpPr>
        <p:spPr bwMode="auto">
          <a:xfrm>
            <a:off x="4076700" y="3511550"/>
            <a:ext cx="20907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/>
              <a:t>Trilharen</a:t>
            </a:r>
          </a:p>
          <a:p>
            <a:pPr eaLnBrk="1" hangingPunct="1"/>
            <a:endParaRPr lang="nl-NL" sz="2400"/>
          </a:p>
          <a:p>
            <a:pPr eaLnBrk="1" hangingPunct="1"/>
            <a:r>
              <a:rPr lang="nl-NL" sz="2400"/>
              <a:t>Cytoplasma</a:t>
            </a:r>
          </a:p>
          <a:p>
            <a:pPr eaLnBrk="1" hangingPunct="1"/>
            <a:endParaRPr lang="nl-NL" sz="2400"/>
          </a:p>
          <a:p>
            <a:pPr eaLnBrk="1" hangingPunct="1"/>
            <a:r>
              <a:rPr lang="nl-NL" sz="2400"/>
              <a:t>Celmembraan</a:t>
            </a:r>
          </a:p>
          <a:p>
            <a:pPr eaLnBrk="1" hangingPunct="1"/>
            <a:endParaRPr lang="nl-NL" sz="2400"/>
          </a:p>
          <a:p>
            <a:pPr eaLnBrk="1" hangingPunct="1"/>
            <a:r>
              <a:rPr lang="nl-NL" sz="2400"/>
              <a:t>vacuole</a:t>
            </a:r>
          </a:p>
        </p:txBody>
      </p:sp>
      <p:cxnSp>
        <p:nvCxnSpPr>
          <p:cNvPr id="4" name="Gebogen verbindingslijn 3"/>
          <p:cNvCxnSpPr/>
          <p:nvPr/>
        </p:nvCxnSpPr>
        <p:spPr>
          <a:xfrm flipV="1">
            <a:off x="3678238" y="3897313"/>
            <a:ext cx="1444625" cy="185737"/>
          </a:xfrm>
          <a:prstGeom prst="bentConnector3">
            <a:avLst>
              <a:gd name="adj1" fmla="val 356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bogen verbindingslijn 17"/>
          <p:cNvCxnSpPr/>
          <p:nvPr/>
        </p:nvCxnSpPr>
        <p:spPr>
          <a:xfrm>
            <a:off x="5122863" y="3897313"/>
            <a:ext cx="2535237" cy="269875"/>
          </a:xfrm>
          <a:prstGeom prst="bentConnector3">
            <a:avLst>
              <a:gd name="adj1" fmla="val 942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3575050" y="4667250"/>
            <a:ext cx="42799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Text Box 28"/>
          <p:cNvSpPr txBox="1">
            <a:spLocks noChangeArrowheads="1"/>
          </p:cNvSpPr>
          <p:nvPr/>
        </p:nvSpPr>
        <p:spPr bwMode="auto">
          <a:xfrm>
            <a:off x="751528" y="6017754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rgbClr val="003300"/>
                </a:solidFill>
              </a:rPr>
              <a:t>pantoffeldiertje</a:t>
            </a:r>
          </a:p>
        </p:txBody>
      </p:sp>
      <p:cxnSp>
        <p:nvCxnSpPr>
          <p:cNvPr id="32" name="Rechte verbindingslijn 31"/>
          <p:cNvCxnSpPr/>
          <p:nvPr/>
        </p:nvCxnSpPr>
        <p:spPr>
          <a:xfrm>
            <a:off x="3441700" y="5422900"/>
            <a:ext cx="382111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bogen verbindingslijn 33"/>
          <p:cNvCxnSpPr/>
          <p:nvPr/>
        </p:nvCxnSpPr>
        <p:spPr>
          <a:xfrm>
            <a:off x="2825750" y="5756275"/>
            <a:ext cx="2060575" cy="39687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bogen verbindingslijn 36"/>
          <p:cNvCxnSpPr/>
          <p:nvPr/>
        </p:nvCxnSpPr>
        <p:spPr>
          <a:xfrm flipV="1">
            <a:off x="4886325" y="5568950"/>
            <a:ext cx="2968625" cy="5842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479" y="5954712"/>
            <a:ext cx="424712" cy="30321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526" y="303215"/>
            <a:ext cx="7767424" cy="642937"/>
          </a:xfrm>
        </p:spPr>
        <p:txBody>
          <a:bodyPr/>
          <a:lstStyle/>
          <a:p>
            <a:r>
              <a:rPr lang="nl-NL" dirty="0"/>
              <a:t>T2. </a:t>
            </a:r>
            <a:r>
              <a:rPr lang="nl-NL" dirty="0" smtClean="0"/>
              <a:t>Organen </a:t>
            </a:r>
            <a:r>
              <a:rPr lang="nl-NL" dirty="0"/>
              <a:t>en cellen</a:t>
            </a:r>
            <a:r>
              <a:rPr lang="nl-NL" dirty="0" smtClean="0"/>
              <a:t>. Practicum 11. Blz. 17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71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50444" y="981075"/>
            <a:ext cx="3231975" cy="461665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</a:rPr>
              <a:t>Practicum: </a:t>
            </a:r>
            <a:r>
              <a:rPr lang="nl-NL" sz="2400" dirty="0" err="1">
                <a:solidFill>
                  <a:schemeClr val="bg1"/>
                </a:solidFill>
              </a:rPr>
              <a:t>Muggelarf</a:t>
            </a:r>
            <a:r>
              <a:rPr lang="nl-NL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260350" y="1592263"/>
            <a:ext cx="882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>
                <a:solidFill>
                  <a:srgbClr val="37441C"/>
                </a:solidFill>
              </a:rPr>
              <a:t>Titel. De Muggenlarf.  Vergroting: 40x.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7164388" y="2636838"/>
            <a:ext cx="139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Voelspriet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7092950" y="4221163"/>
            <a:ext cx="159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Ballasttanks</a:t>
            </a:r>
          </a:p>
        </p:txBody>
      </p:sp>
      <p:pic>
        <p:nvPicPr>
          <p:cNvPr id="1024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22669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19939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7380288" y="3284538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Oog</a:t>
            </a:r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2627313" y="3860800"/>
            <a:ext cx="2195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Darmkanaal met </a:t>
            </a:r>
          </a:p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buisvormig hart</a:t>
            </a:r>
          </a:p>
        </p:txBody>
      </p:sp>
      <p:sp>
        <p:nvSpPr>
          <p:cNvPr id="10253" name="Line 19"/>
          <p:cNvSpPr>
            <a:spLocks noChangeShapeType="1"/>
          </p:cNvSpPr>
          <p:nvPr/>
        </p:nvSpPr>
        <p:spPr bwMode="auto">
          <a:xfrm>
            <a:off x="1331913" y="4221163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4" name="Line 20"/>
          <p:cNvSpPr>
            <a:spLocks noChangeShapeType="1"/>
          </p:cNvSpPr>
          <p:nvPr/>
        </p:nvSpPr>
        <p:spPr bwMode="auto">
          <a:xfrm>
            <a:off x="1187450" y="3429000"/>
            <a:ext cx="1655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5" name="Line 21"/>
          <p:cNvSpPr>
            <a:spLocks noChangeShapeType="1"/>
          </p:cNvSpPr>
          <p:nvPr/>
        </p:nvSpPr>
        <p:spPr bwMode="auto">
          <a:xfrm>
            <a:off x="5580063" y="2781300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6" name="Line 22"/>
          <p:cNvSpPr>
            <a:spLocks noChangeShapeType="1"/>
          </p:cNvSpPr>
          <p:nvPr/>
        </p:nvSpPr>
        <p:spPr bwMode="auto">
          <a:xfrm>
            <a:off x="5724525" y="3500438"/>
            <a:ext cx="151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7" name="Line 23"/>
          <p:cNvSpPr>
            <a:spLocks noChangeShapeType="1"/>
          </p:cNvSpPr>
          <p:nvPr/>
        </p:nvSpPr>
        <p:spPr bwMode="auto">
          <a:xfrm>
            <a:off x="5508625" y="4437063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8" name="Line 24"/>
          <p:cNvSpPr>
            <a:spLocks noChangeShapeType="1"/>
          </p:cNvSpPr>
          <p:nvPr/>
        </p:nvSpPr>
        <p:spPr bwMode="auto">
          <a:xfrm>
            <a:off x="1116013" y="5734050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9" name="Text Box 25"/>
          <p:cNvSpPr txBox="1">
            <a:spLocks noChangeArrowheads="1"/>
          </p:cNvSpPr>
          <p:nvPr/>
        </p:nvSpPr>
        <p:spPr bwMode="auto">
          <a:xfrm>
            <a:off x="2987675" y="5516563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Adembuis</a:t>
            </a:r>
          </a:p>
        </p:txBody>
      </p:sp>
      <p:pic>
        <p:nvPicPr>
          <p:cNvPr id="10260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08050"/>
            <a:ext cx="19685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1" name="Text Box 27"/>
          <p:cNvSpPr txBox="1">
            <a:spLocks noChangeArrowheads="1"/>
          </p:cNvSpPr>
          <p:nvPr/>
        </p:nvSpPr>
        <p:spPr bwMode="auto">
          <a:xfrm>
            <a:off x="2987675" y="3213100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Kop</a:t>
            </a:r>
          </a:p>
        </p:txBody>
      </p:sp>
      <p:sp>
        <p:nvSpPr>
          <p:cNvPr id="10262" name="Text Box 21"/>
          <p:cNvSpPr txBox="1">
            <a:spLocks noChangeArrowheads="1"/>
          </p:cNvSpPr>
          <p:nvPr/>
        </p:nvSpPr>
        <p:spPr bwMode="auto">
          <a:xfrm>
            <a:off x="7589838" y="5981700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>
                <a:solidFill>
                  <a:srgbClr val="003300"/>
                </a:solidFill>
              </a:rPr>
              <a:t>Levenscyclus mug</a:t>
            </a:r>
          </a:p>
        </p:txBody>
      </p:sp>
      <p:pic>
        <p:nvPicPr>
          <p:cNvPr id="10263" name="Picture 25" descr="youtube-logo(2)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5908675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T2. </a:t>
            </a:r>
            <a:r>
              <a:rPr lang="nl-NL" dirty="0" smtClean="0"/>
              <a:t>Organen </a:t>
            </a:r>
            <a:r>
              <a:rPr lang="nl-NL" dirty="0"/>
              <a:t>en cellen.</a:t>
            </a:r>
          </a:p>
        </p:txBody>
      </p:sp>
    </p:spTree>
    <p:extLst>
      <p:ext uri="{BB962C8B-B14F-4D97-AF65-F5344CB8AC3E}">
        <p14:creationId xmlns:p14="http://schemas.microsoft.com/office/powerpoint/2010/main" val="11747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T2. </a:t>
            </a:r>
            <a:r>
              <a:rPr lang="nl-NL" dirty="0" smtClean="0"/>
              <a:t>Organen </a:t>
            </a:r>
            <a:r>
              <a:rPr lang="nl-NL" dirty="0"/>
              <a:t>en cellen.</a:t>
            </a:r>
            <a:endParaRPr lang="nl-NL" dirty="0" smtClean="0"/>
          </a:p>
        </p:txBody>
      </p:sp>
      <p:sp>
        <p:nvSpPr>
          <p:cNvPr id="11267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80339" y="981075"/>
            <a:ext cx="3557897" cy="461665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</a:rPr>
              <a:t>Practicum: </a:t>
            </a:r>
            <a:r>
              <a:rPr lang="nl-NL" sz="2400" dirty="0">
                <a:solidFill>
                  <a:schemeClr val="bg1"/>
                </a:solidFill>
              </a:rPr>
              <a:t>De Watervlo.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60350" y="1989138"/>
            <a:ext cx="882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>
                <a:solidFill>
                  <a:srgbClr val="37441C"/>
                </a:solidFill>
              </a:rPr>
              <a:t>Titel. Watervlo.  Vergroting: 40x.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300788" y="27813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Oog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300788" y="2349500"/>
            <a:ext cx="139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37441C"/>
                </a:solidFill>
              </a:rPr>
              <a:t>Voelspriet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56864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300788" y="3752850"/>
            <a:ext cx="1030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Eieren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300788" y="4508500"/>
            <a:ext cx="157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Darmkanaal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319838" y="3284538"/>
            <a:ext cx="70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Hart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300788" y="5157788"/>
            <a:ext cx="120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Kieuwen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1331913" y="2565400"/>
            <a:ext cx="489585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1979613" y="3068638"/>
            <a:ext cx="42481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3635375" y="3500438"/>
            <a:ext cx="2663825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3995738" y="4724400"/>
            <a:ext cx="2303462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3203575" y="5373688"/>
            <a:ext cx="3095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3995738" y="4005263"/>
            <a:ext cx="23034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2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3470275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41888"/>
            <a:ext cx="8391525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Rechthoek 1"/>
          <p:cNvSpPr>
            <a:spLocks noChangeArrowheads="1"/>
          </p:cNvSpPr>
          <p:nvPr/>
        </p:nvSpPr>
        <p:spPr bwMode="auto">
          <a:xfrm>
            <a:off x="4029075" y="1827213"/>
            <a:ext cx="4776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Kreeftachtigen. De Pekelkreeft.</a:t>
            </a:r>
            <a:endParaRPr lang="nl-NL" sz="2400">
              <a:solidFill>
                <a:srgbClr val="FF0000"/>
              </a:solidFill>
            </a:endParaRPr>
          </a:p>
        </p:txBody>
      </p:sp>
      <p:sp>
        <p:nvSpPr>
          <p:cNvPr id="12296" name="Rechthoek 23"/>
          <p:cNvSpPr>
            <a:spLocks noChangeArrowheads="1"/>
          </p:cNvSpPr>
          <p:nvPr/>
        </p:nvSpPr>
        <p:spPr bwMode="auto">
          <a:xfrm>
            <a:off x="4591050" y="4348163"/>
            <a:ext cx="331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Zoutwoestijn in Utah.</a:t>
            </a:r>
            <a:endParaRPr lang="nl-NL" sz="24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T2. </a:t>
            </a:r>
            <a:r>
              <a:rPr lang="nl-NL" dirty="0" smtClean="0"/>
              <a:t>Organen </a:t>
            </a:r>
            <a:r>
              <a:rPr lang="nl-NL" dirty="0"/>
              <a:t>en cellen</a:t>
            </a:r>
            <a:r>
              <a:rPr lang="nl-NL" dirty="0" smtClean="0"/>
              <a:t>. De Pekelkreeft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4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317" name="Rechthoek 1"/>
          <p:cNvSpPr>
            <a:spLocks noChangeArrowheads="1"/>
          </p:cNvSpPr>
          <p:nvPr/>
        </p:nvSpPr>
        <p:spPr bwMode="auto">
          <a:xfrm>
            <a:off x="107950" y="1052513"/>
            <a:ext cx="892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De Pekelkreeft. Kreeftachtige met een open bloedsomloop.</a:t>
            </a:r>
            <a:endParaRPr lang="nl-NL" sz="2400">
              <a:solidFill>
                <a:srgbClr val="FF0000"/>
              </a:solidFill>
            </a:endParaRPr>
          </a:p>
        </p:txBody>
      </p:sp>
      <p:sp>
        <p:nvSpPr>
          <p:cNvPr id="13318" name="Rechthoek 2"/>
          <p:cNvSpPr>
            <a:spLocks noChangeArrowheads="1"/>
          </p:cNvSpPr>
          <p:nvPr/>
        </p:nvSpPr>
        <p:spPr bwMode="auto">
          <a:xfrm>
            <a:off x="187325" y="1531938"/>
            <a:ext cx="870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1800" b="1">
                <a:solidFill>
                  <a:srgbClr val="FF0000"/>
                </a:solidFill>
              </a:rPr>
              <a:t>Je krijgt een preparaat van een pekelkreeft. Bekijk het stromen van het bloed en het kloppen van het hart. Vergroting 50 x.</a:t>
            </a:r>
            <a:endParaRPr lang="nl-NL" sz="1800">
              <a:solidFill>
                <a:srgbClr val="FF0000"/>
              </a:solidFill>
            </a:endParaRPr>
          </a:p>
          <a:p>
            <a:r>
              <a:rPr lang="nl-NL" sz="1800" b="1">
                <a:solidFill>
                  <a:srgbClr val="FF0000"/>
                </a:solidFill>
              </a:rPr>
              <a:t>Maak een schematische tekening van de pekelkreeft op een A4.</a:t>
            </a:r>
            <a:endParaRPr lang="nl-NL" sz="1800">
              <a:solidFill>
                <a:srgbClr val="FF0000"/>
              </a:solidFill>
            </a:endParaRPr>
          </a:p>
          <a:p>
            <a:r>
              <a:rPr lang="nl-NL" sz="1800" b="1">
                <a:solidFill>
                  <a:srgbClr val="FF0000"/>
                </a:solidFill>
              </a:rPr>
              <a:t>Vermeld: </a:t>
            </a:r>
            <a:r>
              <a:rPr lang="nl-NL" sz="1800" b="1" i="1">
                <a:solidFill>
                  <a:srgbClr val="FF0000"/>
                </a:solidFill>
              </a:rPr>
              <a:t>darmkanaal met buisvormig hart - oog - kieuwen</a:t>
            </a:r>
            <a:endParaRPr lang="nl-NL" sz="1800">
              <a:solidFill>
                <a:srgbClr val="FF0000"/>
              </a:solidFill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01963"/>
            <a:ext cx="460851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827584" y="3861048"/>
            <a:ext cx="512891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919926" y="4924768"/>
            <a:ext cx="203657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4320381" y="5676500"/>
            <a:ext cx="16557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3036887" y="4293096"/>
            <a:ext cx="2919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039264" y="3694548"/>
            <a:ext cx="639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smtClean="0">
                <a:solidFill>
                  <a:srgbClr val="37441C"/>
                </a:solidFill>
              </a:rPr>
              <a:t>Oog</a:t>
            </a:r>
            <a:endParaRPr lang="nl-NL" sz="2000" b="1" dirty="0">
              <a:solidFill>
                <a:srgbClr val="37441C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40152" y="4094658"/>
            <a:ext cx="33329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smtClean="0">
                <a:solidFill>
                  <a:srgbClr val="37441C"/>
                </a:solidFill>
              </a:rPr>
              <a:t>Zwempoten met kieuwen</a:t>
            </a:r>
            <a:endParaRPr lang="nl-NL" sz="2000" b="1" dirty="0">
              <a:solidFill>
                <a:srgbClr val="37441C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940152" y="4726330"/>
            <a:ext cx="962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smtClean="0">
                <a:solidFill>
                  <a:srgbClr val="37441C"/>
                </a:solidFill>
              </a:rPr>
              <a:t>Eieren</a:t>
            </a:r>
            <a:endParaRPr lang="nl-NL" sz="2000" b="1" dirty="0">
              <a:solidFill>
                <a:srgbClr val="37441C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025960" y="5478462"/>
            <a:ext cx="22076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smtClean="0">
                <a:solidFill>
                  <a:srgbClr val="37441C"/>
                </a:solidFill>
              </a:rPr>
              <a:t>Darmkanaal met </a:t>
            </a:r>
          </a:p>
          <a:p>
            <a:pPr eaLnBrk="1" hangingPunct="1"/>
            <a:r>
              <a:rPr lang="nl-NL" sz="2000" b="1" dirty="0" smtClean="0">
                <a:solidFill>
                  <a:srgbClr val="37441C"/>
                </a:solidFill>
              </a:rPr>
              <a:t>buisvormig hart</a:t>
            </a:r>
            <a:endParaRPr lang="nl-NL" sz="2000" b="1" dirty="0">
              <a:solidFill>
                <a:srgbClr val="37441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T2. Planten en dieren</a:t>
            </a:r>
          </a:p>
        </p:txBody>
      </p:sp>
    </p:spTree>
    <p:extLst>
      <p:ext uri="{BB962C8B-B14F-4D97-AF65-F5344CB8AC3E}">
        <p14:creationId xmlns:p14="http://schemas.microsoft.com/office/powerpoint/2010/main" val="8881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De Mossel. Beoordelingspracticum.</a:t>
            </a:r>
            <a:endParaRPr lang="nl-NL" dirty="0" smtClean="0"/>
          </a:p>
        </p:txBody>
      </p:sp>
      <p:pic>
        <p:nvPicPr>
          <p:cNvPr id="4" name="Picture 25" descr="youtube-logo(2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5" y="6290904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1"/>
          <p:cNvSpPr txBox="1">
            <a:spLocks noChangeArrowheads="1"/>
          </p:cNvSpPr>
          <p:nvPr/>
        </p:nvSpPr>
        <p:spPr bwMode="auto">
          <a:xfrm>
            <a:off x="879990" y="6321067"/>
            <a:ext cx="642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/>
              <a:t>De mossel</a:t>
            </a:r>
          </a:p>
        </p:txBody>
      </p:sp>
      <p:pic>
        <p:nvPicPr>
          <p:cNvPr id="1026" name="Picture 2" descr="Afbeeldingsresultaat voor mossel hum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3" y="1026990"/>
            <a:ext cx="3862572" cy="33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77" y="3342728"/>
            <a:ext cx="4777398" cy="303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 flipH="1">
            <a:off x="4559104" y="1324708"/>
            <a:ext cx="3424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Practicum 12.</a:t>
            </a:r>
          </a:p>
          <a:p>
            <a:r>
              <a:rPr lang="nl-NL" dirty="0" smtClean="0"/>
              <a:t>Bladzijde 19 en 20.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94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Mossel. Beoordelingspracticum 13.</a:t>
            </a:r>
          </a:p>
        </p:txBody>
      </p:sp>
      <p:sp>
        <p:nvSpPr>
          <p:cNvPr id="14343" name="Rechthoek 2"/>
          <p:cNvSpPr>
            <a:spLocks noChangeArrowheads="1"/>
          </p:cNvSpPr>
          <p:nvPr/>
        </p:nvSpPr>
        <p:spPr bwMode="auto">
          <a:xfrm>
            <a:off x="207962" y="949892"/>
            <a:ext cx="8589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 dirty="0"/>
              <a:t>Opdracht 1. </a:t>
            </a:r>
            <a:r>
              <a:rPr lang="nl-NL" b="1" dirty="0" smtClean="0"/>
              <a:t>Maak </a:t>
            </a:r>
            <a:r>
              <a:rPr lang="nl-NL" b="1" dirty="0"/>
              <a:t>een tekening </a:t>
            </a:r>
            <a:r>
              <a:rPr lang="nl-NL" b="1" dirty="0" smtClean="0"/>
              <a:t>van de buitenkant van de mossel. Vermeld</a:t>
            </a:r>
            <a:r>
              <a:rPr lang="nl-NL" b="1" dirty="0"/>
              <a:t>: </a:t>
            </a:r>
            <a:r>
              <a:rPr lang="nl-NL" b="1" i="1" dirty="0">
                <a:solidFill>
                  <a:srgbClr val="FF0000"/>
                </a:solidFill>
              </a:rPr>
              <a:t>Tweekleppige schelp - groeistrepen</a:t>
            </a:r>
            <a:r>
              <a:rPr lang="nl-NL" b="1" i="1" dirty="0"/>
              <a:t>.</a:t>
            </a:r>
            <a:endParaRPr lang="nl-NL" dirty="0"/>
          </a:p>
        </p:txBody>
      </p:sp>
      <p:sp>
        <p:nvSpPr>
          <p:cNvPr id="14344" name="Rechthoek 3"/>
          <p:cNvSpPr>
            <a:spLocks noChangeArrowheads="1"/>
          </p:cNvSpPr>
          <p:nvPr/>
        </p:nvSpPr>
        <p:spPr bwMode="auto">
          <a:xfrm>
            <a:off x="0" y="2242655"/>
            <a:ext cx="8547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 dirty="0"/>
              <a:t>Opdracht 2. Vooraanzicht mossel.</a:t>
            </a:r>
            <a:endParaRPr lang="nl-NL" dirty="0"/>
          </a:p>
          <a:p>
            <a:r>
              <a:rPr lang="nl-NL" b="1" dirty="0"/>
              <a:t>Open de mossel iets met vingers.</a:t>
            </a:r>
            <a:endParaRPr lang="nl-NL" dirty="0"/>
          </a:p>
          <a:p>
            <a:r>
              <a:rPr lang="nl-NL" b="1" dirty="0" smtClean="0"/>
              <a:t>Vermeld: </a:t>
            </a:r>
            <a:r>
              <a:rPr lang="nl-NL" b="1" i="1" dirty="0">
                <a:solidFill>
                  <a:srgbClr val="FF0000"/>
                </a:solidFill>
              </a:rPr>
              <a:t>uitstroomopening</a:t>
            </a:r>
          </a:p>
          <a:p>
            <a:r>
              <a:rPr lang="nl-NL" b="1" i="1" dirty="0" smtClean="0">
                <a:solidFill>
                  <a:srgbClr val="FF0000"/>
                </a:solidFill>
              </a:rPr>
              <a:t>               </a:t>
            </a:r>
            <a:br>
              <a:rPr lang="nl-NL" b="1" i="1" dirty="0" smtClean="0">
                <a:solidFill>
                  <a:srgbClr val="FF0000"/>
                </a:solidFill>
              </a:rPr>
            </a:br>
            <a:r>
              <a:rPr lang="nl-NL" b="1" i="1" dirty="0" smtClean="0">
                <a:solidFill>
                  <a:srgbClr val="FF0000"/>
                </a:solidFill>
              </a:rPr>
              <a:t>                    </a:t>
            </a:r>
            <a:r>
              <a:rPr lang="nl-NL" b="1" i="1" dirty="0">
                <a:solidFill>
                  <a:srgbClr val="FF0000"/>
                </a:solidFill>
              </a:rPr>
              <a:t> instroomopening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917677" y="4274081"/>
            <a:ext cx="3552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Opdracht 3. Binnenkant mossel</a:t>
            </a:r>
          </a:p>
          <a:p>
            <a:r>
              <a:rPr lang="nl-NL" b="1" dirty="0" smtClean="0"/>
              <a:t>Vermeld: 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Sluitspier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Voet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Mantel</a:t>
            </a:r>
          </a:p>
          <a:p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7419">
            <a:off x="6014828" y="1277009"/>
            <a:ext cx="1549459" cy="28307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80" y="3908910"/>
            <a:ext cx="3370786" cy="30456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" y="3586697"/>
            <a:ext cx="1702651" cy="3142349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>
            <a:off x="4360986" y="1823020"/>
            <a:ext cx="1594337" cy="108369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6339988" y="1718876"/>
            <a:ext cx="1210162" cy="47394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 flipH="1">
            <a:off x="1172308" y="4138246"/>
            <a:ext cx="1019908" cy="128953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H="1">
            <a:off x="1172308" y="3396817"/>
            <a:ext cx="457202" cy="120399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3423138" y="5673969"/>
            <a:ext cx="3189204" cy="10537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 flipV="1">
            <a:off x="3473823" y="4404393"/>
            <a:ext cx="3884240" cy="127434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V="1">
            <a:off x="2766649" y="5345160"/>
            <a:ext cx="3797561" cy="6791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V="1">
            <a:off x="2965938" y="5779348"/>
            <a:ext cx="4392125" cy="5492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3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T1. Planten en dieren.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3329354" y="1148862"/>
            <a:ext cx="5205046" cy="25204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329354" y="3938954"/>
            <a:ext cx="5205046" cy="25204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 descr="Groene vingers @ FS de Baai Kortrijk: Krekel of sprinkhaan 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29888"/>
            <a:ext cx="2745641" cy="20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60375" y="1238983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De krekel</a:t>
            </a:r>
            <a:endParaRPr lang="nl-NL" dirty="0"/>
          </a:p>
        </p:txBody>
      </p:sp>
      <p:sp>
        <p:nvSpPr>
          <p:cNvPr id="5" name="AutoShape 4" descr="Welkom op onze vrije basisschool de Krekel! | Vrije Basisschool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2" y="5946829"/>
            <a:ext cx="602243" cy="4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nocul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85850"/>
            <a:ext cx="35306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echte verbindingslijn met pijl 2"/>
          <p:cNvCxnSpPr/>
          <p:nvPr/>
        </p:nvCxnSpPr>
        <p:spPr>
          <a:xfrm>
            <a:off x="2978150" y="1631950"/>
            <a:ext cx="23415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>
            <a:off x="3097213" y="2698750"/>
            <a:ext cx="31480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2978150" y="3973513"/>
            <a:ext cx="32845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3540125" y="3625850"/>
            <a:ext cx="27225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2243138" y="5199063"/>
            <a:ext cx="4002087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3186113" y="4865688"/>
            <a:ext cx="30321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3529013" y="5662613"/>
            <a:ext cx="27225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2713038" y="2074863"/>
            <a:ext cx="34591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2243138" y="3182938"/>
            <a:ext cx="29940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 flipV="1">
            <a:off x="2052638" y="5095875"/>
            <a:ext cx="250825" cy="111125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1860550" y="3182938"/>
            <a:ext cx="382588" cy="442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>
            <a:spLocks noChangeArrowheads="1"/>
          </p:cNvSpPr>
          <p:nvPr/>
        </p:nvSpPr>
        <p:spPr bwMode="auto">
          <a:xfrm>
            <a:off x="5310188" y="1387475"/>
            <a:ext cx="325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Oculair Vergroting 10x</a:t>
            </a:r>
          </a:p>
        </p:txBody>
      </p:sp>
      <p:sp>
        <p:nvSpPr>
          <p:cNvPr id="28" name="Tekstvak 27"/>
          <p:cNvSpPr txBox="1">
            <a:spLocks noChangeArrowheads="1"/>
          </p:cNvSpPr>
          <p:nvPr/>
        </p:nvSpPr>
        <p:spPr bwMode="auto">
          <a:xfrm>
            <a:off x="6270625" y="1809750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Tubus</a:t>
            </a:r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6384925" y="2466975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Statief</a:t>
            </a:r>
          </a:p>
        </p:txBody>
      </p:sp>
      <p:sp>
        <p:nvSpPr>
          <p:cNvPr id="30" name="Tekstvak 29"/>
          <p:cNvSpPr txBox="1">
            <a:spLocks noChangeArrowheads="1"/>
          </p:cNvSpPr>
          <p:nvPr/>
        </p:nvSpPr>
        <p:spPr bwMode="auto">
          <a:xfrm>
            <a:off x="5346700" y="2943225"/>
            <a:ext cx="340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Objectief Vergroting 2x</a:t>
            </a:r>
          </a:p>
        </p:txBody>
      </p:sp>
      <p:sp>
        <p:nvSpPr>
          <p:cNvPr id="74752" name="Tekstvak 74751"/>
          <p:cNvSpPr txBox="1">
            <a:spLocks noChangeArrowheads="1"/>
          </p:cNvSpPr>
          <p:nvPr/>
        </p:nvSpPr>
        <p:spPr bwMode="auto">
          <a:xfrm>
            <a:off x="4008438" y="5851525"/>
            <a:ext cx="4813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Vergroting = Oculair x objectief</a:t>
            </a:r>
          </a:p>
          <a:p>
            <a:pPr eaLnBrk="1" hangingPunct="1"/>
            <a:r>
              <a:rPr lang="nl-NL"/>
              <a:t>Vergroting =      10    x     2 = 20 x</a:t>
            </a:r>
          </a:p>
        </p:txBody>
      </p:sp>
      <p:sp>
        <p:nvSpPr>
          <p:cNvPr id="34" name="Tekstvak 33"/>
          <p:cNvSpPr txBox="1">
            <a:spLocks noChangeArrowheads="1"/>
          </p:cNvSpPr>
          <p:nvPr/>
        </p:nvSpPr>
        <p:spPr bwMode="auto">
          <a:xfrm>
            <a:off x="6270625" y="3405188"/>
            <a:ext cx="2832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Instelschroef (grof)</a:t>
            </a:r>
          </a:p>
        </p:txBody>
      </p:sp>
      <p:sp>
        <p:nvSpPr>
          <p:cNvPr id="35" name="Tekstvak 34"/>
          <p:cNvSpPr txBox="1">
            <a:spLocks noChangeArrowheads="1"/>
          </p:cNvSpPr>
          <p:nvPr/>
        </p:nvSpPr>
        <p:spPr bwMode="auto">
          <a:xfrm>
            <a:off x="6280150" y="3741738"/>
            <a:ext cx="276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Instelschroef (fijn)</a:t>
            </a:r>
          </a:p>
        </p:txBody>
      </p:sp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6316663" y="4976813"/>
            <a:ext cx="177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Objecttafel</a:t>
            </a:r>
          </a:p>
        </p:txBody>
      </p:sp>
      <p:sp>
        <p:nvSpPr>
          <p:cNvPr id="37" name="Tekstvak 36"/>
          <p:cNvSpPr txBox="1">
            <a:spLocks noChangeArrowheads="1"/>
          </p:cNvSpPr>
          <p:nvPr/>
        </p:nvSpPr>
        <p:spPr bwMode="auto">
          <a:xfrm>
            <a:off x="6337300" y="4560888"/>
            <a:ext cx="233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Lichtschakelaar</a:t>
            </a:r>
          </a:p>
        </p:txBody>
      </p:sp>
      <p:sp>
        <p:nvSpPr>
          <p:cNvPr id="38" name="Tekstvak 37"/>
          <p:cNvSpPr txBox="1">
            <a:spLocks noChangeArrowheads="1"/>
          </p:cNvSpPr>
          <p:nvPr/>
        </p:nvSpPr>
        <p:spPr bwMode="auto">
          <a:xfrm>
            <a:off x="6262688" y="543242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Voet</a:t>
            </a:r>
          </a:p>
        </p:txBody>
      </p:sp>
      <p:sp>
        <p:nvSpPr>
          <p:cNvPr id="7192" name="Tekstvak 74752"/>
          <p:cNvSpPr txBox="1">
            <a:spLocks noChangeArrowheads="1"/>
          </p:cNvSpPr>
          <p:nvPr/>
        </p:nvSpPr>
        <p:spPr bwMode="auto">
          <a:xfrm>
            <a:off x="565150" y="184150"/>
            <a:ext cx="247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/>
              <a:t>Het Binoculair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3903663" y="4386263"/>
            <a:ext cx="23415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2243138" y="3973513"/>
            <a:ext cx="1660525" cy="412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/>
          <p:cNvSpPr txBox="1">
            <a:spLocks noChangeArrowheads="1"/>
          </p:cNvSpPr>
          <p:nvPr/>
        </p:nvSpPr>
        <p:spPr bwMode="auto">
          <a:xfrm>
            <a:off x="6403975" y="4156075"/>
            <a:ext cx="86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lamp</a:t>
            </a:r>
          </a:p>
        </p:txBody>
      </p:sp>
    </p:spTree>
    <p:extLst>
      <p:ext uri="{BB962C8B-B14F-4D97-AF65-F5344CB8AC3E}">
        <p14:creationId xmlns:p14="http://schemas.microsoft.com/office/powerpoint/2010/main" val="1460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7475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T1. Planten en dieren.</a:t>
            </a:r>
          </a:p>
        </p:txBody>
      </p:sp>
      <p:pic>
        <p:nvPicPr>
          <p:cNvPr id="4100" name="Picture 4" descr="Pin on Nat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193190"/>
            <a:ext cx="3513381" cy="539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692768" y="2318867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dirty="0" smtClean="0"/>
              <a:t>Zaadhuid</a:t>
            </a:r>
          </a:p>
          <a:p>
            <a:pPr marL="457200" indent="-457200">
              <a:buAutoNum type="arabicPeriod"/>
            </a:pPr>
            <a:r>
              <a:rPr lang="nl-NL" dirty="0" smtClean="0"/>
              <a:t>Poortje</a:t>
            </a:r>
          </a:p>
          <a:p>
            <a:pPr marL="457200" indent="-457200">
              <a:buAutoNum type="arabicPeriod"/>
            </a:pPr>
            <a:r>
              <a:rPr lang="nl-NL" dirty="0" smtClean="0"/>
              <a:t>Navel</a:t>
            </a:r>
          </a:p>
          <a:p>
            <a:pPr marL="457200" indent="-457200">
              <a:buAutoNum type="arabicPeriod"/>
            </a:pPr>
            <a:r>
              <a:rPr lang="nl-NL" dirty="0" smtClean="0"/>
              <a:t>Hartvormig bultje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smtClean="0"/>
              <a:t>Wortel</a:t>
            </a:r>
          </a:p>
          <a:p>
            <a:pPr marL="457200" indent="-457200">
              <a:buAutoNum type="arabicPeriod"/>
            </a:pPr>
            <a:r>
              <a:rPr lang="nl-NL" dirty="0" smtClean="0"/>
              <a:t>Blaadjes</a:t>
            </a:r>
          </a:p>
          <a:p>
            <a:pPr marL="457200" indent="-457200">
              <a:buAutoNum type="arabicPeriod"/>
            </a:pPr>
            <a:r>
              <a:rPr lang="nl-NL" dirty="0" smtClean="0"/>
              <a:t>Zaadlob</a:t>
            </a:r>
          </a:p>
          <a:p>
            <a:pPr marL="457200" indent="-457200">
              <a:buAutoNum type="arabicPeriod"/>
            </a:pPr>
            <a:r>
              <a:rPr lang="nl-NL" dirty="0" smtClean="0"/>
              <a:t>Kiempje</a:t>
            </a:r>
            <a:endParaRPr lang="nl-NL" dirty="0"/>
          </a:p>
        </p:txBody>
      </p:sp>
      <p:pic>
        <p:nvPicPr>
          <p:cNvPr id="4102" name="Picture 6" descr="Bruine Bonen Vectoren, Illustraties En Clipart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18" y="4148138"/>
            <a:ext cx="2343394" cy="23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376246" y="1324708"/>
            <a:ext cx="547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Practicum 2. De getinte boon. Blz. 4.</a:t>
            </a:r>
            <a:endParaRPr lang="nl-NL" dirty="0"/>
          </a:p>
        </p:txBody>
      </p:sp>
      <p:pic>
        <p:nvPicPr>
          <p:cNvPr id="7" name="Picture 3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6432166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788670" y="6398828"/>
            <a:ext cx="20875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sz="900"/>
              <a:t>Kieming bruine boon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65231" y="1874960"/>
            <a:ext cx="176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Tekening 1.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723538" y="3757071"/>
            <a:ext cx="176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Tekening 2.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27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T1. Planten en dieren De getinte boon.</a:t>
            </a:r>
          </a:p>
        </p:txBody>
      </p:sp>
      <p:sp>
        <p:nvSpPr>
          <p:cNvPr id="2" name="Rechthoek 1"/>
          <p:cNvSpPr/>
          <p:nvPr/>
        </p:nvSpPr>
        <p:spPr>
          <a:xfrm>
            <a:off x="328246" y="1465385"/>
            <a:ext cx="4032739" cy="492369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771292" y="1465385"/>
            <a:ext cx="4032739" cy="492369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68769" y="5927412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 smtClean="0"/>
              <a:t>Tek</a:t>
            </a:r>
            <a:r>
              <a:rPr lang="nl-NL" sz="1800" dirty="0" smtClean="0"/>
              <a:t> 1. Buitenkant getinte boon</a:t>
            </a:r>
            <a:endParaRPr lang="nl-NL" sz="1800" dirty="0"/>
          </a:p>
        </p:txBody>
      </p:sp>
      <p:sp>
        <p:nvSpPr>
          <p:cNvPr id="8" name="Tekstvak 7"/>
          <p:cNvSpPr txBox="1"/>
          <p:nvPr/>
        </p:nvSpPr>
        <p:spPr>
          <a:xfrm>
            <a:off x="4946985" y="5927412"/>
            <a:ext cx="341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 smtClean="0"/>
              <a:t>Tek</a:t>
            </a:r>
            <a:r>
              <a:rPr lang="nl-NL" sz="1800" dirty="0" smtClean="0"/>
              <a:t> 2. binnenkant getinte boon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0464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108913"/>
            <a:ext cx="7522674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en dieren. Practicum 3. Blz. 6.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195083" y="745302"/>
            <a:ext cx="67457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2800" b="1" dirty="0">
                <a:solidFill>
                  <a:srgbClr val="003300"/>
                </a:solidFill>
              </a:rPr>
              <a:t>De natuurwetenschappelijke </a:t>
            </a:r>
            <a:r>
              <a:rPr lang="nl-NL" sz="2800" b="1" dirty="0" smtClean="0">
                <a:solidFill>
                  <a:srgbClr val="003300"/>
                </a:solidFill>
              </a:rPr>
              <a:t>methode.</a:t>
            </a:r>
          </a:p>
          <a:p>
            <a:pPr algn="ctr"/>
            <a:r>
              <a:rPr lang="nl-NL" sz="2800" b="1" dirty="0" smtClean="0">
                <a:solidFill>
                  <a:srgbClr val="003300"/>
                </a:solidFill>
              </a:rPr>
              <a:t>Hoe voer je een onderzoek uit.</a:t>
            </a:r>
            <a:endParaRPr lang="nl-NL" sz="2800" b="1" dirty="0">
              <a:solidFill>
                <a:srgbClr val="003300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79388" y="1606550"/>
            <a:ext cx="392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1. Wat willen we onderzoeken?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12763" y="1916113"/>
            <a:ext cx="3379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FF0000"/>
                </a:solidFill>
              </a:rPr>
              <a:t>Waarom kwaakt de kikker?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50825" y="2305050"/>
            <a:ext cx="812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2. Wat veronderstellen we? Je bedenkt een antwoord op de vraag.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79400" y="3086100"/>
            <a:ext cx="277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3. Wat gaan we doen?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38125" y="3806825"/>
            <a:ext cx="317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4. Wat hebben we nodig?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225425" y="4572000"/>
            <a:ext cx="303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5. Wat nemen we waar?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179388" y="5583099"/>
            <a:ext cx="491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6. Welke conclusie kunnen we trekken?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569913" y="2703513"/>
            <a:ext cx="630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FF0000"/>
                </a:solidFill>
              </a:rPr>
              <a:t>Ik denk dat het mannetje een vrouwtje nodig heeft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530225" y="3452813"/>
            <a:ext cx="8685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FF0000"/>
                </a:solidFill>
              </a:rPr>
              <a:t>Nauwkeurige beschrijving van de proef. </a:t>
            </a:r>
            <a:r>
              <a:rPr lang="nl-NL" sz="2000" b="1" dirty="0">
                <a:solidFill>
                  <a:schemeClr val="tx2"/>
                </a:solidFill>
              </a:rPr>
              <a:t>Dus niet vrouwtje in bak doen!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488913" y="5908477"/>
            <a:ext cx="63834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smtClean="0">
                <a:solidFill>
                  <a:srgbClr val="FF0000"/>
                </a:solidFill>
              </a:rPr>
              <a:t>Mannetje had geen behoefte aan een vrouwtje……..</a:t>
            </a:r>
          </a:p>
          <a:p>
            <a:pPr eaLnBrk="1" hangingPunct="1"/>
            <a:r>
              <a:rPr lang="nl-NL" sz="2000" b="1" dirty="0" smtClean="0">
                <a:solidFill>
                  <a:srgbClr val="FF0000"/>
                </a:solidFill>
              </a:rPr>
              <a:t>Dus terug naar punt 2 ….. Andere veronderstelling.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60388" y="4183063"/>
            <a:ext cx="309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FF0000"/>
                </a:solidFill>
              </a:rPr>
              <a:t>Lijst van benodigdheden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33400" y="4926013"/>
            <a:ext cx="25122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smtClean="0">
                <a:solidFill>
                  <a:srgbClr val="FF0000"/>
                </a:solidFill>
              </a:rPr>
              <a:t>Alles blijft kwaken.</a:t>
            </a:r>
            <a:endParaRPr lang="nl-NL" sz="2000" b="1" dirty="0">
              <a:solidFill>
                <a:srgbClr val="FF0000"/>
              </a:solidFill>
            </a:endParaRPr>
          </a:p>
        </p:txBody>
      </p:sp>
      <p:pic>
        <p:nvPicPr>
          <p:cNvPr id="4115" name="Picture 26" descr="FR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4005262"/>
            <a:ext cx="16811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28" descr="Frog_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5489575"/>
            <a:ext cx="15779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1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/>
      <p:bldP spid="62472" grpId="0"/>
      <p:bldP spid="62478" grpId="0"/>
      <p:bldP spid="62479" grpId="0"/>
      <p:bldP spid="62480" grpId="0"/>
      <p:bldP spid="62481" grpId="0"/>
      <p:bldP spid="62483" grpId="0"/>
      <p:bldP spid="62484" grpId="0"/>
      <p:bldP spid="62485" grpId="0"/>
      <p:bldP spid="62486" grpId="0"/>
      <p:bldP spid="624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4"/>
          <p:cNvSpPr>
            <a:spLocks noGrp="1"/>
          </p:cNvSpPr>
          <p:nvPr>
            <p:ph type="ctrTitle" idx="4294967295"/>
          </p:nvPr>
        </p:nvSpPr>
        <p:spPr>
          <a:xfrm>
            <a:off x="234584" y="84198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T1. Planten en dieren </a:t>
            </a:r>
            <a:br>
              <a:rPr lang="nl-NL" dirty="0" smtClean="0"/>
            </a:br>
            <a:r>
              <a:rPr lang="nl-NL" dirty="0" smtClean="0"/>
              <a:t>(Kieming van Tuinkerszaden)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74638" y="963613"/>
            <a:ext cx="837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Voorbeeld. Is er water nodig voor de kieming?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63513" y="1301873"/>
            <a:ext cx="85137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b="1" dirty="0">
                <a:solidFill>
                  <a:srgbClr val="FF0000"/>
                </a:solidFill>
              </a:rPr>
              <a:t>De lijst van proeven waaruit je mag kiezen.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de afstand tussen de zaden van belang voor de kieming?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er licht nodig voor de kieming?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er een hoge temperatuur nodig voor de kieming?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er een lage temperatuur nodig voor de kieming?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er zeep nodig voor de kieming?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er een kleurstof nodig voor de kieming</a:t>
            </a:r>
            <a:r>
              <a:rPr lang="nl-NL" dirty="0" smtClean="0"/>
              <a:t>?</a:t>
            </a:r>
          </a:p>
          <a:p>
            <a:pPr eaLnBrk="1" hangingPunct="1">
              <a:buFontTx/>
              <a:buAutoNum type="arabicPeriod"/>
            </a:pPr>
            <a:r>
              <a:rPr lang="nl-NL" dirty="0" smtClean="0"/>
              <a:t>Is er ………. nodig voor de kieming?</a:t>
            </a:r>
            <a:endParaRPr lang="nl-NL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69875" y="3891548"/>
            <a:ext cx="54165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endParaRPr lang="nl-NL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nl-NL" b="1" dirty="0">
                <a:solidFill>
                  <a:srgbClr val="FF0000"/>
                </a:solidFill>
              </a:rPr>
              <a:t>De lijst van benodigdheden.</a:t>
            </a:r>
          </a:p>
          <a:p>
            <a:pPr eaLnBrk="1" hangingPunct="1"/>
            <a:r>
              <a:rPr lang="nl-NL" b="1" dirty="0" smtClean="0"/>
              <a:t>Petrischaal - </a:t>
            </a:r>
            <a:r>
              <a:rPr lang="nl-NL" b="1" dirty="0"/>
              <a:t>Filtreerpapier</a:t>
            </a:r>
          </a:p>
          <a:p>
            <a:pPr eaLnBrk="1" hangingPunct="1"/>
            <a:r>
              <a:rPr lang="nl-NL" b="1" dirty="0" smtClean="0"/>
              <a:t>Stikker</a:t>
            </a:r>
            <a:endParaRPr lang="nl-NL" b="1" dirty="0"/>
          </a:p>
          <a:p>
            <a:pPr eaLnBrk="1" hangingPunct="1"/>
            <a:r>
              <a:rPr lang="nl-NL" b="1" dirty="0"/>
              <a:t>Koelkast /Verwarming</a:t>
            </a:r>
          </a:p>
          <a:p>
            <a:pPr eaLnBrk="1" hangingPunct="1"/>
            <a:r>
              <a:rPr lang="nl-NL" b="1" dirty="0" smtClean="0"/>
              <a:t>Water</a:t>
            </a:r>
            <a:endParaRPr lang="nl-NL" b="1" dirty="0"/>
          </a:p>
          <a:p>
            <a:pPr eaLnBrk="1" hangingPunct="1"/>
            <a:r>
              <a:rPr lang="nl-NL" b="1" dirty="0"/>
              <a:t>Aluminiumfolie</a:t>
            </a:r>
          </a:p>
          <a:p>
            <a:pPr eaLnBrk="1" hangingPunct="1"/>
            <a:r>
              <a:rPr lang="nl-NL" b="1" dirty="0"/>
              <a:t>20 tuinkerszaden per </a:t>
            </a:r>
            <a:r>
              <a:rPr lang="nl-NL" b="1" dirty="0" smtClean="0"/>
              <a:t>petrischaal</a:t>
            </a:r>
            <a:endParaRPr lang="nl-NL" b="1" dirty="0"/>
          </a:p>
        </p:txBody>
      </p:sp>
      <p:pic>
        <p:nvPicPr>
          <p:cNvPr id="5127" name="Picture 11" descr="tuin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7" y="4183063"/>
            <a:ext cx="23431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8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22501</TotalTime>
  <Words>1818</Words>
  <Application>Microsoft Office PowerPoint</Application>
  <PresentationFormat>Diavoorstelling (4:3)</PresentationFormat>
  <Paragraphs>352</Paragraphs>
  <Slides>38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Courier New</vt:lpstr>
      <vt:lpstr>Times New Roman</vt:lpstr>
      <vt:lpstr>Trebuchet MS</vt:lpstr>
      <vt:lpstr>Biologie lessen</vt:lpstr>
      <vt:lpstr>T1. Planten en dieren</vt:lpstr>
      <vt:lpstr>T1. Planten en dieren</vt:lpstr>
      <vt:lpstr>Teken regels </vt:lpstr>
      <vt:lpstr>T1. Planten en dieren.</vt:lpstr>
      <vt:lpstr>PowerPoint-presentatie</vt:lpstr>
      <vt:lpstr>T1. Planten en dieren.</vt:lpstr>
      <vt:lpstr>T1. Planten en dieren De getinte boon.</vt:lpstr>
      <vt:lpstr>T2. Planten en dieren. Practicum 3. Blz. 6.</vt:lpstr>
      <vt:lpstr>T1. Planten en dieren  (Kieming van Tuinkerszaden)</vt:lpstr>
      <vt:lpstr>T1. Planten en dieren</vt:lpstr>
      <vt:lpstr>T1. Organen en cellen</vt:lpstr>
      <vt:lpstr>T2. Organen en cellen. Practicum 4. Blz. 8.</vt:lpstr>
      <vt:lpstr>PowerPoint-presentatie</vt:lpstr>
      <vt:lpstr>T2. Organen en cellen.(De Dovenetel)</vt:lpstr>
      <vt:lpstr>PowerPoint-presentatie</vt:lpstr>
      <vt:lpstr>T2. Organen en cellen. Practicum 5. blz. 10 </vt:lpstr>
      <vt:lpstr>T2. Organen en cellen.  Houtachtige stengel</vt:lpstr>
      <vt:lpstr>T2. Organen en cellen.</vt:lpstr>
      <vt:lpstr>T2. Organen en cellen.</vt:lpstr>
      <vt:lpstr>T2. Organen en cellen. (Blad)</vt:lpstr>
      <vt:lpstr>T2. Organen en cellen. Practicum 6. Blz. 11. (opdracht 1: Determineren van bladeren)</vt:lpstr>
      <vt:lpstr>PowerPoint-presentatie</vt:lpstr>
      <vt:lpstr>PowerPoint-presentatie</vt:lpstr>
      <vt:lpstr>T2. Organen en cellen. Practicum 7. Blz. 13</vt:lpstr>
      <vt:lpstr>T2. organen en cellen.</vt:lpstr>
      <vt:lpstr>T2. Organen en cellen. Practicum 8. Blz. 14</vt:lpstr>
      <vt:lpstr>T2. Organen en cellen.</vt:lpstr>
      <vt:lpstr>T2. Organen en cellen. Practicum 9. Blz. 15</vt:lpstr>
      <vt:lpstr>T2. Organen en cellen.</vt:lpstr>
      <vt:lpstr>T2. Organen en cellen. Practicum 10. Blz. 16</vt:lpstr>
      <vt:lpstr>Plasmastroming bij Waterpest</vt:lpstr>
      <vt:lpstr>T2. Organen en cellen. Practicum 11. Blz. 17 </vt:lpstr>
      <vt:lpstr>T2. Organen en cellen.</vt:lpstr>
      <vt:lpstr>T2. Organen en cellen.</vt:lpstr>
      <vt:lpstr>T2. Organen en cellen. De Pekelkreeft</vt:lpstr>
      <vt:lpstr>T2. Planten en dieren</vt:lpstr>
      <vt:lpstr>De Mossel. Beoordelingspracticum.</vt:lpstr>
      <vt:lpstr>De Mossel. Beoordelingspracticum 13.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Voert, RB (Rob) ter</cp:lastModifiedBy>
  <cp:revision>163</cp:revision>
  <cp:lastPrinted>2010-12-09T12:04:14Z</cp:lastPrinted>
  <dcterms:created xsi:type="dcterms:W3CDTF">2009-01-13T13:03:19Z</dcterms:created>
  <dcterms:modified xsi:type="dcterms:W3CDTF">2020-11-24T14:00:15Z</dcterms:modified>
</cp:coreProperties>
</file>