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4" r:id="rId2"/>
    <p:sldId id="272" r:id="rId3"/>
    <p:sldId id="312" r:id="rId4"/>
    <p:sldId id="316" r:id="rId5"/>
    <p:sldId id="317" r:id="rId6"/>
    <p:sldId id="318" r:id="rId7"/>
    <p:sldId id="319" r:id="rId8"/>
    <p:sldId id="313" r:id="rId9"/>
    <p:sldId id="294" r:id="rId10"/>
    <p:sldId id="295" r:id="rId11"/>
    <p:sldId id="296" r:id="rId12"/>
    <p:sldId id="297" r:id="rId13"/>
    <p:sldId id="283" r:id="rId14"/>
    <p:sldId id="284" r:id="rId15"/>
    <p:sldId id="285" r:id="rId16"/>
    <p:sldId id="298" r:id="rId17"/>
    <p:sldId id="314" r:id="rId18"/>
    <p:sldId id="299" r:id="rId19"/>
    <p:sldId id="300" r:id="rId20"/>
    <p:sldId id="301" r:id="rId21"/>
    <p:sldId id="302" r:id="rId22"/>
    <p:sldId id="307" r:id="rId23"/>
    <p:sldId id="308" r:id="rId24"/>
    <p:sldId id="310" r:id="rId25"/>
    <p:sldId id="309" r:id="rId26"/>
    <p:sldId id="311" r:id="rId2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00"/>
    <a:srgbClr val="37441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721" autoAdjust="0"/>
  </p:normalViewPr>
  <p:slideViewPr>
    <p:cSldViewPr>
      <p:cViewPr varScale="1">
        <p:scale>
          <a:sx n="92" d="100"/>
          <a:sy n="92" d="100"/>
        </p:scale>
        <p:origin x="9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55B35AD-89D2-4529-AFD6-0FEDE51B572C}" type="datetimeFigureOut">
              <a:rPr lang="nl-NL"/>
              <a:pPr>
                <a:defRPr/>
              </a:pPr>
              <a:t>7-6-2016</a:t>
            </a:fld>
            <a:endParaRPr lang="nl-NL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3084DEE-93BB-4C23-B339-2C0955D06D3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463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1355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4668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4382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26670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48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5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44" y="71415"/>
            <a:ext cx="7286676" cy="64294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858312" cy="5715040"/>
          </a:xfrm>
        </p:spPr>
        <p:txBody>
          <a:bodyPr/>
          <a:lstStyle>
            <a:lvl1pPr marL="0" indent="0" algn="l">
              <a:buNone/>
              <a:defRPr>
                <a:solidFill>
                  <a:srgbClr val="37441C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7837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525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657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43545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354544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857232"/>
            <a:ext cx="4356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356131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66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89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42875" y="71438"/>
            <a:ext cx="72151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9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5"/>
          <p:cNvSpPr txBox="1">
            <a:spLocks/>
          </p:cNvSpPr>
          <p:nvPr userDrawn="1"/>
        </p:nvSpPr>
        <p:spPr>
          <a:xfrm>
            <a:off x="7296150" y="6564313"/>
            <a:ext cx="1776413" cy="293687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© 2009 </a:t>
            </a:r>
            <a:r>
              <a:rPr lang="nl-NL" sz="800" dirty="0" err="1" smtClean="0">
                <a:solidFill>
                  <a:srgbClr val="37441C"/>
                </a:solidFill>
                <a:latin typeface="+mn-lt"/>
                <a:cs typeface="+mn-cs"/>
              </a:rPr>
              <a:t>Biosoft</a:t>
            </a: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  TCC - Lyceumstraat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0" r:id="rId2"/>
    <p:sldLayoutId id="2147483706" r:id="rId3"/>
    <p:sldLayoutId id="2147483707" r:id="rId4"/>
    <p:sldLayoutId id="2147483708" r:id="rId5"/>
    <p:sldLayoutId id="2147483709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300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../../Activebord/Start%20Biologie%20voor%20jou.ppt" TargetMode="External"/><Relationship Id="rId5" Type="http://schemas.openxmlformats.org/officeDocument/2006/relationships/image" Target="../media/image3.jpeg"/><Relationship Id="rId4" Type="http://schemas.openxmlformats.org/officeDocument/2006/relationships/hyperlink" Target="../../Activebord/Flipchart%20leeg.fl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schooltv.nl/video/het-klokhuis-sluipwesp/#q=sluipwesp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../../Activebord/Start%20Biologie%20voor%20jou.ppt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3.jpeg"/><Relationship Id="rId10" Type="http://schemas.openxmlformats.org/officeDocument/2006/relationships/hyperlink" Target="http://www.schooltv.nl/video/waterschorpioen-op-jacht-een-gevaarlijk-monster/#q=waterschorpioen" TargetMode="External"/><Relationship Id="rId4" Type="http://schemas.openxmlformats.org/officeDocument/2006/relationships/hyperlink" Target="../../Activebord/Flipchart%20leeg.flp" TargetMode="External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vlokreeft-beestjes-uit-de-nederlandse-sloot/#q=vlokreeft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../../Activebord/Start%20Biologie%20voor%20jou.ppt" TargetMode="External"/><Relationship Id="rId5" Type="http://schemas.openxmlformats.org/officeDocument/2006/relationships/image" Target="../media/image3.jpeg"/><Relationship Id="rId4" Type="http://schemas.openxmlformats.org/officeDocument/2006/relationships/hyperlink" Target="../../Activebord/Flipchart%20leeg.flp" TargetMode="Externa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waterschorpioen-op-jacht-een-gevaarlijk-monster/#q=waterschorpioen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de-spin-lekkere-pap-als-ontbijt/#q=spin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../../Activebord/Start%20Biologie%20voor%20jou.ppt" TargetMode="External"/><Relationship Id="rId5" Type="http://schemas.openxmlformats.org/officeDocument/2006/relationships/image" Target="../media/image3.jpeg"/><Relationship Id="rId4" Type="http://schemas.openxmlformats.org/officeDocument/2006/relationships/hyperlink" Target="../../Activebord/Flipchart%20leeg.flp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www.schooltv.nl/video/hoe-vliegen-insecten-insecten-zijn-echte-vliegkunstenaars/#q=insecten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../../Activebord/Start%20Biologie%20voor%20jou.ppt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3.jpeg"/><Relationship Id="rId10" Type="http://schemas.openxmlformats.org/officeDocument/2006/relationships/image" Target="../media/image16.jpeg"/><Relationship Id="rId4" Type="http://schemas.openxmlformats.org/officeDocument/2006/relationships/hyperlink" Target="../../Activebord/Flipchart%20leeg.flp" TargetMode="Externa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 idx="4294967295"/>
          </p:nvPr>
        </p:nvSpPr>
        <p:spPr>
          <a:xfrm>
            <a:off x="142875" y="71438"/>
            <a:ext cx="5581650" cy="642937"/>
          </a:xfrm>
        </p:spPr>
        <p:txBody>
          <a:bodyPr/>
          <a:lstStyle/>
          <a:p>
            <a:pPr eaLnBrk="1" hangingPunct="1"/>
            <a:r>
              <a:rPr lang="nl-NL" dirty="0"/>
              <a:t>Natuur in Twente </a:t>
            </a:r>
            <a:r>
              <a:rPr lang="nl-NL" dirty="0" smtClean="0"/>
              <a:t>klas 1</a:t>
            </a:r>
          </a:p>
        </p:txBody>
      </p:sp>
      <p:sp>
        <p:nvSpPr>
          <p:cNvPr id="18435" name="Ondertitel 15"/>
          <p:cNvSpPr>
            <a:spLocks noGrp="1"/>
          </p:cNvSpPr>
          <p:nvPr>
            <p:ph type="subTitle" idx="4294967295"/>
          </p:nvPr>
        </p:nvSpPr>
        <p:spPr>
          <a:xfrm>
            <a:off x="107504" y="2060848"/>
            <a:ext cx="9001125" cy="588411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nl-NL" sz="24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NL" sz="2400" b="1" dirty="0" smtClean="0"/>
              <a:t>Wat gaan we doen?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NL" sz="2400" b="1" dirty="0" smtClean="0"/>
              <a:t>1. ± 5 lessen theorie en practica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NL" sz="2400" b="1" dirty="0" smtClean="0"/>
              <a:t>2. Verzamelen  en vangen van allerlei planten (flora) en </a:t>
            </a:r>
            <a:br>
              <a:rPr lang="nl-NL" sz="2400" b="1" dirty="0" smtClean="0"/>
            </a:br>
            <a:r>
              <a:rPr lang="nl-NL" sz="2400" b="1" dirty="0" smtClean="0"/>
              <a:t>    dieren (fauna).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NL" sz="2400" b="1" dirty="0" smtClean="0"/>
              <a:t>3. Tekenen van de diverse organismen.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NL" sz="2400" b="1" dirty="0" smtClean="0"/>
              <a:t>4. Planten drogen en opplakken.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dirty="0" smtClean="0"/>
              <a:t>5. Determineren (op naam brengen van dieren en planten) 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dirty="0"/>
              <a:t> </a:t>
            </a:r>
            <a:r>
              <a:rPr lang="nl-NL" sz="2400" b="1" dirty="0" smtClean="0"/>
              <a:t>   m.b.v. zoekkaarten, flora etc.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dirty="0" smtClean="0"/>
              <a:t>6. Dit alles wordt ingeleverd als één verslag. </a:t>
            </a:r>
          </a:p>
        </p:txBody>
      </p:sp>
      <p:pic>
        <p:nvPicPr>
          <p:cNvPr id="3076" name="Picture 6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active icon">
            <a:hlinkClick r:id="rId4" action="ppaction://hlinkfile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start">
            <a:hlinkClick r:id="rId6" action="ppaction://hlinkpres?slideindex=1&amp;slidetitle=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6" descr="800px-Apoderus_coryl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36" y="1844824"/>
            <a:ext cx="2447950" cy="12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7504" y="836712"/>
            <a:ext cx="5678157" cy="139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dirty="0" smtClean="0"/>
              <a:t>Inleiding.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NL" sz="2400" b="1" dirty="0" smtClean="0"/>
              <a:t>- Je werkt in groepjes van 2.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nl-NL" sz="2400" b="1" dirty="0" smtClean="0"/>
              <a:t>- Iedereen krijgt zijn eigen werkboek.</a:t>
            </a:r>
          </a:p>
          <a:p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6. Welk dier is dit?</a:t>
            </a:r>
          </a:p>
        </p:txBody>
      </p:sp>
      <p:pic>
        <p:nvPicPr>
          <p:cNvPr id="14339" name="Picture 2" descr="http://www.wildebijen.nl/blauwemetselbij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52513"/>
            <a:ext cx="4752975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7. Welk dier is dit?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86509" y="6413872"/>
            <a:ext cx="13668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>
                <a:solidFill>
                  <a:srgbClr val="003300"/>
                </a:solidFill>
              </a:rPr>
              <a:t>De sluipwesp.  Begin. 5:30</a:t>
            </a:r>
            <a:endParaRPr lang="nl-NL" dirty="0">
              <a:solidFill>
                <a:srgbClr val="003300"/>
              </a:solidFill>
            </a:endParaRPr>
          </a:p>
        </p:txBody>
      </p:sp>
      <p:pic>
        <p:nvPicPr>
          <p:cNvPr id="7" name="Picture 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2" y="6381328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www.natuurmonumenten.nl/sites/default/files/styles/inline_large/public/reuzenhoutwesp_Holger_Groschl_rechts.jpg?itok=PnciRVF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7848872" cy="523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8. Welk dier is dit?</a:t>
            </a:r>
          </a:p>
        </p:txBody>
      </p:sp>
      <p:pic>
        <p:nvPicPr>
          <p:cNvPr id="16387" name="Picture 6" descr="http://forum.belgiumdigital.com/members/marl1-albums-allemaal-beestjes-picture1200-langpootmug-cl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1075"/>
            <a:ext cx="391795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9. Welke plant is dit?</a:t>
            </a:r>
          </a:p>
        </p:txBody>
      </p:sp>
      <p:pic>
        <p:nvPicPr>
          <p:cNvPr id="4100" name="Picture 4" descr="http://www.kruidenwinkel.com/media/catalog/product/g/l/glechoma_20hederacea-hondsdraf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2390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79388" y="115888"/>
            <a:ext cx="7215187" cy="642937"/>
          </a:xfrm>
        </p:spPr>
        <p:txBody>
          <a:bodyPr/>
          <a:lstStyle/>
          <a:p>
            <a:pPr eaLnBrk="1" hangingPunct="1"/>
            <a:r>
              <a:rPr lang="nl-NL" smtClean="0"/>
              <a:t>10. Welke plant is dit?</a:t>
            </a:r>
          </a:p>
        </p:txBody>
      </p:sp>
      <p:pic>
        <p:nvPicPr>
          <p:cNvPr id="2050" name="Picture 2" descr="https://s3-eu-west-1.amazonaws.com/mijntuin/plants/234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42925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11. Welke plant is dit?</a:t>
            </a:r>
          </a:p>
        </p:txBody>
      </p:sp>
      <p:pic>
        <p:nvPicPr>
          <p:cNvPr id="19459" name="Picture 4" descr="http://data.weeronline.nl/html/images/weernieuws/image/weegb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54100"/>
            <a:ext cx="489585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12. Welke plant is dit?</a:t>
            </a:r>
          </a:p>
        </p:txBody>
      </p:sp>
      <p:pic>
        <p:nvPicPr>
          <p:cNvPr id="3078" name="Picture 6" descr="http://www.focusgroningen.nl/wp-content/uploads/2012/11/natuur-bloemen-en-planten-wilde-cichorei-4-van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71525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Natuur in Twente klas 1</a:t>
            </a:r>
            <a:endParaRPr lang="nl-NL" dirty="0" smtClean="0"/>
          </a:p>
        </p:txBody>
      </p:sp>
      <p:pic>
        <p:nvPicPr>
          <p:cNvPr id="21507" name="Picture 4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active icon">
            <a:hlinkClick r:id="rId4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start">
            <a:hlinkClick r:id="rId6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179388" y="1052513"/>
            <a:ext cx="8964612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400" b="1" dirty="0"/>
              <a:t>Les 4. Wat leeft er in een sloot of plas. </a:t>
            </a:r>
          </a:p>
          <a:p>
            <a:endParaRPr lang="nl-NL" sz="2400" b="1" dirty="0"/>
          </a:p>
          <a:p>
            <a:r>
              <a:rPr lang="nl-NL" sz="2400" b="1" dirty="0"/>
              <a:t>Je gaat plankton bekijken, tekenen en op naam brengen van een sloot bij de rondweg.</a:t>
            </a:r>
          </a:p>
          <a:p>
            <a:r>
              <a:rPr lang="nl-NL" sz="2400" b="1" dirty="0"/>
              <a:t>          </a:t>
            </a:r>
          </a:p>
        </p:txBody>
      </p:sp>
      <p:pic>
        <p:nvPicPr>
          <p:cNvPr id="21511" name="Picture 13" descr="grlisdod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46500"/>
            <a:ext cx="44164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 descr="slootpl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76588"/>
            <a:ext cx="4446587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404962" y="3173512"/>
            <a:ext cx="13668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>
                <a:solidFill>
                  <a:srgbClr val="003300"/>
                </a:solidFill>
              </a:rPr>
              <a:t>Jagende Waterschorpioen</a:t>
            </a:r>
            <a:endParaRPr lang="nl-NL" dirty="0">
              <a:solidFill>
                <a:srgbClr val="003300"/>
              </a:solidFill>
            </a:endParaRPr>
          </a:p>
        </p:txBody>
      </p:sp>
      <p:pic>
        <p:nvPicPr>
          <p:cNvPr id="14" name="Picture 3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45" y="3140968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13. Welk dier is dit?</a:t>
            </a:r>
          </a:p>
        </p:txBody>
      </p:sp>
      <p:pic>
        <p:nvPicPr>
          <p:cNvPr id="22531" name="Picture 2" descr="http://www.vildaphoto.net/photo.php?id=89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7620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14. Welk dier is dit?</a:t>
            </a:r>
          </a:p>
        </p:txBody>
      </p:sp>
      <p:pic>
        <p:nvPicPr>
          <p:cNvPr id="23555" name="Picture 2" descr="http://www.bioplek.org/organismen/dieren/WATERDIEREN/vlokree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7704138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372200" y="5949280"/>
            <a:ext cx="13668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>
                <a:solidFill>
                  <a:srgbClr val="003300"/>
                </a:solidFill>
              </a:rPr>
              <a:t>De </a:t>
            </a:r>
            <a:r>
              <a:rPr lang="nl-NL" dirty="0" err="1" smtClean="0">
                <a:solidFill>
                  <a:srgbClr val="003300"/>
                </a:solidFill>
              </a:rPr>
              <a:t>Vlokreeft</a:t>
            </a:r>
            <a:endParaRPr lang="nl-NL" dirty="0">
              <a:solidFill>
                <a:srgbClr val="003300"/>
              </a:solidFill>
            </a:endParaRPr>
          </a:p>
        </p:txBody>
      </p:sp>
      <p:pic>
        <p:nvPicPr>
          <p:cNvPr id="5" name="Picture 3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83" y="5916736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Natuur in Twente klas </a:t>
            </a:r>
            <a:r>
              <a:rPr lang="nl-NL" dirty="0" smtClean="0"/>
              <a:t>1</a:t>
            </a:r>
          </a:p>
        </p:txBody>
      </p:sp>
      <p:pic>
        <p:nvPicPr>
          <p:cNvPr id="4099" name="Picture 4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active icon">
            <a:hlinkClick r:id="rId4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start">
            <a:hlinkClick r:id="rId6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1196975"/>
            <a:ext cx="8964613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400" b="1"/>
              <a:t>Deze les oefenen in:</a:t>
            </a:r>
          </a:p>
          <a:p>
            <a:r>
              <a:rPr lang="nl-NL" sz="2400" b="1"/>
              <a:t>- Planten en dieren op naam brengen m.b.v. zoekkaarten  en </a:t>
            </a:r>
          </a:p>
          <a:p>
            <a:r>
              <a:rPr lang="nl-NL" sz="2400" b="1"/>
              <a:t>  determinatietabellen. </a:t>
            </a:r>
          </a:p>
          <a:p>
            <a:endParaRPr lang="nl-NL" sz="2400" b="1"/>
          </a:p>
        </p:txBody>
      </p:sp>
      <p:pic>
        <p:nvPicPr>
          <p:cNvPr id="4103" name="Picture 9" descr="herbarium_image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276475"/>
            <a:ext cx="264160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zoekka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4968875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15. Welk dier is dit?</a:t>
            </a:r>
          </a:p>
        </p:txBody>
      </p:sp>
      <p:pic>
        <p:nvPicPr>
          <p:cNvPr id="24579" name="Picture 2" descr="http://www.mulder-theo.nl/insecten/waterleven/larvenhaft/image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60463"/>
            <a:ext cx="7488238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16. Welk dier is dit?</a:t>
            </a:r>
          </a:p>
        </p:txBody>
      </p:sp>
      <p:pic>
        <p:nvPicPr>
          <p:cNvPr id="25603" name="Picture 2" descr="http://alipo.web-log.nl/alipo/images/2008/08/07/20080601_1433waterpissenb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81075"/>
            <a:ext cx="60960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17. Welk dier is dit?</a:t>
            </a:r>
          </a:p>
        </p:txBody>
      </p:sp>
      <p:pic>
        <p:nvPicPr>
          <p:cNvPr id="30723" name="Picture 2" descr="http://www.afanja.nl/blog2008/080917-234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6840115" cy="513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75856" y="6381328"/>
            <a:ext cx="13668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>
                <a:solidFill>
                  <a:srgbClr val="003300"/>
                </a:solidFill>
              </a:rPr>
              <a:t>Metamorfose coloradokever</a:t>
            </a:r>
            <a:endParaRPr lang="nl-NL" dirty="0">
              <a:solidFill>
                <a:srgbClr val="003300"/>
              </a:solidFill>
            </a:endParaRPr>
          </a:p>
        </p:txBody>
      </p:sp>
      <p:pic>
        <p:nvPicPr>
          <p:cNvPr id="6" name="Picture 3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348784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18. Welk dier is dit?</a:t>
            </a:r>
          </a:p>
        </p:txBody>
      </p:sp>
      <p:pic>
        <p:nvPicPr>
          <p:cNvPr id="31747" name="Picture 2" descr="http://www.zwolle-insecten.nl/html/Overig/Spinnen/Images/Sitticus%20pubescens01_800shrp_060715_3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04000" y="6269856"/>
            <a:ext cx="13668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dirty="0" smtClean="0">
                <a:solidFill>
                  <a:schemeClr val="bg1"/>
                </a:solidFill>
              </a:rPr>
              <a:t>De spin vangt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Picture 3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83" y="6237312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19. Welk dier is dit?</a:t>
            </a:r>
          </a:p>
        </p:txBody>
      </p:sp>
      <p:pic>
        <p:nvPicPr>
          <p:cNvPr id="32771" name="Picture 4" descr="http://www.dierenkliniekdemonnickskamp.nl/t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532765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20. Welk dier is dit?</a:t>
            </a:r>
          </a:p>
        </p:txBody>
      </p:sp>
      <p:pic>
        <p:nvPicPr>
          <p:cNvPr id="5122" name="Picture 2" descr="http://www.mrf-nature.de/wanzen_kaefer_raupen/comp_B0465_enger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352928" cy="560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Antwoorden</a:t>
            </a:r>
          </a:p>
        </p:txBody>
      </p:sp>
      <p:sp>
        <p:nvSpPr>
          <p:cNvPr id="34819" name="Tekstvak 1"/>
          <p:cNvSpPr txBox="1">
            <a:spLocks noChangeArrowheads="1"/>
          </p:cNvSpPr>
          <p:nvPr/>
        </p:nvSpPr>
        <p:spPr bwMode="auto">
          <a:xfrm>
            <a:off x="900113" y="1125538"/>
            <a:ext cx="318651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nl-NL" sz="2400" dirty="0"/>
              <a:t>Beuk</a:t>
            </a:r>
          </a:p>
          <a:p>
            <a:pPr eaLnBrk="1" hangingPunct="1">
              <a:buFontTx/>
              <a:buAutoNum type="arabicPeriod"/>
            </a:pPr>
            <a:r>
              <a:rPr lang="nl-NL" sz="2400" dirty="0"/>
              <a:t>Esdoorn</a:t>
            </a:r>
          </a:p>
          <a:p>
            <a:pPr eaLnBrk="1" hangingPunct="1">
              <a:buFontTx/>
              <a:buAutoNum type="arabicPeriod"/>
            </a:pPr>
            <a:r>
              <a:rPr lang="nl-NL" sz="2400" dirty="0"/>
              <a:t>Amerikaanse eik</a:t>
            </a:r>
          </a:p>
          <a:p>
            <a:pPr eaLnBrk="1" hangingPunct="1">
              <a:buFontTx/>
              <a:buAutoNum type="arabicPeriod"/>
            </a:pPr>
            <a:r>
              <a:rPr lang="nl-NL" sz="2400" dirty="0"/>
              <a:t>Els</a:t>
            </a:r>
          </a:p>
          <a:p>
            <a:pPr eaLnBrk="1" hangingPunct="1">
              <a:buFontTx/>
              <a:buAutoNum type="arabicPeriod"/>
            </a:pPr>
            <a:r>
              <a:rPr lang="nl-NL" sz="2400" dirty="0"/>
              <a:t>Grijze vleesvlieg</a:t>
            </a:r>
          </a:p>
          <a:p>
            <a:pPr eaLnBrk="1" hangingPunct="1">
              <a:buFontTx/>
              <a:buAutoNum type="arabicPeriod"/>
            </a:pPr>
            <a:r>
              <a:rPr lang="nl-NL" sz="2400" dirty="0"/>
              <a:t>Metselbij</a:t>
            </a:r>
          </a:p>
          <a:p>
            <a:pPr eaLnBrk="1" hangingPunct="1">
              <a:buFontTx/>
              <a:buAutoNum type="arabicPeriod"/>
            </a:pPr>
            <a:r>
              <a:rPr lang="nl-NL" sz="2400" dirty="0" smtClean="0"/>
              <a:t>Reuzenhoutwesp</a:t>
            </a:r>
            <a:endParaRPr lang="nl-NL" sz="2400" dirty="0"/>
          </a:p>
          <a:p>
            <a:pPr eaLnBrk="1" hangingPunct="1">
              <a:buFontTx/>
              <a:buAutoNum type="arabicPeriod"/>
            </a:pPr>
            <a:r>
              <a:rPr lang="nl-NL" sz="2400" dirty="0"/>
              <a:t>Langpootmug</a:t>
            </a:r>
          </a:p>
          <a:p>
            <a:pPr eaLnBrk="1" hangingPunct="1">
              <a:buFontTx/>
              <a:buAutoNum type="arabicPeriod"/>
            </a:pPr>
            <a:r>
              <a:rPr lang="nl-NL" sz="2400" dirty="0" smtClean="0"/>
              <a:t>Hondsdraf</a:t>
            </a:r>
            <a:endParaRPr lang="nl-NL" sz="2400" dirty="0"/>
          </a:p>
          <a:p>
            <a:pPr eaLnBrk="1" hangingPunct="1">
              <a:buFontTx/>
              <a:buAutoNum type="arabicPeriod"/>
            </a:pPr>
            <a:r>
              <a:rPr lang="nl-NL" sz="2400" dirty="0" smtClean="0"/>
              <a:t>Boerenwormkruid</a:t>
            </a:r>
            <a:endParaRPr lang="nl-NL" sz="2400" dirty="0"/>
          </a:p>
          <a:p>
            <a:pPr eaLnBrk="1" hangingPunct="1">
              <a:buFontTx/>
              <a:buAutoNum type="arabicPeriod"/>
            </a:pPr>
            <a:r>
              <a:rPr lang="nl-NL" sz="2400" dirty="0"/>
              <a:t>Grote weegbree</a:t>
            </a:r>
          </a:p>
          <a:p>
            <a:pPr eaLnBrk="1" hangingPunct="1">
              <a:buFontTx/>
              <a:buAutoNum type="arabicPeriod"/>
            </a:pPr>
            <a:r>
              <a:rPr lang="nl-NL" sz="2400" dirty="0" smtClean="0"/>
              <a:t>Cichorei</a:t>
            </a:r>
            <a:endParaRPr lang="nl-NL" sz="2400" dirty="0"/>
          </a:p>
        </p:txBody>
      </p:sp>
      <p:sp>
        <p:nvSpPr>
          <p:cNvPr id="34820" name="Tekstvak 2"/>
          <p:cNvSpPr txBox="1">
            <a:spLocks noChangeArrowheads="1"/>
          </p:cNvSpPr>
          <p:nvPr/>
        </p:nvSpPr>
        <p:spPr bwMode="auto">
          <a:xfrm>
            <a:off x="4922050" y="1086994"/>
            <a:ext cx="313258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400" dirty="0"/>
              <a:t>13. Larve mug</a:t>
            </a:r>
          </a:p>
          <a:p>
            <a:pPr eaLnBrk="1" hangingPunct="1"/>
            <a:r>
              <a:rPr lang="nl-NL" sz="2400" dirty="0"/>
              <a:t>14. </a:t>
            </a:r>
            <a:r>
              <a:rPr lang="nl-NL" sz="2400" dirty="0" err="1" smtClean="0"/>
              <a:t>Vlokreeft</a:t>
            </a:r>
            <a:endParaRPr lang="nl-NL" sz="2400" dirty="0"/>
          </a:p>
          <a:p>
            <a:pPr eaLnBrk="1" hangingPunct="1"/>
            <a:r>
              <a:rPr lang="nl-NL" sz="2400" dirty="0" smtClean="0"/>
              <a:t>15</a:t>
            </a:r>
            <a:r>
              <a:rPr lang="nl-NL" sz="2400" dirty="0"/>
              <a:t>. </a:t>
            </a:r>
            <a:r>
              <a:rPr lang="nl-NL" sz="2400" dirty="0" smtClean="0"/>
              <a:t>Larve haft</a:t>
            </a:r>
            <a:endParaRPr lang="nl-NL" sz="2400" dirty="0"/>
          </a:p>
          <a:p>
            <a:pPr eaLnBrk="1" hangingPunct="1"/>
            <a:r>
              <a:rPr lang="nl-NL" sz="2400" dirty="0"/>
              <a:t>16. Waterpissebed</a:t>
            </a:r>
          </a:p>
          <a:p>
            <a:pPr eaLnBrk="1" hangingPunct="1"/>
            <a:r>
              <a:rPr lang="nl-NL" sz="2400" dirty="0" smtClean="0"/>
              <a:t>17. </a:t>
            </a:r>
            <a:r>
              <a:rPr lang="nl-NL" sz="2400" dirty="0"/>
              <a:t>Snuitkever</a:t>
            </a:r>
          </a:p>
          <a:p>
            <a:pPr eaLnBrk="1" hangingPunct="1"/>
            <a:r>
              <a:rPr lang="nl-NL" sz="2400" dirty="0" smtClean="0"/>
              <a:t>18. </a:t>
            </a:r>
            <a:r>
              <a:rPr lang="nl-NL" sz="2400" dirty="0"/>
              <a:t>Springspin</a:t>
            </a:r>
          </a:p>
          <a:p>
            <a:pPr eaLnBrk="1" hangingPunct="1"/>
            <a:r>
              <a:rPr lang="nl-NL" sz="2400" dirty="0" smtClean="0"/>
              <a:t>19. </a:t>
            </a:r>
            <a:r>
              <a:rPr lang="nl-NL" sz="2400" dirty="0"/>
              <a:t>Teek</a:t>
            </a:r>
          </a:p>
          <a:p>
            <a:pPr eaLnBrk="1" hangingPunct="1"/>
            <a:r>
              <a:rPr lang="nl-NL" sz="2400" dirty="0" smtClean="0"/>
              <a:t>20. </a:t>
            </a:r>
            <a:r>
              <a:rPr lang="nl-NL" sz="2400" dirty="0" smtClean="0"/>
              <a:t>Engerling </a:t>
            </a:r>
          </a:p>
          <a:p>
            <a:pPr eaLnBrk="1" hangingPunct="1"/>
            <a:r>
              <a:rPr lang="nl-NL" sz="2400" dirty="0" smtClean="0"/>
              <a:t>(larve van een kever)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146843" y="85726"/>
            <a:ext cx="7215188" cy="642937"/>
          </a:xfrm>
        </p:spPr>
        <p:txBody>
          <a:bodyPr/>
          <a:lstStyle/>
          <a:p>
            <a:pPr eaLnBrk="1" hangingPunct="1"/>
            <a:r>
              <a:rPr lang="nl-NL" dirty="0"/>
              <a:t>Natuur in Twente klas 1</a:t>
            </a:r>
            <a:endParaRPr lang="nl-NL" dirty="0" smtClean="0"/>
          </a:p>
        </p:txBody>
      </p:sp>
      <p:pic>
        <p:nvPicPr>
          <p:cNvPr id="5123" name="Picture 14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5" descr="active icon">
            <a:hlinkClick r:id="rId4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6" descr="start">
            <a:hlinkClick r:id="rId6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250825" y="1052513"/>
            <a:ext cx="8424863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800" b="1" dirty="0"/>
              <a:t>Les </a:t>
            </a:r>
            <a:r>
              <a:rPr lang="nl-NL" sz="2800" b="1" dirty="0" smtClean="0"/>
              <a:t>2. </a:t>
            </a:r>
            <a:endParaRPr lang="nl-NL" sz="2800" b="1" dirty="0"/>
          </a:p>
          <a:p>
            <a:r>
              <a:rPr lang="nl-NL" sz="2800" b="1" dirty="0"/>
              <a:t>Kijk uit je doppen: “De natuur rondom school”. </a:t>
            </a:r>
          </a:p>
          <a:p>
            <a:r>
              <a:rPr lang="nl-NL" sz="2800" b="1" dirty="0"/>
              <a:t>Wat is er allemaal te zien rondom onze school aan natuur? Welke bomen?</a:t>
            </a:r>
          </a:p>
          <a:p>
            <a:endParaRPr lang="nl-NL" sz="2800" b="1" dirty="0"/>
          </a:p>
          <a:p>
            <a:r>
              <a:rPr lang="nl-NL" sz="2800" b="1" dirty="0"/>
              <a:t>Via  een soort speurtocht met opdrachten bekijken we de schoolomgeving. Vind je planten worden deze gedroogd en in een herbarium geplakt.</a:t>
            </a:r>
          </a:p>
        </p:txBody>
      </p:sp>
      <p:pic>
        <p:nvPicPr>
          <p:cNvPr id="23573" name="Picture 21" descr="esdoor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532313"/>
            <a:ext cx="174307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4" descr="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060950"/>
            <a:ext cx="228917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6"/>
          <p:cNvSpPr txBox="1">
            <a:spLocks noChangeArrowheads="1"/>
          </p:cNvSpPr>
          <p:nvPr/>
        </p:nvSpPr>
        <p:spPr bwMode="auto">
          <a:xfrm>
            <a:off x="5691188" y="6196013"/>
            <a:ext cx="2244725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>
                <a:solidFill>
                  <a:schemeClr val="tx2"/>
                </a:solidFill>
              </a:rPr>
              <a:t>Bladeren  determineren m.b.v. zoekkaarten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1. Van welke boom is dit blad?</a:t>
            </a:r>
          </a:p>
        </p:txBody>
      </p:sp>
      <p:pic>
        <p:nvPicPr>
          <p:cNvPr id="8195" name="Picture 4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08050"/>
            <a:ext cx="3733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2. Van welke boom is dit blad?</a:t>
            </a:r>
          </a:p>
        </p:txBody>
      </p:sp>
      <p:pic>
        <p:nvPicPr>
          <p:cNvPr id="9219" name="Picture 5" descr="http://www.digitalnature.org/clip/esdoorn%20bl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12875"/>
            <a:ext cx="5476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3. Van welke boom is dit blad?</a:t>
            </a:r>
          </a:p>
        </p:txBody>
      </p:sp>
      <p:pic>
        <p:nvPicPr>
          <p:cNvPr id="10243" name="Picture 5" descr="http://www.natuurvereniging-ridderkerk.nl/klein_plaatjes/blad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6769100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4. Van welke boom is dit blad?</a:t>
            </a:r>
          </a:p>
        </p:txBody>
      </p:sp>
      <p:pic>
        <p:nvPicPr>
          <p:cNvPr id="11267" name="Picture 2" descr="http://www.recreatiefjoure.nl/images/natuur/planten/zwarte_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41438"/>
            <a:ext cx="403225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Natuur in Twente </a:t>
            </a:r>
            <a:r>
              <a:rPr lang="nl-NL" dirty="0" smtClean="0"/>
              <a:t>klas </a:t>
            </a:r>
            <a:r>
              <a:rPr lang="nl-NL" dirty="0"/>
              <a:t>1</a:t>
            </a:r>
            <a:endParaRPr lang="nl-NL" dirty="0" smtClean="0">
              <a:solidFill>
                <a:schemeClr val="tx1"/>
              </a:solidFill>
            </a:endParaRPr>
          </a:p>
        </p:txBody>
      </p:sp>
      <p:pic>
        <p:nvPicPr>
          <p:cNvPr id="12291" name="Picture 4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active icon">
            <a:hlinkClick r:id="rId4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start">
            <a:hlinkClick r:id="rId6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50825" y="1125538"/>
            <a:ext cx="8713788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400" b="1" dirty="0"/>
              <a:t>Les 3. Fauna van een grasland. </a:t>
            </a:r>
          </a:p>
          <a:p>
            <a:endParaRPr lang="nl-NL" sz="2400" b="1" dirty="0"/>
          </a:p>
          <a:p>
            <a:r>
              <a:rPr lang="nl-NL" sz="2400" b="1" dirty="0"/>
              <a:t>M.b.v. netjes weideplankton vangen en deze determineren en tekenen. </a:t>
            </a:r>
          </a:p>
          <a:p>
            <a:r>
              <a:rPr lang="nl-NL" sz="2400" b="1" dirty="0"/>
              <a:t>           </a:t>
            </a:r>
          </a:p>
        </p:txBody>
      </p:sp>
      <p:pic>
        <p:nvPicPr>
          <p:cNvPr id="28683" name="Picture 11" descr="Wijde%20Aa%20Weiland%20en%20ruig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05125"/>
            <a:ext cx="492283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http://t0.gstatic.com/images?q=tbn:cM94YjvcMUMDMM:http://www.bertpijs.nl/blog/uploads/Tipula_sp_12487.jpg&amp;t=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803525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 descr="http://users.skynet.be/verzamelen/DSC_2514-Mandelh-19-10-0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25368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7" descr="http://zestigplus.punt.nl/upload/zweefvlie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97425"/>
            <a:ext cx="2462212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6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" y="2909888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835818" y="2905125"/>
            <a:ext cx="20875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nl-NL" dirty="0" smtClean="0"/>
              <a:t>Hoe vliegen insecten?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5. Welk dier is dit?</a:t>
            </a:r>
          </a:p>
        </p:txBody>
      </p:sp>
      <p:pic>
        <p:nvPicPr>
          <p:cNvPr id="13315" name="Picture 4" descr="http://lh3.ggpht.com/_Lrxxx0hnjlc/TFSsqaOVB9I/AAAAAAAAYkE/pjXqEzxInuM/IMG_4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0645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ie lessen">
  <a:themeElements>
    <a:clrScheme name="Biologie lessen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3300"/>
      </a:hlink>
      <a:folHlink>
        <a:srgbClr val="0033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ologie lesse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4480</TotalTime>
  <Words>408</Words>
  <Application>Microsoft Office PowerPoint</Application>
  <PresentationFormat>Diavoorstelling (4:3)</PresentationFormat>
  <Paragraphs>82</Paragraphs>
  <Slides>26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Trebuchet MS</vt:lpstr>
      <vt:lpstr>Biologie lessen</vt:lpstr>
      <vt:lpstr>Natuur in Twente klas 1</vt:lpstr>
      <vt:lpstr>Natuur in Twente klas 1</vt:lpstr>
      <vt:lpstr>Natuur in Twente klas 1</vt:lpstr>
      <vt:lpstr>1. Van welke boom is dit blad?</vt:lpstr>
      <vt:lpstr>2. Van welke boom is dit blad?</vt:lpstr>
      <vt:lpstr>3. Van welke boom is dit blad?</vt:lpstr>
      <vt:lpstr>4. Van welke boom is dit blad?</vt:lpstr>
      <vt:lpstr>Natuur in Twente klas 1</vt:lpstr>
      <vt:lpstr>5. Welk dier is dit?</vt:lpstr>
      <vt:lpstr>6. Welk dier is dit?</vt:lpstr>
      <vt:lpstr>7. Welk dier is dit?</vt:lpstr>
      <vt:lpstr>8. Welk dier is dit?</vt:lpstr>
      <vt:lpstr>9. Welke plant is dit?</vt:lpstr>
      <vt:lpstr>10. Welke plant is dit?</vt:lpstr>
      <vt:lpstr>11. Welke plant is dit?</vt:lpstr>
      <vt:lpstr>12. Welke plant is dit?</vt:lpstr>
      <vt:lpstr>Natuur in Twente klas 1</vt:lpstr>
      <vt:lpstr>13. Welk dier is dit?</vt:lpstr>
      <vt:lpstr>14. Welk dier is dit?</vt:lpstr>
      <vt:lpstr>15. Welk dier is dit?</vt:lpstr>
      <vt:lpstr>16. Welk dier is dit?</vt:lpstr>
      <vt:lpstr>17. Welk dier is dit?</vt:lpstr>
      <vt:lpstr>18. Welk dier is dit?</vt:lpstr>
      <vt:lpstr>19. Welk dier is dit?</vt:lpstr>
      <vt:lpstr>20. Welk dier is dit?</vt:lpstr>
      <vt:lpstr>Antwoorden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D. Hafner</dc:creator>
  <cp:lastModifiedBy>Rob Tervoert</cp:lastModifiedBy>
  <cp:revision>89</cp:revision>
  <dcterms:created xsi:type="dcterms:W3CDTF">2009-01-13T13:03:19Z</dcterms:created>
  <dcterms:modified xsi:type="dcterms:W3CDTF">2016-06-07T07:06:51Z</dcterms:modified>
</cp:coreProperties>
</file>