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4" r:id="rId2"/>
    <p:sldId id="261" r:id="rId3"/>
    <p:sldId id="266" r:id="rId4"/>
    <p:sldId id="262" r:id="rId5"/>
    <p:sldId id="265" r:id="rId6"/>
    <p:sldId id="267" r:id="rId7"/>
  </p:sldIdLst>
  <p:sldSz cx="9144000" cy="6858000" type="screen4x3"/>
  <p:notesSz cx="6858000" cy="9144000"/>
  <p:defaultTextStyle>
    <a:defPPr>
      <a:defRPr lang="nl-NL"/>
    </a:defPPr>
    <a:lvl1pPr algn="l" rtl="0" fontAlgn="base">
      <a:spcBef>
        <a:spcPct val="0"/>
      </a:spcBef>
      <a:spcAft>
        <a:spcPct val="0"/>
      </a:spcAft>
      <a:defRPr sz="800" kern="1200">
        <a:solidFill>
          <a:schemeClr val="tx1"/>
        </a:solidFill>
        <a:latin typeface="Trebuchet MS" panose="020B0603020202020204" pitchFamily="34" charset="0"/>
        <a:ea typeface="+mn-ea"/>
        <a:cs typeface="Arial" panose="020B0604020202020204" pitchFamily="34" charset="0"/>
      </a:defRPr>
    </a:lvl1pPr>
    <a:lvl2pPr marL="457200" algn="l" rtl="0" fontAlgn="base">
      <a:spcBef>
        <a:spcPct val="0"/>
      </a:spcBef>
      <a:spcAft>
        <a:spcPct val="0"/>
      </a:spcAft>
      <a:defRPr sz="800" kern="1200">
        <a:solidFill>
          <a:schemeClr val="tx1"/>
        </a:solidFill>
        <a:latin typeface="Trebuchet MS" panose="020B0603020202020204" pitchFamily="34" charset="0"/>
        <a:ea typeface="+mn-ea"/>
        <a:cs typeface="Arial" panose="020B0604020202020204" pitchFamily="34" charset="0"/>
      </a:defRPr>
    </a:lvl2pPr>
    <a:lvl3pPr marL="914400" algn="l" rtl="0" fontAlgn="base">
      <a:spcBef>
        <a:spcPct val="0"/>
      </a:spcBef>
      <a:spcAft>
        <a:spcPct val="0"/>
      </a:spcAft>
      <a:defRPr sz="800" kern="1200">
        <a:solidFill>
          <a:schemeClr val="tx1"/>
        </a:solidFill>
        <a:latin typeface="Trebuchet MS" panose="020B0603020202020204" pitchFamily="34" charset="0"/>
        <a:ea typeface="+mn-ea"/>
        <a:cs typeface="Arial" panose="020B0604020202020204" pitchFamily="34" charset="0"/>
      </a:defRPr>
    </a:lvl3pPr>
    <a:lvl4pPr marL="1371600" algn="l" rtl="0" fontAlgn="base">
      <a:spcBef>
        <a:spcPct val="0"/>
      </a:spcBef>
      <a:spcAft>
        <a:spcPct val="0"/>
      </a:spcAft>
      <a:defRPr sz="800" kern="1200">
        <a:solidFill>
          <a:schemeClr val="tx1"/>
        </a:solidFill>
        <a:latin typeface="Trebuchet MS" panose="020B0603020202020204" pitchFamily="34" charset="0"/>
        <a:ea typeface="+mn-ea"/>
        <a:cs typeface="Arial" panose="020B0604020202020204" pitchFamily="34" charset="0"/>
      </a:defRPr>
    </a:lvl4pPr>
    <a:lvl5pPr marL="1828800" algn="l" rtl="0" fontAlgn="base">
      <a:spcBef>
        <a:spcPct val="0"/>
      </a:spcBef>
      <a:spcAft>
        <a:spcPct val="0"/>
      </a:spcAft>
      <a:defRPr sz="800" kern="1200">
        <a:solidFill>
          <a:schemeClr val="tx1"/>
        </a:solidFill>
        <a:latin typeface="Trebuchet MS" panose="020B0603020202020204" pitchFamily="34" charset="0"/>
        <a:ea typeface="+mn-ea"/>
        <a:cs typeface="Arial" panose="020B0604020202020204" pitchFamily="34" charset="0"/>
      </a:defRPr>
    </a:lvl5pPr>
    <a:lvl6pPr marL="2286000" algn="l" defTabSz="914400" rtl="0" eaLnBrk="1" latinLnBrk="0" hangingPunct="1">
      <a:defRPr sz="800" kern="1200">
        <a:solidFill>
          <a:schemeClr val="tx1"/>
        </a:solidFill>
        <a:latin typeface="Trebuchet MS" panose="020B0603020202020204" pitchFamily="34" charset="0"/>
        <a:ea typeface="+mn-ea"/>
        <a:cs typeface="Arial" panose="020B0604020202020204" pitchFamily="34" charset="0"/>
      </a:defRPr>
    </a:lvl6pPr>
    <a:lvl7pPr marL="2743200" algn="l" defTabSz="914400" rtl="0" eaLnBrk="1" latinLnBrk="0" hangingPunct="1">
      <a:defRPr sz="800" kern="1200">
        <a:solidFill>
          <a:schemeClr val="tx1"/>
        </a:solidFill>
        <a:latin typeface="Trebuchet MS" panose="020B0603020202020204" pitchFamily="34" charset="0"/>
        <a:ea typeface="+mn-ea"/>
        <a:cs typeface="Arial" panose="020B0604020202020204" pitchFamily="34" charset="0"/>
      </a:defRPr>
    </a:lvl7pPr>
    <a:lvl8pPr marL="3200400" algn="l" defTabSz="914400" rtl="0" eaLnBrk="1" latinLnBrk="0" hangingPunct="1">
      <a:defRPr sz="800" kern="1200">
        <a:solidFill>
          <a:schemeClr val="tx1"/>
        </a:solidFill>
        <a:latin typeface="Trebuchet MS" panose="020B0603020202020204" pitchFamily="34" charset="0"/>
        <a:ea typeface="+mn-ea"/>
        <a:cs typeface="Arial" panose="020B0604020202020204" pitchFamily="34" charset="0"/>
      </a:defRPr>
    </a:lvl8pPr>
    <a:lvl9pPr marL="3657600" algn="l" defTabSz="914400" rtl="0" eaLnBrk="1" latinLnBrk="0" hangingPunct="1">
      <a:defRPr sz="800" kern="1200">
        <a:solidFill>
          <a:schemeClr val="tx1"/>
        </a:solidFill>
        <a:latin typeface="Trebuchet MS" panose="020B0603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F7FE"/>
    <a:srgbClr val="FFFF00"/>
    <a:srgbClr val="FF0000"/>
    <a:srgbClr val="37441C"/>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585" autoAdjust="0"/>
  </p:normalViewPr>
  <p:slideViewPr>
    <p:cSldViewPr>
      <p:cViewPr varScale="1">
        <p:scale>
          <a:sx n="64" d="100"/>
          <a:sy n="64" d="100"/>
        </p:scale>
        <p:origin x="15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B57EF7C5-0391-40B7-9811-8348906F9849}" type="datetimeFigureOut">
              <a:rPr lang="nl-NL"/>
              <a:pPr>
                <a:defRPr/>
              </a:pPr>
              <a:t>14-1-2020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43DEDDD-7B77-4F6A-AC50-11686A20AA08}" type="slidenum">
              <a:rPr lang="nl-NL" altLang="nl-NL"/>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nl-NL" altLang="nl-NL" smtClean="0"/>
              <a:t>http://vakken.tcc-lyceumstraat.nl/bi1/Video%20biologie/6V/enzyme.swf</a:t>
            </a:r>
          </a:p>
        </p:txBody>
      </p:sp>
      <p:sp>
        <p:nvSpPr>
          <p:cNvPr id="9220" name="Tijdelijke aanduiding voor dia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fld id="{727954FB-ECDF-42F8-B55D-733AA418A6B0}" type="slidenum">
              <a:rPr lang="nl-NL" altLang="nl-NL" sz="1200"/>
              <a:pPr eaLnBrk="1" hangingPunct="1"/>
              <a:t>2</a:t>
            </a:fld>
            <a:endParaRPr lang="nl-NL" altLang="nl-NL"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Tree>
    <p:extLst>
      <p:ext uri="{BB962C8B-B14F-4D97-AF65-F5344CB8AC3E}">
        <p14:creationId xmlns:p14="http://schemas.microsoft.com/office/powerpoint/2010/main" val="154185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userDrawn="1"/>
        </p:nvSpPr>
        <p:spPr>
          <a:xfrm>
            <a:off x="0" y="0"/>
            <a:ext cx="9144000" cy="785813"/>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nl-NL" sz="1800"/>
          </a:p>
        </p:txBody>
      </p:sp>
      <p:pic>
        <p:nvPicPr>
          <p:cNvPr id="5" name="Picture 4" descr="http://mail.google.com/mail/?attid=0.1&amp;disp=emb&amp;view=att&amp;th=11ecfebf3cf534c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429500" y="58738"/>
            <a:ext cx="1643063"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42844" y="71415"/>
            <a:ext cx="7286676" cy="642942"/>
          </a:xfrm>
        </p:spPr>
        <p:txBody>
          <a:bodyPr/>
          <a:lstStyle/>
          <a:p>
            <a:r>
              <a:rPr lang="nl-NL" dirty="0" smtClean="0"/>
              <a:t>Klik om de stijl te bewerken</a:t>
            </a:r>
            <a:endParaRPr lang="nl-NL" dirty="0"/>
          </a:p>
        </p:txBody>
      </p:sp>
      <p:sp>
        <p:nvSpPr>
          <p:cNvPr id="3" name="Ondertitel 2"/>
          <p:cNvSpPr>
            <a:spLocks noGrp="1"/>
          </p:cNvSpPr>
          <p:nvPr>
            <p:ph type="subTitle" idx="1"/>
          </p:nvPr>
        </p:nvSpPr>
        <p:spPr>
          <a:xfrm>
            <a:off x="142844" y="857232"/>
            <a:ext cx="8858312" cy="5715040"/>
          </a:xfrm>
        </p:spPr>
        <p:txBody>
          <a:bodyPr/>
          <a:lstStyle>
            <a:lvl1pPr marL="0" indent="0" algn="l">
              <a:buNone/>
              <a:defRPr>
                <a:solidFill>
                  <a:srgbClr val="37441C"/>
                </a:solidFill>
                <a:latin typeface="Trebuchet M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het opmaakprofiel van de modelondertitel te bewerken</a:t>
            </a:r>
            <a:endParaRPr lang="nl-NL" dirty="0"/>
          </a:p>
        </p:txBody>
      </p:sp>
    </p:spTree>
    <p:extLst>
      <p:ext uri="{BB962C8B-B14F-4D97-AF65-F5344CB8AC3E}">
        <p14:creationId xmlns:p14="http://schemas.microsoft.com/office/powerpoint/2010/main" val="99650573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Tree>
    <p:extLst>
      <p:ext uri="{BB962C8B-B14F-4D97-AF65-F5344CB8AC3E}">
        <p14:creationId xmlns:p14="http://schemas.microsoft.com/office/powerpoint/2010/main" val="331012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142844" y="928670"/>
            <a:ext cx="4352956" cy="56436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8200" y="928670"/>
            <a:ext cx="4352956" cy="56436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Tree>
    <p:extLst>
      <p:ext uri="{BB962C8B-B14F-4D97-AF65-F5344CB8AC3E}">
        <p14:creationId xmlns:p14="http://schemas.microsoft.com/office/powerpoint/2010/main" val="3151765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142844" y="857232"/>
            <a:ext cx="43545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smtClean="0"/>
              <a:t>Klik om de modelstijlen te bewerken</a:t>
            </a:r>
          </a:p>
        </p:txBody>
      </p:sp>
      <p:sp>
        <p:nvSpPr>
          <p:cNvPr id="4" name="Tijdelijke aanduiding voor inhoud 3"/>
          <p:cNvSpPr>
            <a:spLocks noGrp="1"/>
          </p:cNvSpPr>
          <p:nvPr>
            <p:ph sz="half" idx="2"/>
          </p:nvPr>
        </p:nvSpPr>
        <p:spPr>
          <a:xfrm>
            <a:off x="142844" y="1500174"/>
            <a:ext cx="4354544" cy="50720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857232"/>
            <a:ext cx="43561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1500174"/>
            <a:ext cx="4356131" cy="50720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548493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6053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142875" y="71438"/>
            <a:ext cx="7215188" cy="642937"/>
          </a:xfrm>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142875" y="857250"/>
            <a:ext cx="4352925" cy="57150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857250"/>
            <a:ext cx="4352925" cy="57150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64435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hthoek 6"/>
          <p:cNvSpPr/>
          <p:nvPr userDrawn="1"/>
        </p:nvSpPr>
        <p:spPr>
          <a:xfrm>
            <a:off x="0" y="0"/>
            <a:ext cx="9144000" cy="785813"/>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nl-NL" sz="1800"/>
          </a:p>
        </p:txBody>
      </p:sp>
      <p:sp>
        <p:nvSpPr>
          <p:cNvPr id="1027" name="Tijdelijke aanduiding voor titel 1"/>
          <p:cNvSpPr>
            <a:spLocks noGrp="1"/>
          </p:cNvSpPr>
          <p:nvPr>
            <p:ph type="title"/>
          </p:nvPr>
        </p:nvSpPr>
        <p:spPr bwMode="auto">
          <a:xfrm>
            <a:off x="142875" y="71438"/>
            <a:ext cx="721518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Klik om de stijl te bewerken</a:t>
            </a:r>
          </a:p>
        </p:txBody>
      </p:sp>
      <p:sp>
        <p:nvSpPr>
          <p:cNvPr id="1028" name="Tijdelijke aanduiding voor tekst 2"/>
          <p:cNvSpPr>
            <a:spLocks noGrp="1"/>
          </p:cNvSpPr>
          <p:nvPr>
            <p:ph type="body" idx="1"/>
          </p:nvPr>
        </p:nvSpPr>
        <p:spPr bwMode="auto">
          <a:xfrm>
            <a:off x="142875" y="857250"/>
            <a:ext cx="885825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modelstijlen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p>
        </p:txBody>
      </p:sp>
      <p:pic>
        <p:nvPicPr>
          <p:cNvPr id="1029" name="Picture 4" descr="http://mail.google.com/mail/?attid=0.1&amp;disp=emb&amp;view=att&amp;th=11ecfebf3cf534cf"/>
          <p:cNvPicPr>
            <a:picLocks noChangeAspect="1" noChangeArrowheads="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429500" y="58738"/>
            <a:ext cx="1643063"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5"/>
          <p:cNvSpPr txBox="1">
            <a:spLocks/>
          </p:cNvSpPr>
          <p:nvPr userDrawn="1"/>
        </p:nvSpPr>
        <p:spPr>
          <a:xfrm>
            <a:off x="7296150" y="6564313"/>
            <a:ext cx="1776413" cy="293687"/>
          </a:xfrm>
          <a:prstGeom prst="rect">
            <a:avLst/>
          </a:prstGeom>
        </p:spPr>
        <p:txBody>
          <a:bodyPr anchor="ctr"/>
          <a:lstStyle>
            <a:lvl1pPr algn="r">
              <a:defRPr sz="1200" b="1">
                <a:solidFill>
                  <a:schemeClr val="tx1">
                    <a:tint val="75000"/>
                  </a:schemeClr>
                </a:solidFill>
              </a:defRPr>
            </a:lvl1pPr>
          </a:lstStyle>
          <a:p>
            <a:pPr fontAlgn="auto">
              <a:spcBef>
                <a:spcPts val="0"/>
              </a:spcBef>
              <a:spcAft>
                <a:spcPts val="0"/>
              </a:spcAft>
              <a:defRPr/>
            </a:pPr>
            <a:r>
              <a:rPr lang="nl-NL" sz="800" dirty="0" smtClean="0">
                <a:solidFill>
                  <a:srgbClr val="37441C"/>
                </a:solidFill>
                <a:latin typeface="+mn-lt"/>
                <a:cs typeface="+mn-cs"/>
              </a:rPr>
              <a:t>© 2009 </a:t>
            </a:r>
            <a:r>
              <a:rPr lang="nl-NL" sz="800" dirty="0" err="1" smtClean="0">
                <a:solidFill>
                  <a:srgbClr val="37441C"/>
                </a:solidFill>
                <a:latin typeface="+mn-lt"/>
                <a:cs typeface="+mn-cs"/>
              </a:rPr>
              <a:t>Biosoft</a:t>
            </a:r>
            <a:r>
              <a:rPr lang="nl-NL" sz="800" dirty="0" smtClean="0">
                <a:solidFill>
                  <a:srgbClr val="37441C"/>
                </a:solidFill>
                <a:latin typeface="+mn-lt"/>
                <a:cs typeface="+mn-cs"/>
              </a:rPr>
              <a:t>  TCC - Lyceumstraat</a:t>
            </a:r>
          </a:p>
        </p:txBody>
      </p:sp>
    </p:spTree>
  </p:cSld>
  <p:clrMap bg1="lt1" tx1="dk1" bg2="lt2" tx2="dk2" accent1="accent1" accent2="accent2" accent3="accent3" accent4="accent4" accent5="accent5" accent6="accent6" hlink="hlink" folHlink="folHlink"/>
  <p:sldLayoutIdLst>
    <p:sldLayoutId id="2147483680" r:id="rId1"/>
    <p:sldLayoutId id="2147483686" r:id="rId2"/>
    <p:sldLayoutId id="2147483681" r:id="rId3"/>
    <p:sldLayoutId id="2147483682" r:id="rId4"/>
    <p:sldLayoutId id="2147483683" r:id="rId5"/>
    <p:sldLayoutId id="2147483684" r:id="rId6"/>
    <p:sldLayoutId id="2147483685" r:id="rId7"/>
  </p:sldLayoutIdLst>
  <p:txStyles>
    <p:titleStyle>
      <a:lvl1pPr algn="l" rtl="0" eaLnBrk="0" fontAlgn="base" hangingPunct="0">
        <a:spcBef>
          <a:spcPct val="0"/>
        </a:spcBef>
        <a:spcAft>
          <a:spcPct val="0"/>
        </a:spcAft>
        <a:defRPr sz="2800" b="1" kern="1200">
          <a:solidFill>
            <a:srgbClr val="003300"/>
          </a:solidFill>
          <a:latin typeface="Trebuchet MS" pitchFamily="34" charset="0"/>
          <a:ea typeface="+mj-ea"/>
          <a:cs typeface="+mj-cs"/>
        </a:defRPr>
      </a:lvl1pPr>
      <a:lvl2pPr algn="l" rtl="0" eaLnBrk="0" fontAlgn="base" hangingPunct="0">
        <a:spcBef>
          <a:spcPct val="0"/>
        </a:spcBef>
        <a:spcAft>
          <a:spcPct val="0"/>
        </a:spcAft>
        <a:defRPr sz="2800" b="1">
          <a:solidFill>
            <a:srgbClr val="003300"/>
          </a:solidFill>
          <a:latin typeface="Trebuchet MS" pitchFamily="34" charset="0"/>
        </a:defRPr>
      </a:lvl2pPr>
      <a:lvl3pPr algn="l" rtl="0" eaLnBrk="0" fontAlgn="base" hangingPunct="0">
        <a:spcBef>
          <a:spcPct val="0"/>
        </a:spcBef>
        <a:spcAft>
          <a:spcPct val="0"/>
        </a:spcAft>
        <a:defRPr sz="2800" b="1">
          <a:solidFill>
            <a:srgbClr val="003300"/>
          </a:solidFill>
          <a:latin typeface="Trebuchet MS" pitchFamily="34" charset="0"/>
        </a:defRPr>
      </a:lvl3pPr>
      <a:lvl4pPr algn="l" rtl="0" eaLnBrk="0" fontAlgn="base" hangingPunct="0">
        <a:spcBef>
          <a:spcPct val="0"/>
        </a:spcBef>
        <a:spcAft>
          <a:spcPct val="0"/>
        </a:spcAft>
        <a:defRPr sz="2800" b="1">
          <a:solidFill>
            <a:srgbClr val="003300"/>
          </a:solidFill>
          <a:latin typeface="Trebuchet MS" pitchFamily="34" charset="0"/>
        </a:defRPr>
      </a:lvl4pPr>
      <a:lvl5pPr algn="l" rtl="0" eaLnBrk="0" fontAlgn="base" hangingPunct="0">
        <a:spcBef>
          <a:spcPct val="0"/>
        </a:spcBef>
        <a:spcAft>
          <a:spcPct val="0"/>
        </a:spcAft>
        <a:defRPr sz="2800" b="1">
          <a:solidFill>
            <a:srgbClr val="003300"/>
          </a:solidFill>
          <a:latin typeface="Trebuchet MS" pitchFamily="34" charset="0"/>
        </a:defRPr>
      </a:lvl5pPr>
      <a:lvl6pPr marL="457200" algn="l" rtl="0" fontAlgn="base">
        <a:spcBef>
          <a:spcPct val="0"/>
        </a:spcBef>
        <a:spcAft>
          <a:spcPct val="0"/>
        </a:spcAft>
        <a:defRPr sz="2800" b="1">
          <a:solidFill>
            <a:srgbClr val="003300"/>
          </a:solidFill>
          <a:latin typeface="Trebuchet MS" pitchFamily="34" charset="0"/>
        </a:defRPr>
      </a:lvl6pPr>
      <a:lvl7pPr marL="914400" algn="l" rtl="0" fontAlgn="base">
        <a:spcBef>
          <a:spcPct val="0"/>
        </a:spcBef>
        <a:spcAft>
          <a:spcPct val="0"/>
        </a:spcAft>
        <a:defRPr sz="2800" b="1">
          <a:solidFill>
            <a:srgbClr val="003300"/>
          </a:solidFill>
          <a:latin typeface="Trebuchet MS" pitchFamily="34" charset="0"/>
        </a:defRPr>
      </a:lvl7pPr>
      <a:lvl8pPr marL="1371600" algn="l" rtl="0" fontAlgn="base">
        <a:spcBef>
          <a:spcPct val="0"/>
        </a:spcBef>
        <a:spcAft>
          <a:spcPct val="0"/>
        </a:spcAft>
        <a:defRPr sz="2800" b="1">
          <a:solidFill>
            <a:srgbClr val="003300"/>
          </a:solidFill>
          <a:latin typeface="Trebuchet MS" pitchFamily="34" charset="0"/>
        </a:defRPr>
      </a:lvl8pPr>
      <a:lvl9pPr marL="1828800" algn="l" rtl="0" fontAlgn="base">
        <a:spcBef>
          <a:spcPct val="0"/>
        </a:spcBef>
        <a:spcAft>
          <a:spcPct val="0"/>
        </a:spcAft>
        <a:defRPr sz="2800" b="1">
          <a:solidFill>
            <a:srgbClr val="003300"/>
          </a:solidFill>
          <a:latin typeface="Trebuchet MS"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Trebuchet MS" pitchFamily="34"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Trebuchet MS" pitchFamily="34"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Trebuchet MS" pitchFamily="34"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Trebuchet MS" pitchFamily="34"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Start%20Biologie%20voor%20jou.ppt" TargetMode="External"/><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hyperlink" Target="http://upload.wikimedia.org/wikipedia/commons/b/b4/Pancreatic_alpha-amylase_1HNY.png" TargetMode="External"/><Relationship Id="rId1" Type="http://schemas.openxmlformats.org/officeDocument/2006/relationships/slideLayout" Target="../slideLayouts/slideLayout6.xml"/><Relationship Id="rId6" Type="http://schemas.openxmlformats.org/officeDocument/2006/relationships/hyperlink" Target="../../../../../Flipchart%20leeg.flp" TargetMode="External"/><Relationship Id="rId5" Type="http://schemas.openxmlformats.org/officeDocument/2006/relationships/image" Target="../media/image3.jpeg"/><Relationship Id="rId4" Type="http://schemas.openxmlformats.org/officeDocument/2006/relationships/slide" Target="slide2.xml"/><Relationship Id="rId9" Type="http://schemas.openxmlformats.org/officeDocument/2006/relationships/image" Target="../media/image5.jpe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2.xml"/><Relationship Id="rId7" Type="http://schemas.openxmlformats.org/officeDocument/2006/relationships/hyperlink" Target="../../../../../Start%20Biologie%20voor%20jou.ppt"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jpeg"/><Relationship Id="rId11" Type="http://schemas.openxmlformats.org/officeDocument/2006/relationships/image" Target="../media/image7.jpeg"/><Relationship Id="rId5" Type="http://schemas.openxmlformats.org/officeDocument/2006/relationships/hyperlink" Target="../../../../../Flipchart%20leeg.flp" TargetMode="External"/><Relationship Id="rId10" Type="http://schemas.openxmlformats.org/officeDocument/2006/relationships/image" Target="../media/image6.jpeg"/><Relationship Id="rId4" Type="http://schemas.openxmlformats.org/officeDocument/2006/relationships/image" Target="../media/image3.jpeg"/><Relationship Id="rId9" Type="http://schemas.openxmlformats.org/officeDocument/2006/relationships/hyperlink" Target="http://www.bioplek.org/animaties/enzymen/maltase2.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2.xml"/><Relationship Id="rId7" Type="http://schemas.openxmlformats.org/officeDocument/2006/relationships/hyperlink" Target="../../../../../Start%20Biologie%20voor%20jou.ppt" TargetMode="External"/><Relationship Id="rId2" Type="http://schemas.openxmlformats.org/officeDocument/2006/relationships/hyperlink" Target="http://www.bioplek.org/animaties/bloed/bloedsamenstelling.html" TargetMode="Externa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hyperlink" Target="../../../../../Flipchart%20leeg.flp" TargetMode="External"/><Relationship Id="rId4" Type="http://schemas.openxmlformats.org/officeDocument/2006/relationships/image" Target="../media/image3.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2.xml"/><Relationship Id="rId7" Type="http://schemas.openxmlformats.org/officeDocument/2006/relationships/hyperlink" Target="../../../../../Start%20Biologie%20voor%20jou.ppt" TargetMode="External"/><Relationship Id="rId2" Type="http://schemas.openxmlformats.org/officeDocument/2006/relationships/hyperlink" Target="http://www.bioplek.org/animaties/bloed/bloedsamenstelling.html" TargetMode="Externa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hyperlink" Target="../../../../../Flipchart%20leeg.flp" TargetMode="Externa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4"/>
          <p:cNvSpPr>
            <a:spLocks noGrp="1"/>
          </p:cNvSpPr>
          <p:nvPr>
            <p:ph type="ctrTitle" idx="4294967295"/>
          </p:nvPr>
        </p:nvSpPr>
        <p:spPr>
          <a:xfrm>
            <a:off x="142875" y="71438"/>
            <a:ext cx="5581650" cy="642937"/>
          </a:xfrm>
        </p:spPr>
        <p:txBody>
          <a:bodyPr/>
          <a:lstStyle/>
          <a:p>
            <a:pPr eaLnBrk="1" hangingPunct="1"/>
            <a:r>
              <a:rPr lang="nl-NL" altLang="nl-NL" smtClean="0"/>
              <a:t>Thema 2. Voeding en vertering</a:t>
            </a:r>
          </a:p>
        </p:txBody>
      </p:sp>
      <p:sp>
        <p:nvSpPr>
          <p:cNvPr id="3075" name="Ondertitel 15"/>
          <p:cNvSpPr>
            <a:spLocks noGrp="1"/>
          </p:cNvSpPr>
          <p:nvPr>
            <p:ph type="subTitle" idx="4294967295"/>
          </p:nvPr>
        </p:nvSpPr>
        <p:spPr>
          <a:xfrm>
            <a:off x="142875" y="857250"/>
            <a:ext cx="5508625" cy="5715000"/>
          </a:xfrm>
        </p:spPr>
        <p:txBody>
          <a:bodyPr/>
          <a:lstStyle/>
          <a:p>
            <a:pPr marL="0" indent="0" eaLnBrk="1" hangingPunct="1">
              <a:buFont typeface="Arial" panose="020B0604020202020204" pitchFamily="34" charset="0"/>
              <a:buNone/>
            </a:pPr>
            <a:r>
              <a:rPr lang="nl-NL" altLang="nl-NL" b="1" smtClean="0">
                <a:solidFill>
                  <a:srgbClr val="003300"/>
                </a:solidFill>
              </a:rPr>
              <a:t>Inleiding.</a:t>
            </a:r>
          </a:p>
          <a:p>
            <a:pPr marL="0" indent="0" eaLnBrk="1" hangingPunct="1">
              <a:buFont typeface="Arial" panose="020B0604020202020204" pitchFamily="34" charset="0"/>
              <a:buNone/>
            </a:pPr>
            <a:r>
              <a:rPr lang="nl-NL" altLang="nl-NL" b="1" smtClean="0">
                <a:solidFill>
                  <a:srgbClr val="003300"/>
                </a:solidFill>
              </a:rPr>
              <a:t>Bij dit practicum ga je zelf een onderzoek opzetten. Je onderzoekt factoren die van invloed zijn op de werking van het enzym amylase. Amylase is een verteringsenzym dat amylose (een niet-vertakte vorm van zetmeel) afbreekt. Het komt zowel voor in het dierenrijk als in het plantenrijk.</a:t>
            </a:r>
          </a:p>
        </p:txBody>
      </p:sp>
      <p:pic>
        <p:nvPicPr>
          <p:cNvPr id="3076" name="Picture 10" descr="Bestand:Pancreatic alpha-amylase 1HNY.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1125538"/>
            <a:ext cx="3008313" cy="518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1" descr="home_icoon">
            <a:hlinkClick r:id="rId4" action="ppaction://hlinksldjump"/>
          </p:cNvP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9750"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2" descr="active icon">
            <a:hlinkClick r:id="rId6"/>
          </p:cNvPr>
          <p:cNvPicPr preferRelativeResize="0">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35825"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3" descr="start">
            <a:hlinkClick r:id="rId8"/>
          </p:cNvPr>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29388" y="476250"/>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4"/>
          <p:cNvSpPr>
            <a:spLocks noGrp="1"/>
          </p:cNvSpPr>
          <p:nvPr>
            <p:ph type="ctrTitle" idx="4294967295"/>
          </p:nvPr>
        </p:nvSpPr>
        <p:spPr>
          <a:xfrm>
            <a:off x="179388" y="0"/>
            <a:ext cx="7286625" cy="642938"/>
          </a:xfrm>
        </p:spPr>
        <p:txBody>
          <a:bodyPr/>
          <a:lstStyle/>
          <a:p>
            <a:pPr eaLnBrk="1" hangingPunct="1"/>
            <a:r>
              <a:rPr lang="nl-NL" altLang="nl-NL" smtClean="0"/>
              <a:t>Werking amylase</a:t>
            </a:r>
          </a:p>
        </p:txBody>
      </p:sp>
      <p:pic>
        <p:nvPicPr>
          <p:cNvPr id="4099" name="Picture 10" descr="home_icoon">
            <a:hlinkClick r:id="rId3" action="ppaction://hlinksldjump"/>
          </p:cNvP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9750"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1" descr="active icon">
            <a:hlinkClick r:id="rId5"/>
          </p:cNvPr>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5825"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2" descr="start">
            <a:hlinkClick r:id="rId7"/>
          </p:cNvPr>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29388" y="476250"/>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17"/>
          <p:cNvSpPr txBox="1">
            <a:spLocks noChangeArrowheads="1"/>
          </p:cNvSpPr>
          <p:nvPr/>
        </p:nvSpPr>
        <p:spPr bwMode="auto">
          <a:xfrm>
            <a:off x="190500" y="908050"/>
            <a:ext cx="89169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2000" b="1">
                <a:solidFill>
                  <a:srgbClr val="003300"/>
                </a:solidFill>
              </a:rPr>
              <a:t>Amylase breekt het lange zetmeelmolecuul af tot kleine suikermoleculen</a:t>
            </a:r>
          </a:p>
          <a:p>
            <a:pPr eaLnBrk="1" hangingPunct="1"/>
            <a:r>
              <a:rPr lang="nl-NL" altLang="nl-NL" sz="2000" b="1">
                <a:solidFill>
                  <a:srgbClr val="003300"/>
                </a:solidFill>
              </a:rPr>
              <a:t>(Maltose) en gebruikt daarbij water.</a:t>
            </a:r>
          </a:p>
        </p:txBody>
      </p:sp>
      <p:sp>
        <p:nvSpPr>
          <p:cNvPr id="4103" name="Text Box 23"/>
          <p:cNvSpPr txBox="1">
            <a:spLocks noChangeArrowheads="1"/>
          </p:cNvSpPr>
          <p:nvPr/>
        </p:nvSpPr>
        <p:spPr bwMode="auto">
          <a:xfrm>
            <a:off x="573088" y="6165850"/>
            <a:ext cx="1366837" cy="14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a:solidFill>
                  <a:srgbClr val="003300"/>
                </a:solidFill>
              </a:rPr>
              <a:t>De werking van amylase</a:t>
            </a:r>
          </a:p>
        </p:txBody>
      </p:sp>
      <p:pic>
        <p:nvPicPr>
          <p:cNvPr id="4104" name="Picture 24" descr="FlashLogo_6">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1138" y="6143625"/>
            <a:ext cx="3143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Afbeelding 3"/>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11138" y="1609725"/>
            <a:ext cx="8609012" cy="44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pPr eaLnBrk="1" hangingPunct="1"/>
            <a:r>
              <a:rPr lang="nl-NL" altLang="nl-NL" smtClean="0"/>
              <a:t>Hoe kun je zien of het enzym werkt?</a:t>
            </a:r>
          </a:p>
        </p:txBody>
      </p:sp>
      <p:sp>
        <p:nvSpPr>
          <p:cNvPr id="26627" name="Rectangle 3"/>
          <p:cNvSpPr>
            <a:spLocks noGrp="1"/>
          </p:cNvSpPr>
          <p:nvPr>
            <p:ph type="body" sz="half" idx="1"/>
          </p:nvPr>
        </p:nvSpPr>
        <p:spPr>
          <a:xfrm>
            <a:off x="142875" y="857250"/>
            <a:ext cx="4352925" cy="484188"/>
          </a:xfrm>
        </p:spPr>
        <p:txBody>
          <a:bodyPr/>
          <a:lstStyle/>
          <a:p>
            <a:pPr eaLnBrk="1" hangingPunct="1"/>
            <a:r>
              <a:rPr lang="nl-NL" altLang="nl-NL" sz="2000" b="1" smtClean="0">
                <a:solidFill>
                  <a:srgbClr val="003300"/>
                </a:solidFill>
              </a:rPr>
              <a:t>M.b.v. de reagens Jodium.</a:t>
            </a:r>
          </a:p>
          <a:p>
            <a:pPr eaLnBrk="1" hangingPunct="1">
              <a:buFont typeface="Arial" panose="020B0604020202020204" pitchFamily="34" charset="0"/>
              <a:buNone/>
            </a:pPr>
            <a:endParaRPr lang="nl-NL" altLang="nl-NL" sz="2000" b="1" smtClean="0">
              <a:solidFill>
                <a:srgbClr val="003300"/>
              </a:solidFill>
            </a:endParaRPr>
          </a:p>
          <a:p>
            <a:pPr eaLnBrk="1" hangingPunct="1">
              <a:buFont typeface="Arial" panose="020B0604020202020204" pitchFamily="34" charset="0"/>
              <a:buNone/>
            </a:pPr>
            <a:endParaRPr lang="nl-NL" altLang="nl-NL" sz="2000" smtClean="0">
              <a:solidFill>
                <a:srgbClr val="003300"/>
              </a:solidFill>
            </a:endParaRPr>
          </a:p>
        </p:txBody>
      </p:sp>
      <p:graphicFrame>
        <p:nvGraphicFramePr>
          <p:cNvPr id="26655" name="Group 31"/>
          <p:cNvGraphicFramePr>
            <a:graphicFrameLocks noGrp="1"/>
          </p:cNvGraphicFramePr>
          <p:nvPr>
            <p:ph sz="half" idx="2"/>
          </p:nvPr>
        </p:nvGraphicFramePr>
        <p:xfrm>
          <a:off x="755650" y="1557338"/>
          <a:ext cx="4656138" cy="2967052"/>
        </p:xfrm>
        <a:graphic>
          <a:graphicData uri="http://schemas.openxmlformats.org/drawingml/2006/table">
            <a:tbl>
              <a:tblPr/>
              <a:tblGrid>
                <a:gridCol w="2328863">
                  <a:extLst>
                    <a:ext uri="{9D8B030D-6E8A-4147-A177-3AD203B41FA5}">
                      <a16:colId xmlns:a16="http://schemas.microsoft.com/office/drawing/2014/main" val="20000"/>
                    </a:ext>
                  </a:extLst>
                </a:gridCol>
                <a:gridCol w="2327275">
                  <a:extLst>
                    <a:ext uri="{9D8B030D-6E8A-4147-A177-3AD203B41FA5}">
                      <a16:colId xmlns:a16="http://schemas.microsoft.com/office/drawing/2014/main" val="20001"/>
                    </a:ext>
                  </a:extLst>
                </a:gridCol>
              </a:tblGrid>
              <a:tr h="89606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dirty="0" smtClean="0">
                          <a:ln>
                            <a:noFill/>
                          </a:ln>
                          <a:solidFill>
                            <a:schemeClr val="tx1"/>
                          </a:solidFill>
                          <a:effectLst/>
                          <a:latin typeface="Trebuchet MS" pitchFamily="34" charset="0"/>
                        </a:rPr>
                        <a:t>Hoeveelheid</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nl-NL" sz="2400" b="0" i="0" u="none" strike="noStrike" cap="none" normalizeH="0" baseline="0" dirty="0" smtClean="0">
                        <a:ln>
                          <a:noFill/>
                        </a:ln>
                        <a:solidFill>
                          <a:schemeClr val="tx1"/>
                        </a:solidFill>
                        <a:effectLst/>
                        <a:latin typeface="Trebuchet MS" pitchFamily="34" charset="0"/>
                      </a:endParaRP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dirty="0" smtClean="0">
                          <a:ln>
                            <a:noFill/>
                          </a:ln>
                          <a:solidFill>
                            <a:schemeClr val="tx1"/>
                          </a:solidFill>
                          <a:effectLst/>
                          <a:latin typeface="Trebuchet MS" pitchFamily="34" charset="0"/>
                        </a:rPr>
                        <a:t>Keur Reagens</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032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smtClean="0">
                          <a:ln>
                            <a:noFill/>
                          </a:ln>
                          <a:solidFill>
                            <a:schemeClr val="tx1"/>
                          </a:solidFill>
                          <a:effectLst/>
                          <a:latin typeface="Trebuchet MS" pitchFamily="34" charset="0"/>
                        </a:rPr>
                        <a:t>Veel zetmeel</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smtClean="0">
                          <a:ln>
                            <a:noFill/>
                          </a:ln>
                          <a:solidFill>
                            <a:schemeClr val="tx1"/>
                          </a:solidFill>
                          <a:effectLst/>
                          <a:latin typeface="Trebuchet MS" pitchFamily="34" charset="0"/>
                        </a:rPr>
                        <a:t>Donker blauw</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032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smtClean="0">
                          <a:ln>
                            <a:noFill/>
                          </a:ln>
                          <a:solidFill>
                            <a:schemeClr val="tx1"/>
                          </a:solidFill>
                          <a:effectLst/>
                          <a:latin typeface="Trebuchet MS" pitchFamily="34" charset="0"/>
                        </a:rPr>
                        <a:t>Beetje zetmeel</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smtClean="0">
                          <a:ln>
                            <a:noFill/>
                          </a:ln>
                          <a:solidFill>
                            <a:schemeClr val="tx1"/>
                          </a:solidFill>
                          <a:effectLst/>
                          <a:latin typeface="Trebuchet MS" pitchFamily="34" charset="0"/>
                        </a:rPr>
                        <a:t>Rood/paars</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032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smtClean="0">
                          <a:ln>
                            <a:noFill/>
                          </a:ln>
                          <a:solidFill>
                            <a:schemeClr val="tx1"/>
                          </a:solidFill>
                          <a:effectLst/>
                          <a:latin typeface="Trebuchet MS" pitchFamily="34" charset="0"/>
                        </a:rPr>
                        <a:t>Geen zetmeel</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nl-NL" sz="2400" b="0" i="0" u="none" strike="noStrike" cap="none" normalizeH="0" baseline="0" smtClean="0">
                          <a:ln>
                            <a:noFill/>
                          </a:ln>
                          <a:solidFill>
                            <a:schemeClr val="tx1"/>
                          </a:solidFill>
                          <a:effectLst/>
                          <a:latin typeface="Trebuchet MS" pitchFamily="34" charset="0"/>
                        </a:rPr>
                        <a:t>geel</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26656" name="Picture 32" descr="IMG_05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3644900"/>
            <a:ext cx="3816350" cy="286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ox(in)">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6655"/>
                                        </p:tgtEl>
                                        <p:attrNameLst>
                                          <p:attrName>style.visibility</p:attrName>
                                        </p:attrNameLst>
                                      </p:cBhvr>
                                      <p:to>
                                        <p:strVal val="visible"/>
                                      </p:to>
                                    </p:set>
                                    <p:animEffect transition="in" filter="box(in)">
                                      <p:cBhvr>
                                        <p:cTn id="12" dur="500"/>
                                        <p:tgtEl>
                                          <p:spTgt spid="266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6656"/>
                                        </p:tgtEl>
                                        <p:attrNameLst>
                                          <p:attrName>style.visibility</p:attrName>
                                        </p:attrNameLst>
                                      </p:cBhvr>
                                      <p:to>
                                        <p:strVal val="visible"/>
                                      </p:to>
                                    </p:set>
                                    <p:animEffect transition="in" filter="box(in)">
                                      <p:cBhvr>
                                        <p:cTn id="17" dur="500"/>
                                        <p:tgtEl>
                                          <p:spTgt spid="26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7"/>
          <p:cNvSpPr>
            <a:spLocks noChangeArrowheads="1"/>
          </p:cNvSpPr>
          <p:nvPr/>
        </p:nvSpPr>
        <p:spPr bwMode="auto">
          <a:xfrm>
            <a:off x="323850" y="1268413"/>
            <a:ext cx="8642350" cy="50419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algn="ctr" eaLnBrk="1" hangingPunct="1"/>
            <a:endParaRPr lang="nl-NL" altLang="nl-NL" sz="2000"/>
          </a:p>
        </p:txBody>
      </p:sp>
      <p:sp>
        <p:nvSpPr>
          <p:cNvPr id="6147" name="Rectangle 7"/>
          <p:cNvSpPr>
            <a:spLocks noGrp="1"/>
          </p:cNvSpPr>
          <p:nvPr>
            <p:ph type="title"/>
          </p:nvPr>
        </p:nvSpPr>
        <p:spPr/>
        <p:txBody>
          <a:bodyPr/>
          <a:lstStyle/>
          <a:p>
            <a:pPr eaLnBrk="1" hangingPunct="1"/>
            <a:r>
              <a:rPr lang="nl-NL" altLang="nl-NL" smtClean="0"/>
              <a:t>T4-B1. Bloed</a:t>
            </a:r>
          </a:p>
        </p:txBody>
      </p:sp>
      <p:sp>
        <p:nvSpPr>
          <p:cNvPr id="6148" name="Rectangle 27">
            <a:hlinkClick r:id="rId2"/>
          </p:cNvPr>
          <p:cNvSpPr>
            <a:spLocks noChangeArrowheads="1"/>
          </p:cNvSpPr>
          <p:nvPr/>
        </p:nvSpPr>
        <p:spPr bwMode="auto">
          <a:xfrm>
            <a:off x="2619375" y="5676900"/>
            <a:ext cx="822325"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endParaRPr lang="nl-NL" altLang="nl-NL"/>
          </a:p>
        </p:txBody>
      </p:sp>
      <p:pic>
        <p:nvPicPr>
          <p:cNvPr id="6149" name="Picture 42" descr="home_icoon">
            <a:hlinkClick r:id="rId3" action="ppaction://hlinksldjump"/>
          </p:cNvP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9750"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43" descr="active icon">
            <a:hlinkClick r:id="rId5"/>
          </p:cNvPr>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5825"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44" descr="start">
            <a:hlinkClick r:id="rId7"/>
          </p:cNvPr>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29388" y="476250"/>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Box 45"/>
          <p:cNvSpPr txBox="1">
            <a:spLocks noChangeArrowheads="1"/>
          </p:cNvSpPr>
          <p:nvPr/>
        </p:nvSpPr>
        <p:spPr bwMode="auto">
          <a:xfrm>
            <a:off x="179388" y="836613"/>
            <a:ext cx="4522787"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2000" b="1">
                <a:solidFill>
                  <a:srgbClr val="003300"/>
                </a:solidFill>
              </a:rPr>
              <a:t>De werking van het reagens jodium.</a:t>
            </a:r>
          </a:p>
        </p:txBody>
      </p:sp>
      <p:sp>
        <p:nvSpPr>
          <p:cNvPr id="14382" name="Text Box 46"/>
          <p:cNvSpPr txBox="1">
            <a:spLocks noChangeArrowheads="1"/>
          </p:cNvSpPr>
          <p:nvPr/>
        </p:nvSpPr>
        <p:spPr bwMode="auto">
          <a:xfrm>
            <a:off x="2195513" y="5157788"/>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384" name="Text Box 48"/>
          <p:cNvSpPr txBox="1">
            <a:spLocks noChangeArrowheads="1"/>
          </p:cNvSpPr>
          <p:nvPr/>
        </p:nvSpPr>
        <p:spPr bwMode="auto">
          <a:xfrm>
            <a:off x="539750" y="4797425"/>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385" name="Text Box 49"/>
          <p:cNvSpPr txBox="1">
            <a:spLocks noChangeArrowheads="1"/>
          </p:cNvSpPr>
          <p:nvPr/>
        </p:nvSpPr>
        <p:spPr bwMode="auto">
          <a:xfrm>
            <a:off x="3995738" y="4292600"/>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386" name="Text Box 50"/>
          <p:cNvSpPr txBox="1">
            <a:spLocks noChangeArrowheads="1"/>
          </p:cNvSpPr>
          <p:nvPr/>
        </p:nvSpPr>
        <p:spPr bwMode="auto">
          <a:xfrm>
            <a:off x="2268538" y="4076700"/>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387" name="Text Box 51"/>
          <p:cNvSpPr txBox="1">
            <a:spLocks noChangeArrowheads="1"/>
          </p:cNvSpPr>
          <p:nvPr/>
        </p:nvSpPr>
        <p:spPr bwMode="auto">
          <a:xfrm>
            <a:off x="1116013" y="5013325"/>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388" name="Text Box 52"/>
          <p:cNvSpPr txBox="1">
            <a:spLocks noChangeArrowheads="1"/>
          </p:cNvSpPr>
          <p:nvPr/>
        </p:nvSpPr>
        <p:spPr bwMode="auto">
          <a:xfrm>
            <a:off x="1187450" y="4149725"/>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390" name="Text Box 54"/>
          <p:cNvSpPr txBox="1">
            <a:spLocks noChangeArrowheads="1"/>
          </p:cNvSpPr>
          <p:nvPr/>
        </p:nvSpPr>
        <p:spPr bwMode="auto">
          <a:xfrm>
            <a:off x="3203575" y="4941888"/>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rgbClr val="FFFF00"/>
                </a:solidFill>
                <a:latin typeface="Bookman Old Style" panose="02050604050505020204" pitchFamily="18" charset="0"/>
              </a:rPr>
              <a:t>I</a:t>
            </a:r>
            <a:r>
              <a:rPr lang="nl-NL" altLang="nl-NL" sz="3600" b="1" baseline="-25000">
                <a:solidFill>
                  <a:srgbClr val="FFFF00"/>
                </a:solidFill>
                <a:latin typeface="Bookman Old Style" panose="02050604050505020204" pitchFamily="18" charset="0"/>
              </a:rPr>
              <a:t>2</a:t>
            </a:r>
            <a:endParaRPr lang="nl-NL" altLang="nl-NL" sz="3600" b="1">
              <a:solidFill>
                <a:srgbClr val="FFFF00"/>
              </a:solidFill>
              <a:latin typeface="Bookman Old Style" panose="02050604050505020204" pitchFamily="18" charset="0"/>
            </a:endParaRPr>
          </a:p>
        </p:txBody>
      </p:sp>
      <p:sp>
        <p:nvSpPr>
          <p:cNvPr id="14404" name="Rectangle 68"/>
          <p:cNvSpPr>
            <a:spLocks noChangeArrowheads="1"/>
          </p:cNvSpPr>
          <p:nvPr/>
        </p:nvSpPr>
        <p:spPr bwMode="auto">
          <a:xfrm>
            <a:off x="395288" y="5805488"/>
            <a:ext cx="4098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2000">
                <a:solidFill>
                  <a:schemeClr val="accent1"/>
                </a:solidFill>
              </a:rPr>
              <a:t>Jodium in een oplossing van water</a:t>
            </a:r>
          </a:p>
        </p:txBody>
      </p:sp>
      <p:pic>
        <p:nvPicPr>
          <p:cNvPr id="14405" name="Picture 69" descr="zetmeelmolecuul"/>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8313" y="1268413"/>
            <a:ext cx="849630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91" name="Text Box 55"/>
          <p:cNvSpPr txBox="1">
            <a:spLocks noChangeArrowheads="1"/>
          </p:cNvSpPr>
          <p:nvPr/>
        </p:nvSpPr>
        <p:spPr bwMode="auto">
          <a:xfrm>
            <a:off x="1331913" y="2997200"/>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chemeClr val="accent1"/>
                </a:solidFill>
                <a:latin typeface="Bookman Old Style" panose="02050604050505020204" pitchFamily="18" charset="0"/>
              </a:rPr>
              <a:t>I</a:t>
            </a:r>
            <a:r>
              <a:rPr lang="nl-NL" altLang="nl-NL" sz="3600" b="1" baseline="-25000">
                <a:solidFill>
                  <a:schemeClr val="accent1"/>
                </a:solidFill>
                <a:latin typeface="Bookman Old Style" panose="02050604050505020204" pitchFamily="18" charset="0"/>
              </a:rPr>
              <a:t>2</a:t>
            </a:r>
            <a:endParaRPr lang="nl-NL" altLang="nl-NL" sz="3600" b="1">
              <a:solidFill>
                <a:schemeClr val="accent1"/>
              </a:solidFill>
              <a:latin typeface="Bookman Old Style" panose="02050604050505020204" pitchFamily="18" charset="0"/>
            </a:endParaRPr>
          </a:p>
        </p:txBody>
      </p:sp>
      <p:sp>
        <p:nvSpPr>
          <p:cNvPr id="14394" name="Text Box 58"/>
          <p:cNvSpPr txBox="1">
            <a:spLocks noChangeArrowheads="1"/>
          </p:cNvSpPr>
          <p:nvPr/>
        </p:nvSpPr>
        <p:spPr bwMode="auto">
          <a:xfrm>
            <a:off x="1692275" y="2708275"/>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chemeClr val="accent1"/>
                </a:solidFill>
                <a:latin typeface="Bookman Old Style" panose="02050604050505020204" pitchFamily="18" charset="0"/>
              </a:rPr>
              <a:t>I</a:t>
            </a:r>
            <a:r>
              <a:rPr lang="nl-NL" altLang="nl-NL" sz="3600" b="1" baseline="-25000">
                <a:solidFill>
                  <a:schemeClr val="accent1"/>
                </a:solidFill>
                <a:latin typeface="Bookman Old Style" panose="02050604050505020204" pitchFamily="18" charset="0"/>
              </a:rPr>
              <a:t>2</a:t>
            </a:r>
            <a:endParaRPr lang="nl-NL" altLang="nl-NL" sz="3600" b="1">
              <a:solidFill>
                <a:schemeClr val="accent1"/>
              </a:solidFill>
              <a:latin typeface="Bookman Old Style" panose="02050604050505020204" pitchFamily="18" charset="0"/>
            </a:endParaRPr>
          </a:p>
        </p:txBody>
      </p:sp>
      <p:sp>
        <p:nvSpPr>
          <p:cNvPr id="14396" name="Text Box 60"/>
          <p:cNvSpPr txBox="1">
            <a:spLocks noChangeArrowheads="1"/>
          </p:cNvSpPr>
          <p:nvPr/>
        </p:nvSpPr>
        <p:spPr bwMode="auto">
          <a:xfrm>
            <a:off x="1619250" y="2276475"/>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chemeClr val="accent1"/>
                </a:solidFill>
                <a:latin typeface="Bookman Old Style" panose="02050604050505020204" pitchFamily="18" charset="0"/>
              </a:rPr>
              <a:t>I</a:t>
            </a:r>
            <a:r>
              <a:rPr lang="nl-NL" altLang="nl-NL" sz="3600" b="1" baseline="-25000">
                <a:solidFill>
                  <a:schemeClr val="accent1"/>
                </a:solidFill>
                <a:latin typeface="Bookman Old Style" panose="02050604050505020204" pitchFamily="18" charset="0"/>
              </a:rPr>
              <a:t>2</a:t>
            </a:r>
            <a:endParaRPr lang="nl-NL" altLang="nl-NL" sz="3600" b="1">
              <a:solidFill>
                <a:schemeClr val="accent1"/>
              </a:solidFill>
              <a:latin typeface="Bookman Old Style" panose="02050604050505020204" pitchFamily="18" charset="0"/>
            </a:endParaRPr>
          </a:p>
        </p:txBody>
      </p:sp>
      <p:sp>
        <p:nvSpPr>
          <p:cNvPr id="14397" name="Text Box 61"/>
          <p:cNvSpPr txBox="1">
            <a:spLocks noChangeArrowheads="1"/>
          </p:cNvSpPr>
          <p:nvPr/>
        </p:nvSpPr>
        <p:spPr bwMode="auto">
          <a:xfrm>
            <a:off x="1331913" y="2565400"/>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chemeClr val="accent1"/>
                </a:solidFill>
                <a:latin typeface="Bookman Old Style" panose="02050604050505020204" pitchFamily="18" charset="0"/>
              </a:rPr>
              <a:t>I</a:t>
            </a:r>
            <a:r>
              <a:rPr lang="nl-NL" altLang="nl-NL" sz="3600" b="1" baseline="-25000">
                <a:solidFill>
                  <a:schemeClr val="accent1"/>
                </a:solidFill>
                <a:latin typeface="Bookman Old Style" panose="02050604050505020204" pitchFamily="18" charset="0"/>
              </a:rPr>
              <a:t>2</a:t>
            </a:r>
            <a:endParaRPr lang="nl-NL" altLang="nl-NL" sz="3600" b="1">
              <a:solidFill>
                <a:schemeClr val="accent1"/>
              </a:solidFill>
              <a:latin typeface="Bookman Old Style" panose="02050604050505020204" pitchFamily="18" charset="0"/>
            </a:endParaRPr>
          </a:p>
        </p:txBody>
      </p:sp>
      <p:sp>
        <p:nvSpPr>
          <p:cNvPr id="14398" name="Text Box 62"/>
          <p:cNvSpPr txBox="1">
            <a:spLocks noChangeArrowheads="1"/>
          </p:cNvSpPr>
          <p:nvPr/>
        </p:nvSpPr>
        <p:spPr bwMode="auto">
          <a:xfrm>
            <a:off x="1403350" y="1989138"/>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chemeClr val="accent1"/>
                </a:solidFill>
                <a:latin typeface="Bookman Old Style" panose="02050604050505020204" pitchFamily="18" charset="0"/>
              </a:rPr>
              <a:t>I</a:t>
            </a:r>
            <a:r>
              <a:rPr lang="nl-NL" altLang="nl-NL" sz="3600" b="1" baseline="-25000">
                <a:solidFill>
                  <a:schemeClr val="accent1"/>
                </a:solidFill>
                <a:latin typeface="Bookman Old Style" panose="02050604050505020204" pitchFamily="18" charset="0"/>
              </a:rPr>
              <a:t>2</a:t>
            </a:r>
            <a:endParaRPr lang="nl-NL" altLang="nl-NL" sz="3600" b="1">
              <a:solidFill>
                <a:schemeClr val="accent1"/>
              </a:solidFill>
              <a:latin typeface="Bookman Old Style" panose="02050604050505020204" pitchFamily="18" charset="0"/>
            </a:endParaRPr>
          </a:p>
        </p:txBody>
      </p:sp>
      <p:sp>
        <p:nvSpPr>
          <p:cNvPr id="14399" name="Text Box 63"/>
          <p:cNvSpPr txBox="1">
            <a:spLocks noChangeArrowheads="1"/>
          </p:cNvSpPr>
          <p:nvPr/>
        </p:nvSpPr>
        <p:spPr bwMode="auto">
          <a:xfrm>
            <a:off x="1116013" y="2708275"/>
            <a:ext cx="568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3600" b="1">
                <a:solidFill>
                  <a:schemeClr val="accent1"/>
                </a:solidFill>
                <a:latin typeface="Bookman Old Style" panose="02050604050505020204" pitchFamily="18" charset="0"/>
              </a:rPr>
              <a:t>I</a:t>
            </a:r>
            <a:r>
              <a:rPr lang="nl-NL" altLang="nl-NL" sz="3600" b="1" baseline="-25000">
                <a:solidFill>
                  <a:schemeClr val="accent1"/>
                </a:solidFill>
                <a:latin typeface="Bookman Old Style" panose="02050604050505020204" pitchFamily="18" charset="0"/>
              </a:rPr>
              <a:t>2</a:t>
            </a:r>
            <a:endParaRPr lang="nl-NL" altLang="nl-NL" sz="3600" b="1">
              <a:solidFill>
                <a:schemeClr val="accent1"/>
              </a:solidFill>
              <a:latin typeface="Bookman Old Style" panose="02050604050505020204" pitchFamily="18" charset="0"/>
            </a:endParaRPr>
          </a:p>
        </p:txBody>
      </p:sp>
      <p:sp>
        <p:nvSpPr>
          <p:cNvPr id="14402" name="Rectangle 66"/>
          <p:cNvSpPr>
            <a:spLocks noChangeArrowheads="1"/>
          </p:cNvSpPr>
          <p:nvPr/>
        </p:nvSpPr>
        <p:spPr bwMode="auto">
          <a:xfrm>
            <a:off x="6443663" y="4221163"/>
            <a:ext cx="21605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2000">
                <a:solidFill>
                  <a:srgbClr val="C6F7FE"/>
                </a:solidFill>
              </a:rPr>
              <a:t>Zetmeelmolecuul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404"/>
                                        </p:tgtEl>
                                        <p:attrNameLst>
                                          <p:attrName>style.visibility</p:attrName>
                                        </p:attrNameLst>
                                      </p:cBhvr>
                                      <p:to>
                                        <p:strVal val="visible"/>
                                      </p:to>
                                    </p:set>
                                    <p:animEffect transition="in" filter="box(in)">
                                      <p:cBhvr>
                                        <p:cTn id="7" dur="500"/>
                                        <p:tgtEl>
                                          <p:spTgt spid="144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4388"/>
                                        </p:tgtEl>
                                        <p:attrNameLst>
                                          <p:attrName>style.visibility</p:attrName>
                                        </p:attrNameLst>
                                      </p:cBhvr>
                                      <p:to>
                                        <p:strVal val="visible"/>
                                      </p:to>
                                    </p:set>
                                    <p:anim calcmode="lin" valueType="num">
                                      <p:cBhvr additive="base">
                                        <p:cTn id="12" dur="500" fill="hold"/>
                                        <p:tgtEl>
                                          <p:spTgt spid="14388"/>
                                        </p:tgtEl>
                                        <p:attrNameLst>
                                          <p:attrName>ppt_x</p:attrName>
                                        </p:attrNameLst>
                                      </p:cBhvr>
                                      <p:tavLst>
                                        <p:tav tm="0">
                                          <p:val>
                                            <p:strVal val="#ppt_x"/>
                                          </p:val>
                                        </p:tav>
                                        <p:tav tm="100000">
                                          <p:val>
                                            <p:strVal val="#ppt_x"/>
                                          </p:val>
                                        </p:tav>
                                      </p:tavLst>
                                    </p:anim>
                                    <p:anim calcmode="lin" valueType="num">
                                      <p:cBhvr additive="base">
                                        <p:cTn id="13" dur="500" fill="hold"/>
                                        <p:tgtEl>
                                          <p:spTgt spid="14388"/>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4385"/>
                                        </p:tgtEl>
                                        <p:attrNameLst>
                                          <p:attrName>style.visibility</p:attrName>
                                        </p:attrNameLst>
                                      </p:cBhvr>
                                      <p:to>
                                        <p:strVal val="visible"/>
                                      </p:to>
                                    </p:set>
                                    <p:anim calcmode="lin" valueType="num">
                                      <p:cBhvr additive="base">
                                        <p:cTn id="16" dur="500" fill="hold"/>
                                        <p:tgtEl>
                                          <p:spTgt spid="14385"/>
                                        </p:tgtEl>
                                        <p:attrNameLst>
                                          <p:attrName>ppt_x</p:attrName>
                                        </p:attrNameLst>
                                      </p:cBhvr>
                                      <p:tavLst>
                                        <p:tav tm="0">
                                          <p:val>
                                            <p:strVal val="#ppt_x"/>
                                          </p:val>
                                        </p:tav>
                                        <p:tav tm="100000">
                                          <p:val>
                                            <p:strVal val="#ppt_x"/>
                                          </p:val>
                                        </p:tav>
                                      </p:tavLst>
                                    </p:anim>
                                    <p:anim calcmode="lin" valueType="num">
                                      <p:cBhvr additive="base">
                                        <p:cTn id="17" dur="500" fill="hold"/>
                                        <p:tgtEl>
                                          <p:spTgt spid="14385"/>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4386"/>
                                        </p:tgtEl>
                                        <p:attrNameLst>
                                          <p:attrName>style.visibility</p:attrName>
                                        </p:attrNameLst>
                                      </p:cBhvr>
                                      <p:to>
                                        <p:strVal val="visible"/>
                                      </p:to>
                                    </p:set>
                                    <p:anim calcmode="lin" valueType="num">
                                      <p:cBhvr additive="base">
                                        <p:cTn id="20" dur="500" fill="hold"/>
                                        <p:tgtEl>
                                          <p:spTgt spid="14386"/>
                                        </p:tgtEl>
                                        <p:attrNameLst>
                                          <p:attrName>ppt_x</p:attrName>
                                        </p:attrNameLst>
                                      </p:cBhvr>
                                      <p:tavLst>
                                        <p:tav tm="0">
                                          <p:val>
                                            <p:strVal val="#ppt_x"/>
                                          </p:val>
                                        </p:tav>
                                        <p:tav tm="100000">
                                          <p:val>
                                            <p:strVal val="#ppt_x"/>
                                          </p:val>
                                        </p:tav>
                                      </p:tavLst>
                                    </p:anim>
                                    <p:anim calcmode="lin" valueType="num">
                                      <p:cBhvr additive="base">
                                        <p:cTn id="21" dur="500" fill="hold"/>
                                        <p:tgtEl>
                                          <p:spTgt spid="1438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4384"/>
                                        </p:tgtEl>
                                        <p:attrNameLst>
                                          <p:attrName>style.visibility</p:attrName>
                                        </p:attrNameLst>
                                      </p:cBhvr>
                                      <p:to>
                                        <p:strVal val="visible"/>
                                      </p:to>
                                    </p:set>
                                    <p:anim calcmode="lin" valueType="num">
                                      <p:cBhvr additive="base">
                                        <p:cTn id="24" dur="500" fill="hold"/>
                                        <p:tgtEl>
                                          <p:spTgt spid="14384"/>
                                        </p:tgtEl>
                                        <p:attrNameLst>
                                          <p:attrName>ppt_x</p:attrName>
                                        </p:attrNameLst>
                                      </p:cBhvr>
                                      <p:tavLst>
                                        <p:tav tm="0">
                                          <p:val>
                                            <p:strVal val="#ppt_x"/>
                                          </p:val>
                                        </p:tav>
                                        <p:tav tm="100000">
                                          <p:val>
                                            <p:strVal val="#ppt_x"/>
                                          </p:val>
                                        </p:tav>
                                      </p:tavLst>
                                    </p:anim>
                                    <p:anim calcmode="lin" valueType="num">
                                      <p:cBhvr additive="base">
                                        <p:cTn id="25" dur="500" fill="hold"/>
                                        <p:tgtEl>
                                          <p:spTgt spid="14384"/>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4387"/>
                                        </p:tgtEl>
                                        <p:attrNameLst>
                                          <p:attrName>style.visibility</p:attrName>
                                        </p:attrNameLst>
                                      </p:cBhvr>
                                      <p:to>
                                        <p:strVal val="visible"/>
                                      </p:to>
                                    </p:set>
                                    <p:anim calcmode="lin" valueType="num">
                                      <p:cBhvr additive="base">
                                        <p:cTn id="28" dur="500" fill="hold"/>
                                        <p:tgtEl>
                                          <p:spTgt spid="14387"/>
                                        </p:tgtEl>
                                        <p:attrNameLst>
                                          <p:attrName>ppt_x</p:attrName>
                                        </p:attrNameLst>
                                      </p:cBhvr>
                                      <p:tavLst>
                                        <p:tav tm="0">
                                          <p:val>
                                            <p:strVal val="#ppt_x"/>
                                          </p:val>
                                        </p:tav>
                                        <p:tav tm="100000">
                                          <p:val>
                                            <p:strVal val="#ppt_x"/>
                                          </p:val>
                                        </p:tav>
                                      </p:tavLst>
                                    </p:anim>
                                    <p:anim calcmode="lin" valueType="num">
                                      <p:cBhvr additive="base">
                                        <p:cTn id="29" dur="500" fill="hold"/>
                                        <p:tgtEl>
                                          <p:spTgt spid="14387"/>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4382"/>
                                        </p:tgtEl>
                                        <p:attrNameLst>
                                          <p:attrName>style.visibility</p:attrName>
                                        </p:attrNameLst>
                                      </p:cBhvr>
                                      <p:to>
                                        <p:strVal val="visible"/>
                                      </p:to>
                                    </p:set>
                                    <p:anim calcmode="lin" valueType="num">
                                      <p:cBhvr additive="base">
                                        <p:cTn id="32" dur="500" fill="hold"/>
                                        <p:tgtEl>
                                          <p:spTgt spid="14382"/>
                                        </p:tgtEl>
                                        <p:attrNameLst>
                                          <p:attrName>ppt_x</p:attrName>
                                        </p:attrNameLst>
                                      </p:cBhvr>
                                      <p:tavLst>
                                        <p:tav tm="0">
                                          <p:val>
                                            <p:strVal val="#ppt_x"/>
                                          </p:val>
                                        </p:tav>
                                        <p:tav tm="100000">
                                          <p:val>
                                            <p:strVal val="#ppt_x"/>
                                          </p:val>
                                        </p:tav>
                                      </p:tavLst>
                                    </p:anim>
                                    <p:anim calcmode="lin" valueType="num">
                                      <p:cBhvr additive="base">
                                        <p:cTn id="33" dur="500" fill="hold"/>
                                        <p:tgtEl>
                                          <p:spTgt spid="14382"/>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4390"/>
                                        </p:tgtEl>
                                        <p:attrNameLst>
                                          <p:attrName>style.visibility</p:attrName>
                                        </p:attrNameLst>
                                      </p:cBhvr>
                                      <p:to>
                                        <p:strVal val="visible"/>
                                      </p:to>
                                    </p:set>
                                    <p:anim calcmode="lin" valueType="num">
                                      <p:cBhvr additive="base">
                                        <p:cTn id="36" dur="500" fill="hold"/>
                                        <p:tgtEl>
                                          <p:spTgt spid="14390"/>
                                        </p:tgtEl>
                                        <p:attrNameLst>
                                          <p:attrName>ppt_x</p:attrName>
                                        </p:attrNameLst>
                                      </p:cBhvr>
                                      <p:tavLst>
                                        <p:tav tm="0">
                                          <p:val>
                                            <p:strVal val="#ppt_x"/>
                                          </p:val>
                                        </p:tav>
                                        <p:tav tm="100000">
                                          <p:val>
                                            <p:strVal val="#ppt_x"/>
                                          </p:val>
                                        </p:tav>
                                      </p:tavLst>
                                    </p:anim>
                                    <p:anim calcmode="lin" valueType="num">
                                      <p:cBhvr additive="base">
                                        <p:cTn id="37" dur="500" fill="hold"/>
                                        <p:tgtEl>
                                          <p:spTgt spid="14390"/>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14405"/>
                                        </p:tgtEl>
                                        <p:attrNameLst>
                                          <p:attrName>style.visibility</p:attrName>
                                        </p:attrNameLst>
                                      </p:cBhvr>
                                      <p:to>
                                        <p:strVal val="visible"/>
                                      </p:to>
                                    </p:set>
                                    <p:anim calcmode="lin" valueType="num">
                                      <p:cBhvr additive="base">
                                        <p:cTn id="42" dur="500" fill="hold"/>
                                        <p:tgtEl>
                                          <p:spTgt spid="14405"/>
                                        </p:tgtEl>
                                        <p:attrNameLst>
                                          <p:attrName>ppt_x</p:attrName>
                                        </p:attrNameLst>
                                      </p:cBhvr>
                                      <p:tavLst>
                                        <p:tav tm="0">
                                          <p:val>
                                            <p:strVal val="#ppt_x"/>
                                          </p:val>
                                        </p:tav>
                                        <p:tav tm="100000">
                                          <p:val>
                                            <p:strVal val="#ppt_x"/>
                                          </p:val>
                                        </p:tav>
                                      </p:tavLst>
                                    </p:anim>
                                    <p:anim calcmode="lin" valueType="num">
                                      <p:cBhvr additive="base">
                                        <p:cTn id="43" dur="500" fill="hold"/>
                                        <p:tgtEl>
                                          <p:spTgt spid="14405"/>
                                        </p:tgtEl>
                                        <p:attrNameLst>
                                          <p:attrName>ppt_y</p:attrName>
                                        </p:attrNameLst>
                                      </p:cBhvr>
                                      <p:tavLst>
                                        <p:tav tm="0">
                                          <p:val>
                                            <p:strVal val="1+#ppt_h/2"/>
                                          </p:val>
                                        </p:tav>
                                        <p:tav tm="100000">
                                          <p:val>
                                            <p:strVal val="#ppt_y"/>
                                          </p:val>
                                        </p:tav>
                                      </p:tavLst>
                                    </p:anim>
                                  </p:childTnLst>
                                </p:cTn>
                              </p:par>
                              <p:par>
                                <p:cTn id="44" presetID="4" presetClass="entr" presetSubtype="16" fill="hold" grpId="0" nodeType="withEffect">
                                  <p:stCondLst>
                                    <p:cond delay="0"/>
                                  </p:stCondLst>
                                  <p:childTnLst>
                                    <p:set>
                                      <p:cBhvr>
                                        <p:cTn id="45" dur="1" fill="hold">
                                          <p:stCondLst>
                                            <p:cond delay="0"/>
                                          </p:stCondLst>
                                        </p:cTn>
                                        <p:tgtEl>
                                          <p:spTgt spid="14402"/>
                                        </p:tgtEl>
                                        <p:attrNameLst>
                                          <p:attrName>style.visibility</p:attrName>
                                        </p:attrNameLst>
                                      </p:cBhvr>
                                      <p:to>
                                        <p:strVal val="visible"/>
                                      </p:to>
                                    </p:set>
                                    <p:animEffect transition="in" filter="box(in)">
                                      <p:cBhvr>
                                        <p:cTn id="46" dur="500"/>
                                        <p:tgtEl>
                                          <p:spTgt spid="1440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4398"/>
                                        </p:tgtEl>
                                        <p:attrNameLst>
                                          <p:attrName>style.visibility</p:attrName>
                                        </p:attrNameLst>
                                      </p:cBhvr>
                                      <p:to>
                                        <p:strVal val="visible"/>
                                      </p:to>
                                    </p:set>
                                    <p:anim calcmode="lin" valueType="num">
                                      <p:cBhvr additive="base">
                                        <p:cTn id="51" dur="500" fill="hold"/>
                                        <p:tgtEl>
                                          <p:spTgt spid="14398"/>
                                        </p:tgtEl>
                                        <p:attrNameLst>
                                          <p:attrName>ppt_x</p:attrName>
                                        </p:attrNameLst>
                                      </p:cBhvr>
                                      <p:tavLst>
                                        <p:tav tm="0">
                                          <p:val>
                                            <p:strVal val="#ppt_x"/>
                                          </p:val>
                                        </p:tav>
                                        <p:tav tm="100000">
                                          <p:val>
                                            <p:strVal val="#ppt_x"/>
                                          </p:val>
                                        </p:tav>
                                      </p:tavLst>
                                    </p:anim>
                                    <p:anim calcmode="lin" valueType="num">
                                      <p:cBhvr additive="base">
                                        <p:cTn id="52" dur="500" fill="hold"/>
                                        <p:tgtEl>
                                          <p:spTgt spid="14398"/>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4394"/>
                                        </p:tgtEl>
                                        <p:attrNameLst>
                                          <p:attrName>style.visibility</p:attrName>
                                        </p:attrNameLst>
                                      </p:cBhvr>
                                      <p:to>
                                        <p:strVal val="visible"/>
                                      </p:to>
                                    </p:set>
                                    <p:anim calcmode="lin" valueType="num">
                                      <p:cBhvr additive="base">
                                        <p:cTn id="55" dur="500" fill="hold"/>
                                        <p:tgtEl>
                                          <p:spTgt spid="14394"/>
                                        </p:tgtEl>
                                        <p:attrNameLst>
                                          <p:attrName>ppt_x</p:attrName>
                                        </p:attrNameLst>
                                      </p:cBhvr>
                                      <p:tavLst>
                                        <p:tav tm="0">
                                          <p:val>
                                            <p:strVal val="#ppt_x"/>
                                          </p:val>
                                        </p:tav>
                                        <p:tav tm="100000">
                                          <p:val>
                                            <p:strVal val="#ppt_x"/>
                                          </p:val>
                                        </p:tav>
                                      </p:tavLst>
                                    </p:anim>
                                    <p:anim calcmode="lin" valueType="num">
                                      <p:cBhvr additive="base">
                                        <p:cTn id="56" dur="500" fill="hold"/>
                                        <p:tgtEl>
                                          <p:spTgt spid="14394"/>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4396"/>
                                        </p:tgtEl>
                                        <p:attrNameLst>
                                          <p:attrName>style.visibility</p:attrName>
                                        </p:attrNameLst>
                                      </p:cBhvr>
                                      <p:to>
                                        <p:strVal val="visible"/>
                                      </p:to>
                                    </p:set>
                                    <p:anim calcmode="lin" valueType="num">
                                      <p:cBhvr additive="base">
                                        <p:cTn id="59" dur="500" fill="hold"/>
                                        <p:tgtEl>
                                          <p:spTgt spid="14396"/>
                                        </p:tgtEl>
                                        <p:attrNameLst>
                                          <p:attrName>ppt_x</p:attrName>
                                        </p:attrNameLst>
                                      </p:cBhvr>
                                      <p:tavLst>
                                        <p:tav tm="0">
                                          <p:val>
                                            <p:strVal val="#ppt_x"/>
                                          </p:val>
                                        </p:tav>
                                        <p:tav tm="100000">
                                          <p:val>
                                            <p:strVal val="#ppt_x"/>
                                          </p:val>
                                        </p:tav>
                                      </p:tavLst>
                                    </p:anim>
                                    <p:anim calcmode="lin" valueType="num">
                                      <p:cBhvr additive="base">
                                        <p:cTn id="60" dur="500" fill="hold"/>
                                        <p:tgtEl>
                                          <p:spTgt spid="14396"/>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14399"/>
                                        </p:tgtEl>
                                        <p:attrNameLst>
                                          <p:attrName>style.visibility</p:attrName>
                                        </p:attrNameLst>
                                      </p:cBhvr>
                                      <p:to>
                                        <p:strVal val="visible"/>
                                      </p:to>
                                    </p:set>
                                    <p:anim calcmode="lin" valueType="num">
                                      <p:cBhvr additive="base">
                                        <p:cTn id="63" dur="500" fill="hold"/>
                                        <p:tgtEl>
                                          <p:spTgt spid="14399"/>
                                        </p:tgtEl>
                                        <p:attrNameLst>
                                          <p:attrName>ppt_x</p:attrName>
                                        </p:attrNameLst>
                                      </p:cBhvr>
                                      <p:tavLst>
                                        <p:tav tm="0">
                                          <p:val>
                                            <p:strVal val="#ppt_x"/>
                                          </p:val>
                                        </p:tav>
                                        <p:tav tm="100000">
                                          <p:val>
                                            <p:strVal val="#ppt_x"/>
                                          </p:val>
                                        </p:tav>
                                      </p:tavLst>
                                    </p:anim>
                                    <p:anim calcmode="lin" valueType="num">
                                      <p:cBhvr additive="base">
                                        <p:cTn id="64" dur="500" fill="hold"/>
                                        <p:tgtEl>
                                          <p:spTgt spid="14399"/>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4391"/>
                                        </p:tgtEl>
                                        <p:attrNameLst>
                                          <p:attrName>style.visibility</p:attrName>
                                        </p:attrNameLst>
                                      </p:cBhvr>
                                      <p:to>
                                        <p:strVal val="visible"/>
                                      </p:to>
                                    </p:set>
                                    <p:anim calcmode="lin" valueType="num">
                                      <p:cBhvr additive="base">
                                        <p:cTn id="67" dur="500" fill="hold"/>
                                        <p:tgtEl>
                                          <p:spTgt spid="14391"/>
                                        </p:tgtEl>
                                        <p:attrNameLst>
                                          <p:attrName>ppt_x</p:attrName>
                                        </p:attrNameLst>
                                      </p:cBhvr>
                                      <p:tavLst>
                                        <p:tav tm="0">
                                          <p:val>
                                            <p:strVal val="#ppt_x"/>
                                          </p:val>
                                        </p:tav>
                                        <p:tav tm="100000">
                                          <p:val>
                                            <p:strVal val="#ppt_x"/>
                                          </p:val>
                                        </p:tav>
                                      </p:tavLst>
                                    </p:anim>
                                    <p:anim calcmode="lin" valueType="num">
                                      <p:cBhvr additive="base">
                                        <p:cTn id="68" dur="500" fill="hold"/>
                                        <p:tgtEl>
                                          <p:spTgt spid="14391"/>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4397"/>
                                        </p:tgtEl>
                                        <p:attrNameLst>
                                          <p:attrName>style.visibility</p:attrName>
                                        </p:attrNameLst>
                                      </p:cBhvr>
                                      <p:to>
                                        <p:strVal val="visible"/>
                                      </p:to>
                                    </p:set>
                                    <p:anim calcmode="lin" valueType="num">
                                      <p:cBhvr additive="base">
                                        <p:cTn id="71" dur="500" fill="hold"/>
                                        <p:tgtEl>
                                          <p:spTgt spid="14397"/>
                                        </p:tgtEl>
                                        <p:attrNameLst>
                                          <p:attrName>ppt_x</p:attrName>
                                        </p:attrNameLst>
                                      </p:cBhvr>
                                      <p:tavLst>
                                        <p:tav tm="0">
                                          <p:val>
                                            <p:strVal val="#ppt_x"/>
                                          </p:val>
                                        </p:tav>
                                        <p:tav tm="100000">
                                          <p:val>
                                            <p:strVal val="#ppt_x"/>
                                          </p:val>
                                        </p:tav>
                                      </p:tavLst>
                                    </p:anim>
                                    <p:anim calcmode="lin" valueType="num">
                                      <p:cBhvr additive="base">
                                        <p:cTn id="72" dur="500" fill="hold"/>
                                        <p:tgtEl>
                                          <p:spTgt spid="143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82" grpId="0"/>
      <p:bldP spid="14384" grpId="0"/>
      <p:bldP spid="14385" grpId="0"/>
      <p:bldP spid="14386" grpId="0"/>
      <p:bldP spid="14387" grpId="0"/>
      <p:bldP spid="14388" grpId="0"/>
      <p:bldP spid="14390" grpId="0"/>
      <p:bldP spid="14404" grpId="0"/>
      <p:bldP spid="14398" grpId="0"/>
      <p:bldP spid="1440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pPr eaLnBrk="1" hangingPunct="1"/>
            <a:r>
              <a:rPr lang="nl-NL" altLang="nl-NL" smtClean="0"/>
              <a:t>Welke proeven.</a:t>
            </a:r>
          </a:p>
        </p:txBody>
      </p:sp>
      <p:sp>
        <p:nvSpPr>
          <p:cNvPr id="7171" name="Rectangle 3">
            <a:hlinkClick r:id="rId2"/>
          </p:cNvPr>
          <p:cNvSpPr>
            <a:spLocks noChangeArrowheads="1"/>
          </p:cNvSpPr>
          <p:nvPr/>
        </p:nvSpPr>
        <p:spPr bwMode="auto">
          <a:xfrm>
            <a:off x="2619375" y="5676900"/>
            <a:ext cx="822325" cy="37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endParaRPr lang="nl-NL" altLang="nl-NL"/>
          </a:p>
        </p:txBody>
      </p:sp>
      <p:pic>
        <p:nvPicPr>
          <p:cNvPr id="7172" name="Picture 13" descr="home_icoon">
            <a:hlinkClick r:id="rId3" action="ppaction://hlinksldjump"/>
          </p:cNvP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9750"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4" descr="active icon">
            <a:hlinkClick r:id="rId5"/>
          </p:cNvPr>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35825" y="476250"/>
            <a:ext cx="252413"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15" descr="start">
            <a:hlinkClick r:id="rId7"/>
          </p:cNvPr>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29388" y="476250"/>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Rectangle 16"/>
          <p:cNvSpPr>
            <a:spLocks noChangeArrowheads="1"/>
          </p:cNvSpPr>
          <p:nvPr/>
        </p:nvSpPr>
        <p:spPr bwMode="auto">
          <a:xfrm>
            <a:off x="401949" y="1134618"/>
            <a:ext cx="8646919" cy="523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ctr">
            <a:spAutoFit/>
          </a:bodyPr>
          <a:lstStyle>
            <a:lvl1pPr eaLnBrk="0" hangingPunct="0">
              <a:defRPr sz="800">
                <a:solidFill>
                  <a:schemeClr val="tx1"/>
                </a:solidFill>
                <a:latin typeface="Trebuchet MS" panose="020B0603020202020204" pitchFamily="34" charset="0"/>
                <a:cs typeface="Arial" panose="020B0604020202020204" pitchFamily="34" charset="0"/>
              </a:defRPr>
            </a:lvl1pPr>
            <a:lvl2pPr marL="742950" indent="-285750" eaLnBrk="0" hangingPunct="0">
              <a:defRPr sz="800">
                <a:solidFill>
                  <a:schemeClr val="tx1"/>
                </a:solidFill>
                <a:latin typeface="Trebuchet MS" panose="020B0603020202020204" pitchFamily="34" charset="0"/>
                <a:cs typeface="Arial" panose="020B0604020202020204" pitchFamily="34" charset="0"/>
              </a:defRPr>
            </a:lvl2pPr>
            <a:lvl3pPr marL="1143000" indent="-228600" eaLnBrk="0" hangingPunct="0">
              <a:defRPr sz="800">
                <a:solidFill>
                  <a:schemeClr val="tx1"/>
                </a:solidFill>
                <a:latin typeface="Trebuchet MS" panose="020B0603020202020204" pitchFamily="34" charset="0"/>
                <a:cs typeface="Arial" panose="020B0604020202020204" pitchFamily="34" charset="0"/>
              </a:defRPr>
            </a:lvl3pPr>
            <a:lvl4pPr marL="1600200" indent="-228600" eaLnBrk="0" hangingPunct="0">
              <a:defRPr sz="800">
                <a:solidFill>
                  <a:schemeClr val="tx1"/>
                </a:solidFill>
                <a:latin typeface="Trebuchet MS" panose="020B0603020202020204" pitchFamily="34" charset="0"/>
                <a:cs typeface="Arial" panose="020B0604020202020204" pitchFamily="34" charset="0"/>
              </a:defRPr>
            </a:lvl4pPr>
            <a:lvl5pPr marL="2057400" indent="-228600" eaLnBrk="0" hangingPunct="0">
              <a:defRPr sz="800">
                <a:solidFill>
                  <a:schemeClr val="tx1"/>
                </a:solidFill>
                <a:latin typeface="Trebuchet MS" panose="020B0603020202020204" pitchFamily="34" charset="0"/>
                <a:cs typeface="Arial" panose="020B0604020202020204" pitchFamily="34" charset="0"/>
              </a:defRPr>
            </a:lvl5pPr>
            <a:lvl6pPr marL="25146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6pPr>
            <a:lvl7pPr marL="29718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7pPr>
            <a:lvl8pPr marL="34290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8pPr>
            <a:lvl9pPr marL="3886200" indent="-228600" eaLnBrk="0" fontAlgn="base" hangingPunct="0">
              <a:spcBef>
                <a:spcPct val="0"/>
              </a:spcBef>
              <a:spcAft>
                <a:spcPct val="0"/>
              </a:spcAft>
              <a:defRPr sz="800">
                <a:solidFill>
                  <a:schemeClr val="tx1"/>
                </a:solidFill>
                <a:latin typeface="Trebuchet MS" panose="020B0603020202020204" pitchFamily="34" charset="0"/>
                <a:cs typeface="Arial" panose="020B0604020202020204" pitchFamily="34" charset="0"/>
              </a:defRPr>
            </a:lvl9pPr>
          </a:lstStyle>
          <a:p>
            <a:pPr eaLnBrk="1" hangingPunct="1"/>
            <a:r>
              <a:rPr lang="nl-NL" altLang="nl-NL" sz="2000" b="1" dirty="0" smtClean="0">
                <a:solidFill>
                  <a:srgbClr val="003300"/>
                </a:solidFill>
              </a:rPr>
              <a:t>Je werkt in groepjes van twee</a:t>
            </a:r>
          </a:p>
          <a:p>
            <a:pPr eaLnBrk="1" hangingPunct="1"/>
            <a:r>
              <a:rPr lang="nl-NL" altLang="nl-NL" sz="2000" b="1" dirty="0" smtClean="0">
                <a:solidFill>
                  <a:srgbClr val="003300"/>
                </a:solidFill>
              </a:rPr>
              <a:t>Je krijgt één van de onderste proeven toegewezen.</a:t>
            </a:r>
          </a:p>
          <a:p>
            <a:pPr eaLnBrk="1" hangingPunct="1"/>
            <a:endParaRPr lang="nl-NL" altLang="nl-NL" sz="2000" dirty="0">
              <a:solidFill>
                <a:srgbClr val="003300"/>
              </a:solidFill>
            </a:endParaRPr>
          </a:p>
          <a:p>
            <a:pPr eaLnBrk="1" hangingPunct="1"/>
            <a:r>
              <a:rPr lang="nl-NL" altLang="nl-NL" sz="2000" dirty="0">
                <a:solidFill>
                  <a:srgbClr val="003300"/>
                </a:solidFill>
              </a:rPr>
              <a:t>1. De invloed van temperatuur op de werking van amylase.</a:t>
            </a:r>
          </a:p>
          <a:p>
            <a:pPr eaLnBrk="1" hangingPunct="1"/>
            <a:r>
              <a:rPr lang="nl-NL" altLang="nl-NL" sz="2000" dirty="0">
                <a:solidFill>
                  <a:srgbClr val="003300"/>
                </a:solidFill>
              </a:rPr>
              <a:t>2. De invloed van de pH op de werking van amylase</a:t>
            </a:r>
            <a:r>
              <a:rPr lang="nl-NL" altLang="nl-NL" sz="2000" dirty="0" smtClean="0">
                <a:solidFill>
                  <a:srgbClr val="003300"/>
                </a:solidFill>
              </a:rPr>
              <a:t>. pH: 4 – 5 – 6 – 7 – 8- 9</a:t>
            </a:r>
            <a:endParaRPr lang="nl-NL" altLang="nl-NL" sz="2000" dirty="0">
              <a:solidFill>
                <a:srgbClr val="003300"/>
              </a:solidFill>
            </a:endParaRPr>
          </a:p>
          <a:p>
            <a:pPr eaLnBrk="1" hangingPunct="1"/>
            <a:r>
              <a:rPr lang="nl-NL" altLang="nl-NL" sz="2000" dirty="0">
                <a:solidFill>
                  <a:srgbClr val="003300"/>
                </a:solidFill>
              </a:rPr>
              <a:t>3. De invloed Glucose op de werking van amylase.</a:t>
            </a:r>
          </a:p>
          <a:p>
            <a:pPr eaLnBrk="1" hangingPunct="1"/>
            <a:r>
              <a:rPr lang="nl-NL" altLang="nl-NL" sz="2000" dirty="0">
                <a:solidFill>
                  <a:srgbClr val="003300"/>
                </a:solidFill>
              </a:rPr>
              <a:t>4. De invloed </a:t>
            </a:r>
            <a:r>
              <a:rPr lang="nl-NL" altLang="nl-NL" sz="2000" dirty="0" err="1">
                <a:solidFill>
                  <a:srgbClr val="003300"/>
                </a:solidFill>
              </a:rPr>
              <a:t>NaCl</a:t>
            </a:r>
            <a:r>
              <a:rPr lang="nl-NL" altLang="nl-NL" sz="2000" dirty="0">
                <a:solidFill>
                  <a:srgbClr val="003300"/>
                </a:solidFill>
              </a:rPr>
              <a:t> op de werking van amylase.</a:t>
            </a:r>
          </a:p>
          <a:p>
            <a:pPr eaLnBrk="1" hangingPunct="1"/>
            <a:r>
              <a:rPr lang="nl-NL" altLang="nl-NL" sz="2000" b="1" dirty="0" smtClean="0">
                <a:solidFill>
                  <a:srgbClr val="003300"/>
                </a:solidFill>
              </a:rPr>
              <a:t>      </a:t>
            </a:r>
            <a:r>
              <a:rPr lang="nl-NL" altLang="nl-NL" sz="2000" b="1" dirty="0" err="1" smtClean="0">
                <a:solidFill>
                  <a:srgbClr val="003300"/>
                </a:solidFill>
              </a:rPr>
              <a:t>NaCl</a:t>
            </a:r>
            <a:r>
              <a:rPr lang="nl-NL" altLang="nl-NL" sz="2000" b="1" dirty="0" smtClean="0">
                <a:solidFill>
                  <a:srgbClr val="003300"/>
                </a:solidFill>
              </a:rPr>
              <a:t> – Glucose: 0%, 0,5%, 1%, 2%, 3%, 5%, 10%.</a:t>
            </a:r>
            <a:endParaRPr lang="nl-NL" altLang="nl-NL" sz="2000" b="1" dirty="0">
              <a:solidFill>
                <a:srgbClr val="003300"/>
              </a:solidFill>
            </a:endParaRPr>
          </a:p>
          <a:p>
            <a:pPr eaLnBrk="1" hangingPunct="1"/>
            <a:r>
              <a:rPr lang="nl-NL" altLang="nl-NL" sz="2000" b="1" dirty="0">
                <a:solidFill>
                  <a:srgbClr val="003300"/>
                </a:solidFill>
              </a:rPr>
              <a:t>Uitvoering</a:t>
            </a:r>
            <a:r>
              <a:rPr lang="nl-NL" altLang="nl-NL" sz="2000" b="1" dirty="0" smtClean="0">
                <a:solidFill>
                  <a:srgbClr val="003300"/>
                </a:solidFill>
              </a:rPr>
              <a:t>:</a:t>
            </a:r>
          </a:p>
          <a:p>
            <a:pPr marL="342900" indent="-342900" eaLnBrk="1" hangingPunct="1">
              <a:buFontTx/>
              <a:buChar char="-"/>
            </a:pPr>
            <a:r>
              <a:rPr lang="nl-NL" altLang="nl-NL" sz="2000" b="1" dirty="0" smtClean="0">
                <a:solidFill>
                  <a:srgbClr val="003300"/>
                </a:solidFill>
              </a:rPr>
              <a:t>Werk volgens de natuurwetenschappelijke methode.</a:t>
            </a:r>
          </a:p>
          <a:p>
            <a:pPr marL="342900" indent="-342900" eaLnBrk="1" hangingPunct="1">
              <a:buFontTx/>
              <a:buChar char="-"/>
            </a:pPr>
            <a:r>
              <a:rPr lang="nl-NL" altLang="nl-NL" sz="2000" b="1" dirty="0" smtClean="0">
                <a:solidFill>
                  <a:srgbClr val="FF0000"/>
                </a:solidFill>
              </a:rPr>
              <a:t>1. Vraagstelling, 2. Hypothese en stukje theorie 3. Werkwijze</a:t>
            </a:r>
          </a:p>
          <a:p>
            <a:pPr marL="342900" indent="-342900" eaLnBrk="1" hangingPunct="1">
              <a:buFontTx/>
              <a:buChar char="-"/>
            </a:pPr>
            <a:r>
              <a:rPr lang="nl-NL" altLang="nl-NL" sz="2000" b="1" dirty="0" smtClean="0">
                <a:solidFill>
                  <a:srgbClr val="FF0000"/>
                </a:solidFill>
              </a:rPr>
              <a:t>4. Benodigdheden 5. Resultaten (+ foto) 6. Conclusie 7. Discussie</a:t>
            </a:r>
          </a:p>
          <a:p>
            <a:pPr marL="342900" indent="-342900" eaLnBrk="1" hangingPunct="1">
              <a:buFontTx/>
              <a:buChar char="-"/>
            </a:pPr>
            <a:r>
              <a:rPr lang="nl-NL" altLang="nl-NL" sz="2000" b="1" dirty="0" smtClean="0">
                <a:solidFill>
                  <a:srgbClr val="003300"/>
                </a:solidFill>
              </a:rPr>
              <a:t>Alle materialen die je denkt nodig te hebben liggen vooraan.</a:t>
            </a:r>
            <a:endParaRPr lang="nl-NL" altLang="nl-NL" sz="2000" dirty="0" smtClean="0">
              <a:solidFill>
                <a:srgbClr val="003300"/>
              </a:solidFill>
            </a:endParaRPr>
          </a:p>
          <a:p>
            <a:pPr marL="342900" indent="-342900" eaLnBrk="1" hangingPunct="1">
              <a:buFontTx/>
              <a:buChar char="-"/>
            </a:pPr>
            <a:r>
              <a:rPr lang="nl-NL" altLang="nl-NL" sz="2000" b="1" dirty="0" smtClean="0">
                <a:solidFill>
                  <a:srgbClr val="003300"/>
                </a:solidFill>
              </a:rPr>
              <a:t>Ben je klaar met je proeven maak van het resultaat een foto.</a:t>
            </a:r>
          </a:p>
          <a:p>
            <a:pPr marL="342900" indent="-342900" eaLnBrk="1" hangingPunct="1">
              <a:buFontTx/>
              <a:buChar char="-"/>
            </a:pPr>
            <a:r>
              <a:rPr lang="nl-NL" altLang="nl-NL" sz="2000" b="1" dirty="0" smtClean="0">
                <a:solidFill>
                  <a:srgbClr val="003300"/>
                </a:solidFill>
              </a:rPr>
              <a:t>Je maakt als je klaar bent je verslag en print deze uit en </a:t>
            </a:r>
            <a:br>
              <a:rPr lang="nl-NL" altLang="nl-NL" sz="2000" b="1" dirty="0" smtClean="0">
                <a:solidFill>
                  <a:srgbClr val="003300"/>
                </a:solidFill>
              </a:rPr>
            </a:br>
            <a:r>
              <a:rPr lang="nl-NL" altLang="nl-NL" sz="2000" b="1" dirty="0" smtClean="0">
                <a:solidFill>
                  <a:srgbClr val="003300"/>
                </a:solidFill>
              </a:rPr>
              <a:t>lever deze in.</a:t>
            </a:r>
          </a:p>
          <a:p>
            <a:pPr marL="342900" indent="-342900" eaLnBrk="1" hangingPunct="1">
              <a:buFontTx/>
              <a:buChar char="-"/>
            </a:pPr>
            <a:endParaRPr lang="nl-NL" altLang="nl-NL" sz="2000" b="1" dirty="0" smtClean="0">
              <a:solidFill>
                <a:srgbClr val="0033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TIPS !!!!!!!!!!!!!!!!!!</a:t>
            </a:r>
            <a:endParaRPr lang="nl-NL" dirty="0">
              <a:solidFill>
                <a:srgbClr val="FF0000"/>
              </a:solidFill>
            </a:endParaRPr>
          </a:p>
        </p:txBody>
      </p:sp>
      <p:sp>
        <p:nvSpPr>
          <p:cNvPr id="3" name="Tijdelijke aanduiding voor inhoud 2"/>
          <p:cNvSpPr>
            <a:spLocks noGrp="1"/>
          </p:cNvSpPr>
          <p:nvPr>
            <p:ph idx="1"/>
          </p:nvPr>
        </p:nvSpPr>
        <p:spPr/>
        <p:txBody>
          <a:bodyPr/>
          <a:lstStyle/>
          <a:p>
            <a:pPr eaLnBrk="1" hangingPunct="1">
              <a:buFontTx/>
              <a:buChar char="-"/>
            </a:pPr>
            <a:r>
              <a:rPr lang="nl-NL" altLang="nl-NL" sz="2200" b="1" dirty="0" smtClean="0">
                <a:solidFill>
                  <a:srgbClr val="FF0000"/>
                </a:solidFill>
              </a:rPr>
              <a:t>Let </a:t>
            </a:r>
            <a:r>
              <a:rPr lang="nl-NL" altLang="nl-NL" sz="2200" b="1" dirty="0">
                <a:solidFill>
                  <a:srgbClr val="FF0000"/>
                </a:solidFill>
              </a:rPr>
              <a:t>op besmettingsgevaar</a:t>
            </a:r>
            <a:r>
              <a:rPr lang="nl-NL" altLang="nl-NL" sz="2200" b="1" dirty="0" smtClean="0">
                <a:solidFill>
                  <a:srgbClr val="FF0000"/>
                </a:solidFill>
              </a:rPr>
              <a:t>.</a:t>
            </a:r>
          </a:p>
          <a:p>
            <a:pPr eaLnBrk="1" hangingPunct="1">
              <a:buFontTx/>
              <a:buChar char="-"/>
            </a:pPr>
            <a:r>
              <a:rPr lang="nl-NL" altLang="nl-NL" sz="2200" b="1" dirty="0" smtClean="0">
                <a:solidFill>
                  <a:srgbClr val="FF0000"/>
                </a:solidFill>
              </a:rPr>
              <a:t>Jodium </a:t>
            </a:r>
            <a:r>
              <a:rPr lang="nl-NL" altLang="nl-NL" sz="2200" b="1" u="sng" dirty="0" smtClean="0">
                <a:solidFill>
                  <a:srgbClr val="FF0000"/>
                </a:solidFill>
              </a:rPr>
              <a:t>stopt</a:t>
            </a:r>
            <a:r>
              <a:rPr lang="nl-NL" altLang="nl-NL" sz="2200" b="1" dirty="0" smtClean="0">
                <a:solidFill>
                  <a:srgbClr val="FF0000"/>
                </a:solidFill>
              </a:rPr>
              <a:t> de werking van amylase.</a:t>
            </a:r>
          </a:p>
          <a:p>
            <a:pPr eaLnBrk="1" hangingPunct="1">
              <a:buFontTx/>
              <a:buChar char="-"/>
            </a:pPr>
            <a:r>
              <a:rPr lang="nl-NL" altLang="nl-NL" sz="2200" b="1" dirty="0" smtClean="0">
                <a:solidFill>
                  <a:srgbClr val="FF0000"/>
                </a:solidFill>
              </a:rPr>
              <a:t>In elke buis mag de reactie niet langer dan</a:t>
            </a:r>
            <a:br>
              <a:rPr lang="nl-NL" altLang="nl-NL" sz="2200" b="1" dirty="0" smtClean="0">
                <a:solidFill>
                  <a:srgbClr val="FF0000"/>
                </a:solidFill>
              </a:rPr>
            </a:br>
            <a:r>
              <a:rPr lang="nl-NL" altLang="nl-NL" sz="2200" b="1" dirty="0" smtClean="0">
                <a:solidFill>
                  <a:srgbClr val="FF0000"/>
                </a:solidFill>
              </a:rPr>
              <a:t>3 minuten duren.</a:t>
            </a:r>
          </a:p>
          <a:p>
            <a:pPr eaLnBrk="1" hangingPunct="1">
              <a:buFontTx/>
              <a:buChar char="-"/>
            </a:pPr>
            <a:r>
              <a:rPr lang="nl-NL" altLang="nl-NL" sz="2200" b="1" dirty="0" smtClean="0">
                <a:solidFill>
                  <a:srgbClr val="FF0000"/>
                </a:solidFill>
              </a:rPr>
              <a:t>3 druppels Jodium per buis.</a:t>
            </a:r>
          </a:p>
          <a:p>
            <a:pPr eaLnBrk="1" hangingPunct="1">
              <a:buFontTx/>
              <a:buChar char="-"/>
            </a:pPr>
            <a:r>
              <a:rPr lang="nl-NL" altLang="nl-NL" sz="2200" b="1" dirty="0">
                <a:solidFill>
                  <a:srgbClr val="FF0000"/>
                </a:solidFill>
              </a:rPr>
              <a:t>5</a:t>
            </a:r>
            <a:r>
              <a:rPr lang="nl-NL" altLang="nl-NL" sz="2200" b="1" dirty="0" smtClean="0">
                <a:solidFill>
                  <a:srgbClr val="FF0000"/>
                </a:solidFill>
              </a:rPr>
              <a:t> druppels Glucose, Buffer of </a:t>
            </a:r>
            <a:r>
              <a:rPr lang="nl-NL" altLang="nl-NL" sz="2200" b="1" dirty="0" err="1" smtClean="0">
                <a:solidFill>
                  <a:srgbClr val="FF0000"/>
                </a:solidFill>
              </a:rPr>
              <a:t>Nacl</a:t>
            </a:r>
            <a:r>
              <a:rPr lang="nl-NL" altLang="nl-NL" sz="2200" b="1" dirty="0" smtClean="0">
                <a:solidFill>
                  <a:srgbClr val="FF0000"/>
                </a:solidFill>
              </a:rPr>
              <a:t> per buis</a:t>
            </a:r>
            <a:r>
              <a:rPr lang="nl-NL" altLang="nl-NL" sz="2200" b="1" dirty="0" smtClean="0">
                <a:solidFill>
                  <a:srgbClr val="FF0000"/>
                </a:solidFill>
              </a:rPr>
              <a:t>.</a:t>
            </a:r>
          </a:p>
          <a:p>
            <a:pPr marL="0" indent="0" eaLnBrk="1" hangingPunct="1">
              <a:buNone/>
            </a:pPr>
            <a:r>
              <a:rPr lang="nl-NL" altLang="nl-NL" sz="2200" b="1" dirty="0" smtClean="0">
                <a:solidFill>
                  <a:srgbClr val="FF0000"/>
                </a:solidFill>
              </a:rPr>
              <a:t>    Laat de stof of temperatuur 5 min. inwerken op </a:t>
            </a:r>
          </a:p>
          <a:p>
            <a:pPr marL="0" indent="0" eaLnBrk="1" hangingPunct="1">
              <a:buNone/>
            </a:pPr>
            <a:r>
              <a:rPr lang="nl-NL" altLang="nl-NL" sz="2200" b="1" dirty="0">
                <a:solidFill>
                  <a:srgbClr val="FF0000"/>
                </a:solidFill>
              </a:rPr>
              <a:t> </a:t>
            </a:r>
            <a:r>
              <a:rPr lang="nl-NL" altLang="nl-NL" sz="2200" b="1" dirty="0" smtClean="0">
                <a:solidFill>
                  <a:srgbClr val="FF0000"/>
                </a:solidFill>
              </a:rPr>
              <a:t>   amylase.</a:t>
            </a:r>
            <a:endParaRPr lang="nl-NL" altLang="nl-NL" sz="2200" b="1" dirty="0" smtClean="0">
              <a:solidFill>
                <a:srgbClr val="FF0000"/>
              </a:solidFill>
            </a:endParaRPr>
          </a:p>
          <a:p>
            <a:pPr eaLnBrk="1" hangingPunct="1">
              <a:buFontTx/>
              <a:buChar char="-"/>
            </a:pPr>
            <a:r>
              <a:rPr lang="nl-NL" altLang="nl-NL" sz="2200" b="1" dirty="0" smtClean="0"/>
              <a:t>Je gaat de hoeveelheden bepalen </a:t>
            </a:r>
            <a:br>
              <a:rPr lang="nl-NL" altLang="nl-NL" sz="2200" b="1" dirty="0" smtClean="0"/>
            </a:br>
            <a:r>
              <a:rPr lang="nl-NL" altLang="nl-NL" sz="2200" b="1" dirty="0" smtClean="0"/>
              <a:t>voor je met de echte proef gaat beginnen.</a:t>
            </a:r>
            <a:br>
              <a:rPr lang="nl-NL" altLang="nl-NL" sz="2200" b="1" dirty="0" smtClean="0"/>
            </a:br>
            <a:r>
              <a:rPr lang="nl-NL" altLang="nl-NL" sz="2200" b="1" dirty="0" smtClean="0"/>
              <a:t>Altijd </a:t>
            </a:r>
            <a:r>
              <a:rPr lang="nl-NL" altLang="nl-NL" sz="2200" b="1" dirty="0" smtClean="0">
                <a:solidFill>
                  <a:srgbClr val="FF0000"/>
                </a:solidFill>
              </a:rPr>
              <a:t>1 ml Amylase</a:t>
            </a:r>
            <a:r>
              <a:rPr lang="nl-NL" altLang="nl-NL" sz="2200" b="1" dirty="0" smtClean="0"/>
              <a:t>. Zetmeel ………..ml? </a:t>
            </a:r>
            <a:br>
              <a:rPr lang="nl-NL" altLang="nl-NL" sz="2200" b="1" dirty="0" smtClean="0"/>
            </a:br>
            <a:r>
              <a:rPr lang="nl-NL" altLang="nl-NL" sz="2200" b="1" dirty="0" smtClean="0"/>
              <a:t>Om een goed resultaat te krijgen moet de </a:t>
            </a:r>
            <a:br>
              <a:rPr lang="nl-NL" altLang="nl-NL" sz="2200" b="1" dirty="0" smtClean="0"/>
            </a:br>
            <a:r>
              <a:rPr lang="nl-NL" altLang="nl-NL" sz="2200" b="1" dirty="0" smtClean="0"/>
              <a:t>helft van de zetmeel na </a:t>
            </a:r>
            <a:r>
              <a:rPr lang="nl-NL" altLang="nl-NL" sz="2200" b="1" dirty="0" smtClean="0">
                <a:solidFill>
                  <a:srgbClr val="FF0000"/>
                </a:solidFill>
              </a:rPr>
              <a:t>1,5 minuut</a:t>
            </a:r>
            <a:r>
              <a:rPr lang="nl-NL" altLang="nl-NL" sz="2200" b="1" dirty="0" smtClean="0"/>
              <a:t> zijn </a:t>
            </a:r>
            <a:br>
              <a:rPr lang="nl-NL" altLang="nl-NL" sz="2200" b="1" dirty="0" smtClean="0"/>
            </a:br>
            <a:r>
              <a:rPr lang="nl-NL" altLang="nl-NL" sz="2200" b="1" dirty="0" smtClean="0"/>
              <a:t>afgebroken.</a:t>
            </a:r>
            <a:br>
              <a:rPr lang="nl-NL" altLang="nl-NL" sz="2200" b="1" dirty="0" smtClean="0"/>
            </a:br>
            <a:r>
              <a:rPr lang="nl-NL" altLang="nl-NL" sz="2200" b="1" dirty="0" smtClean="0"/>
              <a:t>De buis moet dan </a:t>
            </a:r>
            <a:r>
              <a:rPr lang="nl-NL" altLang="nl-NL" sz="2200" b="1" dirty="0" smtClean="0">
                <a:solidFill>
                  <a:srgbClr val="FF0000"/>
                </a:solidFill>
              </a:rPr>
              <a:t>donkerrood</a:t>
            </a:r>
            <a:r>
              <a:rPr lang="nl-NL" altLang="nl-NL" sz="2200" b="1" dirty="0" smtClean="0"/>
              <a:t> zijn. </a:t>
            </a:r>
            <a:br>
              <a:rPr lang="nl-NL" altLang="nl-NL" sz="2200" b="1" dirty="0" smtClean="0"/>
            </a:br>
            <a:r>
              <a:rPr lang="nl-NL" altLang="nl-NL" sz="2200" b="1" dirty="0" smtClean="0"/>
              <a:t>Met die hoeveelheden voor je je proef uit.</a:t>
            </a:r>
          </a:p>
          <a:p>
            <a:pPr marL="0" indent="0" eaLnBrk="1" hangingPunct="1">
              <a:buNone/>
            </a:pPr>
            <a:endParaRPr lang="nl-NL" altLang="nl-NL" sz="2400" b="1" dirty="0" smtClean="0">
              <a:solidFill>
                <a:srgbClr val="FF0000"/>
              </a:solidFill>
            </a:endParaRPr>
          </a:p>
          <a:p>
            <a:pPr eaLnBrk="1" hangingPunct="1">
              <a:buFontTx/>
              <a:buChar char="-"/>
            </a:pPr>
            <a:endParaRPr lang="nl-NL" altLang="nl-NL" b="1" dirty="0">
              <a:solidFill>
                <a:srgbClr val="FF0000"/>
              </a:solidFill>
            </a:endParaRPr>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7358" y="1052736"/>
            <a:ext cx="1874502" cy="4437112"/>
          </a:xfrm>
          <a:prstGeom prst="rect">
            <a:avLst/>
          </a:prstGeom>
        </p:spPr>
      </p:pic>
      <p:cxnSp>
        <p:nvCxnSpPr>
          <p:cNvPr id="6" name="Rechte verbindingslijn met pijl 5"/>
          <p:cNvCxnSpPr/>
          <p:nvPr/>
        </p:nvCxnSpPr>
        <p:spPr>
          <a:xfrm flipV="1">
            <a:off x="5652120" y="5289290"/>
            <a:ext cx="2016224" cy="792088"/>
          </a:xfrm>
          <a:prstGeom prst="straightConnector1">
            <a:avLst/>
          </a:prstGeom>
          <a:ln w="66675">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61724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iologie lessen">
  <a:themeElements>
    <a:clrScheme name="Biologie lessen 4">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3300"/>
      </a:hlink>
      <a:folHlink>
        <a:srgbClr val="0033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ologie lesse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Biologie lessen 2">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FFFFFF"/>
        </a:hlink>
        <a:folHlink>
          <a:srgbClr val="800080"/>
        </a:folHlink>
      </a:clrScheme>
      <a:clrMap bg1="lt1" tx1="dk1" bg2="lt2" tx2="dk2" accent1="accent1" accent2="accent2" accent3="accent3" accent4="accent4" accent5="accent5" accent6="accent6" hlink="hlink" folHlink="folHlink"/>
    </a:extraClrScheme>
    <a:extraClrScheme>
      <a:clrScheme name="Biologie lessen 3">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FFFFFF"/>
        </a:hlink>
        <a:folHlink>
          <a:srgbClr val="FFFF99"/>
        </a:folHlink>
      </a:clrScheme>
      <a:clrMap bg1="lt1" tx1="dk1" bg2="lt2" tx2="dk2" accent1="accent1" accent2="accent2" accent3="accent3" accent4="accent4" accent5="accent5" accent6="accent6" hlink="hlink" folHlink="folHlink"/>
    </a:extraClrScheme>
    <a:extraClrScheme>
      <a:clrScheme name="Biologie lessen 4">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3300"/>
        </a:hlink>
        <a:folHlink>
          <a:srgbClr val="00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1396</TotalTime>
  <Words>336</Words>
  <Application>Microsoft Office PowerPoint</Application>
  <PresentationFormat>Diavoorstelling (4:3)</PresentationFormat>
  <Paragraphs>62</Paragraphs>
  <Slides>6</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Bookman Old Style</vt:lpstr>
      <vt:lpstr>Calibri</vt:lpstr>
      <vt:lpstr>Trebuchet MS</vt:lpstr>
      <vt:lpstr>Biologie lessen</vt:lpstr>
      <vt:lpstr>Thema 2. Voeding en vertering</vt:lpstr>
      <vt:lpstr>Werking amylase</vt:lpstr>
      <vt:lpstr>Hoe kun je zien of het enzym werkt?</vt:lpstr>
      <vt:lpstr>T4-B1. Bloed</vt:lpstr>
      <vt:lpstr>Welke proeven.</vt:lpstr>
      <vt:lpstr>TIPS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D. Hafner</dc:creator>
  <cp:lastModifiedBy>Voert, RB (Rob) ter</cp:lastModifiedBy>
  <cp:revision>66</cp:revision>
  <dcterms:created xsi:type="dcterms:W3CDTF">2009-01-13T13:03:19Z</dcterms:created>
  <dcterms:modified xsi:type="dcterms:W3CDTF">2020-01-14T12:51:34Z</dcterms:modified>
</cp:coreProperties>
</file>