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3C20C-1676-4E3C-8231-54DD67332D4C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D9DFD-D346-45F8-A219-9BA6BA715A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48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85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89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32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F8C4099-C842-45E9-A95B-1513E4DBB1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28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12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95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77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08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4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20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45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37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C6FAE-352E-438D-B070-786BB8064DB3}" type="datetimeFigureOut">
              <a:rPr lang="nl-NL" smtClean="0"/>
              <a:t>29-1-2020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8C83A-EE13-414A-9E1F-036AE53B4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8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mtClean="0">
                <a:solidFill>
                  <a:schemeClr val="tx1"/>
                </a:solidFill>
              </a:rPr>
              <a:t>Onderzoek van een varkenshart.</a:t>
            </a:r>
            <a:endParaRPr lang="nl-NL" smtClean="0"/>
          </a:p>
        </p:txBody>
      </p:sp>
      <p:pic>
        <p:nvPicPr>
          <p:cNvPr id="3076" name="Picture 5" descr="http://1.bp.blogspot.com/_P9gydy3an44/S80asKKxqrI/AAAAAAAAI5c/Z098H5mpzXU/s400/ha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22" y="692696"/>
            <a:ext cx="3173778" cy="28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http://members.home.nl/wolterklok/Hart%20van%20Neder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980728"/>
            <a:ext cx="3333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66430" y="3284984"/>
            <a:ext cx="88103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Trebuchet MS" pitchFamily="34" charset="0"/>
              </a:rPr>
              <a:t>Je werkt in groepen van 3.</a:t>
            </a:r>
          </a:p>
          <a:p>
            <a:r>
              <a:rPr lang="nl-NL" sz="2400" dirty="0" smtClean="0">
                <a:latin typeface="Trebuchet MS" pitchFamily="34" charset="0"/>
              </a:rPr>
              <a:t>Verdeel de taken. Tekenaar, chirurg en fotograaf</a:t>
            </a:r>
            <a:endParaRPr lang="nl-NL" sz="2400" dirty="0">
              <a:latin typeface="Trebuchet MS" pitchFamily="34" charset="0"/>
            </a:endParaRPr>
          </a:p>
          <a:p>
            <a:pPr marL="457200" indent="-457200">
              <a:buAutoNum type="arabicPeriod"/>
            </a:pPr>
            <a:r>
              <a:rPr lang="nl-NL" sz="2400" dirty="0" smtClean="0">
                <a:latin typeface="Trebuchet MS" pitchFamily="34" charset="0"/>
              </a:rPr>
              <a:t>Bekijk </a:t>
            </a:r>
            <a:r>
              <a:rPr lang="nl-NL" sz="2400" dirty="0">
                <a:latin typeface="Trebuchet MS" pitchFamily="34" charset="0"/>
              </a:rPr>
              <a:t>en teken de buitenkant van de rug- en </a:t>
            </a:r>
            <a:r>
              <a:rPr lang="nl-NL" sz="2400" dirty="0" smtClean="0">
                <a:latin typeface="Trebuchet MS" pitchFamily="34" charset="0"/>
              </a:rPr>
              <a:t>buikzijde van </a:t>
            </a:r>
          </a:p>
          <a:p>
            <a:r>
              <a:rPr lang="nl-NL" sz="2400" dirty="0">
                <a:latin typeface="Trebuchet MS" pitchFamily="34" charset="0"/>
              </a:rPr>
              <a:t> </a:t>
            </a:r>
            <a:r>
              <a:rPr lang="nl-NL" sz="2400" dirty="0" smtClean="0">
                <a:latin typeface="Trebuchet MS" pitchFamily="34" charset="0"/>
              </a:rPr>
              <a:t>    een </a:t>
            </a:r>
            <a:r>
              <a:rPr lang="nl-NL" sz="2400" dirty="0">
                <a:latin typeface="Trebuchet MS" pitchFamily="34" charset="0"/>
              </a:rPr>
              <a:t>varkenshart</a:t>
            </a:r>
            <a:r>
              <a:rPr lang="nl-NL" sz="2400" dirty="0" smtClean="0">
                <a:latin typeface="Trebuchet MS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r>
              <a:rPr lang="nl-NL" sz="2400" dirty="0" smtClean="0">
                <a:latin typeface="Trebuchet MS" pitchFamily="34" charset="0"/>
              </a:rPr>
              <a:t>Bekijk </a:t>
            </a:r>
            <a:r>
              <a:rPr lang="nl-NL" sz="2400" dirty="0">
                <a:latin typeface="Trebuchet MS" pitchFamily="34" charset="0"/>
              </a:rPr>
              <a:t>en teken de binnenkant van het varkenshart</a:t>
            </a:r>
            <a:r>
              <a:rPr lang="nl-NL" sz="2400" dirty="0" smtClean="0">
                <a:latin typeface="Trebuchet MS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r>
              <a:rPr lang="nl-NL" sz="2400" dirty="0" smtClean="0">
                <a:latin typeface="Trebuchet MS" pitchFamily="34" charset="0"/>
              </a:rPr>
              <a:t>Maak foto’s van het hart en gebruik deze voor je verslag. Zet de onderdelen van het hart ook bij de foto’s.</a:t>
            </a:r>
          </a:p>
          <a:p>
            <a:pPr marL="457200" indent="-457200">
              <a:buAutoNum type="arabicPeriod" startAt="2"/>
            </a:pPr>
            <a:r>
              <a:rPr lang="nl-NL" sz="2400" dirty="0" smtClean="0">
                <a:latin typeface="Trebuchet MS" pitchFamily="34" charset="0"/>
              </a:rPr>
              <a:t>Dit verslag </a:t>
            </a:r>
            <a:r>
              <a:rPr lang="nl-NL" sz="2400" smtClean="0">
                <a:latin typeface="Trebuchet MS" pitchFamily="34" charset="0"/>
              </a:rPr>
              <a:t>wordt beoordeeld.</a:t>
            </a:r>
            <a:endParaRPr lang="nl-NL" sz="2400" dirty="0">
              <a:latin typeface="Trebuchet MS" pitchFamily="34" charset="0"/>
            </a:endParaRPr>
          </a:p>
          <a:p>
            <a:endParaRPr lang="nl-NL" dirty="0">
              <a:latin typeface="Trebuchet MS" pitchFamily="34" charset="0"/>
            </a:endParaRPr>
          </a:p>
        </p:txBody>
      </p:sp>
      <p:pic>
        <p:nvPicPr>
          <p:cNvPr id="1028" name="Picture 4" descr="Afbeeldingsresultaat voor icoon lach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34" y="3698870"/>
            <a:ext cx="409954" cy="4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BE" smtClean="0"/>
              <a:t>Het hart: van de achterkant bekeken</a:t>
            </a:r>
            <a:endParaRPr lang="nl-NL" smtClean="0"/>
          </a:p>
        </p:txBody>
      </p:sp>
      <p:pic>
        <p:nvPicPr>
          <p:cNvPr id="74755" name="Picture 5" descr="C:\Mijn documenten\EINDWERK-BIOLOGIE\fotos eindwerk\hart-lever fotos\DSC000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72564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C:\Mijn documenten\EINDWERK-BIOLOGIE\fotos eindwerk\hart-lever fotos\DSC00028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1143000" y="838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aorta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5780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longaders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6248400" y="1143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rechterboezem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304800" y="2133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linkerboezem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6477000" y="3124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vetweefsel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 flipH="1" flipV="1">
            <a:off x="1905000" y="1143000"/>
            <a:ext cx="198120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 flipH="1">
            <a:off x="2057400" y="2514600"/>
            <a:ext cx="914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5786" name="Line 12"/>
          <p:cNvSpPr>
            <a:spLocks noChangeShapeType="1"/>
          </p:cNvSpPr>
          <p:nvPr/>
        </p:nvSpPr>
        <p:spPr bwMode="auto">
          <a:xfrm flipH="1" flipV="1">
            <a:off x="2362200" y="1828800"/>
            <a:ext cx="22098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5787" name="Line 13"/>
          <p:cNvSpPr>
            <a:spLocks noChangeShapeType="1"/>
          </p:cNvSpPr>
          <p:nvPr/>
        </p:nvSpPr>
        <p:spPr bwMode="auto">
          <a:xfrm flipH="1" flipV="1">
            <a:off x="2438400" y="1905000"/>
            <a:ext cx="20574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5788" name="Line 14"/>
          <p:cNvSpPr>
            <a:spLocks noChangeShapeType="1"/>
          </p:cNvSpPr>
          <p:nvPr/>
        </p:nvSpPr>
        <p:spPr bwMode="auto">
          <a:xfrm>
            <a:off x="4724400" y="3276600"/>
            <a:ext cx="1676400" cy="76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5789" name="Line 15"/>
          <p:cNvSpPr>
            <a:spLocks noChangeShapeType="1"/>
          </p:cNvSpPr>
          <p:nvPr/>
        </p:nvSpPr>
        <p:spPr bwMode="auto">
          <a:xfrm>
            <a:off x="5562600" y="2819400"/>
            <a:ext cx="762000" cy="457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5790" name="Line 16"/>
          <p:cNvSpPr>
            <a:spLocks noChangeShapeType="1"/>
          </p:cNvSpPr>
          <p:nvPr/>
        </p:nvSpPr>
        <p:spPr bwMode="auto">
          <a:xfrm flipV="1">
            <a:off x="5257800" y="1447800"/>
            <a:ext cx="1066800" cy="838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44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Een beschermend vlies</a:t>
            </a:r>
            <a:endParaRPr lang="nl-NL" smtClean="0"/>
          </a:p>
        </p:txBody>
      </p:sp>
      <p:pic>
        <p:nvPicPr>
          <p:cNvPr id="76803" name="Picture 5" descr="C:\Mijn documenten\EINDWERK-BIOLOGIE\fotos eindwerk\hart-lever fotos\DSC000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7919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028" descr="C:\Mijn documenten\EINDWERK-BIOLOGIE\fotos eindwerk\hart-lever fotos\DSC00058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77827" name="Text Box 1029"/>
          <p:cNvSpPr txBox="1">
            <a:spLocks noChangeArrowheads="1"/>
          </p:cNvSpPr>
          <p:nvPr/>
        </p:nvSpPr>
        <p:spPr bwMode="auto">
          <a:xfrm>
            <a:off x="838200" y="4572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hartvlies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7828" name="Text Box 1030"/>
          <p:cNvSpPr txBox="1">
            <a:spLocks noChangeArrowheads="1"/>
          </p:cNvSpPr>
          <p:nvPr/>
        </p:nvSpPr>
        <p:spPr bwMode="auto">
          <a:xfrm>
            <a:off x="7162800" y="22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7829" name="Text Box 103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67400" y="6248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kransslagader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7830" name="Line 1032"/>
          <p:cNvSpPr>
            <a:spLocks noChangeShapeType="1"/>
          </p:cNvSpPr>
          <p:nvPr/>
        </p:nvSpPr>
        <p:spPr bwMode="auto">
          <a:xfrm flipH="1">
            <a:off x="1981200" y="4114800"/>
            <a:ext cx="2209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7831" name="Line 1033"/>
          <p:cNvSpPr>
            <a:spLocks noChangeShapeType="1"/>
          </p:cNvSpPr>
          <p:nvPr/>
        </p:nvSpPr>
        <p:spPr bwMode="auto">
          <a:xfrm>
            <a:off x="6553200" y="4343400"/>
            <a:ext cx="15240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7832" name="Line 1034"/>
          <p:cNvSpPr>
            <a:spLocks noChangeShapeType="1"/>
          </p:cNvSpPr>
          <p:nvPr/>
        </p:nvSpPr>
        <p:spPr bwMode="auto">
          <a:xfrm flipV="1">
            <a:off x="7772400" y="533400"/>
            <a:ext cx="0" cy="609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2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Het hart: voedsel is nodig</a:t>
            </a:r>
            <a:endParaRPr lang="nl-NL" smtClean="0"/>
          </a:p>
        </p:txBody>
      </p:sp>
      <p:pic>
        <p:nvPicPr>
          <p:cNvPr id="78851" name="Picture 5" descr="C:\Mijn documenten\EINDWERK-BIOLOGIE\fotos eindwerk\hart-lever fotos\DSC00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72842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7" descr="C:\Mijn documenten\EINDWERK-BIOLOGIE\fotos eindwerk\hart-lever fotos\DSC00022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79875" name="Line 4"/>
          <p:cNvSpPr>
            <a:spLocks noChangeShapeType="1"/>
          </p:cNvSpPr>
          <p:nvPr/>
        </p:nvSpPr>
        <p:spPr bwMode="auto">
          <a:xfrm>
            <a:off x="4191000" y="3429000"/>
            <a:ext cx="2743200" cy="2286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76" name="Line 5"/>
          <p:cNvSpPr>
            <a:spLocks noChangeShapeType="1"/>
          </p:cNvSpPr>
          <p:nvPr/>
        </p:nvSpPr>
        <p:spPr bwMode="auto">
          <a:xfrm>
            <a:off x="6096000" y="2209800"/>
            <a:ext cx="838200" cy="3429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6400800" y="5638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kransslagaders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9878" name="Text Box 10"/>
          <p:cNvSpPr txBox="1">
            <a:spLocks noChangeArrowheads="1"/>
          </p:cNvSpPr>
          <p:nvPr/>
        </p:nvSpPr>
        <p:spPr bwMode="auto">
          <a:xfrm>
            <a:off x="0" y="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vertakkingen van de kranslagaders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9879" name="Line 11"/>
          <p:cNvSpPr>
            <a:spLocks noChangeShapeType="1"/>
          </p:cNvSpPr>
          <p:nvPr/>
        </p:nvSpPr>
        <p:spPr bwMode="auto">
          <a:xfrm flipH="1" flipV="1">
            <a:off x="1828800" y="685800"/>
            <a:ext cx="3505200" cy="533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80" name="Line 12"/>
          <p:cNvSpPr>
            <a:spLocks noChangeShapeType="1"/>
          </p:cNvSpPr>
          <p:nvPr/>
        </p:nvSpPr>
        <p:spPr bwMode="auto">
          <a:xfrm flipH="1" flipV="1">
            <a:off x="1600200" y="838200"/>
            <a:ext cx="2438400" cy="1828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81" name="Line 13"/>
          <p:cNvSpPr>
            <a:spLocks noChangeShapeType="1"/>
          </p:cNvSpPr>
          <p:nvPr/>
        </p:nvSpPr>
        <p:spPr bwMode="auto">
          <a:xfrm flipH="1" flipV="1">
            <a:off x="1371600" y="838200"/>
            <a:ext cx="914400" cy="2286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6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Boezems: aparte ruimtes</a:t>
            </a:r>
            <a:endParaRPr lang="nl-NL" smtClean="0"/>
          </a:p>
        </p:txBody>
      </p:sp>
      <p:pic>
        <p:nvPicPr>
          <p:cNvPr id="80899" name="Picture 5" descr="C:\Mijn documenten\EINDWERK-BIOLOGIE\fotos eindwerk\hart-lever fotos\DSC000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819400"/>
            <a:ext cx="4038600" cy="3028950"/>
          </a:xfrm>
          <a:noFill/>
        </p:spPr>
      </p:pic>
      <p:pic>
        <p:nvPicPr>
          <p:cNvPr id="80900" name="Picture 6" descr="C:\Mijn documenten\EINDWERK-BIOLOGIE\fotos eindwerk\hart-lever fotos\DSC0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1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De rechterboezem</a:t>
            </a:r>
            <a:endParaRPr lang="nl-NL" smtClean="0"/>
          </a:p>
        </p:txBody>
      </p:sp>
      <p:pic>
        <p:nvPicPr>
          <p:cNvPr id="81923" name="Picture 5" descr="C:\Mijn documenten\EINDWERK-BIOLOGIE\fotos eindwerk\hart-lever fotos\DSC000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95405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C:\Mijn documenten\EINDWERK-BIOLOGIE\fotos eindwerk\hart-lever fotos\DSC00092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82947" name="Line 6"/>
          <p:cNvSpPr>
            <a:spLocks noChangeShapeType="1"/>
          </p:cNvSpPr>
          <p:nvPr/>
        </p:nvSpPr>
        <p:spPr bwMode="auto">
          <a:xfrm flipH="1">
            <a:off x="1905000" y="2438400"/>
            <a:ext cx="762000" cy="1752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2948" name="Line 7"/>
          <p:cNvSpPr>
            <a:spLocks noChangeShapeType="1"/>
          </p:cNvSpPr>
          <p:nvPr/>
        </p:nvSpPr>
        <p:spPr bwMode="auto">
          <a:xfrm flipV="1">
            <a:off x="3581400" y="685800"/>
            <a:ext cx="0" cy="990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2949" name="Line 8"/>
          <p:cNvSpPr>
            <a:spLocks noChangeShapeType="1"/>
          </p:cNvSpPr>
          <p:nvPr/>
        </p:nvSpPr>
        <p:spPr bwMode="auto">
          <a:xfrm flipV="1">
            <a:off x="5257800" y="1676400"/>
            <a:ext cx="53340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2950" name="Line 9"/>
          <p:cNvSpPr>
            <a:spLocks noChangeShapeType="1"/>
          </p:cNvSpPr>
          <p:nvPr/>
        </p:nvSpPr>
        <p:spPr bwMode="auto">
          <a:xfrm>
            <a:off x="3810000" y="4876800"/>
            <a:ext cx="83820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2951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895600" y="228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bovenste holle ader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2952" name="Text Box 11"/>
          <p:cNvSpPr txBox="1">
            <a:spLocks noChangeArrowheads="1"/>
          </p:cNvSpPr>
          <p:nvPr/>
        </p:nvSpPr>
        <p:spPr bwMode="auto">
          <a:xfrm>
            <a:off x="990600" y="4038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82953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onderste holle ader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2954" name="Text Box 13"/>
          <p:cNvSpPr txBox="1">
            <a:spLocks noChangeArrowheads="1"/>
          </p:cNvSpPr>
          <p:nvPr/>
        </p:nvSpPr>
        <p:spPr bwMode="auto">
          <a:xfrm>
            <a:off x="5105400" y="1066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rechterboezem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2955" name="Text Box 14"/>
          <p:cNvSpPr txBox="1">
            <a:spLocks noChangeArrowheads="1"/>
          </p:cNvSpPr>
          <p:nvPr/>
        </p:nvSpPr>
        <p:spPr bwMode="auto">
          <a:xfrm>
            <a:off x="4114800" y="5638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vetweefsel</a:t>
            </a:r>
            <a:endParaRPr lang="nl-N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2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De linkerboezem</a:t>
            </a:r>
            <a:endParaRPr lang="nl-NL" smtClean="0"/>
          </a:p>
        </p:txBody>
      </p:sp>
      <p:pic>
        <p:nvPicPr>
          <p:cNvPr id="83971" name="Picture 5" descr="C:\Mijn documenten\EINDWERK-BIOLOGIE\fotos eindwerk\hart-lever fotos\DSC000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76007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BE" smtClean="0"/>
              <a:t>Vergelijking runderhart met een varkenshart</a:t>
            </a:r>
            <a:endParaRPr lang="nl-NL" smtClean="0"/>
          </a:p>
        </p:txBody>
      </p:sp>
      <p:pic>
        <p:nvPicPr>
          <p:cNvPr id="66563" name="Picture 5" descr="C:\Mijn documenten\EINDWERK-BIOLOGIE\fotos eindwerk\longen2\DSC001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6233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C:\Mijn documenten\EINDWERK-BIOLOGIE\fotos eindwerk\hart-lever fotos\DSC00097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84995" name="Line 5"/>
          <p:cNvSpPr>
            <a:spLocks noChangeShapeType="1"/>
          </p:cNvSpPr>
          <p:nvPr/>
        </p:nvSpPr>
        <p:spPr bwMode="auto">
          <a:xfrm>
            <a:off x="5257800" y="1447800"/>
            <a:ext cx="152400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6" name="Line 6"/>
          <p:cNvSpPr>
            <a:spLocks noChangeShapeType="1"/>
          </p:cNvSpPr>
          <p:nvPr/>
        </p:nvSpPr>
        <p:spPr bwMode="auto">
          <a:xfrm flipV="1">
            <a:off x="6019800" y="1905000"/>
            <a:ext cx="914400" cy="1752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7" name="Line 7"/>
          <p:cNvSpPr>
            <a:spLocks noChangeShapeType="1"/>
          </p:cNvSpPr>
          <p:nvPr/>
        </p:nvSpPr>
        <p:spPr bwMode="auto">
          <a:xfrm flipH="1" flipV="1">
            <a:off x="2286000" y="2209800"/>
            <a:ext cx="167640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7010400" y="1600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4 longaders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1219200" y="1752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linkerboezem</a:t>
            </a:r>
            <a:endParaRPr lang="nl-N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15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BE" smtClean="0"/>
              <a:t>Het hart: in de lengte doorgesneden en opengeklapt</a:t>
            </a:r>
            <a:endParaRPr lang="nl-NL" smtClean="0"/>
          </a:p>
        </p:txBody>
      </p:sp>
      <p:pic>
        <p:nvPicPr>
          <p:cNvPr id="86019" name="Picture 5" descr="C:\Mijn documenten\EINDWERK-BIOLOGIE\fotos eindwerk\hart-lever fotos\DSC000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506682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C:\Mijn documenten\EINDWERK-BIOLOGIE\fotos eindwerk\hart-lever fotos\DSC00071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87043" name="Line 5"/>
          <p:cNvSpPr>
            <a:spLocks noChangeShapeType="1"/>
          </p:cNvSpPr>
          <p:nvPr/>
        </p:nvSpPr>
        <p:spPr bwMode="auto">
          <a:xfrm flipH="1" flipV="1">
            <a:off x="2286000" y="2438400"/>
            <a:ext cx="1524000" cy="76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609600" y="220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rechterkamer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6629400" y="990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linkerkamer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7046" name="Line 8"/>
          <p:cNvSpPr>
            <a:spLocks noChangeShapeType="1"/>
          </p:cNvSpPr>
          <p:nvPr/>
        </p:nvSpPr>
        <p:spPr bwMode="auto">
          <a:xfrm flipV="1">
            <a:off x="4953000" y="1295400"/>
            <a:ext cx="175260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7047" name="Line 9"/>
          <p:cNvSpPr>
            <a:spLocks noChangeShapeType="1"/>
          </p:cNvSpPr>
          <p:nvPr/>
        </p:nvSpPr>
        <p:spPr bwMode="auto">
          <a:xfrm rot="-9777297">
            <a:off x="2438400" y="1295400"/>
            <a:ext cx="2057400" cy="533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7048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scheidingswand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7049" name="Text Box 11"/>
          <p:cNvSpPr txBox="1">
            <a:spLocks noChangeArrowheads="1"/>
          </p:cNvSpPr>
          <p:nvPr/>
        </p:nvSpPr>
        <p:spPr bwMode="auto">
          <a:xfrm>
            <a:off x="6019800" y="4191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koordjes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7050" name="Line 12"/>
          <p:cNvSpPr>
            <a:spLocks noChangeShapeType="1"/>
          </p:cNvSpPr>
          <p:nvPr/>
        </p:nvSpPr>
        <p:spPr bwMode="auto">
          <a:xfrm>
            <a:off x="4648200" y="4114800"/>
            <a:ext cx="137160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7051" name="Line 13"/>
          <p:cNvSpPr>
            <a:spLocks noChangeShapeType="1"/>
          </p:cNvSpPr>
          <p:nvPr/>
        </p:nvSpPr>
        <p:spPr bwMode="auto">
          <a:xfrm>
            <a:off x="4800600" y="2895600"/>
            <a:ext cx="1219200" cy="1524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7052" name="Text Box 14"/>
          <p:cNvSpPr txBox="1">
            <a:spLocks noChangeArrowheads="1"/>
          </p:cNvSpPr>
          <p:nvPr/>
        </p:nvSpPr>
        <p:spPr bwMode="auto">
          <a:xfrm>
            <a:off x="609600" y="3810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rechterboezem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7053" name="Line 15"/>
          <p:cNvSpPr>
            <a:spLocks noChangeShapeType="1"/>
          </p:cNvSpPr>
          <p:nvPr/>
        </p:nvSpPr>
        <p:spPr bwMode="auto">
          <a:xfrm flipH="1">
            <a:off x="1752600" y="2819400"/>
            <a:ext cx="1219200" cy="1143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7054" name="Text Box 16"/>
          <p:cNvSpPr txBox="1">
            <a:spLocks noChangeArrowheads="1"/>
          </p:cNvSpPr>
          <p:nvPr/>
        </p:nvSpPr>
        <p:spPr bwMode="auto">
          <a:xfrm>
            <a:off x="6705600" y="2590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linkerboezem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7055" name="Line 17"/>
          <p:cNvSpPr>
            <a:spLocks noChangeShapeType="1"/>
          </p:cNvSpPr>
          <p:nvPr/>
        </p:nvSpPr>
        <p:spPr bwMode="auto">
          <a:xfrm flipV="1">
            <a:off x="4800600" y="2895600"/>
            <a:ext cx="190500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367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BE" smtClean="0"/>
              <a:t>De delen van het hart: beter bekeken</a:t>
            </a:r>
            <a:endParaRPr lang="nl-NL" smtClean="0"/>
          </a:p>
        </p:txBody>
      </p:sp>
      <p:pic>
        <p:nvPicPr>
          <p:cNvPr id="88067" name="Picture 5" descr="C:\Mijn documenten\EINDWERK-BIOLOGIE\fotos eindwerk\hart-lever fotos\DSC000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719690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De linkerhelft</a:t>
            </a:r>
            <a:endParaRPr lang="nl-NL" smtClean="0"/>
          </a:p>
        </p:txBody>
      </p:sp>
      <p:pic>
        <p:nvPicPr>
          <p:cNvPr id="89091" name="Picture 5" descr="C:\Mijn documenten\EINDWERK-BIOLOGIE\fotos eindwerk\hart-lever fotos\DSC000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071559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C:\Mijn documenten\EINDWERK-BIOLOGIE\fotos eindwerk\hart-lever fotos\DSC00083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7315200" y="510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koordjes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0116" name="Line 6"/>
          <p:cNvSpPr>
            <a:spLocks noChangeShapeType="1"/>
          </p:cNvSpPr>
          <p:nvPr/>
        </p:nvSpPr>
        <p:spPr bwMode="auto">
          <a:xfrm>
            <a:off x="3048000" y="3581400"/>
            <a:ext cx="4191000" cy="1752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17" name="Line 7"/>
          <p:cNvSpPr>
            <a:spLocks noChangeShapeType="1"/>
          </p:cNvSpPr>
          <p:nvPr/>
        </p:nvSpPr>
        <p:spPr bwMode="auto">
          <a:xfrm>
            <a:off x="4267200" y="3733800"/>
            <a:ext cx="3200400" cy="1524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18" name="Freeform 8"/>
          <p:cNvSpPr>
            <a:spLocks/>
          </p:cNvSpPr>
          <p:nvPr/>
        </p:nvSpPr>
        <p:spPr bwMode="auto">
          <a:xfrm>
            <a:off x="2201863" y="1231900"/>
            <a:ext cx="4298950" cy="4179888"/>
          </a:xfrm>
          <a:custGeom>
            <a:avLst/>
            <a:gdLst>
              <a:gd name="T0" fmla="*/ 2147483647 w 2708"/>
              <a:gd name="T1" fmla="*/ 2147483647 h 2633"/>
              <a:gd name="T2" fmla="*/ 2147483647 w 2708"/>
              <a:gd name="T3" fmla="*/ 2147483647 h 2633"/>
              <a:gd name="T4" fmla="*/ 2147483647 w 2708"/>
              <a:gd name="T5" fmla="*/ 2147483647 h 2633"/>
              <a:gd name="T6" fmla="*/ 2147483647 w 2708"/>
              <a:gd name="T7" fmla="*/ 2147483647 h 2633"/>
              <a:gd name="T8" fmla="*/ 2147483647 w 2708"/>
              <a:gd name="T9" fmla="*/ 2147483647 h 2633"/>
              <a:gd name="T10" fmla="*/ 2147483647 w 2708"/>
              <a:gd name="T11" fmla="*/ 2147483647 h 2633"/>
              <a:gd name="T12" fmla="*/ 2147483647 w 2708"/>
              <a:gd name="T13" fmla="*/ 2147483647 h 2633"/>
              <a:gd name="T14" fmla="*/ 2147483647 w 2708"/>
              <a:gd name="T15" fmla="*/ 2147483647 h 2633"/>
              <a:gd name="T16" fmla="*/ 2147483647 w 2708"/>
              <a:gd name="T17" fmla="*/ 2147483647 h 2633"/>
              <a:gd name="T18" fmla="*/ 2147483647 w 2708"/>
              <a:gd name="T19" fmla="*/ 2147483647 h 2633"/>
              <a:gd name="T20" fmla="*/ 2147483647 w 2708"/>
              <a:gd name="T21" fmla="*/ 2147483647 h 2633"/>
              <a:gd name="T22" fmla="*/ 2147483647 w 2708"/>
              <a:gd name="T23" fmla="*/ 2147483647 h 2633"/>
              <a:gd name="T24" fmla="*/ 2147483647 w 2708"/>
              <a:gd name="T25" fmla="*/ 2147483647 h 2633"/>
              <a:gd name="T26" fmla="*/ 2147483647 w 2708"/>
              <a:gd name="T27" fmla="*/ 2147483647 h 2633"/>
              <a:gd name="T28" fmla="*/ 2147483647 w 2708"/>
              <a:gd name="T29" fmla="*/ 2147483647 h 2633"/>
              <a:gd name="T30" fmla="*/ 2147483647 w 2708"/>
              <a:gd name="T31" fmla="*/ 2147483647 h 2633"/>
              <a:gd name="T32" fmla="*/ 2147483647 w 2708"/>
              <a:gd name="T33" fmla="*/ 2147483647 h 2633"/>
              <a:gd name="T34" fmla="*/ 2147483647 w 2708"/>
              <a:gd name="T35" fmla="*/ 2147483647 h 2633"/>
              <a:gd name="T36" fmla="*/ 2147483647 w 2708"/>
              <a:gd name="T37" fmla="*/ 2147483647 h 2633"/>
              <a:gd name="T38" fmla="*/ 2147483647 w 2708"/>
              <a:gd name="T39" fmla="*/ 2147483647 h 2633"/>
              <a:gd name="T40" fmla="*/ 2147483647 w 2708"/>
              <a:gd name="T41" fmla="*/ 2147483647 h 2633"/>
              <a:gd name="T42" fmla="*/ 2147483647 w 2708"/>
              <a:gd name="T43" fmla="*/ 2147483647 h 2633"/>
              <a:gd name="T44" fmla="*/ 2147483647 w 2708"/>
              <a:gd name="T45" fmla="*/ 2147483647 h 2633"/>
              <a:gd name="T46" fmla="*/ 2147483647 w 2708"/>
              <a:gd name="T47" fmla="*/ 2147483647 h 2633"/>
              <a:gd name="T48" fmla="*/ 2147483647 w 2708"/>
              <a:gd name="T49" fmla="*/ 2147483647 h 2633"/>
              <a:gd name="T50" fmla="*/ 2147483647 w 2708"/>
              <a:gd name="T51" fmla="*/ 2147483647 h 2633"/>
              <a:gd name="T52" fmla="*/ 2147483647 w 2708"/>
              <a:gd name="T53" fmla="*/ 2147483647 h 2633"/>
              <a:gd name="T54" fmla="*/ 2147483647 w 2708"/>
              <a:gd name="T55" fmla="*/ 2147483647 h 2633"/>
              <a:gd name="T56" fmla="*/ 2147483647 w 2708"/>
              <a:gd name="T57" fmla="*/ 2147483647 h 2633"/>
              <a:gd name="T58" fmla="*/ 2147483647 w 2708"/>
              <a:gd name="T59" fmla="*/ 2147483647 h 2633"/>
              <a:gd name="T60" fmla="*/ 2147483647 w 2708"/>
              <a:gd name="T61" fmla="*/ 2147483647 h 2633"/>
              <a:gd name="T62" fmla="*/ 2147483647 w 2708"/>
              <a:gd name="T63" fmla="*/ 2147483647 h 2633"/>
              <a:gd name="T64" fmla="*/ 2147483647 w 2708"/>
              <a:gd name="T65" fmla="*/ 2147483647 h 2633"/>
              <a:gd name="T66" fmla="*/ 2147483647 w 2708"/>
              <a:gd name="T67" fmla="*/ 2147483647 h 2633"/>
              <a:gd name="T68" fmla="*/ 2147483647 w 2708"/>
              <a:gd name="T69" fmla="*/ 2147483647 h 2633"/>
              <a:gd name="T70" fmla="*/ 2147483647 w 2708"/>
              <a:gd name="T71" fmla="*/ 2147483647 h 2633"/>
              <a:gd name="T72" fmla="*/ 2147483647 w 2708"/>
              <a:gd name="T73" fmla="*/ 2147483647 h 2633"/>
              <a:gd name="T74" fmla="*/ 2147483647 w 2708"/>
              <a:gd name="T75" fmla="*/ 2147483647 h 2633"/>
              <a:gd name="T76" fmla="*/ 2147483647 w 2708"/>
              <a:gd name="T77" fmla="*/ 2147483647 h 2633"/>
              <a:gd name="T78" fmla="*/ 2147483647 w 2708"/>
              <a:gd name="T79" fmla="*/ 2147483647 h 2633"/>
              <a:gd name="T80" fmla="*/ 2147483647 w 2708"/>
              <a:gd name="T81" fmla="*/ 2147483647 h 2633"/>
              <a:gd name="T82" fmla="*/ 2147483647 w 2708"/>
              <a:gd name="T83" fmla="*/ 2147483647 h 2633"/>
              <a:gd name="T84" fmla="*/ 2147483647 w 2708"/>
              <a:gd name="T85" fmla="*/ 2147483647 h 2633"/>
              <a:gd name="T86" fmla="*/ 2147483647 w 2708"/>
              <a:gd name="T87" fmla="*/ 2147483647 h 2633"/>
              <a:gd name="T88" fmla="*/ 2147483647 w 2708"/>
              <a:gd name="T89" fmla="*/ 2147483647 h 2633"/>
              <a:gd name="T90" fmla="*/ 2147483647 w 2708"/>
              <a:gd name="T91" fmla="*/ 0 h 2633"/>
              <a:gd name="T92" fmla="*/ 2147483647 w 2708"/>
              <a:gd name="T93" fmla="*/ 2147483647 h 2633"/>
              <a:gd name="T94" fmla="*/ 2147483647 w 2708"/>
              <a:gd name="T95" fmla="*/ 2147483647 h 2633"/>
              <a:gd name="T96" fmla="*/ 2147483647 w 2708"/>
              <a:gd name="T97" fmla="*/ 2147483647 h 2633"/>
              <a:gd name="T98" fmla="*/ 2147483647 w 2708"/>
              <a:gd name="T99" fmla="*/ 2147483647 h 2633"/>
              <a:gd name="T100" fmla="*/ 2147483647 w 2708"/>
              <a:gd name="T101" fmla="*/ 2147483647 h 2633"/>
              <a:gd name="T102" fmla="*/ 2147483647 w 2708"/>
              <a:gd name="T103" fmla="*/ 2147483647 h 2633"/>
              <a:gd name="T104" fmla="*/ 2147483647 w 2708"/>
              <a:gd name="T105" fmla="*/ 2147483647 h 2633"/>
              <a:gd name="T106" fmla="*/ 2147483647 w 2708"/>
              <a:gd name="T107" fmla="*/ 2147483647 h 2633"/>
              <a:gd name="T108" fmla="*/ 2147483647 w 2708"/>
              <a:gd name="T109" fmla="*/ 2147483647 h 2633"/>
              <a:gd name="T110" fmla="*/ 2147483647 w 2708"/>
              <a:gd name="T111" fmla="*/ 2147483647 h 2633"/>
              <a:gd name="T112" fmla="*/ 2147483647 w 2708"/>
              <a:gd name="T113" fmla="*/ 2147483647 h 2633"/>
              <a:gd name="T114" fmla="*/ 2147483647 w 2708"/>
              <a:gd name="T115" fmla="*/ 2147483647 h 2633"/>
              <a:gd name="T116" fmla="*/ 2147483647 w 2708"/>
              <a:gd name="T117" fmla="*/ 2147483647 h 2633"/>
              <a:gd name="T118" fmla="*/ 2147483647 w 2708"/>
              <a:gd name="T119" fmla="*/ 2147483647 h 2633"/>
              <a:gd name="T120" fmla="*/ 2147483647 w 2708"/>
              <a:gd name="T121" fmla="*/ 2147483647 h 2633"/>
              <a:gd name="T122" fmla="*/ 0 w 2708"/>
              <a:gd name="T123" fmla="*/ 2147483647 h 2633"/>
              <a:gd name="T124" fmla="*/ 2147483647 w 2708"/>
              <a:gd name="T125" fmla="*/ 2147483647 h 26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708"/>
              <a:gd name="T190" fmla="*/ 0 h 2633"/>
              <a:gd name="T191" fmla="*/ 2708 w 2708"/>
              <a:gd name="T192" fmla="*/ 2633 h 26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708" h="2633">
                <a:moveTo>
                  <a:pt x="59" y="1810"/>
                </a:moveTo>
                <a:cubicBezTo>
                  <a:pt x="98" y="1814"/>
                  <a:pt x="137" y="1816"/>
                  <a:pt x="176" y="1822"/>
                </a:cubicBezTo>
                <a:cubicBezTo>
                  <a:pt x="216" y="1828"/>
                  <a:pt x="243" y="1858"/>
                  <a:pt x="282" y="1869"/>
                </a:cubicBezTo>
                <a:cubicBezTo>
                  <a:pt x="352" y="1890"/>
                  <a:pt x="327" y="1878"/>
                  <a:pt x="423" y="1892"/>
                </a:cubicBezTo>
                <a:cubicBezTo>
                  <a:pt x="484" y="1901"/>
                  <a:pt x="538" y="1919"/>
                  <a:pt x="600" y="1928"/>
                </a:cubicBezTo>
                <a:cubicBezTo>
                  <a:pt x="689" y="1956"/>
                  <a:pt x="789" y="1966"/>
                  <a:pt x="882" y="1975"/>
                </a:cubicBezTo>
                <a:cubicBezTo>
                  <a:pt x="1008" y="2014"/>
                  <a:pt x="818" y="1951"/>
                  <a:pt x="952" y="2010"/>
                </a:cubicBezTo>
                <a:cubicBezTo>
                  <a:pt x="1018" y="2039"/>
                  <a:pt x="1112" y="2040"/>
                  <a:pt x="1176" y="2045"/>
                </a:cubicBezTo>
                <a:cubicBezTo>
                  <a:pt x="1279" y="2080"/>
                  <a:pt x="1398" y="2078"/>
                  <a:pt x="1505" y="2092"/>
                </a:cubicBezTo>
                <a:cubicBezTo>
                  <a:pt x="1548" y="2114"/>
                  <a:pt x="1591" y="2130"/>
                  <a:pt x="1634" y="2151"/>
                </a:cubicBezTo>
                <a:cubicBezTo>
                  <a:pt x="1672" y="2300"/>
                  <a:pt x="1663" y="2483"/>
                  <a:pt x="1669" y="2633"/>
                </a:cubicBezTo>
                <a:cubicBezTo>
                  <a:pt x="1747" y="2624"/>
                  <a:pt x="1829" y="2622"/>
                  <a:pt x="1904" y="2598"/>
                </a:cubicBezTo>
                <a:cubicBezTo>
                  <a:pt x="1942" y="2560"/>
                  <a:pt x="1960" y="2518"/>
                  <a:pt x="1998" y="2480"/>
                </a:cubicBezTo>
                <a:cubicBezTo>
                  <a:pt x="2018" y="2423"/>
                  <a:pt x="2067" y="2386"/>
                  <a:pt x="2104" y="2339"/>
                </a:cubicBezTo>
                <a:cubicBezTo>
                  <a:pt x="2156" y="2272"/>
                  <a:pt x="2187" y="2196"/>
                  <a:pt x="2234" y="2128"/>
                </a:cubicBezTo>
                <a:cubicBezTo>
                  <a:pt x="2253" y="2067"/>
                  <a:pt x="2274" y="2023"/>
                  <a:pt x="2304" y="1963"/>
                </a:cubicBezTo>
                <a:cubicBezTo>
                  <a:pt x="2315" y="1941"/>
                  <a:pt x="2328" y="1892"/>
                  <a:pt x="2328" y="1892"/>
                </a:cubicBezTo>
                <a:cubicBezTo>
                  <a:pt x="2355" y="1720"/>
                  <a:pt x="2413" y="1550"/>
                  <a:pt x="2469" y="1387"/>
                </a:cubicBezTo>
                <a:cubicBezTo>
                  <a:pt x="2478" y="1294"/>
                  <a:pt x="2474" y="1150"/>
                  <a:pt x="2527" y="1070"/>
                </a:cubicBezTo>
                <a:cubicBezTo>
                  <a:pt x="2546" y="958"/>
                  <a:pt x="2574" y="848"/>
                  <a:pt x="2610" y="740"/>
                </a:cubicBezTo>
                <a:cubicBezTo>
                  <a:pt x="2629" y="685"/>
                  <a:pt x="2636" y="636"/>
                  <a:pt x="2669" y="588"/>
                </a:cubicBezTo>
                <a:cubicBezTo>
                  <a:pt x="2678" y="519"/>
                  <a:pt x="2694" y="457"/>
                  <a:pt x="2704" y="388"/>
                </a:cubicBezTo>
                <a:cubicBezTo>
                  <a:pt x="2700" y="372"/>
                  <a:pt x="2708" y="341"/>
                  <a:pt x="2692" y="341"/>
                </a:cubicBezTo>
                <a:cubicBezTo>
                  <a:pt x="2664" y="341"/>
                  <a:pt x="2645" y="372"/>
                  <a:pt x="2621" y="388"/>
                </a:cubicBezTo>
                <a:cubicBezTo>
                  <a:pt x="2565" y="425"/>
                  <a:pt x="2519" y="445"/>
                  <a:pt x="2457" y="470"/>
                </a:cubicBezTo>
                <a:cubicBezTo>
                  <a:pt x="2434" y="479"/>
                  <a:pt x="2407" y="480"/>
                  <a:pt x="2386" y="494"/>
                </a:cubicBezTo>
                <a:cubicBezTo>
                  <a:pt x="2363" y="510"/>
                  <a:pt x="2316" y="541"/>
                  <a:pt x="2316" y="541"/>
                </a:cubicBezTo>
                <a:cubicBezTo>
                  <a:pt x="2290" y="618"/>
                  <a:pt x="2258" y="695"/>
                  <a:pt x="2245" y="776"/>
                </a:cubicBezTo>
                <a:cubicBezTo>
                  <a:pt x="2236" y="834"/>
                  <a:pt x="2232" y="913"/>
                  <a:pt x="2198" y="964"/>
                </a:cubicBezTo>
                <a:cubicBezTo>
                  <a:pt x="2157" y="1027"/>
                  <a:pt x="2185" y="989"/>
                  <a:pt x="2104" y="1070"/>
                </a:cubicBezTo>
                <a:cubicBezTo>
                  <a:pt x="1964" y="1210"/>
                  <a:pt x="2123" y="1095"/>
                  <a:pt x="2022" y="1164"/>
                </a:cubicBezTo>
                <a:cubicBezTo>
                  <a:pt x="2009" y="1202"/>
                  <a:pt x="2016" y="1204"/>
                  <a:pt x="1975" y="1222"/>
                </a:cubicBezTo>
                <a:cubicBezTo>
                  <a:pt x="1952" y="1232"/>
                  <a:pt x="1904" y="1246"/>
                  <a:pt x="1904" y="1246"/>
                </a:cubicBezTo>
                <a:cubicBezTo>
                  <a:pt x="1877" y="1242"/>
                  <a:pt x="1850" y="1236"/>
                  <a:pt x="1822" y="1234"/>
                </a:cubicBezTo>
                <a:cubicBezTo>
                  <a:pt x="1759" y="1228"/>
                  <a:pt x="1696" y="1228"/>
                  <a:pt x="1634" y="1222"/>
                </a:cubicBezTo>
                <a:cubicBezTo>
                  <a:pt x="1575" y="1216"/>
                  <a:pt x="1524" y="1179"/>
                  <a:pt x="1469" y="1164"/>
                </a:cubicBezTo>
                <a:cubicBezTo>
                  <a:pt x="1427" y="1153"/>
                  <a:pt x="1382" y="1151"/>
                  <a:pt x="1340" y="1140"/>
                </a:cubicBezTo>
                <a:cubicBezTo>
                  <a:pt x="1282" y="1102"/>
                  <a:pt x="1198" y="1093"/>
                  <a:pt x="1129" y="1081"/>
                </a:cubicBezTo>
                <a:cubicBezTo>
                  <a:pt x="1102" y="1064"/>
                  <a:pt x="1077" y="1051"/>
                  <a:pt x="1058" y="1023"/>
                </a:cubicBezTo>
                <a:cubicBezTo>
                  <a:pt x="1006" y="944"/>
                  <a:pt x="1093" y="1030"/>
                  <a:pt x="1023" y="952"/>
                </a:cubicBezTo>
                <a:cubicBezTo>
                  <a:pt x="1001" y="927"/>
                  <a:pt x="976" y="905"/>
                  <a:pt x="952" y="881"/>
                </a:cubicBezTo>
                <a:cubicBezTo>
                  <a:pt x="936" y="865"/>
                  <a:pt x="921" y="850"/>
                  <a:pt x="905" y="834"/>
                </a:cubicBezTo>
                <a:cubicBezTo>
                  <a:pt x="893" y="822"/>
                  <a:pt x="870" y="799"/>
                  <a:pt x="870" y="799"/>
                </a:cubicBezTo>
                <a:cubicBezTo>
                  <a:pt x="807" y="615"/>
                  <a:pt x="900" y="519"/>
                  <a:pt x="929" y="352"/>
                </a:cubicBezTo>
                <a:cubicBezTo>
                  <a:pt x="946" y="255"/>
                  <a:pt x="938" y="305"/>
                  <a:pt x="952" y="200"/>
                </a:cubicBezTo>
                <a:cubicBezTo>
                  <a:pt x="942" y="68"/>
                  <a:pt x="962" y="60"/>
                  <a:pt x="870" y="0"/>
                </a:cubicBezTo>
                <a:cubicBezTo>
                  <a:pt x="813" y="12"/>
                  <a:pt x="769" y="21"/>
                  <a:pt x="717" y="47"/>
                </a:cubicBezTo>
                <a:cubicBezTo>
                  <a:pt x="697" y="74"/>
                  <a:pt x="678" y="102"/>
                  <a:pt x="658" y="129"/>
                </a:cubicBezTo>
                <a:cubicBezTo>
                  <a:pt x="650" y="141"/>
                  <a:pt x="635" y="222"/>
                  <a:pt x="635" y="223"/>
                </a:cubicBezTo>
                <a:cubicBezTo>
                  <a:pt x="625" y="262"/>
                  <a:pt x="613" y="302"/>
                  <a:pt x="600" y="341"/>
                </a:cubicBezTo>
                <a:cubicBezTo>
                  <a:pt x="592" y="364"/>
                  <a:pt x="593" y="394"/>
                  <a:pt x="576" y="411"/>
                </a:cubicBezTo>
                <a:cubicBezTo>
                  <a:pt x="560" y="427"/>
                  <a:pt x="545" y="442"/>
                  <a:pt x="529" y="458"/>
                </a:cubicBezTo>
                <a:cubicBezTo>
                  <a:pt x="511" y="512"/>
                  <a:pt x="464" y="559"/>
                  <a:pt x="423" y="599"/>
                </a:cubicBezTo>
                <a:cubicBezTo>
                  <a:pt x="392" y="694"/>
                  <a:pt x="359" y="787"/>
                  <a:pt x="306" y="870"/>
                </a:cubicBezTo>
                <a:cubicBezTo>
                  <a:pt x="302" y="886"/>
                  <a:pt x="301" y="903"/>
                  <a:pt x="294" y="917"/>
                </a:cubicBezTo>
                <a:cubicBezTo>
                  <a:pt x="281" y="942"/>
                  <a:pt x="247" y="987"/>
                  <a:pt x="247" y="987"/>
                </a:cubicBezTo>
                <a:cubicBezTo>
                  <a:pt x="235" y="1033"/>
                  <a:pt x="212" y="1071"/>
                  <a:pt x="200" y="1117"/>
                </a:cubicBezTo>
                <a:cubicBezTo>
                  <a:pt x="186" y="1171"/>
                  <a:pt x="183" y="1211"/>
                  <a:pt x="153" y="1258"/>
                </a:cubicBezTo>
                <a:cubicBezTo>
                  <a:pt x="155" y="1286"/>
                  <a:pt x="190" y="1490"/>
                  <a:pt x="141" y="1552"/>
                </a:cubicBezTo>
                <a:cubicBezTo>
                  <a:pt x="132" y="1563"/>
                  <a:pt x="117" y="1566"/>
                  <a:pt x="106" y="1575"/>
                </a:cubicBezTo>
                <a:cubicBezTo>
                  <a:pt x="77" y="1599"/>
                  <a:pt x="35" y="1650"/>
                  <a:pt x="24" y="1681"/>
                </a:cubicBezTo>
                <a:cubicBezTo>
                  <a:pt x="16" y="1704"/>
                  <a:pt x="0" y="1751"/>
                  <a:pt x="0" y="1751"/>
                </a:cubicBezTo>
                <a:cubicBezTo>
                  <a:pt x="18" y="1804"/>
                  <a:pt x="1" y="1781"/>
                  <a:pt x="59" y="1810"/>
                </a:cubicBez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 flipH="1" flipV="1">
            <a:off x="2286000" y="533400"/>
            <a:ext cx="838200" cy="2133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0" name="Text Box 10"/>
          <p:cNvSpPr txBox="1">
            <a:spLocks noChangeArrowheads="1"/>
          </p:cNvSpPr>
          <p:nvPr/>
        </p:nvSpPr>
        <p:spPr bwMode="auto">
          <a:xfrm>
            <a:off x="1676400" y="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linkerkamer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0121" name="Text Box 11"/>
          <p:cNvSpPr txBox="1">
            <a:spLocks noChangeArrowheads="1"/>
          </p:cNvSpPr>
          <p:nvPr/>
        </p:nvSpPr>
        <p:spPr bwMode="auto">
          <a:xfrm>
            <a:off x="5791200" y="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weefsel van de linkerboezem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 flipV="1">
            <a:off x="5410200" y="762000"/>
            <a:ext cx="45720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3" name="Text Box 15"/>
          <p:cNvSpPr txBox="1">
            <a:spLocks noChangeArrowheads="1"/>
          </p:cNvSpPr>
          <p:nvPr/>
        </p:nvSpPr>
        <p:spPr bwMode="auto">
          <a:xfrm>
            <a:off x="7239000" y="251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klepvliezen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0124" name="Line 16"/>
          <p:cNvSpPr>
            <a:spLocks noChangeShapeType="1"/>
          </p:cNvSpPr>
          <p:nvPr/>
        </p:nvSpPr>
        <p:spPr bwMode="auto">
          <a:xfrm>
            <a:off x="4572000" y="2209800"/>
            <a:ext cx="2590800" cy="457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370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De rechterhelft</a:t>
            </a:r>
            <a:endParaRPr lang="nl-NL" smtClean="0"/>
          </a:p>
        </p:txBody>
      </p:sp>
      <p:pic>
        <p:nvPicPr>
          <p:cNvPr id="91139" name="Picture 5" descr="C:\Mijn documenten\EINDWERK-BIOLOGIE\fotos eindwerk\hart-lever fotos\DSC001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419100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C:\Mijn documenten\EINDWERK-BIOLOGIE\fotos eindwerk\hart-lever fotos\DSC00107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koordjes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2164" name="Line 6"/>
          <p:cNvSpPr>
            <a:spLocks noChangeShapeType="1"/>
          </p:cNvSpPr>
          <p:nvPr/>
        </p:nvSpPr>
        <p:spPr bwMode="auto">
          <a:xfrm flipH="1" flipV="1">
            <a:off x="838200" y="685800"/>
            <a:ext cx="2971800" cy="990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165" name="Line 7"/>
          <p:cNvSpPr>
            <a:spLocks noChangeShapeType="1"/>
          </p:cNvSpPr>
          <p:nvPr/>
        </p:nvSpPr>
        <p:spPr bwMode="auto">
          <a:xfrm flipH="1" flipV="1">
            <a:off x="1066800" y="685800"/>
            <a:ext cx="37338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166" name="Line 9"/>
          <p:cNvSpPr>
            <a:spLocks noChangeShapeType="1"/>
          </p:cNvSpPr>
          <p:nvPr/>
        </p:nvSpPr>
        <p:spPr bwMode="auto">
          <a:xfrm flipH="1">
            <a:off x="1981200" y="4038600"/>
            <a:ext cx="23622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167" name="Text Box 10"/>
          <p:cNvSpPr txBox="1">
            <a:spLocks noChangeArrowheads="1"/>
          </p:cNvSpPr>
          <p:nvPr/>
        </p:nvSpPr>
        <p:spPr bwMode="auto">
          <a:xfrm>
            <a:off x="457200" y="4724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rechterkamer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2168" name="Text Box 11"/>
          <p:cNvSpPr txBox="1">
            <a:spLocks noChangeArrowheads="1"/>
          </p:cNvSpPr>
          <p:nvPr/>
        </p:nvSpPr>
        <p:spPr bwMode="auto">
          <a:xfrm>
            <a:off x="2819400" y="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klepvliezen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2169" name="Line 12"/>
          <p:cNvSpPr>
            <a:spLocks noChangeShapeType="1"/>
          </p:cNvSpPr>
          <p:nvPr/>
        </p:nvSpPr>
        <p:spPr bwMode="auto">
          <a:xfrm flipH="1" flipV="1">
            <a:off x="3810000" y="457200"/>
            <a:ext cx="152400" cy="457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170" name="Freeform 13"/>
          <p:cNvSpPr>
            <a:spLocks/>
          </p:cNvSpPr>
          <p:nvPr/>
        </p:nvSpPr>
        <p:spPr bwMode="auto">
          <a:xfrm>
            <a:off x="3048000" y="609600"/>
            <a:ext cx="4114800" cy="5486400"/>
          </a:xfrm>
          <a:custGeom>
            <a:avLst/>
            <a:gdLst>
              <a:gd name="T0" fmla="*/ 2147483647 w 2592"/>
              <a:gd name="T1" fmla="*/ 2147483647 h 3456"/>
              <a:gd name="T2" fmla="*/ 2147483647 w 2592"/>
              <a:gd name="T3" fmla="*/ 2147483647 h 3456"/>
              <a:gd name="T4" fmla="*/ 2147483647 w 2592"/>
              <a:gd name="T5" fmla="*/ 2147483647 h 3456"/>
              <a:gd name="T6" fmla="*/ 2147483647 w 2592"/>
              <a:gd name="T7" fmla="*/ 2147483647 h 3456"/>
              <a:gd name="T8" fmla="*/ 0 w 2592"/>
              <a:gd name="T9" fmla="*/ 2147483647 h 3456"/>
              <a:gd name="T10" fmla="*/ 2147483647 w 2592"/>
              <a:gd name="T11" fmla="*/ 2147483647 h 3456"/>
              <a:gd name="T12" fmla="*/ 2147483647 w 2592"/>
              <a:gd name="T13" fmla="*/ 2147483647 h 3456"/>
              <a:gd name="T14" fmla="*/ 2147483647 w 2592"/>
              <a:gd name="T15" fmla="*/ 2147483647 h 3456"/>
              <a:gd name="T16" fmla="*/ 2147483647 w 2592"/>
              <a:gd name="T17" fmla="*/ 2147483647 h 3456"/>
              <a:gd name="T18" fmla="*/ 2147483647 w 2592"/>
              <a:gd name="T19" fmla="*/ 2147483647 h 3456"/>
              <a:gd name="T20" fmla="*/ 2147483647 w 2592"/>
              <a:gd name="T21" fmla="*/ 2147483647 h 3456"/>
              <a:gd name="T22" fmla="*/ 2147483647 w 2592"/>
              <a:gd name="T23" fmla="*/ 2147483647 h 3456"/>
              <a:gd name="T24" fmla="*/ 2147483647 w 2592"/>
              <a:gd name="T25" fmla="*/ 2147483647 h 3456"/>
              <a:gd name="T26" fmla="*/ 2147483647 w 2592"/>
              <a:gd name="T27" fmla="*/ 2147483647 h 3456"/>
              <a:gd name="T28" fmla="*/ 2147483647 w 2592"/>
              <a:gd name="T29" fmla="*/ 2147483647 h 3456"/>
              <a:gd name="T30" fmla="*/ 2147483647 w 2592"/>
              <a:gd name="T31" fmla="*/ 2147483647 h 3456"/>
              <a:gd name="T32" fmla="*/ 2147483647 w 2592"/>
              <a:gd name="T33" fmla="*/ 2147483647 h 3456"/>
              <a:gd name="T34" fmla="*/ 2147483647 w 2592"/>
              <a:gd name="T35" fmla="*/ 2147483647 h 3456"/>
              <a:gd name="T36" fmla="*/ 2147483647 w 2592"/>
              <a:gd name="T37" fmla="*/ 2147483647 h 3456"/>
              <a:gd name="T38" fmla="*/ 2147483647 w 2592"/>
              <a:gd name="T39" fmla="*/ 2147483647 h 3456"/>
              <a:gd name="T40" fmla="*/ 2147483647 w 2592"/>
              <a:gd name="T41" fmla="*/ 2147483647 h 3456"/>
              <a:gd name="T42" fmla="*/ 2147483647 w 2592"/>
              <a:gd name="T43" fmla="*/ 0 h 3456"/>
              <a:gd name="T44" fmla="*/ 2147483647 w 2592"/>
              <a:gd name="T45" fmla="*/ 0 h 3456"/>
              <a:gd name="T46" fmla="*/ 2147483647 w 2592"/>
              <a:gd name="T47" fmla="*/ 2147483647 h 3456"/>
              <a:gd name="T48" fmla="*/ 2147483647 w 2592"/>
              <a:gd name="T49" fmla="*/ 2147483647 h 3456"/>
              <a:gd name="T50" fmla="*/ 2147483647 w 2592"/>
              <a:gd name="T51" fmla="*/ 2147483647 h 3456"/>
              <a:gd name="T52" fmla="*/ 2147483647 w 2592"/>
              <a:gd name="T53" fmla="*/ 2147483647 h 34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592"/>
              <a:gd name="T82" fmla="*/ 0 h 3456"/>
              <a:gd name="T83" fmla="*/ 2592 w 2592"/>
              <a:gd name="T84" fmla="*/ 3456 h 34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592" h="3456">
                <a:moveTo>
                  <a:pt x="432" y="648"/>
                </a:moveTo>
                <a:cubicBezTo>
                  <a:pt x="424" y="664"/>
                  <a:pt x="419" y="682"/>
                  <a:pt x="408" y="696"/>
                </a:cubicBezTo>
                <a:cubicBezTo>
                  <a:pt x="399" y="707"/>
                  <a:pt x="372" y="720"/>
                  <a:pt x="372" y="720"/>
                </a:cubicBezTo>
                <a:lnTo>
                  <a:pt x="192" y="960"/>
                </a:lnTo>
                <a:lnTo>
                  <a:pt x="0" y="1200"/>
                </a:lnTo>
                <a:lnTo>
                  <a:pt x="48" y="1344"/>
                </a:lnTo>
                <a:lnTo>
                  <a:pt x="192" y="1920"/>
                </a:lnTo>
                <a:lnTo>
                  <a:pt x="384" y="1968"/>
                </a:lnTo>
                <a:lnTo>
                  <a:pt x="384" y="2208"/>
                </a:lnTo>
                <a:lnTo>
                  <a:pt x="384" y="2352"/>
                </a:lnTo>
                <a:lnTo>
                  <a:pt x="624" y="2496"/>
                </a:lnTo>
                <a:lnTo>
                  <a:pt x="960" y="2640"/>
                </a:lnTo>
                <a:lnTo>
                  <a:pt x="1056" y="2784"/>
                </a:lnTo>
                <a:lnTo>
                  <a:pt x="1056" y="2976"/>
                </a:lnTo>
                <a:lnTo>
                  <a:pt x="1248" y="3456"/>
                </a:lnTo>
                <a:lnTo>
                  <a:pt x="1728" y="3456"/>
                </a:lnTo>
                <a:lnTo>
                  <a:pt x="2016" y="2688"/>
                </a:lnTo>
                <a:lnTo>
                  <a:pt x="2112" y="2208"/>
                </a:lnTo>
                <a:lnTo>
                  <a:pt x="2160" y="1728"/>
                </a:lnTo>
                <a:lnTo>
                  <a:pt x="2256" y="816"/>
                </a:lnTo>
                <a:lnTo>
                  <a:pt x="2352" y="288"/>
                </a:lnTo>
                <a:lnTo>
                  <a:pt x="2592" y="0"/>
                </a:lnTo>
                <a:lnTo>
                  <a:pt x="1680" y="0"/>
                </a:lnTo>
                <a:lnTo>
                  <a:pt x="1392" y="336"/>
                </a:lnTo>
                <a:lnTo>
                  <a:pt x="1056" y="720"/>
                </a:lnTo>
                <a:lnTo>
                  <a:pt x="816" y="1056"/>
                </a:lnTo>
                <a:lnTo>
                  <a:pt x="432" y="648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891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De scheidingswand</a:t>
            </a:r>
            <a:endParaRPr lang="nl-NL" smtClean="0"/>
          </a:p>
        </p:txBody>
      </p:sp>
      <p:pic>
        <p:nvPicPr>
          <p:cNvPr id="93187" name="Picture 5" descr="C:\Mijn documenten\EINDWERK-BIOLOGIE\fotos eindwerk\hart-lever fotos\DSC001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05162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C:\Mijn documenten\EINDWERK-BIOLOGIE\fotos eindwerk\hart-lever fotos\DSC00110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5943600" y="5410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scheidingswand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4212" name="Line 6"/>
          <p:cNvSpPr>
            <a:spLocks noChangeShapeType="1"/>
          </p:cNvSpPr>
          <p:nvPr/>
        </p:nvSpPr>
        <p:spPr bwMode="auto">
          <a:xfrm>
            <a:off x="4876800" y="2895600"/>
            <a:ext cx="1981200" cy="2590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838200" y="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rechterkamer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4214" name="Line 8"/>
          <p:cNvSpPr>
            <a:spLocks noChangeShapeType="1"/>
          </p:cNvSpPr>
          <p:nvPr/>
        </p:nvSpPr>
        <p:spPr bwMode="auto">
          <a:xfrm flipH="1" flipV="1">
            <a:off x="1905000" y="304800"/>
            <a:ext cx="838200" cy="2971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4215" name="Text Box 9"/>
          <p:cNvSpPr txBox="1">
            <a:spLocks noChangeArrowheads="1"/>
          </p:cNvSpPr>
          <p:nvPr/>
        </p:nvSpPr>
        <p:spPr bwMode="auto">
          <a:xfrm>
            <a:off x="6019800" y="228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linkerkamer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4216" name="Line 10"/>
          <p:cNvSpPr>
            <a:spLocks noChangeShapeType="1"/>
          </p:cNvSpPr>
          <p:nvPr/>
        </p:nvSpPr>
        <p:spPr bwMode="auto">
          <a:xfrm flipV="1">
            <a:off x="6096000" y="609600"/>
            <a:ext cx="457200" cy="2362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4217" name="Freeform 12"/>
          <p:cNvSpPr>
            <a:spLocks/>
          </p:cNvSpPr>
          <p:nvPr/>
        </p:nvSpPr>
        <p:spPr bwMode="auto">
          <a:xfrm>
            <a:off x="2895600" y="609600"/>
            <a:ext cx="2895600" cy="5486400"/>
          </a:xfrm>
          <a:custGeom>
            <a:avLst/>
            <a:gdLst>
              <a:gd name="T0" fmla="*/ 2147483647 w 1824"/>
              <a:gd name="T1" fmla="*/ 2147483647 h 3456"/>
              <a:gd name="T2" fmla="*/ 2147483647 w 1824"/>
              <a:gd name="T3" fmla="*/ 2147483647 h 3456"/>
              <a:gd name="T4" fmla="*/ 2147483647 w 1824"/>
              <a:gd name="T5" fmla="*/ 2147483647 h 3456"/>
              <a:gd name="T6" fmla="*/ 2147483647 w 1824"/>
              <a:gd name="T7" fmla="*/ 2147483647 h 3456"/>
              <a:gd name="T8" fmla="*/ 2147483647 w 1824"/>
              <a:gd name="T9" fmla="*/ 2147483647 h 3456"/>
              <a:gd name="T10" fmla="*/ 2147483647 w 1824"/>
              <a:gd name="T11" fmla="*/ 2147483647 h 3456"/>
              <a:gd name="T12" fmla="*/ 0 w 1824"/>
              <a:gd name="T13" fmla="*/ 2147483647 h 3456"/>
              <a:gd name="T14" fmla="*/ 2147483647 w 1824"/>
              <a:gd name="T15" fmla="*/ 2147483647 h 3456"/>
              <a:gd name="T16" fmla="*/ 2147483647 w 1824"/>
              <a:gd name="T17" fmla="*/ 2147483647 h 3456"/>
              <a:gd name="T18" fmla="*/ 2147483647 w 1824"/>
              <a:gd name="T19" fmla="*/ 2147483647 h 3456"/>
              <a:gd name="T20" fmla="*/ 2147483647 w 1824"/>
              <a:gd name="T21" fmla="*/ 2147483647 h 3456"/>
              <a:gd name="T22" fmla="*/ 2147483647 w 1824"/>
              <a:gd name="T23" fmla="*/ 2147483647 h 3456"/>
              <a:gd name="T24" fmla="*/ 2147483647 w 1824"/>
              <a:gd name="T25" fmla="*/ 2147483647 h 3456"/>
              <a:gd name="T26" fmla="*/ 2147483647 w 1824"/>
              <a:gd name="T27" fmla="*/ 2147483647 h 3456"/>
              <a:gd name="T28" fmla="*/ 2147483647 w 1824"/>
              <a:gd name="T29" fmla="*/ 0 h 3456"/>
              <a:gd name="T30" fmla="*/ 2147483647 w 1824"/>
              <a:gd name="T31" fmla="*/ 0 h 3456"/>
              <a:gd name="T32" fmla="*/ 2147483647 w 1824"/>
              <a:gd name="T33" fmla="*/ 2147483647 h 3456"/>
              <a:gd name="T34" fmla="*/ 2147483647 w 1824"/>
              <a:gd name="T35" fmla="*/ 2147483647 h 3456"/>
              <a:gd name="T36" fmla="*/ 2147483647 w 1824"/>
              <a:gd name="T37" fmla="*/ 2147483647 h 3456"/>
              <a:gd name="T38" fmla="*/ 2147483647 w 1824"/>
              <a:gd name="T39" fmla="*/ 2147483647 h 3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24"/>
              <a:gd name="T61" fmla="*/ 0 h 3456"/>
              <a:gd name="T62" fmla="*/ 1824 w 1824"/>
              <a:gd name="T63" fmla="*/ 3456 h 3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24" h="3456">
                <a:moveTo>
                  <a:pt x="696" y="648"/>
                </a:moveTo>
                <a:cubicBezTo>
                  <a:pt x="704" y="672"/>
                  <a:pt x="724" y="695"/>
                  <a:pt x="720" y="720"/>
                </a:cubicBezTo>
                <a:cubicBezTo>
                  <a:pt x="711" y="772"/>
                  <a:pt x="641" y="813"/>
                  <a:pt x="624" y="864"/>
                </a:cubicBezTo>
                <a:cubicBezTo>
                  <a:pt x="604" y="923"/>
                  <a:pt x="616" y="844"/>
                  <a:pt x="600" y="972"/>
                </a:cubicBezTo>
                <a:lnTo>
                  <a:pt x="528" y="1920"/>
                </a:lnTo>
                <a:lnTo>
                  <a:pt x="192" y="3120"/>
                </a:lnTo>
                <a:lnTo>
                  <a:pt x="0" y="3456"/>
                </a:lnTo>
                <a:lnTo>
                  <a:pt x="1104" y="3456"/>
                </a:lnTo>
                <a:lnTo>
                  <a:pt x="1680" y="2688"/>
                </a:lnTo>
                <a:lnTo>
                  <a:pt x="1776" y="1584"/>
                </a:lnTo>
                <a:lnTo>
                  <a:pt x="1776" y="1296"/>
                </a:lnTo>
                <a:lnTo>
                  <a:pt x="1728" y="1008"/>
                </a:lnTo>
                <a:lnTo>
                  <a:pt x="1824" y="432"/>
                </a:lnTo>
                <a:lnTo>
                  <a:pt x="1824" y="288"/>
                </a:lnTo>
                <a:lnTo>
                  <a:pt x="1776" y="0"/>
                </a:lnTo>
                <a:lnTo>
                  <a:pt x="1440" y="0"/>
                </a:lnTo>
                <a:lnTo>
                  <a:pt x="1104" y="240"/>
                </a:lnTo>
                <a:lnTo>
                  <a:pt x="1008" y="432"/>
                </a:lnTo>
                <a:lnTo>
                  <a:pt x="768" y="672"/>
                </a:lnTo>
                <a:lnTo>
                  <a:pt x="720" y="768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45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C:\Mijn documenten\EINDWERK-BIOLOGIE\fotos eindwerk\longen2\DSC00106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67587" name="Line 5"/>
          <p:cNvSpPr>
            <a:spLocks noChangeShapeType="1"/>
          </p:cNvSpPr>
          <p:nvPr/>
        </p:nvSpPr>
        <p:spPr bwMode="auto">
          <a:xfrm flipV="1">
            <a:off x="5410200" y="2209800"/>
            <a:ext cx="1828800" cy="914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7391400" y="2057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rundshart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7589" name="Line 7"/>
          <p:cNvSpPr>
            <a:spLocks noChangeShapeType="1"/>
          </p:cNvSpPr>
          <p:nvPr/>
        </p:nvSpPr>
        <p:spPr bwMode="auto">
          <a:xfrm flipH="1" flipV="1">
            <a:off x="2133600" y="1295400"/>
            <a:ext cx="381000" cy="2514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1295400" y="838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varkenshart</a:t>
            </a:r>
            <a:endParaRPr lang="nl-N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06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Waar vertrekken de bloedvaten?</a:t>
            </a:r>
            <a:endParaRPr lang="nl-NL" smtClean="0"/>
          </a:p>
        </p:txBody>
      </p:sp>
      <p:pic>
        <p:nvPicPr>
          <p:cNvPr id="95235" name="Picture 5" descr="C:\Mijn documenten\EINDWERK-BIOLOGIE\fotos eindwerk\hart-lever fotos\DSC001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56866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De longslagader vertrekt in…</a:t>
            </a:r>
            <a:endParaRPr lang="nl-NL" smtClean="0"/>
          </a:p>
        </p:txBody>
      </p:sp>
      <p:pic>
        <p:nvPicPr>
          <p:cNvPr id="96259" name="Picture 5" descr="C:\Mijn documenten\EINDWERK-BIOLOGIE\fotos eindwerk\hart-lever fotos\DSC001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606834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C:\Mijn documenten\EINDWERK-BIOLOGIE\fotos eindwerk\hart-lever fotos\DSC00106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97283" name="Line 5"/>
          <p:cNvSpPr>
            <a:spLocks noChangeShapeType="1"/>
          </p:cNvSpPr>
          <p:nvPr/>
        </p:nvSpPr>
        <p:spPr bwMode="auto">
          <a:xfrm flipH="1">
            <a:off x="2590800" y="838200"/>
            <a:ext cx="2667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914400" y="609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longslagader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457200" y="6324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rechterkamer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7286" name="Line 8"/>
          <p:cNvSpPr>
            <a:spLocks noChangeShapeType="1"/>
          </p:cNvSpPr>
          <p:nvPr/>
        </p:nvSpPr>
        <p:spPr bwMode="auto">
          <a:xfrm flipH="1">
            <a:off x="1524000" y="3886200"/>
            <a:ext cx="2362200" cy="2514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96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De aorta vertrekt in…</a:t>
            </a:r>
            <a:endParaRPr lang="nl-NL" smtClean="0"/>
          </a:p>
        </p:txBody>
      </p:sp>
      <p:pic>
        <p:nvPicPr>
          <p:cNvPr id="98307" name="Picture 5" descr="C:\Mijn documenten\EINDWERK-BIOLOGIE\fotos eindwerk\hart-lever fotos\DSC001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758443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C:\Mijn documenten\EINDWERK-BIOLOGIE\fotos eindwerk\hart-lever fotos\DSC00102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99331" name="Line 5"/>
          <p:cNvSpPr>
            <a:spLocks noChangeShapeType="1"/>
          </p:cNvSpPr>
          <p:nvPr/>
        </p:nvSpPr>
        <p:spPr bwMode="auto">
          <a:xfrm flipH="1">
            <a:off x="2743200" y="1371600"/>
            <a:ext cx="1676400" cy="457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1905000" y="1676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aorta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6553200" y="3810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linkerboezem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9334" name="Line 8"/>
          <p:cNvSpPr>
            <a:spLocks noChangeShapeType="1"/>
          </p:cNvSpPr>
          <p:nvPr/>
        </p:nvSpPr>
        <p:spPr bwMode="auto">
          <a:xfrm>
            <a:off x="5943600" y="2895600"/>
            <a:ext cx="1066800" cy="990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6096000" y="1066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longslagader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9336" name="Line 10"/>
          <p:cNvSpPr>
            <a:spLocks noChangeShapeType="1"/>
          </p:cNvSpPr>
          <p:nvPr/>
        </p:nvSpPr>
        <p:spPr bwMode="auto">
          <a:xfrm flipV="1">
            <a:off x="5181600" y="1447800"/>
            <a:ext cx="1676400" cy="152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1143000" y="518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rechterboezem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9338" name="Line 12"/>
          <p:cNvSpPr>
            <a:spLocks noChangeShapeType="1"/>
          </p:cNvSpPr>
          <p:nvPr/>
        </p:nvSpPr>
        <p:spPr bwMode="auto">
          <a:xfrm flipH="1">
            <a:off x="2438400" y="3886200"/>
            <a:ext cx="1905000" cy="144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753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BE" smtClean="0"/>
              <a:t>Bloed moet stromen, maar NIET terugvloeien</a:t>
            </a:r>
            <a:endParaRPr lang="nl-NL" smtClean="0"/>
          </a:p>
        </p:txBody>
      </p:sp>
      <p:pic>
        <p:nvPicPr>
          <p:cNvPr id="100355" name="Picture 5" descr="C:\Mijn documenten\EINDWERK-BIOLOGIE\fotos eindwerk\hart-lever fotos\DSC000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613401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C:\Mijn documenten\EINDWERK-BIOLOGIE\fotos eindwerk\hart-lever fotos\DSC00051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101379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48200" y="6400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3 halvemaanvormige kleppen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101380" name="Line 6"/>
          <p:cNvSpPr>
            <a:spLocks noChangeShapeType="1"/>
          </p:cNvSpPr>
          <p:nvPr/>
        </p:nvSpPr>
        <p:spPr bwMode="auto">
          <a:xfrm>
            <a:off x="4876800" y="4419600"/>
            <a:ext cx="83820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1381" name="Text Box 8"/>
          <p:cNvSpPr txBox="1">
            <a:spLocks noChangeArrowheads="1"/>
          </p:cNvSpPr>
          <p:nvPr/>
        </p:nvSpPr>
        <p:spPr bwMode="auto">
          <a:xfrm>
            <a:off x="3657600" y="152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aorta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101382" name="Line 9"/>
          <p:cNvSpPr>
            <a:spLocks noChangeShapeType="1"/>
          </p:cNvSpPr>
          <p:nvPr/>
        </p:nvSpPr>
        <p:spPr bwMode="auto">
          <a:xfrm flipV="1">
            <a:off x="4114800" y="533400"/>
            <a:ext cx="0" cy="1828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05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Het hart: aan de voorkant bekeken</a:t>
            </a:r>
            <a:endParaRPr lang="nl-NL" smtClean="0"/>
          </a:p>
        </p:txBody>
      </p:sp>
      <p:pic>
        <p:nvPicPr>
          <p:cNvPr id="68611" name="Picture 5" descr="C:\Mijn documenten\EINDWERK-BIOLOGIE\fotos eindwerk\hart-lever fotos\DSC00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427934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C:\Mijn documenten\EINDWERK-BIOLOGIE\fotos eindwerk\hart-lever fotos\DSC00021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69635" name="Line 5"/>
          <p:cNvSpPr>
            <a:spLocks noChangeShapeType="1"/>
          </p:cNvSpPr>
          <p:nvPr/>
        </p:nvSpPr>
        <p:spPr bwMode="auto">
          <a:xfrm flipV="1">
            <a:off x="5486400" y="3048000"/>
            <a:ext cx="1371600" cy="76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36" name="Line 6"/>
          <p:cNvSpPr>
            <a:spLocks noChangeShapeType="1"/>
          </p:cNvSpPr>
          <p:nvPr/>
        </p:nvSpPr>
        <p:spPr bwMode="auto">
          <a:xfrm flipH="1">
            <a:off x="2438400" y="1905000"/>
            <a:ext cx="1371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37" name="Line 7"/>
          <p:cNvSpPr>
            <a:spLocks noChangeShapeType="1"/>
          </p:cNvSpPr>
          <p:nvPr/>
        </p:nvSpPr>
        <p:spPr bwMode="auto">
          <a:xfrm flipV="1">
            <a:off x="5105400" y="1828800"/>
            <a:ext cx="1752600" cy="533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38" name="Line 8"/>
          <p:cNvSpPr>
            <a:spLocks noChangeShapeType="1"/>
          </p:cNvSpPr>
          <p:nvPr/>
        </p:nvSpPr>
        <p:spPr bwMode="auto">
          <a:xfrm flipH="1" flipV="1">
            <a:off x="4648200" y="1143000"/>
            <a:ext cx="83820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39" name="Text Box 9"/>
          <p:cNvSpPr txBox="1">
            <a:spLocks noChangeArrowheads="1"/>
          </p:cNvSpPr>
          <p:nvPr/>
        </p:nvSpPr>
        <p:spPr bwMode="auto">
          <a:xfrm>
            <a:off x="609600" y="1676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rechterboezem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6781800" y="2895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linkerboezem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9641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781800" y="1600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longslagader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964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886200" y="685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aorta</a:t>
            </a:r>
            <a:endParaRPr lang="nl-N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5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De bloedvaten: beter bekeken</a:t>
            </a:r>
            <a:endParaRPr lang="nl-NL" smtClean="0"/>
          </a:p>
        </p:txBody>
      </p:sp>
      <p:pic>
        <p:nvPicPr>
          <p:cNvPr id="70659" name="Picture 5" descr="C:\Mijn documenten\EINDWERK-BIOLOGIE\fotos eindwerk\hart-lever fotos\DSC000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96835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28" descr="C:\Mijn documenten\EINDWERK-BIOLOGIE\fotos eindwerk\hart-lever fotos\DSC00044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71683" name="Line 1029"/>
          <p:cNvSpPr>
            <a:spLocks noChangeShapeType="1"/>
          </p:cNvSpPr>
          <p:nvPr/>
        </p:nvSpPr>
        <p:spPr bwMode="auto">
          <a:xfrm flipH="1" flipV="1">
            <a:off x="1981200" y="1371600"/>
            <a:ext cx="2057400" cy="1371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684" name="Line 1030"/>
          <p:cNvSpPr>
            <a:spLocks noChangeShapeType="1"/>
          </p:cNvSpPr>
          <p:nvPr/>
        </p:nvSpPr>
        <p:spPr bwMode="auto">
          <a:xfrm flipH="1" flipV="1">
            <a:off x="6400800" y="1143000"/>
            <a:ext cx="304800" cy="1905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685" name="Text Box 1031"/>
          <p:cNvSpPr txBox="1">
            <a:spLocks noChangeArrowheads="1"/>
          </p:cNvSpPr>
          <p:nvPr/>
        </p:nvSpPr>
        <p:spPr bwMode="auto">
          <a:xfrm>
            <a:off x="914400" y="914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longslagader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1686" name="Text Box 1032"/>
          <p:cNvSpPr txBox="1">
            <a:spLocks noChangeArrowheads="1"/>
          </p:cNvSpPr>
          <p:nvPr/>
        </p:nvSpPr>
        <p:spPr bwMode="auto">
          <a:xfrm>
            <a:off x="5867400" y="685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aorta</a:t>
            </a:r>
            <a:endParaRPr lang="nl-N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9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C:\Mijn documenten\EINDWERK-BIOLOGIE\fotos eindwerk\hart-lever fotos\DSC00062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5200" cy="5486400"/>
          </a:xfrm>
          <a:noFill/>
        </p:spPr>
      </p:pic>
      <p:sp>
        <p:nvSpPr>
          <p:cNvPr id="72707" name="Line 5"/>
          <p:cNvSpPr>
            <a:spLocks noChangeShapeType="1"/>
          </p:cNvSpPr>
          <p:nvPr/>
        </p:nvSpPr>
        <p:spPr bwMode="auto">
          <a:xfrm flipH="1">
            <a:off x="1752600" y="2819400"/>
            <a:ext cx="1600200" cy="3810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1066800" y="63246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onderste holle ader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5410200" y="6248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bovenste holle ader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2710" name="Line 8"/>
          <p:cNvSpPr>
            <a:spLocks noChangeShapeType="1"/>
          </p:cNvSpPr>
          <p:nvPr/>
        </p:nvSpPr>
        <p:spPr bwMode="auto">
          <a:xfrm>
            <a:off x="5257800" y="1981200"/>
            <a:ext cx="1295400" cy="4343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381000" y="228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longslagader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2712" name="Line 10"/>
          <p:cNvSpPr>
            <a:spLocks noChangeShapeType="1"/>
          </p:cNvSpPr>
          <p:nvPr/>
        </p:nvSpPr>
        <p:spPr bwMode="auto">
          <a:xfrm flipH="1" flipV="1">
            <a:off x="1371600" y="609600"/>
            <a:ext cx="914400" cy="1524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33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8" descr="C:\Mijn documenten\EINDWERK-BIOLOGIE\fotos eindwerk\hart-lever fotos\DSC00066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13613" cy="5484813"/>
          </a:xfrm>
          <a:noFill/>
        </p:spPr>
      </p:pic>
      <p:sp>
        <p:nvSpPr>
          <p:cNvPr id="73731" name="Line 1029"/>
          <p:cNvSpPr>
            <a:spLocks noChangeShapeType="1"/>
          </p:cNvSpPr>
          <p:nvPr/>
        </p:nvSpPr>
        <p:spPr bwMode="auto">
          <a:xfrm flipH="1">
            <a:off x="1600200" y="2895600"/>
            <a:ext cx="35814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32" name="Line 1030"/>
          <p:cNvSpPr>
            <a:spLocks noChangeShapeType="1"/>
          </p:cNvSpPr>
          <p:nvPr/>
        </p:nvSpPr>
        <p:spPr bwMode="auto">
          <a:xfrm flipH="1">
            <a:off x="2971800" y="5334000"/>
            <a:ext cx="1828800" cy="914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33" name="Line 1031"/>
          <p:cNvSpPr>
            <a:spLocks noChangeShapeType="1"/>
          </p:cNvSpPr>
          <p:nvPr/>
        </p:nvSpPr>
        <p:spPr bwMode="auto">
          <a:xfrm flipH="1" flipV="1">
            <a:off x="1600200" y="1524000"/>
            <a:ext cx="1295400" cy="1143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34" name="Line 1032"/>
          <p:cNvSpPr>
            <a:spLocks noChangeShapeType="1"/>
          </p:cNvSpPr>
          <p:nvPr/>
        </p:nvSpPr>
        <p:spPr bwMode="auto">
          <a:xfrm flipH="1" flipV="1">
            <a:off x="1752600" y="3200400"/>
            <a:ext cx="5029200" cy="152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35" name="Text Box 1033"/>
          <p:cNvSpPr txBox="1">
            <a:spLocks noChangeArrowheads="1"/>
          </p:cNvSpPr>
          <p:nvPr/>
        </p:nvSpPr>
        <p:spPr bwMode="auto">
          <a:xfrm>
            <a:off x="609600" y="106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linkerboezem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3736" name="Text Box 1034"/>
          <p:cNvSpPr txBox="1">
            <a:spLocks noChangeArrowheads="1"/>
          </p:cNvSpPr>
          <p:nvPr/>
        </p:nvSpPr>
        <p:spPr bwMode="auto">
          <a:xfrm>
            <a:off x="304800" y="2895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longaders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3737" name="Text Box 1035"/>
          <p:cNvSpPr txBox="1">
            <a:spLocks noChangeArrowheads="1"/>
          </p:cNvSpPr>
          <p:nvPr/>
        </p:nvSpPr>
        <p:spPr bwMode="auto">
          <a:xfrm>
            <a:off x="2209800" y="6172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2400">
                <a:latin typeface="Times New Roman" pitchFamily="18" charset="0"/>
              </a:rPr>
              <a:t>vetweefsel</a:t>
            </a:r>
            <a:endParaRPr lang="nl-N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08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230</Words>
  <Application>Microsoft Office PowerPoint</Application>
  <PresentationFormat>Diavoorstelling (4:3)</PresentationFormat>
  <Paragraphs>80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Trebuchet MS</vt:lpstr>
      <vt:lpstr>Kantoorthema</vt:lpstr>
      <vt:lpstr>Onderzoek van een varkenshart.</vt:lpstr>
      <vt:lpstr>Vergelijking runderhart met een varkenshart</vt:lpstr>
      <vt:lpstr>PowerPoint-presentatie</vt:lpstr>
      <vt:lpstr>Het hart: aan de voorkant bekeken</vt:lpstr>
      <vt:lpstr>PowerPoint-presentatie</vt:lpstr>
      <vt:lpstr>De bloedvaten: beter bekeken</vt:lpstr>
      <vt:lpstr>PowerPoint-presentatie</vt:lpstr>
      <vt:lpstr>PowerPoint-presentatie</vt:lpstr>
      <vt:lpstr>PowerPoint-presentatie</vt:lpstr>
      <vt:lpstr>Het hart: van de achterkant bekeken</vt:lpstr>
      <vt:lpstr>PowerPoint-presentatie</vt:lpstr>
      <vt:lpstr>Een beschermend vlies</vt:lpstr>
      <vt:lpstr>PowerPoint-presentatie</vt:lpstr>
      <vt:lpstr>Het hart: voedsel is nodig</vt:lpstr>
      <vt:lpstr>PowerPoint-presentatie</vt:lpstr>
      <vt:lpstr>Boezems: aparte ruimtes</vt:lpstr>
      <vt:lpstr>De rechterboezem</vt:lpstr>
      <vt:lpstr>PowerPoint-presentatie</vt:lpstr>
      <vt:lpstr>De linkerboezem</vt:lpstr>
      <vt:lpstr>PowerPoint-presentatie</vt:lpstr>
      <vt:lpstr>Het hart: in de lengte doorgesneden en opengeklapt</vt:lpstr>
      <vt:lpstr>PowerPoint-presentatie</vt:lpstr>
      <vt:lpstr>De delen van het hart: beter bekeken</vt:lpstr>
      <vt:lpstr>De linkerhelft</vt:lpstr>
      <vt:lpstr>PowerPoint-presentatie</vt:lpstr>
      <vt:lpstr>De rechterhelft</vt:lpstr>
      <vt:lpstr>PowerPoint-presentatie</vt:lpstr>
      <vt:lpstr>De scheidingswand</vt:lpstr>
      <vt:lpstr>PowerPoint-presentatie</vt:lpstr>
      <vt:lpstr>Waar vertrekken de bloedvaten?</vt:lpstr>
      <vt:lpstr>De longslagader vertrekt in…</vt:lpstr>
      <vt:lpstr>PowerPoint-presentatie</vt:lpstr>
      <vt:lpstr>De aorta vertrekt in…</vt:lpstr>
      <vt:lpstr>PowerPoint-presentatie</vt:lpstr>
      <vt:lpstr>Bloed moet stromen, maar NIET terugvloeien</vt:lpstr>
      <vt:lpstr>PowerPoint-presentatie</vt:lpstr>
    </vt:vector>
  </TitlesOfParts>
  <Company>Lyceumstraat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bescherming.</dc:title>
  <dc:creator>Twents Carmel College</dc:creator>
  <cp:lastModifiedBy>Voert, RB (Rob) ter</cp:lastModifiedBy>
  <cp:revision>8</cp:revision>
  <dcterms:created xsi:type="dcterms:W3CDTF">2012-01-16T09:53:18Z</dcterms:created>
  <dcterms:modified xsi:type="dcterms:W3CDTF">2020-01-29T14:08:00Z</dcterms:modified>
</cp:coreProperties>
</file>