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5" r:id="rId17"/>
    <p:sldId id="273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CCCC00"/>
    <a:srgbClr val="CC0000"/>
    <a:srgbClr val="0000FF"/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93" autoAdjust="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818BEC3-8DB4-4106-9D86-C10AFB0CD7D6}" type="datetimeFigureOut">
              <a:rPr lang="nl-NL"/>
              <a:pPr>
                <a:defRPr/>
              </a:pPr>
              <a:t>26-2-2019</a:t>
            </a:fld>
            <a:endParaRPr lang="nl-NL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384B30-65F2-4691-BDF5-3675964E98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798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12E3EC-4A65-487B-BB39-01C932CEF712}" type="datetimeFigureOut">
              <a:rPr lang="nl-NL"/>
              <a:pPr>
                <a:defRPr/>
              </a:pPr>
              <a:t>26-2-2019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A3428F-F421-4259-9F0B-FF2DA16E81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045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043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5021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041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480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00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3" r:id="rId3"/>
    <p:sldLayoutId id="2147483694" r:id="rId4"/>
    <p:sldLayoutId id="2147483695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9.jpe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ioplek.org/animaties/fotosynthese/vaatbundel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180481" y="960995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Practicum plantenanatomie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288523" y="1422660"/>
            <a:ext cx="86157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Lijst van practica:</a:t>
            </a:r>
          </a:p>
          <a:p>
            <a:r>
              <a:rPr lang="nl-NL" b="1" dirty="0"/>
              <a:t>1. </a:t>
            </a:r>
            <a:r>
              <a:rPr lang="nl-NL" b="1" dirty="0" smtClean="0"/>
              <a:t>Dwarsdoorsnede van de wortel va Mais (practicum 1)</a:t>
            </a:r>
            <a:endParaRPr lang="nl-NL" dirty="0"/>
          </a:p>
          <a:p>
            <a:r>
              <a:rPr lang="nl-NL" b="1" dirty="0"/>
              <a:t>2. De kruidachtige stengel: Boterbloem (practicum 2 en 3) </a:t>
            </a:r>
            <a:endParaRPr lang="nl-NL" dirty="0"/>
          </a:p>
          <a:p>
            <a:r>
              <a:rPr lang="nl-NL" b="1" dirty="0"/>
              <a:t>2a. Top. </a:t>
            </a:r>
            <a:r>
              <a:rPr lang="nl-NL" b="1" dirty="0" err="1"/>
              <a:t>tek</a:t>
            </a:r>
            <a:r>
              <a:rPr lang="nl-NL" b="1" dirty="0"/>
              <a:t>. van de stengel (practicum 2)</a:t>
            </a:r>
            <a:endParaRPr lang="nl-NL" dirty="0"/>
          </a:p>
          <a:p>
            <a:r>
              <a:rPr lang="nl-NL" b="1" dirty="0"/>
              <a:t>2b. Top. </a:t>
            </a:r>
            <a:r>
              <a:rPr lang="nl-NL" b="1" dirty="0" err="1"/>
              <a:t>tek</a:t>
            </a:r>
            <a:r>
              <a:rPr lang="nl-NL" b="1" dirty="0"/>
              <a:t>. van een vaatbundel (practicum 2)</a:t>
            </a:r>
            <a:endParaRPr lang="nl-NL" dirty="0"/>
          </a:p>
          <a:p>
            <a:r>
              <a:rPr lang="nl-NL" b="1" dirty="0"/>
              <a:t>2c. Detailtekening van de hele stengel (practicum 3)</a:t>
            </a:r>
            <a:endParaRPr lang="nl-NL" dirty="0"/>
          </a:p>
          <a:p>
            <a:r>
              <a:rPr lang="nl-NL" b="1" dirty="0" smtClean="0"/>
              <a:t>3. De houtachtige stengel. (practicum 4)</a:t>
            </a:r>
            <a:endParaRPr lang="nl-NL" dirty="0" smtClean="0"/>
          </a:p>
          <a:p>
            <a:r>
              <a:rPr lang="nl-NL" b="1" dirty="0"/>
              <a:t>3</a:t>
            </a:r>
            <a:r>
              <a:rPr lang="nl-NL" b="1" dirty="0" smtClean="0"/>
              <a:t>a. Top. </a:t>
            </a:r>
            <a:r>
              <a:rPr lang="nl-NL" b="1" dirty="0" err="1" smtClean="0"/>
              <a:t>tek</a:t>
            </a:r>
            <a:r>
              <a:rPr lang="nl-NL" b="1" dirty="0" smtClean="0"/>
              <a:t>. van de stam van de Amerikaanse eik</a:t>
            </a:r>
            <a:endParaRPr lang="nl-NL" dirty="0" smtClean="0"/>
          </a:p>
          <a:p>
            <a:r>
              <a:rPr lang="nl-NL" b="1" dirty="0"/>
              <a:t>3</a:t>
            </a:r>
            <a:r>
              <a:rPr lang="nl-NL" b="1" dirty="0" smtClean="0"/>
              <a:t>b. Top. </a:t>
            </a:r>
            <a:r>
              <a:rPr lang="nl-NL" b="1" dirty="0" err="1" smtClean="0"/>
              <a:t>tek</a:t>
            </a:r>
            <a:r>
              <a:rPr lang="nl-NL" b="1" dirty="0" smtClean="0"/>
              <a:t>. van de stam van de Linde</a:t>
            </a:r>
            <a:endParaRPr lang="nl-NL" dirty="0" smtClean="0"/>
          </a:p>
          <a:p>
            <a:r>
              <a:rPr lang="nl-NL" b="1" dirty="0"/>
              <a:t>4</a:t>
            </a:r>
            <a:r>
              <a:rPr lang="nl-NL" b="1" dirty="0" smtClean="0"/>
              <a:t>. </a:t>
            </a:r>
            <a:r>
              <a:rPr lang="nl-NL" b="1" dirty="0"/>
              <a:t>Het blad van de Oleander </a:t>
            </a:r>
            <a:endParaRPr lang="nl-NL" b="1" dirty="0" smtClean="0"/>
          </a:p>
          <a:p>
            <a:r>
              <a:rPr lang="nl-NL" b="1" dirty="0" smtClean="0"/>
              <a:t>4a</a:t>
            </a:r>
            <a:r>
              <a:rPr lang="nl-NL" b="1" dirty="0"/>
              <a:t>. Top. </a:t>
            </a:r>
            <a:r>
              <a:rPr lang="nl-NL" b="1" dirty="0" err="1"/>
              <a:t>tek</a:t>
            </a:r>
            <a:r>
              <a:rPr lang="nl-NL" b="1" dirty="0"/>
              <a:t>. van de hoofdnerf</a:t>
            </a:r>
            <a:endParaRPr lang="nl-NL" dirty="0"/>
          </a:p>
          <a:p>
            <a:r>
              <a:rPr lang="nl-NL" b="1" dirty="0" smtClean="0"/>
              <a:t>4b</a:t>
            </a:r>
            <a:r>
              <a:rPr lang="nl-NL" b="1" dirty="0"/>
              <a:t>. Detailtekening van de </a:t>
            </a:r>
            <a:r>
              <a:rPr lang="nl-NL" b="1" dirty="0" smtClean="0"/>
              <a:t>bladschijf </a:t>
            </a:r>
          </a:p>
          <a:p>
            <a:r>
              <a:rPr lang="nl-NL" b="1" dirty="0" smtClean="0"/>
              <a:t>5</a:t>
            </a:r>
            <a:r>
              <a:rPr lang="nl-NL" b="1" dirty="0"/>
              <a:t>. </a:t>
            </a:r>
            <a:r>
              <a:rPr lang="nl-NL" b="1" dirty="0" err="1"/>
              <a:t>Zelfsnijden</a:t>
            </a:r>
            <a:r>
              <a:rPr lang="nl-NL" b="1" dirty="0"/>
              <a:t> van de Papyrus. Top. </a:t>
            </a:r>
            <a:r>
              <a:rPr lang="nl-NL" b="1" dirty="0" err="1"/>
              <a:t>tek</a:t>
            </a:r>
            <a:r>
              <a:rPr lang="nl-NL" b="1" dirty="0"/>
              <a:t>. van de stengel </a:t>
            </a:r>
          </a:p>
          <a:p>
            <a:r>
              <a:rPr lang="nl-NL" b="1" dirty="0" smtClean="0"/>
              <a:t>6. Inhaalpracticum</a:t>
            </a:r>
            <a:endParaRPr lang="nl-NL" b="1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90" y="4423481"/>
            <a:ext cx="1785147" cy="14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93215" y="969717"/>
            <a:ext cx="90507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err="1"/>
              <a:t>Tek</a:t>
            </a:r>
            <a:r>
              <a:rPr lang="nl-NL" sz="2000" b="1" dirty="0"/>
              <a:t>. </a:t>
            </a:r>
            <a:r>
              <a:rPr lang="nl-NL" sz="2000" b="1" dirty="0" smtClean="0"/>
              <a:t>4a</a:t>
            </a:r>
            <a:r>
              <a:rPr lang="nl-NL" sz="2000" b="1" dirty="0"/>
              <a:t>. Maak een topografische tekening van een segment </a:t>
            </a:r>
            <a:r>
              <a:rPr lang="nl-NL" sz="2000" b="1" dirty="0" smtClean="0"/>
              <a:t> </a:t>
            </a:r>
          </a:p>
          <a:p>
            <a:r>
              <a:rPr lang="nl-NL" sz="2000" b="1" dirty="0"/>
              <a:t> </a:t>
            </a:r>
            <a:r>
              <a:rPr lang="nl-NL" sz="2000" b="1" dirty="0" smtClean="0"/>
              <a:t>             uit </a:t>
            </a:r>
            <a:r>
              <a:rPr lang="nl-NL" sz="2000" b="1" dirty="0"/>
              <a:t>de stam van de Amerikaanse eik in het linker </a:t>
            </a:r>
            <a:endParaRPr lang="nl-NL" sz="2000" b="1" dirty="0" smtClean="0"/>
          </a:p>
          <a:p>
            <a:r>
              <a:rPr lang="nl-NL" sz="2000" b="1" dirty="0"/>
              <a:t> </a:t>
            </a:r>
            <a:r>
              <a:rPr lang="nl-NL" sz="2000" b="1" dirty="0" smtClean="0"/>
              <a:t>             segmentgedeelte </a:t>
            </a:r>
            <a:r>
              <a:rPr lang="nl-NL" sz="2000" b="1" dirty="0"/>
              <a:t>van je A4. </a:t>
            </a:r>
          </a:p>
          <a:p>
            <a:r>
              <a:rPr lang="nl-NL" sz="2000" b="1" dirty="0"/>
              <a:t>Bij deze opdracht maak je gebruik van het kant en klaar preparaat nr. 11. </a:t>
            </a:r>
            <a:endParaRPr lang="nl-NL" sz="2000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 smtClean="0"/>
          </a:p>
          <a:p>
            <a:r>
              <a:rPr lang="nl-NL" sz="2000" b="1" dirty="0" smtClean="0"/>
              <a:t>Dwarsdoorsnede </a:t>
            </a:r>
            <a:r>
              <a:rPr lang="nl-NL" sz="2000" b="1" dirty="0"/>
              <a:t>van de jonge stam van de Linde.</a:t>
            </a:r>
            <a:endParaRPr lang="nl-NL" sz="2000" dirty="0"/>
          </a:p>
          <a:p>
            <a:r>
              <a:rPr lang="nl-NL" sz="2000" b="1" dirty="0" err="1"/>
              <a:t>Tek</a:t>
            </a:r>
            <a:r>
              <a:rPr lang="nl-NL" sz="2000" b="1" dirty="0"/>
              <a:t> </a:t>
            </a:r>
            <a:r>
              <a:rPr lang="nl-NL" sz="2000" b="1" dirty="0" smtClean="0"/>
              <a:t>4b</a:t>
            </a:r>
            <a:r>
              <a:rPr lang="nl-NL" sz="2000" b="1" dirty="0"/>
              <a:t>. Maak een topografische tekening van een segment </a:t>
            </a:r>
            <a:endParaRPr lang="nl-NL" sz="2000" b="1" dirty="0" smtClean="0"/>
          </a:p>
          <a:p>
            <a:r>
              <a:rPr lang="nl-NL" sz="2000" b="1" dirty="0"/>
              <a:t> </a:t>
            </a:r>
            <a:r>
              <a:rPr lang="nl-NL" sz="2000" b="1" dirty="0" smtClean="0"/>
              <a:t>            uit </a:t>
            </a:r>
            <a:r>
              <a:rPr lang="nl-NL" sz="2000" b="1" dirty="0"/>
              <a:t>de stam van de Linde in het rechter </a:t>
            </a:r>
            <a:r>
              <a:rPr lang="nl-NL" sz="2000" b="1" dirty="0" smtClean="0"/>
              <a:t> </a:t>
            </a:r>
          </a:p>
          <a:p>
            <a:r>
              <a:rPr lang="nl-NL" sz="2000" b="1" dirty="0"/>
              <a:t> </a:t>
            </a:r>
            <a:r>
              <a:rPr lang="nl-NL" sz="2000" b="1" dirty="0" smtClean="0"/>
              <a:t>            segmentgedeelte </a:t>
            </a:r>
            <a:r>
              <a:rPr lang="nl-NL" sz="2000" b="1" dirty="0"/>
              <a:t>van je A4. </a:t>
            </a:r>
            <a:endParaRPr lang="nl-NL" sz="20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5" y="2279201"/>
            <a:ext cx="7771975" cy="280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-1" y="959178"/>
            <a:ext cx="9019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008000"/>
                </a:solidFill>
              </a:rPr>
              <a:t>Practicum </a:t>
            </a:r>
            <a:r>
              <a:rPr lang="nl-NL" sz="2000" b="1" dirty="0" smtClean="0">
                <a:solidFill>
                  <a:srgbClr val="008000"/>
                </a:solidFill>
              </a:rPr>
              <a:t>4. </a:t>
            </a:r>
            <a:r>
              <a:rPr lang="nl-NL" sz="2000" b="1" dirty="0">
                <a:solidFill>
                  <a:srgbClr val="008000"/>
                </a:solidFill>
              </a:rPr>
              <a:t>De houtachtige stengel. </a:t>
            </a:r>
          </a:p>
          <a:p>
            <a:r>
              <a:rPr lang="nl-NL" sz="2000" b="1" dirty="0">
                <a:solidFill>
                  <a:srgbClr val="008000"/>
                </a:solidFill>
              </a:rPr>
              <a:t>Dwarsdoorsnede tak Linde en dwarsdoorsnede stam Amerikaanse eik.</a:t>
            </a:r>
            <a:endParaRPr lang="nl-NL" sz="2000" dirty="0">
              <a:solidFill>
                <a:srgbClr val="008000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541537" y="2175029"/>
            <a:ext cx="1152000" cy="413699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H="1">
            <a:off x="1693537" y="2351103"/>
            <a:ext cx="1261247" cy="396092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5860124" y="1997476"/>
            <a:ext cx="1304156" cy="431454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708124" y="2175029"/>
            <a:ext cx="1152000" cy="413699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Vrije vorm 10"/>
          <p:cNvSpPr/>
          <p:nvPr/>
        </p:nvSpPr>
        <p:spPr>
          <a:xfrm>
            <a:off x="674703" y="2343347"/>
            <a:ext cx="2166151" cy="319954"/>
          </a:xfrm>
          <a:custGeom>
            <a:avLst/>
            <a:gdLst>
              <a:gd name="connsiteX0" fmla="*/ 0 w 2166151"/>
              <a:gd name="connsiteY0" fmla="*/ 248933 h 319954"/>
              <a:gd name="connsiteX1" fmla="*/ 44388 w 2166151"/>
              <a:gd name="connsiteY1" fmla="*/ 222300 h 319954"/>
              <a:gd name="connsiteX2" fmla="*/ 142043 w 2166151"/>
              <a:gd name="connsiteY2" fmla="*/ 177911 h 319954"/>
              <a:gd name="connsiteX3" fmla="*/ 195309 w 2166151"/>
              <a:gd name="connsiteY3" fmla="*/ 124645 h 319954"/>
              <a:gd name="connsiteX4" fmla="*/ 221942 w 2166151"/>
              <a:gd name="connsiteY4" fmla="*/ 106890 h 319954"/>
              <a:gd name="connsiteX5" fmla="*/ 257452 w 2166151"/>
              <a:gd name="connsiteY5" fmla="*/ 80257 h 319954"/>
              <a:gd name="connsiteX6" fmla="*/ 310718 w 2166151"/>
              <a:gd name="connsiteY6" fmla="*/ 71379 h 319954"/>
              <a:gd name="connsiteX7" fmla="*/ 363984 w 2166151"/>
              <a:gd name="connsiteY7" fmla="*/ 80257 h 319954"/>
              <a:gd name="connsiteX8" fmla="*/ 408373 w 2166151"/>
              <a:gd name="connsiteY8" fmla="*/ 89135 h 319954"/>
              <a:gd name="connsiteX9" fmla="*/ 488272 w 2166151"/>
              <a:gd name="connsiteY9" fmla="*/ 53624 h 319954"/>
              <a:gd name="connsiteX10" fmla="*/ 514905 w 2166151"/>
              <a:gd name="connsiteY10" fmla="*/ 26991 h 319954"/>
              <a:gd name="connsiteX11" fmla="*/ 656947 w 2166151"/>
              <a:gd name="connsiteY11" fmla="*/ 44746 h 319954"/>
              <a:gd name="connsiteX12" fmla="*/ 772357 w 2166151"/>
              <a:gd name="connsiteY12" fmla="*/ 26991 h 319954"/>
              <a:gd name="connsiteX13" fmla="*/ 825623 w 2166151"/>
              <a:gd name="connsiteY13" fmla="*/ 358 h 319954"/>
              <a:gd name="connsiteX14" fmla="*/ 941033 w 2166151"/>
              <a:gd name="connsiteY14" fmla="*/ 18113 h 319954"/>
              <a:gd name="connsiteX15" fmla="*/ 1029810 w 2166151"/>
              <a:gd name="connsiteY15" fmla="*/ 358 h 319954"/>
              <a:gd name="connsiteX16" fmla="*/ 1189608 w 2166151"/>
              <a:gd name="connsiteY16" fmla="*/ 35869 h 319954"/>
              <a:gd name="connsiteX17" fmla="*/ 1242874 w 2166151"/>
              <a:gd name="connsiteY17" fmla="*/ 89135 h 319954"/>
              <a:gd name="connsiteX18" fmla="*/ 1278384 w 2166151"/>
              <a:gd name="connsiteY18" fmla="*/ 133523 h 319954"/>
              <a:gd name="connsiteX19" fmla="*/ 1331650 w 2166151"/>
              <a:gd name="connsiteY19" fmla="*/ 160156 h 319954"/>
              <a:gd name="connsiteX20" fmla="*/ 1766656 w 2166151"/>
              <a:gd name="connsiteY20" fmla="*/ 177911 h 319954"/>
              <a:gd name="connsiteX21" fmla="*/ 1819922 w 2166151"/>
              <a:gd name="connsiteY21" fmla="*/ 195667 h 319954"/>
              <a:gd name="connsiteX22" fmla="*/ 1855433 w 2166151"/>
              <a:gd name="connsiteY22" fmla="*/ 204544 h 319954"/>
              <a:gd name="connsiteX23" fmla="*/ 1917577 w 2166151"/>
              <a:gd name="connsiteY23" fmla="*/ 248933 h 319954"/>
              <a:gd name="connsiteX24" fmla="*/ 2015231 w 2166151"/>
              <a:gd name="connsiteY24" fmla="*/ 302199 h 319954"/>
              <a:gd name="connsiteX25" fmla="*/ 2104008 w 2166151"/>
              <a:gd name="connsiteY25" fmla="*/ 266688 h 319954"/>
              <a:gd name="connsiteX26" fmla="*/ 2148396 w 2166151"/>
              <a:gd name="connsiteY26" fmla="*/ 275566 h 319954"/>
              <a:gd name="connsiteX27" fmla="*/ 2166151 w 2166151"/>
              <a:gd name="connsiteY27" fmla="*/ 319954 h 31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66151" h="319954">
                <a:moveTo>
                  <a:pt x="0" y="248933"/>
                </a:moveTo>
                <a:cubicBezTo>
                  <a:pt x="14796" y="240055"/>
                  <a:pt x="28955" y="230017"/>
                  <a:pt x="44388" y="222300"/>
                </a:cubicBezTo>
                <a:cubicBezTo>
                  <a:pt x="76370" y="206309"/>
                  <a:pt x="112023" y="197336"/>
                  <a:pt x="142043" y="177911"/>
                </a:cubicBezTo>
                <a:cubicBezTo>
                  <a:pt x="163124" y="164270"/>
                  <a:pt x="174416" y="138573"/>
                  <a:pt x="195309" y="124645"/>
                </a:cubicBezTo>
                <a:cubicBezTo>
                  <a:pt x="204187" y="118727"/>
                  <a:pt x="213260" y="113092"/>
                  <a:pt x="221942" y="106890"/>
                </a:cubicBezTo>
                <a:cubicBezTo>
                  <a:pt x="233982" y="98290"/>
                  <a:pt x="243714" y="85752"/>
                  <a:pt x="257452" y="80257"/>
                </a:cubicBezTo>
                <a:cubicBezTo>
                  <a:pt x="274165" y="73572"/>
                  <a:pt x="292963" y="74338"/>
                  <a:pt x="310718" y="71379"/>
                </a:cubicBezTo>
                <a:lnTo>
                  <a:pt x="363984" y="80257"/>
                </a:lnTo>
                <a:cubicBezTo>
                  <a:pt x="378830" y="82956"/>
                  <a:pt x="393619" y="92297"/>
                  <a:pt x="408373" y="89135"/>
                </a:cubicBezTo>
                <a:cubicBezTo>
                  <a:pt x="436871" y="83028"/>
                  <a:pt x="461639" y="65461"/>
                  <a:pt x="488272" y="53624"/>
                </a:cubicBezTo>
                <a:cubicBezTo>
                  <a:pt x="497150" y="44746"/>
                  <a:pt x="505260" y="35028"/>
                  <a:pt x="514905" y="26991"/>
                </a:cubicBezTo>
                <a:cubicBezTo>
                  <a:pt x="566245" y="-15792"/>
                  <a:pt x="564471" y="16292"/>
                  <a:pt x="656947" y="44746"/>
                </a:cubicBezTo>
                <a:cubicBezTo>
                  <a:pt x="695417" y="38828"/>
                  <a:pt x="734716" y="36896"/>
                  <a:pt x="772357" y="26991"/>
                </a:cubicBezTo>
                <a:cubicBezTo>
                  <a:pt x="791554" y="21939"/>
                  <a:pt x="805799" y="1401"/>
                  <a:pt x="825623" y="358"/>
                </a:cubicBezTo>
                <a:cubicBezTo>
                  <a:pt x="864492" y="-1688"/>
                  <a:pt x="902563" y="12195"/>
                  <a:pt x="941033" y="18113"/>
                </a:cubicBezTo>
                <a:cubicBezTo>
                  <a:pt x="970625" y="12195"/>
                  <a:pt x="999673" y="1944"/>
                  <a:pt x="1029810" y="358"/>
                </a:cubicBezTo>
                <a:cubicBezTo>
                  <a:pt x="1091877" y="-2908"/>
                  <a:pt x="1132200" y="16733"/>
                  <a:pt x="1189608" y="35869"/>
                </a:cubicBezTo>
                <a:cubicBezTo>
                  <a:pt x="1229063" y="114780"/>
                  <a:pt x="1179744" y="33896"/>
                  <a:pt x="1242874" y="89135"/>
                </a:cubicBezTo>
                <a:cubicBezTo>
                  <a:pt x="1257134" y="101612"/>
                  <a:pt x="1263588" y="121686"/>
                  <a:pt x="1278384" y="133523"/>
                </a:cubicBezTo>
                <a:cubicBezTo>
                  <a:pt x="1293885" y="145924"/>
                  <a:pt x="1311880" y="158359"/>
                  <a:pt x="1331650" y="160156"/>
                </a:cubicBezTo>
                <a:cubicBezTo>
                  <a:pt x="1476177" y="173295"/>
                  <a:pt x="1621654" y="171993"/>
                  <a:pt x="1766656" y="177911"/>
                </a:cubicBezTo>
                <a:cubicBezTo>
                  <a:pt x="1784411" y="183830"/>
                  <a:pt x="1801995" y="190289"/>
                  <a:pt x="1819922" y="195667"/>
                </a:cubicBezTo>
                <a:cubicBezTo>
                  <a:pt x="1831609" y="199173"/>
                  <a:pt x="1844722" y="198701"/>
                  <a:pt x="1855433" y="204544"/>
                </a:cubicBezTo>
                <a:cubicBezTo>
                  <a:pt x="1877781" y="216734"/>
                  <a:pt x="1895856" y="235659"/>
                  <a:pt x="1917577" y="248933"/>
                </a:cubicBezTo>
                <a:cubicBezTo>
                  <a:pt x="1949216" y="268268"/>
                  <a:pt x="1982680" y="284444"/>
                  <a:pt x="2015231" y="302199"/>
                </a:cubicBezTo>
                <a:cubicBezTo>
                  <a:pt x="2034855" y="292387"/>
                  <a:pt x="2076624" y="266688"/>
                  <a:pt x="2104008" y="266688"/>
                </a:cubicBezTo>
                <a:cubicBezTo>
                  <a:pt x="2119097" y="266688"/>
                  <a:pt x="2133600" y="272607"/>
                  <a:pt x="2148396" y="275566"/>
                </a:cubicBezTo>
                <a:cubicBezTo>
                  <a:pt x="2159366" y="308476"/>
                  <a:pt x="2153089" y="293829"/>
                  <a:pt x="2166151" y="319954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 11"/>
          <p:cNvSpPr/>
          <p:nvPr/>
        </p:nvSpPr>
        <p:spPr>
          <a:xfrm>
            <a:off x="4998128" y="2858610"/>
            <a:ext cx="1837678" cy="275207"/>
          </a:xfrm>
          <a:custGeom>
            <a:avLst/>
            <a:gdLst>
              <a:gd name="connsiteX0" fmla="*/ 0 w 1837678"/>
              <a:gd name="connsiteY0" fmla="*/ 275207 h 275207"/>
              <a:gd name="connsiteX1" fmla="*/ 337352 w 1837678"/>
              <a:gd name="connsiteY1" fmla="*/ 115409 h 275207"/>
              <a:gd name="connsiteX2" fmla="*/ 435006 w 1837678"/>
              <a:gd name="connsiteY2" fmla="*/ 133165 h 275207"/>
              <a:gd name="connsiteX3" fmla="*/ 532660 w 1837678"/>
              <a:gd name="connsiteY3" fmla="*/ 44388 h 275207"/>
              <a:gd name="connsiteX4" fmla="*/ 603682 w 1837678"/>
              <a:gd name="connsiteY4" fmla="*/ 0 h 275207"/>
              <a:gd name="connsiteX5" fmla="*/ 727969 w 1837678"/>
              <a:gd name="connsiteY5" fmla="*/ 26633 h 275207"/>
              <a:gd name="connsiteX6" fmla="*/ 825623 w 1837678"/>
              <a:gd name="connsiteY6" fmla="*/ 115409 h 275207"/>
              <a:gd name="connsiteX7" fmla="*/ 1287262 w 1837678"/>
              <a:gd name="connsiteY7" fmla="*/ 106532 h 275207"/>
              <a:gd name="connsiteX8" fmla="*/ 1340528 w 1837678"/>
              <a:gd name="connsiteY8" fmla="*/ 115409 h 275207"/>
              <a:gd name="connsiteX9" fmla="*/ 1500326 w 1837678"/>
              <a:gd name="connsiteY9" fmla="*/ 159798 h 275207"/>
              <a:gd name="connsiteX10" fmla="*/ 1597981 w 1837678"/>
              <a:gd name="connsiteY10" fmla="*/ 186431 h 275207"/>
              <a:gd name="connsiteX11" fmla="*/ 1677880 w 1837678"/>
              <a:gd name="connsiteY11" fmla="*/ 204186 h 275207"/>
              <a:gd name="connsiteX12" fmla="*/ 1704513 w 1837678"/>
              <a:gd name="connsiteY12" fmla="*/ 213064 h 275207"/>
              <a:gd name="connsiteX13" fmla="*/ 1802167 w 1837678"/>
              <a:gd name="connsiteY13" fmla="*/ 257452 h 275207"/>
              <a:gd name="connsiteX14" fmla="*/ 1837678 w 1837678"/>
              <a:gd name="connsiteY14" fmla="*/ 266330 h 27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7678" h="275207">
                <a:moveTo>
                  <a:pt x="0" y="275207"/>
                </a:moveTo>
                <a:cubicBezTo>
                  <a:pt x="123456" y="169388"/>
                  <a:pt x="84926" y="190454"/>
                  <a:pt x="337352" y="115409"/>
                </a:cubicBezTo>
                <a:cubicBezTo>
                  <a:pt x="341920" y="114051"/>
                  <a:pt x="426266" y="131417"/>
                  <a:pt x="435006" y="133165"/>
                </a:cubicBezTo>
                <a:cubicBezTo>
                  <a:pt x="607767" y="34444"/>
                  <a:pt x="401550" y="164572"/>
                  <a:pt x="532660" y="44388"/>
                </a:cubicBezTo>
                <a:cubicBezTo>
                  <a:pt x="553239" y="25524"/>
                  <a:pt x="580008" y="14796"/>
                  <a:pt x="603682" y="0"/>
                </a:cubicBezTo>
                <a:cubicBezTo>
                  <a:pt x="637510" y="5638"/>
                  <a:pt x="698468" y="14341"/>
                  <a:pt x="727969" y="26633"/>
                </a:cubicBezTo>
                <a:cubicBezTo>
                  <a:pt x="753233" y="37160"/>
                  <a:pt x="819705" y="109491"/>
                  <a:pt x="825623" y="115409"/>
                </a:cubicBezTo>
                <a:lnTo>
                  <a:pt x="1287262" y="106532"/>
                </a:lnTo>
                <a:cubicBezTo>
                  <a:pt x="1305262" y="106532"/>
                  <a:pt x="1322927" y="111637"/>
                  <a:pt x="1340528" y="115409"/>
                </a:cubicBezTo>
                <a:cubicBezTo>
                  <a:pt x="1395608" y="127212"/>
                  <a:pt x="1446307" y="143177"/>
                  <a:pt x="1500326" y="159798"/>
                </a:cubicBezTo>
                <a:cubicBezTo>
                  <a:pt x="1561486" y="178616"/>
                  <a:pt x="1488214" y="160603"/>
                  <a:pt x="1597981" y="186431"/>
                </a:cubicBezTo>
                <a:cubicBezTo>
                  <a:pt x="1624538" y="192680"/>
                  <a:pt x="1651412" y="197569"/>
                  <a:pt x="1677880" y="204186"/>
                </a:cubicBezTo>
                <a:cubicBezTo>
                  <a:pt x="1686959" y="206456"/>
                  <a:pt x="1696143" y="208879"/>
                  <a:pt x="1704513" y="213064"/>
                </a:cubicBezTo>
                <a:cubicBezTo>
                  <a:pt x="1767727" y="244671"/>
                  <a:pt x="1729519" y="239290"/>
                  <a:pt x="1802167" y="257452"/>
                </a:cubicBezTo>
                <a:lnTo>
                  <a:pt x="1837678" y="266330"/>
                </a:ln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3300825" y="1766643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Kurk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189657" y="2317362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rgbClr val="00B0F0"/>
                </a:solidFill>
              </a:rPr>
              <a:t>Bastvaten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125397" y="6142746"/>
            <a:ext cx="1528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b="1" dirty="0" smtClean="0">
                <a:solidFill>
                  <a:srgbClr val="FF0000"/>
                </a:solidFill>
              </a:rPr>
              <a:t>Voorjaarshout</a:t>
            </a:r>
            <a:endParaRPr lang="nl-NL" sz="1600" dirty="0">
              <a:solidFill>
                <a:srgbClr val="FF0000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3313575" y="3710246"/>
            <a:ext cx="1167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Jaarring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553281" y="5483430"/>
            <a:ext cx="760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Merg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3272335" y="4225770"/>
            <a:ext cx="1348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Jaargrens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3272335" y="3027281"/>
            <a:ext cx="1298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rgbClr val="00B0F0"/>
                </a:solidFill>
              </a:rPr>
              <a:t>Cambium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7483687" y="3734526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H</a:t>
            </a:r>
            <a:r>
              <a:rPr lang="nl-NL" sz="2000" b="1" dirty="0" smtClean="0">
                <a:solidFill>
                  <a:srgbClr val="FF0000"/>
                </a:solidFill>
              </a:rPr>
              <a:t>out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125397" y="4294671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/>
              <a:t>Hout</a:t>
            </a:r>
            <a:endParaRPr lang="nl-NL" sz="2000" dirty="0"/>
          </a:p>
        </p:txBody>
      </p:sp>
      <p:sp>
        <p:nvSpPr>
          <p:cNvPr id="23" name="Rechthoek 22"/>
          <p:cNvSpPr/>
          <p:nvPr/>
        </p:nvSpPr>
        <p:spPr>
          <a:xfrm>
            <a:off x="3251429" y="4745104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Mergstraal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49310" y="4745104"/>
            <a:ext cx="1233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b="1" dirty="0" smtClean="0">
                <a:solidFill>
                  <a:srgbClr val="FF0000"/>
                </a:solidFill>
              </a:rPr>
              <a:t>zomerhout</a:t>
            </a:r>
            <a:endParaRPr lang="nl-NL" sz="1600" dirty="0">
              <a:solidFill>
                <a:srgbClr val="FF0000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125397" y="5145214"/>
            <a:ext cx="1156943" cy="92711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136124" y="642220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b="1" dirty="0">
                <a:solidFill>
                  <a:srgbClr val="008000"/>
                </a:solidFill>
              </a:rPr>
              <a:t>Tak Amerikaanse eik. Verg. 20x.</a:t>
            </a:r>
            <a:endParaRPr lang="nl-NL" sz="2000" dirty="0">
              <a:solidFill>
                <a:srgbClr val="008000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4672011" y="6422207"/>
            <a:ext cx="2742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008000"/>
                </a:solidFill>
              </a:rPr>
              <a:t>Tak Linde. Verg. 40x.</a:t>
            </a:r>
            <a:endParaRPr lang="nl-NL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217501" y="1069292"/>
            <a:ext cx="8695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8000"/>
                </a:solidFill>
              </a:rPr>
              <a:t>5. Practicum zelf snijden van een kruidachtige stengel.</a:t>
            </a:r>
            <a:endParaRPr lang="nl-NL" dirty="0">
              <a:solidFill>
                <a:srgbClr val="008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41789" y="1530957"/>
            <a:ext cx="8118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Dwarsdoornede van de stengel van de Parapluplant (</a:t>
            </a:r>
            <a:r>
              <a:rPr lang="nl-NL" b="1" dirty="0" err="1"/>
              <a:t>monocotyl</a:t>
            </a:r>
            <a:r>
              <a:rPr lang="nl-NL" b="1" dirty="0"/>
              <a:t>, </a:t>
            </a:r>
            <a:r>
              <a:rPr lang="nl-NL" b="1" dirty="0" err="1" smtClean="0"/>
              <a:t>éénzaadlobbigen</a:t>
            </a:r>
            <a:r>
              <a:rPr lang="nl-NL" b="1" dirty="0"/>
              <a:t>)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20" y="2982898"/>
            <a:ext cx="4385598" cy="323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8" y="2455255"/>
            <a:ext cx="4176838" cy="278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1043126" y="998269"/>
            <a:ext cx="6014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Verschil </a:t>
            </a:r>
            <a:r>
              <a:rPr lang="nl-NL" b="1" dirty="0" err="1" smtClean="0"/>
              <a:t>dicotyle</a:t>
            </a:r>
            <a:r>
              <a:rPr lang="nl-NL" b="1" dirty="0" smtClean="0"/>
              <a:t> en </a:t>
            </a:r>
            <a:r>
              <a:rPr lang="nl-NL" b="1" dirty="0" err="1" smtClean="0"/>
              <a:t>monocotylestengel</a:t>
            </a:r>
            <a:r>
              <a:rPr lang="nl-NL" b="1" dirty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3" y="1635341"/>
            <a:ext cx="8611340" cy="487198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015673" y="6303116"/>
            <a:ext cx="3942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err="1"/>
              <a:t>Monocotyl</a:t>
            </a:r>
            <a:r>
              <a:rPr lang="nl-NL" b="1" dirty="0"/>
              <a:t>, geen cambium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807868" y="6276498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err="1"/>
              <a:t>Dicotyl</a:t>
            </a:r>
            <a:r>
              <a:rPr lang="nl-NL" b="1" dirty="0"/>
              <a:t>, cambium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3423154" y="1635341"/>
            <a:ext cx="2040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VAATBUNDEL</a:t>
            </a:r>
            <a:endParaRPr lang="nl-NL" dirty="0"/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2985985" y="1953087"/>
            <a:ext cx="512043" cy="3994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5379868" y="1953087"/>
            <a:ext cx="674703" cy="3994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84337" y="964317"/>
            <a:ext cx="8935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b="1" dirty="0"/>
              <a:t>Practicum zelf snijden van een kruidachtige stengel.</a:t>
            </a:r>
          </a:p>
          <a:p>
            <a:r>
              <a:rPr lang="nl-NL" sz="1800" b="1" dirty="0"/>
              <a:t>Opdracht: Maak zelf een preparaat van een stengel van de Parapluplant (</a:t>
            </a:r>
            <a:r>
              <a:rPr lang="nl-NL" sz="1800" b="1" dirty="0" err="1"/>
              <a:t>monocotyl</a:t>
            </a:r>
            <a:r>
              <a:rPr lang="nl-NL" sz="1800" b="1" dirty="0"/>
              <a:t>).</a:t>
            </a:r>
            <a:endParaRPr lang="nl-NL" sz="1800" dirty="0"/>
          </a:p>
          <a:p>
            <a:endParaRPr lang="nl-NL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23" y="1667800"/>
            <a:ext cx="36766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164237" y="3989835"/>
            <a:ext cx="8784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b="1" dirty="0" smtClean="0"/>
              <a:t>Vul </a:t>
            </a:r>
            <a:r>
              <a:rPr lang="nl-NL" sz="1800" b="1" dirty="0"/>
              <a:t>het horlogeglas met water.</a:t>
            </a:r>
            <a:endParaRPr lang="nl-NL" sz="1800" dirty="0"/>
          </a:p>
          <a:p>
            <a:r>
              <a:rPr lang="nl-NL" sz="1800" b="1" dirty="0"/>
              <a:t>De coupes (doorsneden) worden met behulp van </a:t>
            </a:r>
            <a:r>
              <a:rPr lang="nl-NL" sz="1800" b="1" dirty="0" smtClean="0"/>
              <a:t>een kwast </a:t>
            </a:r>
            <a:r>
              <a:rPr lang="nl-NL" sz="1800" b="1" dirty="0"/>
              <a:t>opgevangen in een horloge glas met water </a:t>
            </a:r>
            <a:endParaRPr lang="nl-NL" sz="1800" dirty="0"/>
          </a:p>
          <a:p>
            <a:r>
              <a:rPr lang="nl-NL" sz="1800" b="1" dirty="0"/>
              <a:t>Leg nu op je objectglas een druppel water</a:t>
            </a:r>
            <a:endParaRPr lang="nl-NL" sz="1800" dirty="0"/>
          </a:p>
          <a:p>
            <a:r>
              <a:rPr lang="nl-NL" sz="1800" b="1" dirty="0"/>
              <a:t>Heb je 6 10 goede coupes breng je deze met behulp </a:t>
            </a:r>
            <a:r>
              <a:rPr lang="nl-NL" sz="1800" b="1" dirty="0" smtClean="0"/>
              <a:t>van </a:t>
            </a:r>
            <a:r>
              <a:rPr lang="nl-NL" sz="1800" b="1" dirty="0"/>
              <a:t>een kwast op je objectglas en leg er een </a:t>
            </a:r>
            <a:r>
              <a:rPr lang="nl-NL" sz="1800" b="1" dirty="0" err="1"/>
              <a:t>dekglas</a:t>
            </a:r>
            <a:r>
              <a:rPr lang="nl-NL" sz="1800" b="1" dirty="0"/>
              <a:t> </a:t>
            </a:r>
            <a:r>
              <a:rPr lang="nl-NL" sz="1800" b="1" dirty="0" smtClean="0"/>
              <a:t>overheen</a:t>
            </a:r>
            <a:r>
              <a:rPr lang="nl-NL" sz="1800" b="1" dirty="0"/>
              <a:t>.</a:t>
            </a:r>
            <a:endParaRPr lang="nl-NL" sz="1800" dirty="0"/>
          </a:p>
          <a:p>
            <a:r>
              <a:rPr lang="nl-NL" sz="1800" b="1" dirty="0"/>
              <a:t>Bekijk nu welke coupe geschikt is om te tekenen. </a:t>
            </a:r>
            <a:endParaRPr lang="nl-NL" sz="1800" dirty="0"/>
          </a:p>
          <a:p>
            <a:r>
              <a:rPr lang="nl-NL" sz="1800" b="1" dirty="0"/>
              <a:t>Hierbij let je op of de coupe voldoende dun is en niet </a:t>
            </a:r>
            <a:r>
              <a:rPr lang="nl-NL" sz="1800" b="1" dirty="0" smtClean="0"/>
              <a:t>scheef </a:t>
            </a:r>
            <a:r>
              <a:rPr lang="nl-NL" sz="1800" b="1" dirty="0"/>
              <a:t>is gesneden.</a:t>
            </a:r>
            <a:endParaRPr lang="nl-NL" sz="1800" dirty="0"/>
          </a:p>
          <a:p>
            <a:r>
              <a:rPr lang="nl-NL" sz="1800" b="1" dirty="0"/>
              <a:t>Je maakt een topografische tekening van de stengel </a:t>
            </a:r>
            <a:r>
              <a:rPr lang="nl-NL" sz="1800" b="1" dirty="0" smtClean="0"/>
              <a:t>op </a:t>
            </a:r>
            <a:r>
              <a:rPr lang="nl-NL" sz="1800" b="1" dirty="0"/>
              <a:t>een A4.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63" y="1719547"/>
            <a:ext cx="3497498" cy="387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541537" y="2175029"/>
            <a:ext cx="1152000" cy="413699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 flipH="1">
            <a:off x="1693537" y="2272683"/>
            <a:ext cx="1412168" cy="403934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372117" y="155535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Opperhuid</a:t>
            </a:r>
            <a:endParaRPr lang="nl-NL" sz="1800" dirty="0"/>
          </a:p>
        </p:txBody>
      </p:sp>
      <p:sp>
        <p:nvSpPr>
          <p:cNvPr id="9" name="Tekstvak 8"/>
          <p:cNvSpPr txBox="1"/>
          <p:nvPr/>
        </p:nvSpPr>
        <p:spPr>
          <a:xfrm>
            <a:off x="3347282" y="2457633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Schorsparenchym</a:t>
            </a:r>
            <a:endParaRPr lang="nl-NL" sz="1800" dirty="0"/>
          </a:p>
        </p:txBody>
      </p:sp>
      <p:sp>
        <p:nvSpPr>
          <p:cNvPr id="10" name="Tekstvak 9"/>
          <p:cNvSpPr txBox="1"/>
          <p:nvPr/>
        </p:nvSpPr>
        <p:spPr>
          <a:xfrm>
            <a:off x="3372117" y="5412989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Mergparenchym</a:t>
            </a:r>
            <a:endParaRPr lang="nl-NL" sz="1800" dirty="0"/>
          </a:p>
        </p:txBody>
      </p:sp>
      <p:sp>
        <p:nvSpPr>
          <p:cNvPr id="11" name="Tekstvak 10"/>
          <p:cNvSpPr txBox="1"/>
          <p:nvPr/>
        </p:nvSpPr>
        <p:spPr>
          <a:xfrm>
            <a:off x="3372117" y="3244334"/>
            <a:ext cx="13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/>
              <a:t>V</a:t>
            </a:r>
            <a:r>
              <a:rPr lang="nl-NL" sz="1800" dirty="0" smtClean="0"/>
              <a:t>aatbundel</a:t>
            </a:r>
            <a:endParaRPr lang="nl-NL" sz="1800" dirty="0"/>
          </a:p>
        </p:txBody>
      </p:sp>
      <p:sp>
        <p:nvSpPr>
          <p:cNvPr id="12" name="Tekstvak 11"/>
          <p:cNvSpPr txBox="1"/>
          <p:nvPr/>
        </p:nvSpPr>
        <p:spPr>
          <a:xfrm>
            <a:off x="3347282" y="282696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 smtClean="0"/>
              <a:t>Sclerenchym</a:t>
            </a:r>
            <a:endParaRPr lang="nl-NL" sz="1800" dirty="0"/>
          </a:p>
        </p:txBody>
      </p:sp>
      <p:sp>
        <p:nvSpPr>
          <p:cNvPr id="13" name="Tekstvak 12"/>
          <p:cNvSpPr txBox="1"/>
          <p:nvPr/>
        </p:nvSpPr>
        <p:spPr>
          <a:xfrm>
            <a:off x="3279458" y="3764416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Bastvaten</a:t>
            </a:r>
            <a:endParaRPr lang="nl-NL" sz="1800" dirty="0"/>
          </a:p>
        </p:txBody>
      </p:sp>
      <p:sp>
        <p:nvSpPr>
          <p:cNvPr id="14" name="Tekstvak 13"/>
          <p:cNvSpPr txBox="1"/>
          <p:nvPr/>
        </p:nvSpPr>
        <p:spPr>
          <a:xfrm>
            <a:off x="3347282" y="4107687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solidFill>
                  <a:srgbClr val="FF0000"/>
                </a:solidFill>
              </a:rPr>
              <a:t>Houtvaten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347282" y="4711653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Luchtkanaal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hoek 3"/>
          <p:cNvSpPr>
            <a:spLocks noChangeArrowheads="1"/>
          </p:cNvSpPr>
          <p:nvPr/>
        </p:nvSpPr>
        <p:spPr bwMode="auto">
          <a:xfrm>
            <a:off x="403225" y="1096963"/>
            <a:ext cx="82613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/>
              <a:t>3. Varens.</a:t>
            </a:r>
            <a:endParaRPr lang="nl-NL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r>
              <a:rPr lang="nl-NL" b="1"/>
              <a:t>4. Paardestaarten.</a:t>
            </a:r>
            <a:endParaRPr lang="nl-NL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r>
              <a:rPr lang="nl-NL" b="1"/>
              <a:t>                                                              5. Wolfsklauw.</a:t>
            </a:r>
            <a:endParaRPr lang="nl-NL"/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smtClean="0"/>
              <a:t>Thema 1. Ordening.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109663"/>
            <a:ext cx="2389188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096963"/>
            <a:ext cx="2474912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86075"/>
            <a:ext cx="24574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609975"/>
            <a:ext cx="21621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3371850"/>
            <a:ext cx="1925637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Tekstvak 5"/>
          <p:cNvSpPr txBox="1">
            <a:spLocks noChangeArrowheads="1"/>
          </p:cNvSpPr>
          <p:nvPr/>
        </p:nvSpPr>
        <p:spPr bwMode="auto">
          <a:xfrm>
            <a:off x="4805363" y="2347913"/>
            <a:ext cx="2424112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chemeClr val="bg1"/>
                </a:solidFill>
              </a:rPr>
              <a:t>Sori van een varen</a:t>
            </a:r>
          </a:p>
        </p:txBody>
      </p:sp>
      <p:sp>
        <p:nvSpPr>
          <p:cNvPr id="4106" name="Tekstvak 11"/>
          <p:cNvSpPr txBox="1">
            <a:spLocks noChangeArrowheads="1"/>
          </p:cNvSpPr>
          <p:nvPr/>
        </p:nvSpPr>
        <p:spPr bwMode="auto">
          <a:xfrm>
            <a:off x="2493963" y="2500313"/>
            <a:ext cx="209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chemeClr val="bg1"/>
                </a:solidFill>
              </a:rPr>
              <a:t>Mannetjesvaren</a:t>
            </a:r>
          </a:p>
        </p:txBody>
      </p:sp>
      <p:sp>
        <p:nvSpPr>
          <p:cNvPr id="4107" name="Tekstvak 12"/>
          <p:cNvSpPr txBox="1">
            <a:spLocks noChangeArrowheads="1"/>
          </p:cNvSpPr>
          <p:nvPr/>
        </p:nvSpPr>
        <p:spPr bwMode="auto">
          <a:xfrm>
            <a:off x="1104900" y="5456238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chemeClr val="bg1"/>
                </a:solidFill>
              </a:rPr>
              <a:t>Heermoes</a:t>
            </a:r>
          </a:p>
        </p:txBody>
      </p:sp>
      <p:sp>
        <p:nvSpPr>
          <p:cNvPr id="4108" name="Tekstvak 13"/>
          <p:cNvSpPr txBox="1">
            <a:spLocks noChangeArrowheads="1"/>
          </p:cNvSpPr>
          <p:nvPr/>
        </p:nvSpPr>
        <p:spPr bwMode="auto">
          <a:xfrm>
            <a:off x="3698875" y="5526088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chemeClr val="bg1"/>
                </a:solidFill>
              </a:rPr>
              <a:t>Sporenhouder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smtClean="0"/>
              <a:t>Thema 1. Ordening.</a:t>
            </a:r>
          </a:p>
        </p:txBody>
      </p:sp>
      <p:sp>
        <p:nvSpPr>
          <p:cNvPr id="5123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5124" name="Picture 4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hoek 1"/>
          <p:cNvSpPr>
            <a:spLocks noChangeArrowheads="1"/>
          </p:cNvSpPr>
          <p:nvPr/>
        </p:nvSpPr>
        <p:spPr bwMode="auto">
          <a:xfrm>
            <a:off x="180975" y="1014413"/>
            <a:ext cx="8713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1800" b="1"/>
              <a:t>Mossen. Voor tekening 1 t/m 3 gebruik binoculair.</a:t>
            </a:r>
          </a:p>
          <a:p>
            <a:r>
              <a:rPr lang="nl-NL" sz="1800" b="1"/>
              <a:t>Tek. 1. Maak een habitustekening van een mosplant met een sporenhouder van Fraai haarmos . Vermeld: </a:t>
            </a:r>
            <a:r>
              <a:rPr lang="nl-NL" sz="1800" b="1" i="1">
                <a:solidFill>
                  <a:srgbClr val="FF0000"/>
                </a:solidFill>
              </a:rPr>
              <a:t>mosplant - sporenhouder</a:t>
            </a:r>
            <a:endParaRPr lang="nl-NL" sz="1800">
              <a:solidFill>
                <a:srgbClr val="FF0000"/>
              </a:solidFill>
            </a:endParaRPr>
          </a:p>
          <a:p>
            <a:r>
              <a:rPr lang="nl-NL" sz="1800" b="1"/>
              <a:t>Tek. 2. Maak een tekening van een oude sporenhouder van een Fraai haarmos bij een vergroting van 20 x.</a:t>
            </a:r>
            <a:endParaRPr lang="nl-NL" sz="1800"/>
          </a:p>
          <a:p>
            <a:r>
              <a:rPr lang="nl-NL" sz="1800" b="1"/>
              <a:t>Vermeld: </a:t>
            </a:r>
            <a:r>
              <a:rPr lang="nl-NL" sz="1800" b="1" i="1">
                <a:solidFill>
                  <a:srgbClr val="FF0000"/>
                </a:solidFill>
              </a:rPr>
              <a:t>sporendoos - huikje </a:t>
            </a:r>
            <a:r>
              <a:rPr lang="nl-NL" sz="1800" b="1" i="1"/>
              <a:t>(laatste blaadje van de mosplant).</a:t>
            </a:r>
          </a:p>
          <a:p>
            <a:endParaRPr lang="nl-NL" sz="1800"/>
          </a:p>
          <a:p>
            <a:r>
              <a:rPr lang="nl-NL" sz="1800" b="1"/>
              <a:t>Varens.</a:t>
            </a:r>
            <a:endParaRPr lang="nl-NL" sz="1800"/>
          </a:p>
          <a:p>
            <a:r>
              <a:rPr lang="nl-NL" sz="1800" b="1"/>
              <a:t>Tek. 3. Maak een tekening van het blad van een Kamervaren (met enkele sori).</a:t>
            </a:r>
            <a:endParaRPr lang="nl-NL" sz="1800"/>
          </a:p>
          <a:p>
            <a:r>
              <a:rPr lang="nl-NL" sz="1800" b="1"/>
              <a:t>Vermeld: </a:t>
            </a:r>
            <a:r>
              <a:rPr lang="nl-NL" sz="1800" b="1" i="1">
                <a:solidFill>
                  <a:srgbClr val="FF0000"/>
                </a:solidFill>
              </a:rPr>
              <a:t>Sporenhouder + Indusium = Sorus</a:t>
            </a:r>
            <a:endParaRPr lang="nl-NL" sz="1800">
              <a:solidFill>
                <a:srgbClr val="FF0000"/>
              </a:solidFill>
            </a:endParaRPr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116388"/>
            <a:ext cx="2982913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hthoek 2"/>
          <p:cNvSpPr>
            <a:spLocks noChangeArrowheads="1"/>
          </p:cNvSpPr>
          <p:nvPr/>
        </p:nvSpPr>
        <p:spPr bwMode="auto">
          <a:xfrm>
            <a:off x="6415088" y="5400675"/>
            <a:ext cx="26289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1800" b="1" i="1">
                <a:solidFill>
                  <a:schemeClr val="bg1"/>
                </a:solidFill>
              </a:rPr>
              <a:t>Sorus zonder indusium</a:t>
            </a:r>
            <a:endParaRPr lang="nl-NL" sz="1800">
              <a:solidFill>
                <a:schemeClr val="bg1"/>
              </a:solidFill>
            </a:endParaRPr>
          </a:p>
        </p:txBody>
      </p:sp>
      <p:sp>
        <p:nvSpPr>
          <p:cNvPr id="5128" name="Rechthoek 14"/>
          <p:cNvSpPr>
            <a:spLocks noChangeArrowheads="1"/>
          </p:cNvSpPr>
          <p:nvPr/>
        </p:nvSpPr>
        <p:spPr bwMode="auto">
          <a:xfrm>
            <a:off x="5970588" y="3922713"/>
            <a:ext cx="3005137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b="1" i="1">
                <a:solidFill>
                  <a:schemeClr val="bg1"/>
                </a:solidFill>
              </a:rPr>
              <a:t>Sorus met indusium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19088" y="4021138"/>
            <a:ext cx="1778000" cy="2584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130" name="Rechthoek 4"/>
          <p:cNvSpPr>
            <a:spLocks noChangeArrowheads="1"/>
          </p:cNvSpPr>
          <p:nvPr/>
        </p:nvSpPr>
        <p:spPr bwMode="auto">
          <a:xfrm>
            <a:off x="2097088" y="4146550"/>
            <a:ext cx="38735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1800" b="1"/>
              <a:t>Voor tekening 4 en 5 gebruik microscoop.</a:t>
            </a:r>
          </a:p>
          <a:p>
            <a:r>
              <a:rPr lang="nl-NL" sz="1800" b="1"/>
              <a:t>Tek. 4 en 5. Maak een preparaat van sporenhouders van de kamervaren in water en teken </a:t>
            </a:r>
          </a:p>
          <a:p>
            <a:r>
              <a:rPr lang="nl-NL" sz="1800" b="1"/>
              <a:t>bij een vergroting van 400 x een sporenhouder en een spore na.</a:t>
            </a:r>
            <a:endParaRPr lang="nl-NL" sz="1800"/>
          </a:p>
        </p:txBody>
      </p:sp>
      <p:cxnSp>
        <p:nvCxnSpPr>
          <p:cNvPr id="7" name="Rechte verbindingslijn met pijl 6"/>
          <p:cNvCxnSpPr/>
          <p:nvPr/>
        </p:nvCxnSpPr>
        <p:spPr>
          <a:xfrm flipH="1" flipV="1">
            <a:off x="6196013" y="4983163"/>
            <a:ext cx="301625" cy="4318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H="1">
            <a:off x="7245350" y="4384675"/>
            <a:ext cx="755650" cy="38417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kstvak 10"/>
          <p:cNvSpPr txBox="1">
            <a:spLocks noChangeArrowheads="1"/>
          </p:cNvSpPr>
          <p:nvPr/>
        </p:nvSpPr>
        <p:spPr bwMode="auto">
          <a:xfrm>
            <a:off x="368300" y="4521200"/>
            <a:ext cx="34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1</a:t>
            </a:r>
          </a:p>
        </p:txBody>
      </p:sp>
      <p:sp>
        <p:nvSpPr>
          <p:cNvPr id="5134" name="Tekstvak 24"/>
          <p:cNvSpPr txBox="1">
            <a:spLocks noChangeArrowheads="1"/>
          </p:cNvSpPr>
          <p:nvPr/>
        </p:nvSpPr>
        <p:spPr bwMode="auto">
          <a:xfrm>
            <a:off x="1411288" y="5888038"/>
            <a:ext cx="34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5</a:t>
            </a:r>
          </a:p>
        </p:txBody>
      </p:sp>
      <p:sp>
        <p:nvSpPr>
          <p:cNvPr id="5135" name="Tekstvak 25"/>
          <p:cNvSpPr txBox="1">
            <a:spLocks noChangeArrowheads="1"/>
          </p:cNvSpPr>
          <p:nvPr/>
        </p:nvSpPr>
        <p:spPr bwMode="auto">
          <a:xfrm>
            <a:off x="647700" y="5184775"/>
            <a:ext cx="34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3</a:t>
            </a:r>
          </a:p>
        </p:txBody>
      </p:sp>
      <p:sp>
        <p:nvSpPr>
          <p:cNvPr id="5136" name="Tekstvak 26"/>
          <p:cNvSpPr txBox="1">
            <a:spLocks noChangeArrowheads="1"/>
          </p:cNvSpPr>
          <p:nvPr/>
        </p:nvSpPr>
        <p:spPr bwMode="auto">
          <a:xfrm>
            <a:off x="515938" y="6003925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4</a:t>
            </a:r>
          </a:p>
        </p:txBody>
      </p:sp>
      <p:sp>
        <p:nvSpPr>
          <p:cNvPr id="5137" name="Tekstvak 27"/>
          <p:cNvSpPr txBox="1">
            <a:spLocks noChangeArrowheads="1"/>
          </p:cNvSpPr>
          <p:nvPr/>
        </p:nvSpPr>
        <p:spPr bwMode="auto">
          <a:xfrm>
            <a:off x="1549400" y="4614863"/>
            <a:ext cx="34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2</a:t>
            </a:r>
          </a:p>
        </p:txBody>
      </p:sp>
      <p:sp>
        <p:nvSpPr>
          <p:cNvPr id="12" name="Vrije vorm 11"/>
          <p:cNvSpPr/>
          <p:nvPr/>
        </p:nvSpPr>
        <p:spPr>
          <a:xfrm>
            <a:off x="417513" y="4305300"/>
            <a:ext cx="301625" cy="790575"/>
          </a:xfrm>
          <a:custGeom>
            <a:avLst/>
            <a:gdLst>
              <a:gd name="connsiteX0" fmla="*/ 0 w 301841"/>
              <a:gd name="connsiteY0" fmla="*/ 790113 h 790113"/>
              <a:gd name="connsiteX1" fmla="*/ 8878 w 301841"/>
              <a:gd name="connsiteY1" fmla="*/ 648070 h 790113"/>
              <a:gd name="connsiteX2" fmla="*/ 0 w 301841"/>
              <a:gd name="connsiteY2" fmla="*/ 585926 h 790113"/>
              <a:gd name="connsiteX3" fmla="*/ 8878 w 301841"/>
              <a:gd name="connsiteY3" fmla="*/ 284085 h 790113"/>
              <a:gd name="connsiteX4" fmla="*/ 44389 w 301841"/>
              <a:gd name="connsiteY4" fmla="*/ 177553 h 790113"/>
              <a:gd name="connsiteX5" fmla="*/ 71022 w 301841"/>
              <a:gd name="connsiteY5" fmla="*/ 97654 h 790113"/>
              <a:gd name="connsiteX6" fmla="*/ 159799 w 301841"/>
              <a:gd name="connsiteY6" fmla="*/ 0 h 790113"/>
              <a:gd name="connsiteX7" fmla="*/ 301841 w 301841"/>
              <a:gd name="connsiteY7" fmla="*/ 8878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41" h="790113">
                <a:moveTo>
                  <a:pt x="0" y="790113"/>
                </a:moveTo>
                <a:cubicBezTo>
                  <a:pt x="2959" y="742765"/>
                  <a:pt x="8878" y="695510"/>
                  <a:pt x="8878" y="648070"/>
                </a:cubicBezTo>
                <a:cubicBezTo>
                  <a:pt x="8878" y="627145"/>
                  <a:pt x="0" y="606851"/>
                  <a:pt x="0" y="585926"/>
                </a:cubicBezTo>
                <a:cubicBezTo>
                  <a:pt x="0" y="485269"/>
                  <a:pt x="1532" y="384474"/>
                  <a:pt x="8878" y="284085"/>
                </a:cubicBezTo>
                <a:cubicBezTo>
                  <a:pt x="11265" y="251460"/>
                  <a:pt x="33238" y="208774"/>
                  <a:pt x="44389" y="177553"/>
                </a:cubicBezTo>
                <a:cubicBezTo>
                  <a:pt x="53831" y="151115"/>
                  <a:pt x="53786" y="119814"/>
                  <a:pt x="71022" y="97654"/>
                </a:cubicBezTo>
                <a:cubicBezTo>
                  <a:pt x="139717" y="9333"/>
                  <a:pt x="105092" y="36471"/>
                  <a:pt x="159799" y="0"/>
                </a:cubicBezTo>
                <a:cubicBezTo>
                  <a:pt x="289989" y="9300"/>
                  <a:pt x="242551" y="8878"/>
                  <a:pt x="301841" y="8878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Vrije vorm 12"/>
          <p:cNvSpPr/>
          <p:nvPr/>
        </p:nvSpPr>
        <p:spPr>
          <a:xfrm>
            <a:off x="342900" y="4829175"/>
            <a:ext cx="190500" cy="287338"/>
          </a:xfrm>
          <a:custGeom>
            <a:avLst/>
            <a:gdLst>
              <a:gd name="connsiteX0" fmla="*/ 66251 w 190538"/>
              <a:gd name="connsiteY0" fmla="*/ 248901 h 286759"/>
              <a:gd name="connsiteX1" fmla="*/ 21862 w 190538"/>
              <a:gd name="connsiteY1" fmla="*/ 133491 h 286759"/>
              <a:gd name="connsiteX2" fmla="*/ 4107 w 190538"/>
              <a:gd name="connsiteY2" fmla="*/ 106858 h 286759"/>
              <a:gd name="connsiteX3" fmla="*/ 57373 w 190538"/>
              <a:gd name="connsiteY3" fmla="*/ 160124 h 286759"/>
              <a:gd name="connsiteX4" fmla="*/ 66251 w 190538"/>
              <a:gd name="connsiteY4" fmla="*/ 222268 h 286759"/>
              <a:gd name="connsiteX5" fmla="*/ 57373 w 190538"/>
              <a:gd name="connsiteY5" fmla="*/ 115736 h 286759"/>
              <a:gd name="connsiteX6" fmla="*/ 12985 w 190538"/>
              <a:gd name="connsiteY6" fmla="*/ 35837 h 286759"/>
              <a:gd name="connsiteX7" fmla="*/ 4107 w 190538"/>
              <a:gd name="connsiteY7" fmla="*/ 326 h 286759"/>
              <a:gd name="connsiteX8" fmla="*/ 101761 w 190538"/>
              <a:gd name="connsiteY8" fmla="*/ 53592 h 286759"/>
              <a:gd name="connsiteX9" fmla="*/ 110639 w 190538"/>
              <a:gd name="connsiteY9" fmla="*/ 80225 h 286759"/>
              <a:gd name="connsiteX10" fmla="*/ 146150 w 190538"/>
              <a:gd name="connsiteY10" fmla="*/ 44715 h 286759"/>
              <a:gd name="connsiteX11" fmla="*/ 172783 w 190538"/>
              <a:gd name="connsiteY11" fmla="*/ 26959 h 286759"/>
              <a:gd name="connsiteX12" fmla="*/ 146150 w 190538"/>
              <a:gd name="connsiteY12" fmla="*/ 97981 h 286759"/>
              <a:gd name="connsiteX13" fmla="*/ 110639 w 190538"/>
              <a:gd name="connsiteY13" fmla="*/ 151247 h 286759"/>
              <a:gd name="connsiteX14" fmla="*/ 128395 w 190538"/>
              <a:gd name="connsiteY14" fmla="*/ 133491 h 286759"/>
              <a:gd name="connsiteX15" fmla="*/ 92884 w 190538"/>
              <a:gd name="connsiteY15" fmla="*/ 186757 h 286759"/>
              <a:gd name="connsiteX16" fmla="*/ 57373 w 190538"/>
              <a:gd name="connsiteY16" fmla="*/ 222268 h 286759"/>
              <a:gd name="connsiteX17" fmla="*/ 137272 w 190538"/>
              <a:gd name="connsiteY17" fmla="*/ 204513 h 286759"/>
              <a:gd name="connsiteX18" fmla="*/ 190538 w 190538"/>
              <a:gd name="connsiteY18" fmla="*/ 186757 h 286759"/>
              <a:gd name="connsiteX19" fmla="*/ 163905 w 190538"/>
              <a:gd name="connsiteY19" fmla="*/ 222268 h 286759"/>
              <a:gd name="connsiteX20" fmla="*/ 137272 w 190538"/>
              <a:gd name="connsiteY20" fmla="*/ 248901 h 286759"/>
              <a:gd name="connsiteX21" fmla="*/ 119517 w 190538"/>
              <a:gd name="connsiteY21" fmla="*/ 284412 h 286759"/>
              <a:gd name="connsiteX22" fmla="*/ 66251 w 190538"/>
              <a:gd name="connsiteY22" fmla="*/ 248901 h 28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0538" h="286759">
                <a:moveTo>
                  <a:pt x="66251" y="248901"/>
                </a:moveTo>
                <a:cubicBezTo>
                  <a:pt x="49975" y="223748"/>
                  <a:pt x="61897" y="206889"/>
                  <a:pt x="21862" y="133491"/>
                </a:cubicBezTo>
                <a:cubicBezTo>
                  <a:pt x="16753" y="124124"/>
                  <a:pt x="-4429" y="100456"/>
                  <a:pt x="4107" y="106858"/>
                </a:cubicBezTo>
                <a:cubicBezTo>
                  <a:pt x="24195" y="121924"/>
                  <a:pt x="39618" y="142369"/>
                  <a:pt x="57373" y="160124"/>
                </a:cubicBezTo>
                <a:cubicBezTo>
                  <a:pt x="60332" y="180839"/>
                  <a:pt x="66251" y="243193"/>
                  <a:pt x="66251" y="222268"/>
                </a:cubicBezTo>
                <a:cubicBezTo>
                  <a:pt x="66251" y="186634"/>
                  <a:pt x="63231" y="150885"/>
                  <a:pt x="57373" y="115736"/>
                </a:cubicBezTo>
                <a:cubicBezTo>
                  <a:pt x="48683" y="63594"/>
                  <a:pt x="44108" y="66960"/>
                  <a:pt x="12985" y="35837"/>
                </a:cubicBezTo>
                <a:cubicBezTo>
                  <a:pt x="10026" y="24000"/>
                  <a:pt x="-7928" y="2332"/>
                  <a:pt x="4107" y="326"/>
                </a:cubicBezTo>
                <a:cubicBezTo>
                  <a:pt x="30667" y="-4101"/>
                  <a:pt x="80512" y="37655"/>
                  <a:pt x="101761" y="53592"/>
                </a:cubicBezTo>
                <a:cubicBezTo>
                  <a:pt x="104720" y="62470"/>
                  <a:pt x="101463" y="82060"/>
                  <a:pt x="110639" y="80225"/>
                </a:cubicBezTo>
                <a:cubicBezTo>
                  <a:pt x="127054" y="76942"/>
                  <a:pt x="133440" y="55609"/>
                  <a:pt x="146150" y="44715"/>
                </a:cubicBezTo>
                <a:cubicBezTo>
                  <a:pt x="154251" y="37771"/>
                  <a:pt x="163905" y="32878"/>
                  <a:pt x="172783" y="26959"/>
                </a:cubicBezTo>
                <a:cubicBezTo>
                  <a:pt x="163905" y="50633"/>
                  <a:pt x="157457" y="75366"/>
                  <a:pt x="146150" y="97981"/>
                </a:cubicBezTo>
                <a:cubicBezTo>
                  <a:pt x="136607" y="117067"/>
                  <a:pt x="95550" y="166336"/>
                  <a:pt x="110639" y="151247"/>
                </a:cubicBezTo>
                <a:lnTo>
                  <a:pt x="128395" y="133491"/>
                </a:lnTo>
                <a:cubicBezTo>
                  <a:pt x="111812" y="216403"/>
                  <a:pt x="137472" y="154909"/>
                  <a:pt x="92884" y="186757"/>
                </a:cubicBezTo>
                <a:cubicBezTo>
                  <a:pt x="79262" y="196487"/>
                  <a:pt x="41830" y="216051"/>
                  <a:pt x="57373" y="222268"/>
                </a:cubicBezTo>
                <a:cubicBezTo>
                  <a:pt x="82704" y="232401"/>
                  <a:pt x="110911" y="211543"/>
                  <a:pt x="137272" y="204513"/>
                </a:cubicBezTo>
                <a:cubicBezTo>
                  <a:pt x="155356" y="199691"/>
                  <a:pt x="190538" y="186757"/>
                  <a:pt x="190538" y="186757"/>
                </a:cubicBezTo>
                <a:cubicBezTo>
                  <a:pt x="181660" y="198594"/>
                  <a:pt x="173534" y="211034"/>
                  <a:pt x="163905" y="222268"/>
                </a:cubicBezTo>
                <a:cubicBezTo>
                  <a:pt x="155734" y="231800"/>
                  <a:pt x="144569" y="238685"/>
                  <a:pt x="137272" y="248901"/>
                </a:cubicBezTo>
                <a:cubicBezTo>
                  <a:pt x="129580" y="259670"/>
                  <a:pt x="131086" y="277985"/>
                  <a:pt x="119517" y="284412"/>
                </a:cubicBezTo>
                <a:cubicBezTo>
                  <a:pt x="102784" y="293709"/>
                  <a:pt x="82527" y="274054"/>
                  <a:pt x="66251" y="248901"/>
                </a:cubicBezTo>
                <a:close/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Vrije vorm 13"/>
          <p:cNvSpPr/>
          <p:nvPr/>
        </p:nvSpPr>
        <p:spPr>
          <a:xfrm>
            <a:off x="647700" y="4278313"/>
            <a:ext cx="257175" cy="117475"/>
          </a:xfrm>
          <a:custGeom>
            <a:avLst/>
            <a:gdLst>
              <a:gd name="connsiteX0" fmla="*/ 62144 w 257452"/>
              <a:gd name="connsiteY0" fmla="*/ 17755 h 116420"/>
              <a:gd name="connsiteX1" fmla="*/ 106532 w 257452"/>
              <a:gd name="connsiteY1" fmla="*/ 0 h 116420"/>
              <a:gd name="connsiteX2" fmla="*/ 150920 w 257452"/>
              <a:gd name="connsiteY2" fmla="*/ 79899 h 116420"/>
              <a:gd name="connsiteX3" fmla="*/ 53266 w 257452"/>
              <a:gd name="connsiteY3" fmla="*/ 115410 h 116420"/>
              <a:gd name="connsiteX4" fmla="*/ 0 w 257452"/>
              <a:gd name="connsiteY4" fmla="*/ 79899 h 116420"/>
              <a:gd name="connsiteX5" fmla="*/ 8878 w 257452"/>
              <a:gd name="connsiteY5" fmla="*/ 44388 h 116420"/>
              <a:gd name="connsiteX6" fmla="*/ 142043 w 257452"/>
              <a:gd name="connsiteY6" fmla="*/ 44388 h 116420"/>
              <a:gd name="connsiteX7" fmla="*/ 195309 w 257452"/>
              <a:gd name="connsiteY7" fmla="*/ 71021 h 116420"/>
              <a:gd name="connsiteX8" fmla="*/ 257452 w 257452"/>
              <a:gd name="connsiteY8" fmla="*/ 88777 h 11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452" h="116420">
                <a:moveTo>
                  <a:pt x="62144" y="17755"/>
                </a:moveTo>
                <a:cubicBezTo>
                  <a:pt x="76940" y="11837"/>
                  <a:pt x="90596" y="0"/>
                  <a:pt x="106532" y="0"/>
                </a:cubicBezTo>
                <a:cubicBezTo>
                  <a:pt x="142603" y="0"/>
                  <a:pt x="147370" y="67475"/>
                  <a:pt x="150920" y="79899"/>
                </a:cubicBezTo>
                <a:cubicBezTo>
                  <a:pt x="121250" y="99679"/>
                  <a:pt x="95147" y="121393"/>
                  <a:pt x="53266" y="115410"/>
                </a:cubicBezTo>
                <a:cubicBezTo>
                  <a:pt x="32141" y="112392"/>
                  <a:pt x="17755" y="91736"/>
                  <a:pt x="0" y="79899"/>
                </a:cubicBezTo>
                <a:cubicBezTo>
                  <a:pt x="2959" y="68062"/>
                  <a:pt x="1067" y="53761"/>
                  <a:pt x="8878" y="44388"/>
                </a:cubicBezTo>
                <a:cubicBezTo>
                  <a:pt x="41001" y="5841"/>
                  <a:pt x="113819" y="39257"/>
                  <a:pt x="142043" y="44388"/>
                </a:cubicBezTo>
                <a:cubicBezTo>
                  <a:pt x="182452" y="71329"/>
                  <a:pt x="153300" y="55268"/>
                  <a:pt x="195309" y="71021"/>
                </a:cubicBezTo>
                <a:cubicBezTo>
                  <a:pt x="248520" y="90975"/>
                  <a:pt x="222525" y="88777"/>
                  <a:pt x="257452" y="88777"/>
                </a:cubicBezTo>
              </a:path>
            </a:pathLst>
          </a:custGeom>
          <a:solidFill>
            <a:srgbClr val="CCCC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Vrije vorm 16"/>
          <p:cNvSpPr/>
          <p:nvPr/>
        </p:nvSpPr>
        <p:spPr>
          <a:xfrm>
            <a:off x="1171575" y="4146550"/>
            <a:ext cx="855663" cy="869950"/>
          </a:xfrm>
          <a:custGeom>
            <a:avLst/>
            <a:gdLst>
              <a:gd name="connsiteX0" fmla="*/ 0 w 854909"/>
              <a:gd name="connsiteY0" fmla="*/ 870011 h 870011"/>
              <a:gd name="connsiteX1" fmla="*/ 26633 w 854909"/>
              <a:gd name="connsiteY1" fmla="*/ 603681 h 870011"/>
              <a:gd name="connsiteX2" fmla="*/ 71022 w 854909"/>
              <a:gd name="connsiteY2" fmla="*/ 532660 h 870011"/>
              <a:gd name="connsiteX3" fmla="*/ 88777 w 854909"/>
              <a:gd name="connsiteY3" fmla="*/ 497149 h 870011"/>
              <a:gd name="connsiteX4" fmla="*/ 97655 w 854909"/>
              <a:gd name="connsiteY4" fmla="*/ 461639 h 870011"/>
              <a:gd name="connsiteX5" fmla="*/ 106532 w 854909"/>
              <a:gd name="connsiteY5" fmla="*/ 346229 h 870011"/>
              <a:gd name="connsiteX6" fmla="*/ 115410 w 854909"/>
              <a:gd name="connsiteY6" fmla="*/ 319596 h 870011"/>
              <a:gd name="connsiteX7" fmla="*/ 221942 w 854909"/>
              <a:gd name="connsiteY7" fmla="*/ 248575 h 870011"/>
              <a:gd name="connsiteX8" fmla="*/ 257453 w 854909"/>
              <a:gd name="connsiteY8" fmla="*/ 221942 h 870011"/>
              <a:gd name="connsiteX9" fmla="*/ 355107 w 854909"/>
              <a:gd name="connsiteY9" fmla="*/ 150920 h 870011"/>
              <a:gd name="connsiteX10" fmla="*/ 390618 w 854909"/>
              <a:gd name="connsiteY10" fmla="*/ 142043 h 870011"/>
              <a:gd name="connsiteX11" fmla="*/ 488272 w 854909"/>
              <a:gd name="connsiteY11" fmla="*/ 88777 h 870011"/>
              <a:gd name="connsiteX12" fmla="*/ 550416 w 854909"/>
              <a:gd name="connsiteY12" fmla="*/ 97654 h 870011"/>
              <a:gd name="connsiteX13" fmla="*/ 577049 w 854909"/>
              <a:gd name="connsiteY13" fmla="*/ 124287 h 870011"/>
              <a:gd name="connsiteX14" fmla="*/ 541538 w 854909"/>
              <a:gd name="connsiteY14" fmla="*/ 275208 h 870011"/>
              <a:gd name="connsiteX15" fmla="*/ 497150 w 854909"/>
              <a:gd name="connsiteY15" fmla="*/ 292963 h 870011"/>
              <a:gd name="connsiteX16" fmla="*/ 443884 w 854909"/>
              <a:gd name="connsiteY16" fmla="*/ 328474 h 870011"/>
              <a:gd name="connsiteX17" fmla="*/ 363985 w 854909"/>
              <a:gd name="connsiteY17" fmla="*/ 346229 h 870011"/>
              <a:gd name="connsiteX18" fmla="*/ 319597 w 854909"/>
              <a:gd name="connsiteY18" fmla="*/ 355107 h 870011"/>
              <a:gd name="connsiteX19" fmla="*/ 257453 w 854909"/>
              <a:gd name="connsiteY19" fmla="*/ 372862 h 870011"/>
              <a:gd name="connsiteX20" fmla="*/ 230820 w 854909"/>
              <a:gd name="connsiteY20" fmla="*/ 408373 h 870011"/>
              <a:gd name="connsiteX21" fmla="*/ 221942 w 854909"/>
              <a:gd name="connsiteY21" fmla="*/ 435006 h 870011"/>
              <a:gd name="connsiteX22" fmla="*/ 159798 w 854909"/>
              <a:gd name="connsiteY22" fmla="*/ 470516 h 870011"/>
              <a:gd name="connsiteX23" fmla="*/ 133165 w 854909"/>
              <a:gd name="connsiteY23" fmla="*/ 488272 h 870011"/>
              <a:gd name="connsiteX24" fmla="*/ 106532 w 854909"/>
              <a:gd name="connsiteY24" fmla="*/ 497149 h 870011"/>
              <a:gd name="connsiteX25" fmla="*/ 204187 w 854909"/>
              <a:gd name="connsiteY25" fmla="*/ 479394 h 870011"/>
              <a:gd name="connsiteX26" fmla="*/ 266331 w 854909"/>
              <a:gd name="connsiteY26" fmla="*/ 426128 h 870011"/>
              <a:gd name="connsiteX27" fmla="*/ 292964 w 854909"/>
              <a:gd name="connsiteY27" fmla="*/ 399495 h 870011"/>
              <a:gd name="connsiteX28" fmla="*/ 355107 w 854909"/>
              <a:gd name="connsiteY28" fmla="*/ 372862 h 870011"/>
              <a:gd name="connsiteX29" fmla="*/ 399496 w 854909"/>
              <a:gd name="connsiteY29" fmla="*/ 363984 h 870011"/>
              <a:gd name="connsiteX30" fmla="*/ 426129 w 854909"/>
              <a:gd name="connsiteY30" fmla="*/ 355107 h 870011"/>
              <a:gd name="connsiteX31" fmla="*/ 497150 w 854909"/>
              <a:gd name="connsiteY31" fmla="*/ 310718 h 870011"/>
              <a:gd name="connsiteX32" fmla="*/ 523783 w 854909"/>
              <a:gd name="connsiteY32" fmla="*/ 301841 h 870011"/>
              <a:gd name="connsiteX33" fmla="*/ 541538 w 854909"/>
              <a:gd name="connsiteY33" fmla="*/ 275208 h 870011"/>
              <a:gd name="connsiteX34" fmla="*/ 577049 w 854909"/>
              <a:gd name="connsiteY34" fmla="*/ 213064 h 870011"/>
              <a:gd name="connsiteX35" fmla="*/ 603682 w 854909"/>
              <a:gd name="connsiteY35" fmla="*/ 195309 h 870011"/>
              <a:gd name="connsiteX36" fmla="*/ 585927 w 854909"/>
              <a:gd name="connsiteY36" fmla="*/ 133165 h 870011"/>
              <a:gd name="connsiteX37" fmla="*/ 559294 w 854909"/>
              <a:gd name="connsiteY37" fmla="*/ 124287 h 870011"/>
              <a:gd name="connsiteX38" fmla="*/ 532661 w 854909"/>
              <a:gd name="connsiteY38" fmla="*/ 97654 h 870011"/>
              <a:gd name="connsiteX39" fmla="*/ 488272 w 854909"/>
              <a:gd name="connsiteY39" fmla="*/ 88777 h 870011"/>
              <a:gd name="connsiteX40" fmla="*/ 461639 w 854909"/>
              <a:gd name="connsiteY40" fmla="*/ 71021 h 870011"/>
              <a:gd name="connsiteX41" fmla="*/ 435006 w 854909"/>
              <a:gd name="connsiteY41" fmla="*/ 79899 h 870011"/>
              <a:gd name="connsiteX42" fmla="*/ 426129 w 854909"/>
              <a:gd name="connsiteY42" fmla="*/ 124287 h 870011"/>
              <a:gd name="connsiteX43" fmla="*/ 337352 w 854909"/>
              <a:gd name="connsiteY43" fmla="*/ 159798 h 870011"/>
              <a:gd name="connsiteX44" fmla="*/ 381740 w 854909"/>
              <a:gd name="connsiteY44" fmla="*/ 177553 h 870011"/>
              <a:gd name="connsiteX45" fmla="*/ 417251 w 854909"/>
              <a:gd name="connsiteY45" fmla="*/ 168676 h 870011"/>
              <a:gd name="connsiteX46" fmla="*/ 470517 w 854909"/>
              <a:gd name="connsiteY46" fmla="*/ 204186 h 870011"/>
              <a:gd name="connsiteX47" fmla="*/ 461639 w 854909"/>
              <a:gd name="connsiteY47" fmla="*/ 230819 h 870011"/>
              <a:gd name="connsiteX48" fmla="*/ 452762 w 854909"/>
              <a:gd name="connsiteY48" fmla="*/ 204186 h 870011"/>
              <a:gd name="connsiteX49" fmla="*/ 408373 w 854909"/>
              <a:gd name="connsiteY49" fmla="*/ 177553 h 870011"/>
              <a:gd name="connsiteX50" fmla="*/ 328474 w 854909"/>
              <a:gd name="connsiteY50" fmla="*/ 168676 h 870011"/>
              <a:gd name="connsiteX51" fmla="*/ 452762 w 854909"/>
              <a:gd name="connsiteY51" fmla="*/ 124287 h 870011"/>
              <a:gd name="connsiteX52" fmla="*/ 541538 w 854909"/>
              <a:gd name="connsiteY52" fmla="*/ 79899 h 870011"/>
              <a:gd name="connsiteX53" fmla="*/ 594804 w 854909"/>
              <a:gd name="connsiteY53" fmla="*/ 44388 h 870011"/>
              <a:gd name="connsiteX54" fmla="*/ 639193 w 854909"/>
              <a:gd name="connsiteY54" fmla="*/ 35511 h 870011"/>
              <a:gd name="connsiteX55" fmla="*/ 701336 w 854909"/>
              <a:gd name="connsiteY55" fmla="*/ 53266 h 870011"/>
              <a:gd name="connsiteX56" fmla="*/ 710214 w 854909"/>
              <a:gd name="connsiteY56" fmla="*/ 79899 h 870011"/>
              <a:gd name="connsiteX57" fmla="*/ 745725 w 854909"/>
              <a:gd name="connsiteY57" fmla="*/ 106532 h 870011"/>
              <a:gd name="connsiteX58" fmla="*/ 852257 w 854909"/>
              <a:gd name="connsiteY58" fmla="*/ 88777 h 870011"/>
              <a:gd name="connsiteX59" fmla="*/ 834501 w 854909"/>
              <a:gd name="connsiteY59" fmla="*/ 62144 h 870011"/>
              <a:gd name="connsiteX60" fmla="*/ 790113 w 854909"/>
              <a:gd name="connsiteY60" fmla="*/ 44388 h 870011"/>
              <a:gd name="connsiteX61" fmla="*/ 763480 w 854909"/>
              <a:gd name="connsiteY61" fmla="*/ 17755 h 870011"/>
              <a:gd name="connsiteX62" fmla="*/ 674703 w 854909"/>
              <a:gd name="connsiteY62" fmla="*/ 0 h 870011"/>
              <a:gd name="connsiteX63" fmla="*/ 541538 w 854909"/>
              <a:gd name="connsiteY63" fmla="*/ 17755 h 870011"/>
              <a:gd name="connsiteX64" fmla="*/ 506028 w 854909"/>
              <a:gd name="connsiteY64" fmla="*/ 26633 h 870011"/>
              <a:gd name="connsiteX65" fmla="*/ 470517 w 854909"/>
              <a:gd name="connsiteY65" fmla="*/ 44388 h 870011"/>
              <a:gd name="connsiteX66" fmla="*/ 363985 w 854909"/>
              <a:gd name="connsiteY66" fmla="*/ 79899 h 870011"/>
              <a:gd name="connsiteX67" fmla="*/ 239698 w 854909"/>
              <a:gd name="connsiteY67" fmla="*/ 159798 h 870011"/>
              <a:gd name="connsiteX68" fmla="*/ 213065 w 854909"/>
              <a:gd name="connsiteY68" fmla="*/ 195309 h 870011"/>
              <a:gd name="connsiteX69" fmla="*/ 186431 w 854909"/>
              <a:gd name="connsiteY69" fmla="*/ 248575 h 870011"/>
              <a:gd name="connsiteX70" fmla="*/ 168676 w 854909"/>
              <a:gd name="connsiteY70" fmla="*/ 275208 h 8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54909" h="870011">
                <a:moveTo>
                  <a:pt x="0" y="870011"/>
                </a:moveTo>
                <a:cubicBezTo>
                  <a:pt x="1909" y="843291"/>
                  <a:pt x="15639" y="620172"/>
                  <a:pt x="26633" y="603681"/>
                </a:cubicBezTo>
                <a:cubicBezTo>
                  <a:pt x="45133" y="575932"/>
                  <a:pt x="53176" y="564784"/>
                  <a:pt x="71022" y="532660"/>
                </a:cubicBezTo>
                <a:cubicBezTo>
                  <a:pt x="77449" y="521091"/>
                  <a:pt x="84130" y="509540"/>
                  <a:pt x="88777" y="497149"/>
                </a:cubicBezTo>
                <a:cubicBezTo>
                  <a:pt x="93061" y="485725"/>
                  <a:pt x="94696" y="473476"/>
                  <a:pt x="97655" y="461639"/>
                </a:cubicBezTo>
                <a:cubicBezTo>
                  <a:pt x="100614" y="423169"/>
                  <a:pt x="101746" y="384515"/>
                  <a:pt x="106532" y="346229"/>
                </a:cubicBezTo>
                <a:cubicBezTo>
                  <a:pt x="107693" y="336943"/>
                  <a:pt x="109795" y="327082"/>
                  <a:pt x="115410" y="319596"/>
                </a:cubicBezTo>
                <a:cubicBezTo>
                  <a:pt x="161421" y="258248"/>
                  <a:pt x="155980" y="284554"/>
                  <a:pt x="221942" y="248575"/>
                </a:cubicBezTo>
                <a:cubicBezTo>
                  <a:pt x="234932" y="241490"/>
                  <a:pt x="245899" y="231185"/>
                  <a:pt x="257453" y="221942"/>
                </a:cubicBezTo>
                <a:cubicBezTo>
                  <a:pt x="292584" y="193837"/>
                  <a:pt x="314335" y="169040"/>
                  <a:pt x="355107" y="150920"/>
                </a:cubicBezTo>
                <a:cubicBezTo>
                  <a:pt x="366257" y="145965"/>
                  <a:pt x="379151" y="146213"/>
                  <a:pt x="390618" y="142043"/>
                </a:cubicBezTo>
                <a:cubicBezTo>
                  <a:pt x="453631" y="119130"/>
                  <a:pt x="443091" y="122664"/>
                  <a:pt x="488272" y="88777"/>
                </a:cubicBezTo>
                <a:cubicBezTo>
                  <a:pt x="508987" y="91736"/>
                  <a:pt x="530988" y="89883"/>
                  <a:pt x="550416" y="97654"/>
                </a:cubicBezTo>
                <a:cubicBezTo>
                  <a:pt x="562073" y="102317"/>
                  <a:pt x="575492" y="111829"/>
                  <a:pt x="577049" y="124287"/>
                </a:cubicBezTo>
                <a:cubicBezTo>
                  <a:pt x="582412" y="167190"/>
                  <a:pt x="585425" y="242293"/>
                  <a:pt x="541538" y="275208"/>
                </a:cubicBezTo>
                <a:cubicBezTo>
                  <a:pt x="528789" y="284769"/>
                  <a:pt x="511140" y="285332"/>
                  <a:pt x="497150" y="292963"/>
                </a:cubicBezTo>
                <a:cubicBezTo>
                  <a:pt x="478416" y="303181"/>
                  <a:pt x="464809" y="324289"/>
                  <a:pt x="443884" y="328474"/>
                </a:cubicBezTo>
                <a:cubicBezTo>
                  <a:pt x="310089" y="355231"/>
                  <a:pt x="476757" y="321168"/>
                  <a:pt x="363985" y="346229"/>
                </a:cubicBezTo>
                <a:cubicBezTo>
                  <a:pt x="349255" y="349502"/>
                  <a:pt x="334327" y="351834"/>
                  <a:pt x="319597" y="355107"/>
                </a:cubicBezTo>
                <a:cubicBezTo>
                  <a:pt x="286146" y="362540"/>
                  <a:pt x="287118" y="362973"/>
                  <a:pt x="257453" y="372862"/>
                </a:cubicBezTo>
                <a:cubicBezTo>
                  <a:pt x="248575" y="384699"/>
                  <a:pt x="238161" y="395526"/>
                  <a:pt x="230820" y="408373"/>
                </a:cubicBezTo>
                <a:cubicBezTo>
                  <a:pt x="226177" y="416498"/>
                  <a:pt x="227933" y="427817"/>
                  <a:pt x="221942" y="435006"/>
                </a:cubicBezTo>
                <a:cubicBezTo>
                  <a:pt x="201270" y="459813"/>
                  <a:pt x="186349" y="461666"/>
                  <a:pt x="159798" y="470516"/>
                </a:cubicBezTo>
                <a:cubicBezTo>
                  <a:pt x="150920" y="476435"/>
                  <a:pt x="142708" y="483500"/>
                  <a:pt x="133165" y="488272"/>
                </a:cubicBezTo>
                <a:cubicBezTo>
                  <a:pt x="124795" y="492457"/>
                  <a:pt x="97174" y="497149"/>
                  <a:pt x="106532" y="497149"/>
                </a:cubicBezTo>
                <a:cubicBezTo>
                  <a:pt x="138346" y="497149"/>
                  <a:pt x="173104" y="487165"/>
                  <a:pt x="204187" y="479394"/>
                </a:cubicBezTo>
                <a:cubicBezTo>
                  <a:pt x="238134" y="428472"/>
                  <a:pt x="202086" y="474312"/>
                  <a:pt x="266331" y="426128"/>
                </a:cubicBezTo>
                <a:cubicBezTo>
                  <a:pt x="276375" y="418595"/>
                  <a:pt x="282748" y="406792"/>
                  <a:pt x="292964" y="399495"/>
                </a:cubicBezTo>
                <a:cubicBezTo>
                  <a:pt x="306644" y="389724"/>
                  <a:pt x="337275" y="377320"/>
                  <a:pt x="355107" y="372862"/>
                </a:cubicBezTo>
                <a:cubicBezTo>
                  <a:pt x="369746" y="369202"/>
                  <a:pt x="384857" y="367644"/>
                  <a:pt x="399496" y="363984"/>
                </a:cubicBezTo>
                <a:cubicBezTo>
                  <a:pt x="408574" y="361714"/>
                  <a:pt x="417251" y="358066"/>
                  <a:pt x="426129" y="355107"/>
                </a:cubicBezTo>
                <a:cubicBezTo>
                  <a:pt x="447257" y="341021"/>
                  <a:pt x="475733" y="321427"/>
                  <a:pt x="497150" y="310718"/>
                </a:cubicBezTo>
                <a:cubicBezTo>
                  <a:pt x="505520" y="306533"/>
                  <a:pt x="514905" y="304800"/>
                  <a:pt x="523783" y="301841"/>
                </a:cubicBezTo>
                <a:cubicBezTo>
                  <a:pt x="529701" y="292963"/>
                  <a:pt x="536244" y="284472"/>
                  <a:pt x="541538" y="275208"/>
                </a:cubicBezTo>
                <a:cubicBezTo>
                  <a:pt x="550820" y="258965"/>
                  <a:pt x="562632" y="227481"/>
                  <a:pt x="577049" y="213064"/>
                </a:cubicBezTo>
                <a:cubicBezTo>
                  <a:pt x="584594" y="205519"/>
                  <a:pt x="594804" y="201227"/>
                  <a:pt x="603682" y="195309"/>
                </a:cubicBezTo>
                <a:cubicBezTo>
                  <a:pt x="603606" y="195005"/>
                  <a:pt x="590171" y="137409"/>
                  <a:pt x="585927" y="133165"/>
                </a:cubicBezTo>
                <a:cubicBezTo>
                  <a:pt x="579310" y="126548"/>
                  <a:pt x="568172" y="127246"/>
                  <a:pt x="559294" y="124287"/>
                </a:cubicBezTo>
                <a:cubicBezTo>
                  <a:pt x="550416" y="115409"/>
                  <a:pt x="543891" y="103269"/>
                  <a:pt x="532661" y="97654"/>
                </a:cubicBezTo>
                <a:cubicBezTo>
                  <a:pt x="519165" y="90906"/>
                  <a:pt x="502401" y="94075"/>
                  <a:pt x="488272" y="88777"/>
                </a:cubicBezTo>
                <a:cubicBezTo>
                  <a:pt x="478282" y="85031"/>
                  <a:pt x="470517" y="76940"/>
                  <a:pt x="461639" y="71021"/>
                </a:cubicBezTo>
                <a:cubicBezTo>
                  <a:pt x="452761" y="73980"/>
                  <a:pt x="440197" y="72113"/>
                  <a:pt x="435006" y="79899"/>
                </a:cubicBezTo>
                <a:cubicBezTo>
                  <a:pt x="426636" y="92454"/>
                  <a:pt x="437807" y="114732"/>
                  <a:pt x="426129" y="124287"/>
                </a:cubicBezTo>
                <a:cubicBezTo>
                  <a:pt x="401462" y="144470"/>
                  <a:pt x="337352" y="159798"/>
                  <a:pt x="337352" y="159798"/>
                </a:cubicBezTo>
                <a:cubicBezTo>
                  <a:pt x="352148" y="165716"/>
                  <a:pt x="365902" y="175793"/>
                  <a:pt x="381740" y="177553"/>
                </a:cubicBezTo>
                <a:cubicBezTo>
                  <a:pt x="393867" y="178900"/>
                  <a:pt x="405564" y="165170"/>
                  <a:pt x="417251" y="168676"/>
                </a:cubicBezTo>
                <a:cubicBezTo>
                  <a:pt x="437690" y="174808"/>
                  <a:pt x="452762" y="192349"/>
                  <a:pt x="470517" y="204186"/>
                </a:cubicBezTo>
                <a:cubicBezTo>
                  <a:pt x="467558" y="213064"/>
                  <a:pt x="470997" y="230819"/>
                  <a:pt x="461639" y="230819"/>
                </a:cubicBezTo>
                <a:cubicBezTo>
                  <a:pt x="452281" y="230819"/>
                  <a:pt x="459379" y="210803"/>
                  <a:pt x="452762" y="204186"/>
                </a:cubicBezTo>
                <a:cubicBezTo>
                  <a:pt x="440561" y="191985"/>
                  <a:pt x="424964" y="182293"/>
                  <a:pt x="408373" y="177553"/>
                </a:cubicBezTo>
                <a:cubicBezTo>
                  <a:pt x="382607" y="170191"/>
                  <a:pt x="355107" y="171635"/>
                  <a:pt x="328474" y="168676"/>
                </a:cubicBezTo>
                <a:cubicBezTo>
                  <a:pt x="434886" y="104830"/>
                  <a:pt x="294942" y="182432"/>
                  <a:pt x="452762" y="124287"/>
                </a:cubicBezTo>
                <a:cubicBezTo>
                  <a:pt x="483807" y="112849"/>
                  <a:pt x="514010" y="98251"/>
                  <a:pt x="541538" y="79899"/>
                </a:cubicBezTo>
                <a:cubicBezTo>
                  <a:pt x="559293" y="68062"/>
                  <a:pt x="575377" y="53218"/>
                  <a:pt x="594804" y="44388"/>
                </a:cubicBezTo>
                <a:cubicBezTo>
                  <a:pt x="608541" y="38144"/>
                  <a:pt x="624397" y="38470"/>
                  <a:pt x="639193" y="35511"/>
                </a:cubicBezTo>
                <a:cubicBezTo>
                  <a:pt x="659907" y="41429"/>
                  <a:pt x="683067" y="41848"/>
                  <a:pt x="701336" y="53266"/>
                </a:cubicBezTo>
                <a:cubicBezTo>
                  <a:pt x="709272" y="58226"/>
                  <a:pt x="704223" y="72710"/>
                  <a:pt x="710214" y="79899"/>
                </a:cubicBezTo>
                <a:cubicBezTo>
                  <a:pt x="719686" y="91266"/>
                  <a:pt x="733888" y="97654"/>
                  <a:pt x="745725" y="106532"/>
                </a:cubicBezTo>
                <a:cubicBezTo>
                  <a:pt x="781236" y="100614"/>
                  <a:pt x="820057" y="104877"/>
                  <a:pt x="852257" y="88777"/>
                </a:cubicBezTo>
                <a:cubicBezTo>
                  <a:pt x="861800" y="84005"/>
                  <a:pt x="843183" y="68346"/>
                  <a:pt x="834501" y="62144"/>
                </a:cubicBezTo>
                <a:cubicBezTo>
                  <a:pt x="821533" y="52881"/>
                  <a:pt x="804909" y="50307"/>
                  <a:pt x="790113" y="44388"/>
                </a:cubicBezTo>
                <a:cubicBezTo>
                  <a:pt x="781235" y="35510"/>
                  <a:pt x="775198" y="22262"/>
                  <a:pt x="763480" y="17755"/>
                </a:cubicBezTo>
                <a:cubicBezTo>
                  <a:pt x="735313" y="6922"/>
                  <a:pt x="674703" y="0"/>
                  <a:pt x="674703" y="0"/>
                </a:cubicBezTo>
                <a:cubicBezTo>
                  <a:pt x="597288" y="7742"/>
                  <a:pt x="601707" y="4384"/>
                  <a:pt x="541538" y="17755"/>
                </a:cubicBezTo>
                <a:cubicBezTo>
                  <a:pt x="529628" y="20402"/>
                  <a:pt x="517452" y="22349"/>
                  <a:pt x="506028" y="26633"/>
                </a:cubicBezTo>
                <a:cubicBezTo>
                  <a:pt x="493637" y="31280"/>
                  <a:pt x="482908" y="39741"/>
                  <a:pt x="470517" y="44388"/>
                </a:cubicBezTo>
                <a:cubicBezTo>
                  <a:pt x="368402" y="82681"/>
                  <a:pt x="533619" y="736"/>
                  <a:pt x="363985" y="79899"/>
                </a:cubicBezTo>
                <a:cubicBezTo>
                  <a:pt x="332866" y="94421"/>
                  <a:pt x="264571" y="137412"/>
                  <a:pt x="239698" y="159798"/>
                </a:cubicBezTo>
                <a:cubicBezTo>
                  <a:pt x="228700" y="169696"/>
                  <a:pt x="221943" y="183472"/>
                  <a:pt x="213065" y="195309"/>
                </a:cubicBezTo>
                <a:cubicBezTo>
                  <a:pt x="190748" y="262258"/>
                  <a:pt x="220854" y="179729"/>
                  <a:pt x="186431" y="248575"/>
                </a:cubicBezTo>
                <a:cubicBezTo>
                  <a:pt x="171711" y="278015"/>
                  <a:pt x="188464" y="275208"/>
                  <a:pt x="168676" y="275208"/>
                </a:cubicBezTo>
              </a:path>
            </a:pathLst>
          </a:custGeom>
          <a:solidFill>
            <a:srgbClr val="CCCC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47700" y="4152900"/>
            <a:ext cx="373063" cy="3683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0" name="Rechte verbindingslijn met pijl 19"/>
          <p:cNvCxnSpPr>
            <a:endCxn id="17" idx="67"/>
          </p:cNvCxnSpPr>
          <p:nvPr/>
        </p:nvCxnSpPr>
        <p:spPr>
          <a:xfrm>
            <a:off x="1020763" y="4216400"/>
            <a:ext cx="390525" cy="8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44" name="Afbeelding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983163"/>
            <a:ext cx="10382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Afbeelding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20">
            <a:off x="815975" y="5946775"/>
            <a:ext cx="3571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al 31"/>
          <p:cNvSpPr/>
          <p:nvPr/>
        </p:nvSpPr>
        <p:spPr>
          <a:xfrm>
            <a:off x="1739900" y="6053138"/>
            <a:ext cx="155575" cy="131762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147" name="Tekstvak 32"/>
          <p:cNvSpPr txBox="1">
            <a:spLocks noChangeArrowheads="1"/>
          </p:cNvSpPr>
          <p:nvPr/>
        </p:nvSpPr>
        <p:spPr bwMode="auto">
          <a:xfrm>
            <a:off x="2532063" y="6157913"/>
            <a:ext cx="584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>
                <a:solidFill>
                  <a:srgbClr val="FF0000"/>
                </a:solidFill>
              </a:rPr>
              <a:t>Schrijf bij de onderdelen erachter of ze N of 2N zijn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/>
              <a:t>Teken regels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7813" y="836613"/>
            <a:ext cx="5849937" cy="574675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nl-NL" b="1" dirty="0"/>
              <a:t>1. Alles met potlood (HB) (ook namen).</a:t>
            </a:r>
            <a:endParaRPr lang="nl-NL" dirty="0"/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249238" y="1338263"/>
            <a:ext cx="597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2. Altijd titel en vergroting erbij zetten.</a:t>
            </a:r>
            <a:endParaRPr lang="nl-NL" sz="2800"/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49238" y="1862138"/>
            <a:ext cx="6256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3. Namen buiten de tekening met liniaal.</a:t>
            </a:r>
            <a:endParaRPr lang="nl-NL" sz="28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250825" y="2851150"/>
            <a:ext cx="181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800" b="1"/>
              <a:t>5. Geen SF.</a:t>
            </a:r>
            <a:endParaRPr lang="nl-NL" sz="28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250825" y="2386013"/>
            <a:ext cx="239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800" b="1"/>
              <a:t>4. Teken groot.</a:t>
            </a:r>
            <a:endParaRPr lang="nl-NL" sz="2800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293688" y="3927475"/>
            <a:ext cx="4630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7. Met strakke lijnen tekenen.</a:t>
            </a:r>
            <a:endParaRPr lang="nl-NL" sz="2800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93688" y="4449763"/>
            <a:ext cx="2659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8. Niet schetsen.</a:t>
            </a:r>
            <a:endParaRPr lang="nl-NL" sz="2800"/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246063" y="34036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6. Niet op de achterkant van je A4 tekenen.</a:t>
            </a:r>
            <a:endParaRPr lang="nl-NL" sz="2800"/>
          </a:p>
        </p:txBody>
      </p:sp>
      <p:pic>
        <p:nvPicPr>
          <p:cNvPr id="3074" name="Picture 2" descr="http://www.sciencecafetilburg.nl/wp-content/uploads/alien-mid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319338"/>
            <a:ext cx="11255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311275"/>
            <a:ext cx="19891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155358" y="936128"/>
            <a:ext cx="7905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Practicum 1. </a:t>
            </a:r>
            <a:r>
              <a:rPr lang="nl-NL" b="1" dirty="0" smtClean="0"/>
              <a:t>Dwarsdoorsnede wortel Mais.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84085" y="1589103"/>
            <a:ext cx="3824055" cy="5082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12957" y="1643122"/>
            <a:ext cx="3910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err="1"/>
              <a:t>Tek</a:t>
            </a:r>
            <a:r>
              <a:rPr lang="nl-NL" sz="2000" b="1" dirty="0"/>
              <a:t>. 1: </a:t>
            </a:r>
            <a:r>
              <a:rPr lang="nl-NL" sz="2000" b="1" dirty="0" smtClean="0"/>
              <a:t>Topografische tekening</a:t>
            </a:r>
          </a:p>
          <a:p>
            <a:r>
              <a:rPr lang="nl-NL" sz="2000" b="1" dirty="0" smtClean="0"/>
              <a:t>van de hele wortel (100 x). </a:t>
            </a:r>
            <a:endParaRPr lang="nl-NL" sz="2000" dirty="0"/>
          </a:p>
        </p:txBody>
      </p:sp>
      <p:pic>
        <p:nvPicPr>
          <p:cNvPr id="1028" name="Picture 4" descr="File:Equisetum (Endodermis mit Caspary-Streifen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13" y="1589103"/>
            <a:ext cx="3153431" cy="206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 flipV="1">
            <a:off x="6341747" y="2387839"/>
            <a:ext cx="299973" cy="152306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749747" y="232062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Opperhuid</a:t>
            </a:r>
            <a:endParaRPr lang="nl-NL" sz="1800" dirty="0"/>
          </a:p>
        </p:txBody>
      </p:sp>
      <p:sp>
        <p:nvSpPr>
          <p:cNvPr id="8" name="Tekstvak 7"/>
          <p:cNvSpPr txBox="1"/>
          <p:nvPr/>
        </p:nvSpPr>
        <p:spPr>
          <a:xfrm>
            <a:off x="2783738" y="2723190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Schors-</a:t>
            </a:r>
          </a:p>
          <a:p>
            <a:r>
              <a:rPr lang="nl-NL" sz="1800" dirty="0" smtClean="0"/>
              <a:t>parenchym</a:t>
            </a:r>
            <a:endParaRPr lang="nl-NL" sz="1800" dirty="0"/>
          </a:p>
        </p:txBody>
      </p:sp>
      <p:sp>
        <p:nvSpPr>
          <p:cNvPr id="12" name="Rechthoek 11"/>
          <p:cNvSpPr/>
          <p:nvPr/>
        </p:nvSpPr>
        <p:spPr>
          <a:xfrm>
            <a:off x="2654422" y="34423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800" dirty="0" err="1"/>
              <a:t>Endodermis</a:t>
            </a:r>
            <a:r>
              <a:rPr lang="nl-NL" sz="1800" dirty="0"/>
              <a:t> </a:t>
            </a:r>
            <a:endParaRPr lang="nl-NL" sz="1800" dirty="0" smtClean="0"/>
          </a:p>
          <a:p>
            <a:r>
              <a:rPr lang="nl-NL" sz="1800" dirty="0" smtClean="0"/>
              <a:t>met </a:t>
            </a:r>
            <a:r>
              <a:rPr lang="nl-NL" sz="1800" dirty="0"/>
              <a:t>bandjes </a:t>
            </a:r>
            <a:endParaRPr lang="nl-NL" sz="1800" dirty="0" smtClean="0"/>
          </a:p>
          <a:p>
            <a:r>
              <a:rPr lang="nl-NL" sz="1800" dirty="0" smtClean="0"/>
              <a:t>van </a:t>
            </a:r>
            <a:r>
              <a:rPr lang="nl-NL" sz="1800" dirty="0" err="1"/>
              <a:t>Caspary</a:t>
            </a:r>
            <a:endParaRPr lang="nl-NL" sz="1800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010428" y="2745741"/>
            <a:ext cx="848412" cy="37907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H="1">
            <a:off x="1878717" y="2486042"/>
            <a:ext cx="697685" cy="4050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2685371" y="474876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 smtClean="0"/>
              <a:t>Houtvat</a:t>
            </a:r>
            <a:endParaRPr lang="nl-NL" sz="1800" dirty="0"/>
          </a:p>
        </p:txBody>
      </p:sp>
      <p:sp>
        <p:nvSpPr>
          <p:cNvPr id="18" name="Tekstvak 17"/>
          <p:cNvSpPr txBox="1"/>
          <p:nvPr/>
        </p:nvSpPr>
        <p:spPr>
          <a:xfrm>
            <a:off x="2685371" y="429615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 smtClean="0"/>
              <a:t>Bastvat</a:t>
            </a:r>
            <a:endParaRPr lang="nl-NL" sz="1800" dirty="0"/>
          </a:p>
        </p:txBody>
      </p:sp>
      <p:sp>
        <p:nvSpPr>
          <p:cNvPr id="14" name="Rechthoek 13"/>
          <p:cNvSpPr/>
          <p:nvPr/>
        </p:nvSpPr>
        <p:spPr>
          <a:xfrm>
            <a:off x="2674514" y="5177996"/>
            <a:ext cx="132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dirty="0" smtClean="0"/>
              <a:t>Merg-</a:t>
            </a:r>
          </a:p>
          <a:p>
            <a:r>
              <a:rPr lang="nl-NL" sz="1800" dirty="0" smtClean="0"/>
              <a:t>parenchym</a:t>
            </a:r>
            <a:endParaRPr lang="nl-NL" sz="1800" dirty="0"/>
          </a:p>
        </p:txBody>
      </p:sp>
      <p:sp>
        <p:nvSpPr>
          <p:cNvPr id="20" name="Rechthoek 19"/>
          <p:cNvSpPr/>
          <p:nvPr/>
        </p:nvSpPr>
        <p:spPr>
          <a:xfrm>
            <a:off x="4386436" y="3910899"/>
            <a:ext cx="3910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err="1"/>
              <a:t>Tek</a:t>
            </a:r>
            <a:r>
              <a:rPr lang="nl-NL" sz="2000" b="1" dirty="0"/>
              <a:t>. </a:t>
            </a:r>
            <a:r>
              <a:rPr lang="nl-NL" sz="2000" b="1" dirty="0" smtClean="0"/>
              <a:t>2: Detailtekening van de </a:t>
            </a:r>
            <a:br>
              <a:rPr lang="nl-NL" sz="2000" b="1" dirty="0" smtClean="0"/>
            </a:br>
            <a:r>
              <a:rPr lang="nl-NL" sz="2000" b="1" dirty="0" smtClean="0"/>
              <a:t>            </a:t>
            </a:r>
            <a:r>
              <a:rPr lang="nl-NL" sz="2000" b="1" dirty="0" err="1" smtClean="0"/>
              <a:t>endodermis</a:t>
            </a:r>
            <a:r>
              <a:rPr lang="nl-NL" sz="2000" b="1" dirty="0" smtClean="0"/>
              <a:t>. 400 x </a:t>
            </a:r>
            <a:endParaRPr lang="nl-NL" sz="2000" dirty="0"/>
          </a:p>
        </p:txBody>
      </p:sp>
      <p:sp>
        <p:nvSpPr>
          <p:cNvPr id="22" name="Tekstvak 21"/>
          <p:cNvSpPr txBox="1"/>
          <p:nvPr/>
        </p:nvSpPr>
        <p:spPr>
          <a:xfrm>
            <a:off x="6740467" y="5528137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Bandjes van </a:t>
            </a:r>
            <a:r>
              <a:rPr lang="nl-NL" sz="1800" dirty="0" err="1" smtClean="0"/>
              <a:t>Caspary</a:t>
            </a:r>
            <a:endParaRPr lang="nl-NL" sz="1800" dirty="0"/>
          </a:p>
        </p:txBody>
      </p:sp>
      <p:sp>
        <p:nvSpPr>
          <p:cNvPr id="23" name="Tekstvak 22"/>
          <p:cNvSpPr txBox="1"/>
          <p:nvPr/>
        </p:nvSpPr>
        <p:spPr>
          <a:xfrm>
            <a:off x="6724521" y="4918344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 smtClean="0"/>
              <a:t>Endodermis</a:t>
            </a:r>
            <a:endParaRPr lang="nl-NL" sz="1800" dirty="0"/>
          </a:p>
        </p:txBody>
      </p:sp>
      <p:sp>
        <p:nvSpPr>
          <p:cNvPr id="7" name="Rechthoek 6"/>
          <p:cNvSpPr/>
          <p:nvPr/>
        </p:nvSpPr>
        <p:spPr>
          <a:xfrm>
            <a:off x="423746" y="5528137"/>
            <a:ext cx="1010888" cy="87266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396089" y="5593494"/>
            <a:ext cx="113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Tek</a:t>
            </a:r>
            <a:r>
              <a:rPr lang="nl-NL" dirty="0" smtClean="0"/>
              <a:t>. 2.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6481" y="1007135"/>
            <a:ext cx="6520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Practicum </a:t>
            </a:r>
            <a:r>
              <a:rPr lang="nl-NL" b="1" dirty="0" smtClean="0"/>
              <a:t>2. </a:t>
            </a:r>
            <a:r>
              <a:rPr lang="nl-NL" b="1" dirty="0"/>
              <a:t>De kruidachtige stengel.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6481" y="1459015"/>
            <a:ext cx="8669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Stengel dwarsdoorsnede kruipende boterbloem.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99" y="2112885"/>
            <a:ext cx="5734202" cy="394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0" y="3349788"/>
            <a:ext cx="3053086" cy="330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239698" y="946493"/>
            <a:ext cx="3932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008000"/>
                </a:solidFill>
              </a:rPr>
              <a:t>Bij deze opdracht maak je gebruik van het kant en klaar preparaat. </a:t>
            </a:r>
          </a:p>
          <a:p>
            <a:r>
              <a:rPr lang="nl-NL" sz="2000" b="1" dirty="0">
                <a:solidFill>
                  <a:srgbClr val="008000"/>
                </a:solidFill>
              </a:rPr>
              <a:t>Dwarsdoorsnede van een stengel van de Kruipende boterbloem.</a:t>
            </a:r>
            <a:endParaRPr lang="nl-NL" sz="2000" dirty="0">
              <a:solidFill>
                <a:srgbClr val="008000"/>
              </a:solidFill>
            </a:endParaRPr>
          </a:p>
          <a:p>
            <a:endParaRPr lang="nl-NL" sz="2000" b="1" dirty="0" smtClean="0"/>
          </a:p>
          <a:p>
            <a:endParaRPr lang="nl-NL" sz="2000" b="1" dirty="0" smtClean="0"/>
          </a:p>
          <a:p>
            <a:r>
              <a:rPr lang="nl-NL" sz="2000" b="1" dirty="0" err="1" smtClean="0"/>
              <a:t>Tek</a:t>
            </a:r>
            <a:r>
              <a:rPr lang="nl-NL" sz="2000" b="1" dirty="0"/>
              <a:t>. </a:t>
            </a:r>
            <a:r>
              <a:rPr lang="nl-NL" sz="2000" b="1" dirty="0" smtClean="0"/>
              <a:t>2a. </a:t>
            </a:r>
            <a:r>
              <a:rPr lang="nl-NL" sz="2000" b="1" dirty="0"/>
              <a:t>Maak een topografische </a:t>
            </a:r>
            <a:endParaRPr lang="nl-NL" sz="2000" dirty="0"/>
          </a:p>
          <a:p>
            <a:r>
              <a:rPr lang="nl-NL" sz="2000" b="1" dirty="0"/>
              <a:t>tekening van de halve stengel. </a:t>
            </a:r>
            <a:r>
              <a:rPr lang="nl-NL" sz="2000" b="1" dirty="0" smtClean="0"/>
              <a:t>100 of 400x </a:t>
            </a:r>
            <a:endParaRPr lang="nl-NL" sz="2000" dirty="0"/>
          </a:p>
          <a:p>
            <a:endParaRPr lang="nl-NL" sz="2000" b="1" dirty="0" smtClean="0"/>
          </a:p>
          <a:p>
            <a:endParaRPr lang="nl-NL" sz="2000" b="1" dirty="0"/>
          </a:p>
          <a:p>
            <a:r>
              <a:rPr lang="nl-NL" sz="2000" b="1" dirty="0" err="1" smtClean="0"/>
              <a:t>Tek</a:t>
            </a:r>
            <a:r>
              <a:rPr lang="nl-NL" sz="2000" b="1" dirty="0"/>
              <a:t>. </a:t>
            </a:r>
            <a:r>
              <a:rPr lang="nl-NL" sz="2000" b="1" dirty="0" smtClean="0"/>
              <a:t>2b. </a:t>
            </a:r>
            <a:r>
              <a:rPr lang="nl-NL" sz="2000" b="1" dirty="0"/>
              <a:t>Maak een </a:t>
            </a:r>
            <a:r>
              <a:rPr lang="nl-NL" sz="2000" b="1" dirty="0" err="1"/>
              <a:t>topgrafische</a:t>
            </a:r>
            <a:r>
              <a:rPr lang="nl-NL" sz="2000" b="1" dirty="0"/>
              <a:t> </a:t>
            </a:r>
            <a:endParaRPr lang="nl-NL" sz="2000" dirty="0"/>
          </a:p>
          <a:p>
            <a:r>
              <a:rPr lang="nl-NL" sz="2000" b="1" dirty="0"/>
              <a:t>tekening van een vaatbundel. </a:t>
            </a:r>
            <a:endParaRPr lang="nl-NL" sz="2000" dirty="0"/>
          </a:p>
          <a:p>
            <a:r>
              <a:rPr lang="nl-NL" sz="2000" b="1" dirty="0"/>
              <a:t>Verg. 400x </a:t>
            </a:r>
            <a:endParaRPr lang="nl-NL" sz="2000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601214" y="6107991"/>
            <a:ext cx="136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Bouw vaatbundel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5" name="Picture 26" descr="im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02" y="6025441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4296791" y="1066816"/>
            <a:ext cx="2929631" cy="5387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 flipV="1">
            <a:off x="4696287" y="3506691"/>
            <a:ext cx="1926455" cy="8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7324074" y="1216241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Opperhuid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7379970" y="1763615"/>
            <a:ext cx="166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Vulweefsel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361066" y="2303703"/>
            <a:ext cx="172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Vaatbundel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383261" y="2743174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Mergholte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7244172" y="3762649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Sclerenchym</a:t>
            </a:r>
            <a:endParaRPr lang="nl-NL" sz="2000" dirty="0" smtClean="0"/>
          </a:p>
          <a:p>
            <a:r>
              <a:rPr lang="nl-NL" sz="2000" dirty="0" smtClean="0"/>
              <a:t>(steunweefsel)</a:t>
            </a:r>
            <a:endParaRPr lang="nl-NL" sz="2000" dirty="0"/>
          </a:p>
        </p:txBody>
      </p:sp>
      <p:sp>
        <p:nvSpPr>
          <p:cNvPr id="16" name="Tekstvak 15"/>
          <p:cNvSpPr txBox="1"/>
          <p:nvPr/>
        </p:nvSpPr>
        <p:spPr>
          <a:xfrm>
            <a:off x="7297440" y="4678532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Bastvaten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7300068" y="5301449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Cambium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324074" y="5928120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Houtvaten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102094" y="923563"/>
            <a:ext cx="35466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Tek</a:t>
            </a:r>
            <a:r>
              <a:rPr lang="nl-NL" b="1" dirty="0"/>
              <a:t>. 2c. Maak een detailtekening van </a:t>
            </a:r>
            <a:endParaRPr lang="nl-NL" b="1" dirty="0" smtClean="0"/>
          </a:p>
          <a:p>
            <a:r>
              <a:rPr lang="nl-NL" b="1" dirty="0" smtClean="0"/>
              <a:t>de </a:t>
            </a:r>
            <a:r>
              <a:rPr lang="nl-NL" b="1" dirty="0"/>
              <a:t>hele stengel. </a:t>
            </a:r>
          </a:p>
          <a:p>
            <a:r>
              <a:rPr lang="nl-NL" b="1" dirty="0"/>
              <a:t>Van elk weefsel worden </a:t>
            </a:r>
            <a:r>
              <a:rPr lang="nl-NL" b="1" dirty="0" smtClean="0"/>
              <a:t>er </a:t>
            </a:r>
            <a:r>
              <a:rPr lang="nl-NL" b="1" dirty="0"/>
              <a:t>5 cellen getekend. </a:t>
            </a:r>
            <a:endParaRPr lang="nl-NL" b="1" dirty="0" smtClean="0"/>
          </a:p>
          <a:p>
            <a:r>
              <a:rPr lang="nl-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nl-N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Opperhuid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Schorsparenchym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3. </a:t>
            </a:r>
            <a:r>
              <a:rPr lang="nl-NL" b="1" dirty="0" err="1">
                <a:solidFill>
                  <a:srgbClr val="FF0000"/>
                </a:solidFill>
              </a:rPr>
              <a:t>Sclerenchym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(=dubbelwandig)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Bastvaten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cambium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6. houtvaten 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(= dubbelwandig)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7. mergparenchym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355759" y="1041679"/>
            <a:ext cx="3009529" cy="5387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631577" y="1086068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Opperhuid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687473" y="1633442"/>
            <a:ext cx="1446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Schors-</a:t>
            </a:r>
          </a:p>
          <a:p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parenchym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631576" y="2351714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solidFill>
                  <a:srgbClr val="FF0000"/>
                </a:solidFill>
              </a:rPr>
              <a:t>Sclerenchym</a:t>
            </a:r>
            <a:endParaRPr lang="nl-NL" sz="2000" dirty="0" smtClean="0">
              <a:solidFill>
                <a:srgbClr val="FF0000"/>
              </a:solidFill>
            </a:endParaRPr>
          </a:p>
          <a:p>
            <a:r>
              <a:rPr lang="nl-NL" sz="2000" dirty="0" smtClean="0">
                <a:solidFill>
                  <a:srgbClr val="FF0000"/>
                </a:solidFill>
              </a:rPr>
              <a:t>(steunweefsel)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631577" y="3059600"/>
            <a:ext cx="2499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Bastvaten:</a:t>
            </a:r>
          </a:p>
          <a:p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Zeefvaten en </a:t>
            </a:r>
          </a:p>
          <a:p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begeleidende cellen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648101" y="4075263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Cambium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643179" y="4514869"/>
            <a:ext cx="1992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Houtvaten: 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Houtvezel</a:t>
            </a:r>
          </a:p>
          <a:p>
            <a:r>
              <a:rPr lang="nl-NL" sz="2000" dirty="0" err="1" smtClean="0">
                <a:solidFill>
                  <a:srgbClr val="FF0000"/>
                </a:solidFill>
              </a:rPr>
              <a:t>Houtvat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Houtparenchym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655621" y="5858270"/>
            <a:ext cx="1996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Mergparenchym</a:t>
            </a:r>
          </a:p>
        </p:txBody>
      </p:sp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2" y="1083444"/>
            <a:ext cx="2469253" cy="371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40" y="2590060"/>
            <a:ext cx="4127562" cy="396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164889" y="1337765"/>
            <a:ext cx="5135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Practicum </a:t>
            </a:r>
            <a:r>
              <a:rPr lang="nl-NL" b="1" dirty="0" smtClean="0"/>
              <a:t>3. </a:t>
            </a:r>
            <a:r>
              <a:rPr lang="nl-NL" b="1" dirty="0"/>
              <a:t>Dwarsdoornede van het blad van een Oleander.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84337" y="865105"/>
            <a:ext cx="7372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8000"/>
                </a:solidFill>
              </a:rPr>
              <a:t>Practicum </a:t>
            </a:r>
            <a:r>
              <a:rPr lang="nl-NL" b="1" dirty="0" smtClean="0">
                <a:solidFill>
                  <a:srgbClr val="008000"/>
                </a:solidFill>
              </a:rPr>
              <a:t>3. </a:t>
            </a:r>
            <a:r>
              <a:rPr lang="nl-NL" b="1" dirty="0">
                <a:solidFill>
                  <a:srgbClr val="008000"/>
                </a:solidFill>
              </a:rPr>
              <a:t>Het blad van de Oleander</a:t>
            </a:r>
            <a:endParaRPr lang="nl-NL" dirty="0">
              <a:solidFill>
                <a:srgbClr val="008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4337" y="1211359"/>
            <a:ext cx="9299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b="1" dirty="0"/>
              <a:t>Bij deze opdracht maak je gebruik van het kant en klaar preparaat nr. 12. Dwarsdoorsnede van het blad van de Oleander.</a:t>
            </a:r>
          </a:p>
          <a:p>
            <a:r>
              <a:rPr lang="nl-NL" sz="1800" b="1" dirty="0" smtClean="0"/>
              <a:t>3a</a:t>
            </a:r>
            <a:r>
              <a:rPr lang="nl-NL" sz="1800" b="1" dirty="0"/>
              <a:t>. Maak een </a:t>
            </a:r>
            <a:r>
              <a:rPr lang="nl-NL" sz="1800" b="1" dirty="0" smtClean="0"/>
              <a:t>topografische </a:t>
            </a:r>
            <a:r>
              <a:rPr lang="nl-NL" sz="1800" b="1" dirty="0"/>
              <a:t>tekening van de hoofdnerf</a:t>
            </a:r>
            <a:r>
              <a:rPr lang="nl-NL" sz="1800" b="1" dirty="0" smtClean="0"/>
              <a:t>. 100 x</a:t>
            </a:r>
            <a:endParaRPr lang="nl-NL" sz="1800" dirty="0"/>
          </a:p>
          <a:p>
            <a:r>
              <a:rPr lang="nl-NL" sz="1800" b="1" dirty="0" smtClean="0"/>
              <a:t>3b</a:t>
            </a:r>
            <a:r>
              <a:rPr lang="nl-NL" sz="1800" b="1" dirty="0"/>
              <a:t>. Maak een </a:t>
            </a:r>
            <a:r>
              <a:rPr lang="nl-NL" sz="1800" b="1" dirty="0" err="1" smtClean="0"/>
              <a:t>detailtek</a:t>
            </a:r>
            <a:r>
              <a:rPr lang="nl-NL" sz="1800" b="1" dirty="0" smtClean="0"/>
              <a:t>. </a:t>
            </a:r>
            <a:r>
              <a:rPr lang="nl-NL" sz="1800" b="1" dirty="0"/>
              <a:t>tekening van de dwarsdoorsnede van het blad van de </a:t>
            </a:r>
            <a:r>
              <a:rPr lang="nl-NL" sz="1800" b="1" dirty="0" smtClean="0"/>
              <a:t>       </a:t>
            </a:r>
          </a:p>
          <a:p>
            <a:r>
              <a:rPr lang="nl-NL" sz="1800" b="1" dirty="0"/>
              <a:t> </a:t>
            </a:r>
            <a:r>
              <a:rPr lang="nl-NL" sz="1800" b="1" dirty="0" smtClean="0"/>
              <a:t>     Oleander</a:t>
            </a:r>
            <a:r>
              <a:rPr lang="nl-NL" sz="1800" b="1" dirty="0"/>
              <a:t>. </a:t>
            </a:r>
            <a:r>
              <a:rPr lang="nl-NL" sz="1800" b="1" dirty="0" smtClean="0"/>
              <a:t>400 x.</a:t>
            </a:r>
            <a:endParaRPr lang="nl-NL" sz="1800" dirty="0"/>
          </a:p>
        </p:txBody>
      </p:sp>
      <p:sp>
        <p:nvSpPr>
          <p:cNvPr id="5" name="Rechthoek 4"/>
          <p:cNvSpPr/>
          <p:nvPr/>
        </p:nvSpPr>
        <p:spPr>
          <a:xfrm>
            <a:off x="6826931" y="2432480"/>
            <a:ext cx="2166150" cy="4182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766656" y="2805343"/>
            <a:ext cx="106532" cy="124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348361" y="2805342"/>
            <a:ext cx="106532" cy="124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85561" y="2688687"/>
            <a:ext cx="4598632" cy="3926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934940" y="3767090"/>
            <a:ext cx="106532" cy="124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927542" y="4930065"/>
            <a:ext cx="106532" cy="124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5307438" y="270701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solidFill>
                  <a:srgbClr val="FF0000"/>
                </a:solidFill>
              </a:rPr>
              <a:t>Waslaag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242518" y="309466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solidFill>
                  <a:srgbClr val="FF0000"/>
                </a:solidFill>
              </a:rPr>
              <a:t>Opperhuid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199486" y="3568211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 smtClean="0">
                <a:solidFill>
                  <a:srgbClr val="00B0F0"/>
                </a:solidFill>
              </a:rPr>
              <a:t>Pallisaden</a:t>
            </a:r>
            <a:r>
              <a:rPr lang="nl-NL" sz="1800" dirty="0" smtClean="0">
                <a:solidFill>
                  <a:srgbClr val="00B0F0"/>
                </a:solidFill>
              </a:rPr>
              <a:t>-</a:t>
            </a:r>
          </a:p>
          <a:p>
            <a:r>
              <a:rPr lang="nl-NL" sz="1800" dirty="0" smtClean="0">
                <a:solidFill>
                  <a:srgbClr val="00B0F0"/>
                </a:solidFill>
              </a:rPr>
              <a:t>parenchym</a:t>
            </a:r>
            <a:endParaRPr lang="nl-NL" sz="1800" dirty="0">
              <a:solidFill>
                <a:srgbClr val="00B0F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427664" y="523901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 smtClean="0">
                <a:solidFill>
                  <a:srgbClr val="FF0000"/>
                </a:solidFill>
              </a:rPr>
              <a:t>Zijnerf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215866" y="418309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solidFill>
                  <a:srgbClr val="FF0000"/>
                </a:solidFill>
              </a:rPr>
              <a:t>Houtvaten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243116" y="453882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>
                <a:solidFill>
                  <a:srgbClr val="00B0F0"/>
                </a:solidFill>
              </a:rPr>
              <a:t>B</a:t>
            </a:r>
            <a:r>
              <a:rPr lang="nl-NL" sz="1800" dirty="0" smtClean="0">
                <a:solidFill>
                  <a:srgbClr val="00B0F0"/>
                </a:solidFill>
              </a:rPr>
              <a:t>astvaten</a:t>
            </a:r>
            <a:endParaRPr lang="nl-NL" sz="1800" dirty="0">
              <a:solidFill>
                <a:srgbClr val="00B0F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242518" y="6050469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solidFill>
                  <a:srgbClr val="FF0000"/>
                </a:solidFill>
              </a:rPr>
              <a:t>Opperhuid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239313" y="5681137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solidFill>
                  <a:srgbClr val="FF0000"/>
                </a:solidFill>
              </a:rPr>
              <a:t>Ademholte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884193" y="4972632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solidFill>
                  <a:srgbClr val="00B0F0"/>
                </a:solidFill>
              </a:rPr>
              <a:t>Sponsparenchym</a:t>
            </a:r>
            <a:endParaRPr lang="nl-NL" sz="1800" dirty="0">
              <a:solidFill>
                <a:srgbClr val="00B0F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385987" y="6393472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solidFill>
                  <a:srgbClr val="FF0000"/>
                </a:solidFill>
              </a:rPr>
              <a:t>Waslaag</a:t>
            </a:r>
            <a:endParaRPr lang="nl-N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4. Planten.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173113" y="968055"/>
            <a:ext cx="8686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8000"/>
                </a:solidFill>
              </a:rPr>
              <a:t>Practicum </a:t>
            </a:r>
            <a:r>
              <a:rPr lang="nl-NL" b="1" dirty="0" smtClean="0">
                <a:solidFill>
                  <a:srgbClr val="008000"/>
                </a:solidFill>
              </a:rPr>
              <a:t>4. </a:t>
            </a:r>
            <a:r>
              <a:rPr lang="nl-NL" b="1" dirty="0">
                <a:solidFill>
                  <a:srgbClr val="008000"/>
                </a:solidFill>
              </a:rPr>
              <a:t>De houtachtige stengel. </a:t>
            </a:r>
          </a:p>
          <a:p>
            <a:r>
              <a:rPr lang="nl-NL" b="1" dirty="0">
                <a:solidFill>
                  <a:srgbClr val="008000"/>
                </a:solidFill>
              </a:rPr>
              <a:t>Dwarsdoorsnede tak Linde en dwarsdoorsnede stam Amerikaanse eik.</a:t>
            </a:r>
            <a:endParaRPr lang="nl-NL" dirty="0">
              <a:solidFill>
                <a:srgbClr val="008000"/>
              </a:solidFill>
            </a:endParaRPr>
          </a:p>
        </p:txBody>
      </p:sp>
      <p:pic>
        <p:nvPicPr>
          <p:cNvPr id="12292" name="Picture 4" descr="http://www.waterwereld.nu/images/lin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56" y="1882064"/>
            <a:ext cx="2388397" cy="32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upload.wikimedia.org/wikipedia/commons/thumb/1/12/Linde.jpg/264px-Lin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86" y="2873544"/>
            <a:ext cx="25146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natuurvereniging-ridderkerk.nl/klein_plaatjes/blad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168385"/>
            <a:ext cx="2780992" cy="20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complete-encyclopedie.nl/India/Bomen%20en%20struiken/New%202/Amerikaanse%20e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61" y="4680768"/>
            <a:ext cx="1491450" cy="19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6448495" y="5444235"/>
            <a:ext cx="98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rgbClr val="008000"/>
                </a:solidFill>
              </a:rPr>
              <a:t>Linde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29615" y="4230921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rgbClr val="008000"/>
                </a:solidFill>
              </a:rPr>
              <a:t>Amerikaanse eik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17908</TotalTime>
  <Words>1042</Words>
  <Application>Microsoft Office PowerPoint</Application>
  <PresentationFormat>Diavoorstelling (4:3)</PresentationFormat>
  <Paragraphs>221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Biologie lessen</vt:lpstr>
      <vt:lpstr>Thema 4. Planten.</vt:lpstr>
      <vt:lpstr>Teken regels </vt:lpstr>
      <vt:lpstr>Thema 4. Planten.</vt:lpstr>
      <vt:lpstr>Thema 4. Planten.</vt:lpstr>
      <vt:lpstr>Thema 4. Planten.</vt:lpstr>
      <vt:lpstr>Thema 4. Planten.</vt:lpstr>
      <vt:lpstr>Thema 4. Planten.</vt:lpstr>
      <vt:lpstr>Thema 4. Planten.</vt:lpstr>
      <vt:lpstr>Thema 4. Planten.</vt:lpstr>
      <vt:lpstr>Thema 4. Planten.</vt:lpstr>
      <vt:lpstr>Thema 4. Planten.</vt:lpstr>
      <vt:lpstr>Thema 4. Planten.</vt:lpstr>
      <vt:lpstr>Thema 4. Planten.</vt:lpstr>
      <vt:lpstr>Thema 4. Planten.</vt:lpstr>
      <vt:lpstr>Thema 4. Planten.</vt:lpstr>
      <vt:lpstr>Thema 1. Ordening.</vt:lpstr>
      <vt:lpstr>Thema 1. Ordening.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107</cp:revision>
  <dcterms:created xsi:type="dcterms:W3CDTF">2009-01-13T13:03:19Z</dcterms:created>
  <dcterms:modified xsi:type="dcterms:W3CDTF">2019-02-26T10:51:42Z</dcterms:modified>
</cp:coreProperties>
</file>