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71" r:id="rId9"/>
    <p:sldId id="272" r:id="rId10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7441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86464" autoAdjust="0"/>
  </p:normalViewPr>
  <p:slideViewPr>
    <p:cSldViewPr>
      <p:cViewPr varScale="1">
        <p:scale>
          <a:sx n="80" d="100"/>
          <a:sy n="80" d="100"/>
        </p:scale>
        <p:origin x="12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965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pic>
        <p:nvPicPr>
          <p:cNvPr id="5" name="Picture 4" descr="http://mail.google.com/mail/?attid=0.1&amp;disp=emb&amp;view=att&amp;th=11ecfebf3cf534c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38"/>
            <a:ext cx="164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844" y="71415"/>
            <a:ext cx="7286676" cy="642942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2844" y="857232"/>
            <a:ext cx="8858312" cy="5715040"/>
          </a:xfrm>
        </p:spPr>
        <p:txBody>
          <a:bodyPr/>
          <a:lstStyle>
            <a:lvl1pPr marL="0" indent="0" algn="l">
              <a:buNone/>
              <a:defRPr>
                <a:solidFill>
                  <a:srgbClr val="37441C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9032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949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2844" y="928670"/>
            <a:ext cx="4352956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352956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273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43545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2844" y="1500174"/>
            <a:ext cx="4354544" cy="5072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857232"/>
            <a:ext cx="43561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356131" cy="5072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737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52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42875" y="71438"/>
            <a:ext cx="721518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42875" y="857250"/>
            <a:ext cx="8858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pic>
        <p:nvPicPr>
          <p:cNvPr id="1029" name="Picture 4" descr="http://mail.google.com/mail/?attid=0.1&amp;disp=emb&amp;view=att&amp;th=11ecfebf3cf534c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38"/>
            <a:ext cx="164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dianummer 5"/>
          <p:cNvSpPr txBox="1">
            <a:spLocks/>
          </p:cNvSpPr>
          <p:nvPr userDrawn="1"/>
        </p:nvSpPr>
        <p:spPr>
          <a:xfrm>
            <a:off x="7296150" y="6564313"/>
            <a:ext cx="1776413" cy="293687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dirty="0" smtClean="0">
                <a:solidFill>
                  <a:srgbClr val="37441C"/>
                </a:solidFill>
                <a:latin typeface="+mn-lt"/>
                <a:cs typeface="+mn-cs"/>
              </a:rPr>
              <a:t>© 2009 </a:t>
            </a:r>
            <a:r>
              <a:rPr lang="nl-NL" sz="800" dirty="0" err="1" smtClean="0">
                <a:solidFill>
                  <a:srgbClr val="37441C"/>
                </a:solidFill>
                <a:latin typeface="+mn-lt"/>
                <a:cs typeface="+mn-cs"/>
              </a:rPr>
              <a:t>Biosoft</a:t>
            </a:r>
            <a:r>
              <a:rPr lang="nl-NL" sz="800" dirty="0" smtClean="0">
                <a:solidFill>
                  <a:srgbClr val="37441C"/>
                </a:solidFill>
                <a:latin typeface="+mn-lt"/>
                <a:cs typeface="+mn-cs"/>
              </a:rPr>
              <a:t>  TCC - Lyceumstraat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58" r:id="rId3"/>
    <p:sldLayoutId id="2147483657" r:id="rId4"/>
    <p:sldLayoutId id="2147483656" r:id="rId5"/>
    <p:sldLayoutId id="2147483660" r:id="rId6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003300"/>
          </a:solidFill>
          <a:latin typeface="Trebuchet MS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bioplek.org/animaties/fotosynthese/vaatbundel.html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T8ecmNGW_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bioplek.org/animaties/enzymen/maltase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portal.ovo-zaanstad.nl/sites/brc/schoolvakken/scheikunde/HAVO%20VWO%203/Scheidingsmethodes/Chromatografie,%20animatie%20EN-DU.sw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142875" y="71438"/>
            <a:ext cx="5894388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1. Stofwisseling.</a:t>
            </a:r>
          </a:p>
        </p:txBody>
      </p:sp>
      <p:sp>
        <p:nvSpPr>
          <p:cNvPr id="3" name="Rechthoek 2"/>
          <p:cNvSpPr/>
          <p:nvPr/>
        </p:nvSpPr>
        <p:spPr>
          <a:xfrm>
            <a:off x="288523" y="1422660"/>
            <a:ext cx="861577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/>
              <a:t>Lijst van practica:</a:t>
            </a:r>
          </a:p>
          <a:p>
            <a:r>
              <a:rPr lang="nl-NL" sz="2800" b="1" dirty="0" smtClean="0"/>
              <a:t>1. </a:t>
            </a:r>
            <a:r>
              <a:rPr lang="nl-NL" sz="2800" b="1" dirty="0"/>
              <a:t>De kruidachtige stengel: </a:t>
            </a:r>
            <a:r>
              <a:rPr lang="nl-NL" sz="2800" b="1" dirty="0" smtClean="0"/>
              <a:t>Boterbloem</a:t>
            </a:r>
            <a:endParaRPr lang="nl-NL" sz="2800" dirty="0"/>
          </a:p>
          <a:p>
            <a:r>
              <a:rPr lang="nl-NL" sz="2800" b="1" dirty="0" smtClean="0"/>
              <a:t>1a</a:t>
            </a:r>
            <a:r>
              <a:rPr lang="nl-NL" sz="2800" b="1" dirty="0"/>
              <a:t>. Top. </a:t>
            </a:r>
            <a:r>
              <a:rPr lang="nl-NL" sz="2800" b="1" dirty="0" err="1"/>
              <a:t>tek</a:t>
            </a:r>
            <a:r>
              <a:rPr lang="nl-NL" sz="2800" b="1" dirty="0"/>
              <a:t>. van de stengel </a:t>
            </a:r>
            <a:endParaRPr lang="nl-NL" sz="2800" b="1" dirty="0" smtClean="0"/>
          </a:p>
          <a:p>
            <a:r>
              <a:rPr lang="nl-NL" sz="2800" b="1" dirty="0" smtClean="0"/>
              <a:t>1b</a:t>
            </a:r>
            <a:r>
              <a:rPr lang="nl-NL" sz="2800" b="1" dirty="0"/>
              <a:t>. Top. </a:t>
            </a:r>
            <a:r>
              <a:rPr lang="nl-NL" sz="2800" b="1" dirty="0" err="1"/>
              <a:t>tek</a:t>
            </a:r>
            <a:r>
              <a:rPr lang="nl-NL" sz="2800" b="1" dirty="0"/>
              <a:t>. van een vaatbundel (practicum 2)</a:t>
            </a:r>
            <a:endParaRPr lang="nl-NL" sz="2800" dirty="0"/>
          </a:p>
          <a:p>
            <a:r>
              <a:rPr lang="nl-NL" sz="2800" b="1" dirty="0"/>
              <a:t>2</a:t>
            </a:r>
            <a:r>
              <a:rPr lang="nl-NL" sz="2800" b="1" dirty="0" smtClean="0"/>
              <a:t>. </a:t>
            </a:r>
            <a:r>
              <a:rPr lang="nl-NL" sz="2800" b="1" dirty="0"/>
              <a:t>Het blad van de Oleander </a:t>
            </a:r>
            <a:endParaRPr lang="nl-NL" sz="2800" b="1" dirty="0" smtClean="0"/>
          </a:p>
          <a:p>
            <a:r>
              <a:rPr lang="nl-NL" sz="2800" b="1" dirty="0"/>
              <a:t>2</a:t>
            </a:r>
            <a:r>
              <a:rPr lang="nl-NL" sz="2800" b="1" dirty="0" smtClean="0"/>
              <a:t>a</a:t>
            </a:r>
            <a:r>
              <a:rPr lang="nl-NL" sz="2800" b="1" dirty="0"/>
              <a:t>. Top. </a:t>
            </a:r>
            <a:r>
              <a:rPr lang="nl-NL" sz="2800" b="1" dirty="0" err="1"/>
              <a:t>tek</a:t>
            </a:r>
            <a:r>
              <a:rPr lang="nl-NL" sz="2800" b="1" dirty="0"/>
              <a:t>. van de hoofdnerf</a:t>
            </a:r>
            <a:endParaRPr lang="nl-NL" sz="2800" dirty="0"/>
          </a:p>
          <a:p>
            <a:r>
              <a:rPr lang="nl-NL" sz="2800" b="1" dirty="0"/>
              <a:t>2</a:t>
            </a:r>
            <a:r>
              <a:rPr lang="nl-NL" sz="2800" b="1" dirty="0" smtClean="0"/>
              <a:t>b</a:t>
            </a:r>
            <a:r>
              <a:rPr lang="nl-NL" sz="2800" b="1" dirty="0"/>
              <a:t>. Detailtekening van de </a:t>
            </a:r>
            <a:r>
              <a:rPr lang="nl-NL" sz="2800" b="1" dirty="0" smtClean="0"/>
              <a:t>opperhuid van een blad van de fluweelplant </a:t>
            </a:r>
          </a:p>
          <a:p>
            <a:r>
              <a:rPr lang="nl-NL" sz="2800" b="1" dirty="0" smtClean="0"/>
              <a:t>3. </a:t>
            </a:r>
            <a:r>
              <a:rPr lang="nl-NL" sz="2800" b="1" dirty="0" err="1" smtClean="0"/>
              <a:t>Katalase</a:t>
            </a:r>
            <a:endParaRPr lang="nl-NL" sz="2800" b="1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93" y="4509120"/>
            <a:ext cx="2557624" cy="205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6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dirty="0"/>
              <a:t>Teken regels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7813" y="836613"/>
            <a:ext cx="5849937" cy="574675"/>
          </a:xfrm>
        </p:spPr>
        <p:txBody>
          <a:bodyPr>
            <a:normAutofit fontScale="85000"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nl-NL" b="1" dirty="0"/>
              <a:t>1. Alles met potlood (HB) (ook namen).</a:t>
            </a:r>
            <a:endParaRPr lang="nl-NL" dirty="0"/>
          </a:p>
        </p:txBody>
      </p:sp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249238" y="1338263"/>
            <a:ext cx="5973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800" b="1"/>
              <a:t>2. Altijd titel en vergroting erbij zetten.</a:t>
            </a:r>
            <a:endParaRPr lang="nl-NL" sz="2800"/>
          </a:p>
        </p:txBody>
      </p:sp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249238" y="1862138"/>
            <a:ext cx="6256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800" b="1"/>
              <a:t>3. Namen buiten de tekening met liniaal.</a:t>
            </a:r>
            <a:endParaRPr lang="nl-NL" sz="2800"/>
          </a:p>
        </p:txBody>
      </p:sp>
      <p:sp>
        <p:nvSpPr>
          <p:cNvPr id="7" name="Rechthoek 6"/>
          <p:cNvSpPr>
            <a:spLocks noChangeArrowheads="1"/>
          </p:cNvSpPr>
          <p:nvPr/>
        </p:nvSpPr>
        <p:spPr bwMode="auto">
          <a:xfrm>
            <a:off x="250825" y="2851150"/>
            <a:ext cx="1814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sz="2800" b="1"/>
              <a:t>5. Geen SF.</a:t>
            </a:r>
            <a:endParaRPr lang="nl-NL" sz="2800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250825" y="2386013"/>
            <a:ext cx="2392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sz="2800" b="1"/>
              <a:t>4. Teken groot.</a:t>
            </a:r>
            <a:endParaRPr lang="nl-NL" sz="2800"/>
          </a:p>
        </p:txBody>
      </p: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293688" y="3927475"/>
            <a:ext cx="46307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800" b="1"/>
              <a:t>7. Met strakke lijnen tekenen.</a:t>
            </a:r>
            <a:endParaRPr lang="nl-NL" sz="2800"/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293688" y="4449763"/>
            <a:ext cx="2659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800" b="1"/>
              <a:t>8. Niet schetsen.</a:t>
            </a:r>
            <a:endParaRPr lang="nl-NL" sz="2800"/>
          </a:p>
        </p:txBody>
      </p:sp>
      <p:sp>
        <p:nvSpPr>
          <p:cNvPr id="11" name="Tekstvak 10"/>
          <p:cNvSpPr txBox="1">
            <a:spLocks noChangeArrowheads="1"/>
          </p:cNvSpPr>
          <p:nvPr/>
        </p:nvSpPr>
        <p:spPr bwMode="auto">
          <a:xfrm>
            <a:off x="246063" y="3403600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800" b="1"/>
              <a:t>6. Niet op de achterkant van je A4 tekenen.</a:t>
            </a:r>
            <a:endParaRPr lang="nl-NL" sz="2800"/>
          </a:p>
        </p:txBody>
      </p:sp>
      <p:pic>
        <p:nvPicPr>
          <p:cNvPr id="3074" name="Picture 2" descr="http://www.sciencecafetilburg.nl/wp-content/uploads/alien-mid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2319338"/>
            <a:ext cx="112553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1311275"/>
            <a:ext cx="198913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73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142875" y="71438"/>
            <a:ext cx="5894388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1. Stofwisseling.</a:t>
            </a:r>
          </a:p>
        </p:txBody>
      </p:sp>
      <p:sp>
        <p:nvSpPr>
          <p:cNvPr id="2" name="Rechthoek 1"/>
          <p:cNvSpPr/>
          <p:nvPr/>
        </p:nvSpPr>
        <p:spPr>
          <a:xfrm>
            <a:off x="146481" y="1007135"/>
            <a:ext cx="6520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/>
              <a:t>Practicum </a:t>
            </a:r>
            <a:r>
              <a:rPr lang="nl-NL" sz="2400" b="1" dirty="0" smtClean="0"/>
              <a:t>1. </a:t>
            </a:r>
            <a:r>
              <a:rPr lang="nl-NL" sz="2400" b="1" dirty="0"/>
              <a:t>De kruidachtige stengel.</a:t>
            </a:r>
            <a:endParaRPr lang="nl-NL" sz="2400" dirty="0"/>
          </a:p>
        </p:txBody>
      </p:sp>
      <p:sp>
        <p:nvSpPr>
          <p:cNvPr id="3" name="Rechthoek 2"/>
          <p:cNvSpPr/>
          <p:nvPr/>
        </p:nvSpPr>
        <p:spPr>
          <a:xfrm>
            <a:off x="146481" y="1459015"/>
            <a:ext cx="8669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/>
              <a:t>Stengel dwarsdoorsnede kruipende boterbloem.</a:t>
            </a:r>
            <a:endParaRPr lang="nl-NL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499" y="2112885"/>
            <a:ext cx="5734202" cy="394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80" y="3349788"/>
            <a:ext cx="3053086" cy="330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142875" y="71438"/>
            <a:ext cx="5894388" cy="642937"/>
          </a:xfrm>
        </p:spPr>
        <p:txBody>
          <a:bodyPr/>
          <a:lstStyle/>
          <a:p>
            <a:pPr eaLnBrk="1" hangingPunct="1"/>
            <a:r>
              <a:rPr lang="nl-NL" dirty="0"/>
              <a:t>Thema 1. </a:t>
            </a:r>
            <a:r>
              <a:rPr lang="nl-NL" dirty="0" smtClean="0"/>
              <a:t>Stofwisseling</a:t>
            </a:r>
            <a:r>
              <a:rPr lang="nl-NL" dirty="0"/>
              <a:t>.</a:t>
            </a:r>
            <a:endParaRPr lang="nl-NL" dirty="0" smtClean="0"/>
          </a:p>
        </p:txBody>
      </p:sp>
      <p:sp>
        <p:nvSpPr>
          <p:cNvPr id="2" name="Rechthoek 1"/>
          <p:cNvSpPr/>
          <p:nvPr/>
        </p:nvSpPr>
        <p:spPr>
          <a:xfrm>
            <a:off x="239698" y="946493"/>
            <a:ext cx="39328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solidFill>
                  <a:srgbClr val="008000"/>
                </a:solidFill>
              </a:rPr>
              <a:t>Bij deze opdracht maak je gebruik van het kant en klaar preparaat. </a:t>
            </a:r>
          </a:p>
          <a:p>
            <a:r>
              <a:rPr lang="nl-NL" sz="2000" b="1" dirty="0">
                <a:solidFill>
                  <a:srgbClr val="008000"/>
                </a:solidFill>
              </a:rPr>
              <a:t>Dwarsdoorsnede van een stengel van de Kruipende boterbloem.</a:t>
            </a:r>
            <a:endParaRPr lang="nl-NL" sz="2000" dirty="0">
              <a:solidFill>
                <a:srgbClr val="008000"/>
              </a:solidFill>
            </a:endParaRPr>
          </a:p>
          <a:p>
            <a:endParaRPr lang="nl-NL" sz="2000" b="1" dirty="0" smtClean="0"/>
          </a:p>
          <a:p>
            <a:endParaRPr lang="nl-NL" sz="2000" b="1" dirty="0" smtClean="0"/>
          </a:p>
          <a:p>
            <a:r>
              <a:rPr lang="nl-NL" sz="2000" b="1" dirty="0" err="1" smtClean="0"/>
              <a:t>Tek</a:t>
            </a:r>
            <a:r>
              <a:rPr lang="nl-NL" sz="2000" b="1" dirty="0"/>
              <a:t>. </a:t>
            </a:r>
            <a:r>
              <a:rPr lang="nl-NL" sz="2000" b="1" dirty="0" smtClean="0"/>
              <a:t>1a. </a:t>
            </a:r>
            <a:r>
              <a:rPr lang="nl-NL" sz="2000" b="1" dirty="0"/>
              <a:t>Maak een topografische </a:t>
            </a:r>
            <a:endParaRPr lang="nl-NL" sz="2000" dirty="0"/>
          </a:p>
          <a:p>
            <a:r>
              <a:rPr lang="nl-NL" sz="2000" b="1" dirty="0"/>
              <a:t>tekening van de halve stengel. </a:t>
            </a:r>
            <a:r>
              <a:rPr lang="nl-NL" sz="2000" b="1" dirty="0" smtClean="0"/>
              <a:t>40x </a:t>
            </a:r>
            <a:endParaRPr lang="nl-NL" sz="2000" dirty="0"/>
          </a:p>
          <a:p>
            <a:endParaRPr lang="nl-NL" sz="2000" b="1" dirty="0" smtClean="0"/>
          </a:p>
          <a:p>
            <a:endParaRPr lang="nl-NL" sz="2000" b="1" dirty="0"/>
          </a:p>
          <a:p>
            <a:r>
              <a:rPr lang="nl-NL" sz="2000" b="1" dirty="0" err="1" smtClean="0"/>
              <a:t>Tek</a:t>
            </a:r>
            <a:r>
              <a:rPr lang="nl-NL" sz="2000" b="1" dirty="0"/>
              <a:t>. </a:t>
            </a:r>
            <a:r>
              <a:rPr lang="nl-NL" sz="2000" b="1" dirty="0" smtClean="0"/>
              <a:t>1b. </a:t>
            </a:r>
            <a:r>
              <a:rPr lang="nl-NL" sz="2000" b="1" dirty="0"/>
              <a:t>Maak een </a:t>
            </a:r>
            <a:r>
              <a:rPr lang="nl-NL" sz="2000" b="1" dirty="0" err="1"/>
              <a:t>topgrafische</a:t>
            </a:r>
            <a:r>
              <a:rPr lang="nl-NL" sz="2000" b="1" dirty="0"/>
              <a:t> </a:t>
            </a:r>
            <a:endParaRPr lang="nl-NL" sz="2000" dirty="0"/>
          </a:p>
          <a:p>
            <a:r>
              <a:rPr lang="nl-NL" sz="2000" b="1" dirty="0"/>
              <a:t>tekening van een vaatbundel. </a:t>
            </a:r>
            <a:endParaRPr lang="nl-NL" sz="2000" dirty="0"/>
          </a:p>
          <a:p>
            <a:r>
              <a:rPr lang="nl-NL" sz="2000" b="1" dirty="0"/>
              <a:t>Verg. 400x </a:t>
            </a:r>
            <a:endParaRPr lang="nl-NL" sz="2000" dirty="0"/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2601214" y="6107991"/>
            <a:ext cx="13668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Bouw vaatbundel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5" name="Picture 26" descr="im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802" y="6025441"/>
            <a:ext cx="412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/>
        </p:nvSpPr>
        <p:spPr>
          <a:xfrm>
            <a:off x="4296791" y="1066816"/>
            <a:ext cx="2929631" cy="5387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7"/>
          <p:cNvCxnSpPr/>
          <p:nvPr/>
        </p:nvCxnSpPr>
        <p:spPr>
          <a:xfrm flipV="1">
            <a:off x="4696287" y="3506691"/>
            <a:ext cx="1926455" cy="88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7324074" y="1216241"/>
            <a:ext cx="1377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Opperhuid</a:t>
            </a:r>
            <a:endParaRPr lang="nl-NL" sz="2000" dirty="0"/>
          </a:p>
        </p:txBody>
      </p:sp>
      <p:sp>
        <p:nvSpPr>
          <p:cNvPr id="11" name="Tekstvak 10"/>
          <p:cNvSpPr txBox="1"/>
          <p:nvPr/>
        </p:nvSpPr>
        <p:spPr>
          <a:xfrm>
            <a:off x="7379970" y="1763615"/>
            <a:ext cx="1416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Vulweefsel</a:t>
            </a:r>
            <a:endParaRPr lang="nl-NL" sz="2000" dirty="0"/>
          </a:p>
        </p:txBody>
      </p:sp>
      <p:sp>
        <p:nvSpPr>
          <p:cNvPr id="13" name="Tekstvak 12"/>
          <p:cNvSpPr txBox="1"/>
          <p:nvPr/>
        </p:nvSpPr>
        <p:spPr>
          <a:xfrm>
            <a:off x="7361066" y="2303703"/>
            <a:ext cx="1464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Vaatbundel</a:t>
            </a:r>
            <a:endParaRPr lang="nl-NL" sz="2000" dirty="0"/>
          </a:p>
        </p:txBody>
      </p:sp>
      <p:sp>
        <p:nvSpPr>
          <p:cNvPr id="14" name="Tekstvak 13"/>
          <p:cNvSpPr txBox="1"/>
          <p:nvPr/>
        </p:nvSpPr>
        <p:spPr>
          <a:xfrm>
            <a:off x="7383261" y="2743174"/>
            <a:ext cx="1327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Mergholte</a:t>
            </a:r>
            <a:endParaRPr lang="nl-NL" sz="2000" dirty="0"/>
          </a:p>
        </p:txBody>
      </p:sp>
      <p:sp>
        <p:nvSpPr>
          <p:cNvPr id="15" name="Tekstvak 14"/>
          <p:cNvSpPr txBox="1"/>
          <p:nvPr/>
        </p:nvSpPr>
        <p:spPr>
          <a:xfrm>
            <a:off x="7244172" y="3762649"/>
            <a:ext cx="1880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 smtClean="0"/>
              <a:t>Sclerenchym</a:t>
            </a:r>
            <a:endParaRPr lang="nl-NL" sz="2000" dirty="0" smtClean="0"/>
          </a:p>
          <a:p>
            <a:r>
              <a:rPr lang="nl-NL" sz="2000" dirty="0" smtClean="0"/>
              <a:t>(steunweefsel)</a:t>
            </a:r>
            <a:endParaRPr lang="nl-NL" sz="2000" dirty="0"/>
          </a:p>
        </p:txBody>
      </p:sp>
      <p:sp>
        <p:nvSpPr>
          <p:cNvPr id="16" name="Tekstvak 15"/>
          <p:cNvSpPr txBox="1"/>
          <p:nvPr/>
        </p:nvSpPr>
        <p:spPr>
          <a:xfrm>
            <a:off x="7297440" y="4678532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Bastvaten</a:t>
            </a:r>
            <a:endParaRPr lang="nl-NL" sz="2000" dirty="0"/>
          </a:p>
        </p:txBody>
      </p:sp>
      <p:sp>
        <p:nvSpPr>
          <p:cNvPr id="17" name="Tekstvak 16"/>
          <p:cNvSpPr txBox="1"/>
          <p:nvPr/>
        </p:nvSpPr>
        <p:spPr>
          <a:xfrm>
            <a:off x="7300068" y="5301449"/>
            <a:ext cx="125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Cambium</a:t>
            </a:r>
            <a:endParaRPr lang="nl-NL" sz="2000" dirty="0"/>
          </a:p>
        </p:txBody>
      </p:sp>
      <p:sp>
        <p:nvSpPr>
          <p:cNvPr id="18" name="Tekstvak 17"/>
          <p:cNvSpPr txBox="1"/>
          <p:nvPr/>
        </p:nvSpPr>
        <p:spPr>
          <a:xfrm>
            <a:off x="7324074" y="5928120"/>
            <a:ext cx="1370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Houtvaten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76260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142875" y="71438"/>
            <a:ext cx="5894388" cy="642937"/>
          </a:xfrm>
        </p:spPr>
        <p:txBody>
          <a:bodyPr/>
          <a:lstStyle/>
          <a:p>
            <a:pPr eaLnBrk="1" hangingPunct="1"/>
            <a:r>
              <a:rPr lang="nl-NL" dirty="0"/>
              <a:t>Thema 1. </a:t>
            </a:r>
            <a:r>
              <a:rPr lang="nl-NL" dirty="0" smtClean="0"/>
              <a:t>Stofwisseling</a:t>
            </a:r>
            <a:r>
              <a:rPr lang="nl-NL" dirty="0"/>
              <a:t>.</a:t>
            </a:r>
            <a:endParaRPr lang="nl-NL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92" y="1083444"/>
            <a:ext cx="2469253" cy="371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240" y="2590060"/>
            <a:ext cx="4127562" cy="396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3164889" y="1337765"/>
            <a:ext cx="51357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/>
              <a:t>Practicum </a:t>
            </a:r>
            <a:r>
              <a:rPr lang="nl-NL" sz="2000" b="1" dirty="0" smtClean="0"/>
              <a:t>2a. </a:t>
            </a:r>
            <a:r>
              <a:rPr lang="nl-NL" sz="2000" b="1" dirty="0"/>
              <a:t>Dwarsdoornede van het blad van een Oleander.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30054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142875" y="71438"/>
            <a:ext cx="5894388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4. Planten.</a:t>
            </a:r>
          </a:p>
        </p:txBody>
      </p:sp>
      <p:sp>
        <p:nvSpPr>
          <p:cNvPr id="2" name="Rechthoek 1"/>
          <p:cNvSpPr/>
          <p:nvPr/>
        </p:nvSpPr>
        <p:spPr>
          <a:xfrm>
            <a:off x="84337" y="865105"/>
            <a:ext cx="7372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008000"/>
                </a:solidFill>
              </a:rPr>
              <a:t>Practicum </a:t>
            </a:r>
            <a:r>
              <a:rPr lang="nl-NL" b="1" dirty="0" smtClean="0">
                <a:solidFill>
                  <a:srgbClr val="008000"/>
                </a:solidFill>
              </a:rPr>
              <a:t>2a. </a:t>
            </a:r>
            <a:r>
              <a:rPr lang="nl-NL" b="1" dirty="0">
                <a:solidFill>
                  <a:srgbClr val="008000"/>
                </a:solidFill>
              </a:rPr>
              <a:t>Het blad van de Oleander</a:t>
            </a:r>
            <a:endParaRPr lang="nl-NL" dirty="0">
              <a:solidFill>
                <a:srgbClr val="008000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84337" y="1211359"/>
            <a:ext cx="9299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800" b="1" dirty="0"/>
              <a:t>Bij deze opdracht maak je gebruik van het kant en klaar preparaat nr. 12. Dwarsdoorsnede van het blad van de Oleander.</a:t>
            </a:r>
          </a:p>
          <a:p>
            <a:r>
              <a:rPr lang="nl-NL" sz="1800" b="1" dirty="0" smtClean="0"/>
              <a:t>2a</a:t>
            </a:r>
            <a:r>
              <a:rPr lang="nl-NL" sz="1800" b="1" dirty="0"/>
              <a:t>. Maak een </a:t>
            </a:r>
            <a:r>
              <a:rPr lang="nl-NL" sz="1800" b="1" dirty="0" smtClean="0"/>
              <a:t>topografische </a:t>
            </a:r>
            <a:r>
              <a:rPr lang="nl-NL" sz="1800" b="1" dirty="0"/>
              <a:t>tekening van de hoofdnerf.</a:t>
            </a:r>
            <a:endParaRPr lang="nl-NL" sz="1800" dirty="0"/>
          </a:p>
          <a:p>
            <a:r>
              <a:rPr lang="nl-NL" sz="1800" b="1" dirty="0" smtClean="0"/>
              <a:t> </a:t>
            </a:r>
            <a:endParaRPr lang="nl-NL" sz="1800" dirty="0"/>
          </a:p>
        </p:txBody>
      </p:sp>
      <p:sp>
        <p:nvSpPr>
          <p:cNvPr id="4" name="Ovaal 3"/>
          <p:cNvSpPr/>
          <p:nvPr/>
        </p:nvSpPr>
        <p:spPr>
          <a:xfrm>
            <a:off x="2240382" y="2437345"/>
            <a:ext cx="106532" cy="124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4646933" y="2454049"/>
            <a:ext cx="106532" cy="124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285561" y="2269475"/>
            <a:ext cx="6625724" cy="43458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7526838" y="2421387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smtClean="0"/>
              <a:t>Waslaag</a:t>
            </a:r>
            <a:endParaRPr lang="nl-NL" sz="1800" dirty="0"/>
          </a:p>
        </p:txBody>
      </p:sp>
      <p:sp>
        <p:nvSpPr>
          <p:cNvPr id="12" name="Tekstvak 11"/>
          <p:cNvSpPr txBox="1"/>
          <p:nvPr/>
        </p:nvSpPr>
        <p:spPr>
          <a:xfrm>
            <a:off x="7529242" y="2792874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smtClean="0"/>
              <a:t>Opperhuid</a:t>
            </a:r>
            <a:endParaRPr lang="nl-NL" sz="1800" dirty="0"/>
          </a:p>
        </p:txBody>
      </p:sp>
      <p:sp>
        <p:nvSpPr>
          <p:cNvPr id="13" name="Tekstvak 12"/>
          <p:cNvSpPr txBox="1"/>
          <p:nvPr/>
        </p:nvSpPr>
        <p:spPr>
          <a:xfrm>
            <a:off x="7526838" y="3187665"/>
            <a:ext cx="132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err="1" smtClean="0"/>
              <a:t>Palisaden</a:t>
            </a:r>
            <a:r>
              <a:rPr lang="nl-NL" sz="1800" dirty="0" smtClean="0"/>
              <a:t>-</a:t>
            </a:r>
          </a:p>
          <a:p>
            <a:r>
              <a:rPr lang="nl-NL" sz="1800" dirty="0" smtClean="0"/>
              <a:t>parenchym</a:t>
            </a:r>
            <a:endParaRPr lang="nl-NL" sz="1800" dirty="0"/>
          </a:p>
        </p:txBody>
      </p:sp>
      <p:sp>
        <p:nvSpPr>
          <p:cNvPr id="14" name="Tekstvak 13"/>
          <p:cNvSpPr txBox="1"/>
          <p:nvPr/>
        </p:nvSpPr>
        <p:spPr>
          <a:xfrm>
            <a:off x="6999444" y="507241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err="1" smtClean="0"/>
              <a:t>Zijnerf</a:t>
            </a:r>
            <a:endParaRPr lang="nl-NL" sz="1800" dirty="0"/>
          </a:p>
        </p:txBody>
      </p:sp>
      <p:sp>
        <p:nvSpPr>
          <p:cNvPr id="15" name="Tekstvak 14"/>
          <p:cNvSpPr txBox="1"/>
          <p:nvPr/>
        </p:nvSpPr>
        <p:spPr>
          <a:xfrm>
            <a:off x="7558897" y="3853396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smtClean="0"/>
              <a:t>Houtvaten</a:t>
            </a:r>
            <a:endParaRPr lang="nl-NL" sz="1800" dirty="0"/>
          </a:p>
        </p:txBody>
      </p:sp>
      <p:sp>
        <p:nvSpPr>
          <p:cNvPr id="16" name="Tekstvak 15"/>
          <p:cNvSpPr txBox="1"/>
          <p:nvPr/>
        </p:nvSpPr>
        <p:spPr>
          <a:xfrm>
            <a:off x="7578184" y="4224919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/>
              <a:t>B</a:t>
            </a:r>
            <a:r>
              <a:rPr lang="nl-NL" sz="1800" dirty="0" smtClean="0"/>
              <a:t>astvaten</a:t>
            </a:r>
            <a:endParaRPr lang="nl-NL" sz="1800" dirty="0"/>
          </a:p>
        </p:txBody>
      </p:sp>
      <p:sp>
        <p:nvSpPr>
          <p:cNvPr id="17" name="Tekstvak 16"/>
          <p:cNvSpPr txBox="1"/>
          <p:nvPr/>
        </p:nvSpPr>
        <p:spPr>
          <a:xfrm>
            <a:off x="6928756" y="6079755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smtClean="0"/>
              <a:t>Opperhuid</a:t>
            </a:r>
            <a:endParaRPr lang="nl-NL" sz="1800" dirty="0"/>
          </a:p>
        </p:txBody>
      </p:sp>
      <p:sp>
        <p:nvSpPr>
          <p:cNvPr id="18" name="Tekstvak 17"/>
          <p:cNvSpPr txBox="1"/>
          <p:nvPr/>
        </p:nvSpPr>
        <p:spPr>
          <a:xfrm>
            <a:off x="6936772" y="5513903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smtClean="0"/>
              <a:t>Ademholte</a:t>
            </a:r>
            <a:endParaRPr lang="nl-NL" sz="1800" dirty="0"/>
          </a:p>
        </p:txBody>
      </p:sp>
      <p:sp>
        <p:nvSpPr>
          <p:cNvPr id="19" name="Tekstvak 18"/>
          <p:cNvSpPr txBox="1"/>
          <p:nvPr/>
        </p:nvSpPr>
        <p:spPr>
          <a:xfrm>
            <a:off x="6956613" y="4633051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smtClean="0"/>
              <a:t>Sponsparenchym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2132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dirty="0"/>
              <a:t>Thema 1. Stofwisseling.</a:t>
            </a:r>
            <a:endParaRPr lang="nl-NL" dirty="0" smtClean="0"/>
          </a:p>
        </p:txBody>
      </p:sp>
      <p:sp>
        <p:nvSpPr>
          <p:cNvPr id="20484" name="Rectangle 10"/>
          <p:cNvSpPr>
            <a:spLocks noChangeArrowheads="1"/>
          </p:cNvSpPr>
          <p:nvPr/>
        </p:nvSpPr>
        <p:spPr bwMode="auto">
          <a:xfrm>
            <a:off x="71781" y="829740"/>
            <a:ext cx="870267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-914400" algn="l"/>
                <a:tab pos="-457200" algn="l"/>
                <a:tab pos="0" algn="l"/>
                <a:tab pos="539750" algn="l"/>
                <a:tab pos="1081088" algn="l"/>
                <a:tab pos="1620838" algn="l"/>
                <a:tab pos="2160588" algn="l"/>
                <a:tab pos="2701925" algn="l"/>
                <a:tab pos="3241675" algn="l"/>
                <a:tab pos="3781425" algn="l"/>
                <a:tab pos="4321175" algn="l"/>
                <a:tab pos="4862513" algn="l"/>
                <a:tab pos="5402263" algn="l"/>
              </a:tabLst>
            </a:pPr>
            <a:r>
              <a:rPr lang="nl-NL" sz="2000" b="1" dirty="0" smtClean="0"/>
              <a:t>2B. Maak </a:t>
            </a:r>
            <a:r>
              <a:rPr lang="nl-NL" sz="2000" b="1" dirty="0"/>
              <a:t>een preparaat in water van de opperhuid van een Fluweelplant.</a:t>
            </a:r>
          </a:p>
          <a:p>
            <a:pPr>
              <a:tabLst>
                <a:tab pos="-914400" algn="l"/>
                <a:tab pos="-457200" algn="l"/>
                <a:tab pos="0" algn="l"/>
                <a:tab pos="539750" algn="l"/>
                <a:tab pos="1081088" algn="l"/>
                <a:tab pos="1620838" algn="l"/>
                <a:tab pos="2160588" algn="l"/>
                <a:tab pos="2701925" algn="l"/>
                <a:tab pos="3241675" algn="l"/>
                <a:tab pos="3781425" algn="l"/>
                <a:tab pos="4321175" algn="l"/>
                <a:tab pos="4862513" algn="l"/>
                <a:tab pos="5402263" algn="l"/>
              </a:tabLst>
            </a:pPr>
            <a:r>
              <a:rPr lang="nl-NL" sz="2000" b="1" dirty="0"/>
              <a:t>Maak een detailtekening van de opperhuid van een blad van een Fluweelplant op 1A4. Vergroting 100 of 400 x.</a:t>
            </a:r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4939861" y="2589436"/>
            <a:ext cx="1214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 err="1"/>
              <a:t>Sluitcel</a:t>
            </a:r>
            <a:endParaRPr lang="nl-NL" dirty="0"/>
          </a:p>
        </p:txBody>
      </p:sp>
      <p:sp>
        <p:nvSpPr>
          <p:cNvPr id="12" name="Tekstvak 11"/>
          <p:cNvSpPr txBox="1">
            <a:spLocks noChangeArrowheads="1"/>
          </p:cNvSpPr>
          <p:nvPr/>
        </p:nvSpPr>
        <p:spPr bwMode="auto">
          <a:xfrm>
            <a:off x="4888934" y="2039519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Opperhuidcel</a:t>
            </a:r>
          </a:p>
        </p:txBody>
      </p:sp>
      <p:sp>
        <p:nvSpPr>
          <p:cNvPr id="13" name="Tekstvak 12"/>
          <p:cNvSpPr txBox="1">
            <a:spLocks noChangeArrowheads="1"/>
          </p:cNvSpPr>
          <p:nvPr/>
        </p:nvSpPr>
        <p:spPr bwMode="auto">
          <a:xfrm>
            <a:off x="7549441" y="3030170"/>
            <a:ext cx="12250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 smtClean="0"/>
              <a:t>Huid-</a:t>
            </a:r>
          </a:p>
          <a:p>
            <a:pPr eaLnBrk="1" hangingPunct="1"/>
            <a:r>
              <a:rPr lang="nl-NL" dirty="0" smtClean="0"/>
              <a:t>mondje</a:t>
            </a:r>
            <a:endParaRPr lang="nl-NL" dirty="0"/>
          </a:p>
        </p:txBody>
      </p:sp>
      <p:sp>
        <p:nvSpPr>
          <p:cNvPr id="14" name="Tekstvak 13"/>
          <p:cNvSpPr txBox="1">
            <a:spLocks noChangeArrowheads="1"/>
          </p:cNvSpPr>
          <p:nvPr/>
        </p:nvSpPr>
        <p:spPr bwMode="auto">
          <a:xfrm>
            <a:off x="4888934" y="5094288"/>
            <a:ext cx="1847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Plantenhaar</a:t>
            </a:r>
          </a:p>
        </p:txBody>
      </p:sp>
      <p:pic>
        <p:nvPicPr>
          <p:cNvPr id="20489" name="Picture 2" descr="http://i355.photobucket.com/albums/r474/TheLordOfCantecroy/home-planten/paarsfluweelbl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5094288"/>
            <a:ext cx="18653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AutoShape 22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290513" y="6242050"/>
            <a:ext cx="503237" cy="334963"/>
          </a:xfrm>
          <a:prstGeom prst="actionButtonMovi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0491" name="Text Box 23"/>
          <p:cNvSpPr txBox="1">
            <a:spLocks noChangeArrowheads="1"/>
          </p:cNvSpPr>
          <p:nvPr/>
        </p:nvSpPr>
        <p:spPr bwMode="auto">
          <a:xfrm>
            <a:off x="865188" y="6264275"/>
            <a:ext cx="7874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800">
                <a:solidFill>
                  <a:srgbClr val="37441C"/>
                </a:solidFill>
              </a:rPr>
              <a:t>Fotosynthese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4939861" y="3202926"/>
            <a:ext cx="1731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Ademopening</a:t>
            </a:r>
            <a:endParaRPr lang="nl-NL" sz="2000" dirty="0"/>
          </a:p>
        </p:txBody>
      </p:sp>
      <p:sp>
        <p:nvSpPr>
          <p:cNvPr id="3" name="Tekstvak 2"/>
          <p:cNvSpPr txBox="1"/>
          <p:nvPr/>
        </p:nvSpPr>
        <p:spPr>
          <a:xfrm>
            <a:off x="4888934" y="3799178"/>
            <a:ext cx="2008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Bladgroenkorrel</a:t>
            </a:r>
            <a:endParaRPr lang="nl-NL" sz="2000" dirty="0"/>
          </a:p>
        </p:txBody>
      </p:sp>
      <p:sp>
        <p:nvSpPr>
          <p:cNvPr id="4" name="Rechteraccolade 3"/>
          <p:cNvSpPr/>
          <p:nvPr/>
        </p:nvSpPr>
        <p:spPr>
          <a:xfrm>
            <a:off x="6947512" y="2570165"/>
            <a:ext cx="506776" cy="1672083"/>
          </a:xfrm>
          <a:prstGeom prst="rightBrace">
            <a:avLst/>
          </a:prstGeom>
          <a:ln w="41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881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2" grpId="0"/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9935" y="2060087"/>
            <a:ext cx="9217024" cy="1512929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nl-NL" b="1" dirty="0" smtClean="0">
                <a:solidFill>
                  <a:schemeClr val="tx1"/>
                </a:solidFill>
                <a:latin typeface="Trebuchet MS" pitchFamily="34" charset="0"/>
              </a:rPr>
              <a:t>Enzymen </a:t>
            </a:r>
            <a:r>
              <a:rPr lang="nl-NL" b="1" dirty="0">
                <a:solidFill>
                  <a:schemeClr val="tx1"/>
                </a:solidFill>
                <a:latin typeface="Trebuchet MS" pitchFamily="34" charset="0"/>
              </a:rPr>
              <a:t>zijn stoffen die een reactie kunnen </a:t>
            </a:r>
            <a:r>
              <a:rPr lang="nl-NL" b="1" dirty="0" err="1">
                <a:solidFill>
                  <a:schemeClr val="tx1"/>
                </a:solidFill>
                <a:latin typeface="Trebuchet MS" pitchFamily="34" charset="0"/>
              </a:rPr>
              <a:t>kataliseren</a:t>
            </a:r>
            <a:r>
              <a:rPr lang="nl-NL" b="1" dirty="0">
                <a:solidFill>
                  <a:schemeClr val="tx1"/>
                </a:solidFill>
                <a:latin typeface="Trebuchet MS" pitchFamily="34" charset="0"/>
              </a:rPr>
              <a:t>. Enzymen worden tijdens een reactie niet verbruikt. Katalase versnelt de omzetting van waterstofperoxide in water en zuurstof. </a:t>
            </a:r>
            <a:endParaRPr lang="nl-NL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l"/>
            <a:r>
              <a:rPr lang="nl-NL" b="1" dirty="0" smtClean="0">
                <a:solidFill>
                  <a:schemeClr val="tx1"/>
                </a:solidFill>
                <a:latin typeface="Trebuchet MS" pitchFamily="34" charset="0"/>
              </a:rPr>
              <a:t>Waterstofperoxide </a:t>
            </a:r>
            <a:r>
              <a:rPr lang="nl-NL" b="1" dirty="0">
                <a:solidFill>
                  <a:schemeClr val="tx1"/>
                </a:solidFill>
                <a:latin typeface="Trebuchet MS" pitchFamily="34" charset="0"/>
              </a:rPr>
              <a:t>is een schadelijk bijproduct van </a:t>
            </a:r>
            <a:r>
              <a:rPr lang="nl-NL" b="1" dirty="0" smtClean="0">
                <a:solidFill>
                  <a:schemeClr val="tx1"/>
                </a:solidFill>
                <a:latin typeface="Trebuchet MS" pitchFamily="34" charset="0"/>
              </a:rPr>
              <a:t>dissimilatieprocessen.</a:t>
            </a:r>
          </a:p>
          <a:p>
            <a:pPr algn="l"/>
            <a:r>
              <a:rPr lang="nl-NL" b="1" dirty="0" smtClean="0">
                <a:solidFill>
                  <a:schemeClr val="tx1"/>
                </a:solidFill>
                <a:latin typeface="Trebuchet MS" pitchFamily="34" charset="0"/>
              </a:rPr>
              <a:t>Reactievergelijking: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79512" y="836712"/>
            <a:ext cx="76418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latin typeface="Trebuchet MS" pitchFamily="34" charset="0"/>
              </a:rPr>
              <a:t>Practicum 1: Enzymen. </a:t>
            </a:r>
            <a:r>
              <a:rPr lang="nl-NL" sz="2400" b="1" dirty="0" smtClean="0">
                <a:effectLst/>
                <a:latin typeface="Trebuchet MS" pitchFamily="34" charset="0"/>
              </a:rPr>
              <a:t/>
            </a:r>
            <a:br>
              <a:rPr lang="nl-NL" sz="2400" b="1" dirty="0" smtClean="0">
                <a:effectLst/>
                <a:latin typeface="Trebuchet MS" pitchFamily="34" charset="0"/>
              </a:rPr>
            </a:br>
            <a:r>
              <a:rPr lang="nl-NL" sz="2400" b="1" dirty="0" smtClean="0">
                <a:latin typeface="Trebuchet MS" pitchFamily="34" charset="0"/>
              </a:rPr>
              <a:t>De werking van het enzym katalase (of peroxidase) </a:t>
            </a:r>
          </a:p>
          <a:p>
            <a:r>
              <a:rPr lang="nl-NL" sz="2400" b="1" dirty="0" smtClean="0">
                <a:latin typeface="Trebuchet MS" pitchFamily="34" charset="0"/>
              </a:rPr>
              <a:t>onder verschillende omstandigheden.</a:t>
            </a:r>
            <a:endParaRPr lang="nl-NL" sz="2400" dirty="0">
              <a:latin typeface="Trebuchet MS" pitchFamily="34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4300468" y="6478240"/>
            <a:ext cx="136683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nl-NL" sz="800" dirty="0" smtClean="0">
                <a:solidFill>
                  <a:srgbClr val="003300"/>
                </a:solidFill>
              </a:rPr>
              <a:t>De werking van het enzym maltase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10" name="Picture 26" descr="im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055" y="6395690"/>
            <a:ext cx="412750" cy="24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179511" y="3486198"/>
            <a:ext cx="7627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Trebuchet MS" pitchFamily="34" charset="0"/>
              </a:rPr>
              <a:t>2H</a:t>
            </a:r>
            <a:r>
              <a:rPr lang="nl-NL" sz="2400" baseline="-25000" dirty="0">
                <a:latin typeface="Trebuchet MS" pitchFamily="34" charset="0"/>
              </a:rPr>
              <a:t>2</a:t>
            </a:r>
            <a:r>
              <a:rPr lang="nl-NL" sz="2400" dirty="0">
                <a:latin typeface="Trebuchet MS" pitchFamily="34" charset="0"/>
              </a:rPr>
              <a:t>O</a:t>
            </a:r>
            <a:r>
              <a:rPr lang="nl-NL" sz="2400" baseline="-25000" dirty="0">
                <a:latin typeface="Trebuchet MS" pitchFamily="34" charset="0"/>
              </a:rPr>
              <a:t>2</a:t>
            </a:r>
            <a:r>
              <a:rPr lang="nl-NL" sz="2400" dirty="0">
                <a:latin typeface="Trebuchet MS" pitchFamily="34" charset="0"/>
              </a:rPr>
              <a:t> (</a:t>
            </a:r>
            <a:r>
              <a:rPr lang="nl-NL" sz="2400" dirty="0">
                <a:solidFill>
                  <a:srgbClr val="FF0000"/>
                </a:solidFill>
                <a:latin typeface="Trebuchet MS" pitchFamily="34" charset="0"/>
              </a:rPr>
              <a:t>schadelijk</a:t>
            </a:r>
            <a:r>
              <a:rPr lang="nl-NL" sz="2400" dirty="0" smtClean="0">
                <a:latin typeface="Trebuchet MS" pitchFamily="34" charset="0"/>
              </a:rPr>
              <a:t>)--&gt; 2 H</a:t>
            </a:r>
            <a:r>
              <a:rPr lang="nl-NL" sz="2400" baseline="-25000" dirty="0" smtClean="0">
                <a:latin typeface="Trebuchet MS" pitchFamily="34" charset="0"/>
              </a:rPr>
              <a:t>2</a:t>
            </a:r>
            <a:r>
              <a:rPr lang="nl-NL" sz="2400" dirty="0" smtClean="0">
                <a:latin typeface="Trebuchet MS" pitchFamily="34" charset="0"/>
              </a:rPr>
              <a:t>O + O</a:t>
            </a:r>
            <a:r>
              <a:rPr lang="nl-NL" sz="2400" baseline="-25000" dirty="0" smtClean="0">
                <a:latin typeface="Trebuchet MS" pitchFamily="34" charset="0"/>
              </a:rPr>
              <a:t>2</a:t>
            </a:r>
            <a:r>
              <a:rPr lang="nl-NL" sz="2400" dirty="0" smtClean="0">
                <a:latin typeface="Trebuchet MS" pitchFamily="34" charset="0"/>
              </a:rPr>
              <a:t> (</a:t>
            </a:r>
            <a:r>
              <a:rPr lang="nl-NL" sz="2400" dirty="0" smtClean="0">
                <a:solidFill>
                  <a:srgbClr val="00B050"/>
                </a:solidFill>
                <a:latin typeface="Trebuchet MS" pitchFamily="34" charset="0"/>
              </a:rPr>
              <a:t>Beide onschadelijk</a:t>
            </a:r>
            <a:r>
              <a:rPr lang="nl-NL" sz="2400" dirty="0" smtClean="0"/>
              <a:t>).</a:t>
            </a:r>
            <a:endParaRPr lang="nl-NL" sz="2400" dirty="0"/>
          </a:p>
        </p:txBody>
      </p:sp>
      <p:pic>
        <p:nvPicPr>
          <p:cNvPr id="1030" name="Picture 6" descr="http://www.biokurs.de/skripten/bilder/catalas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32" y="4365104"/>
            <a:ext cx="3003748" cy="225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707904" y="4389149"/>
            <a:ext cx="52160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latin typeface="Trebuchet MS" pitchFamily="34" charset="0"/>
              </a:rPr>
              <a:t>Katalase heeft een hoog “</a:t>
            </a:r>
            <a:r>
              <a:rPr lang="nl-NL" sz="2000" b="1" dirty="0" err="1">
                <a:latin typeface="Trebuchet MS" pitchFamily="34" charset="0"/>
              </a:rPr>
              <a:t>turn-over</a:t>
            </a:r>
            <a:r>
              <a:rPr lang="nl-NL" sz="2000" b="1" dirty="0">
                <a:latin typeface="Trebuchet MS" pitchFamily="34" charset="0"/>
              </a:rPr>
              <a:t> graad”. </a:t>
            </a:r>
            <a:r>
              <a:rPr lang="nl-NL" sz="2000" b="1" dirty="0" err="1" smtClean="0">
                <a:latin typeface="Trebuchet MS" pitchFamily="34" charset="0"/>
              </a:rPr>
              <a:t>Één</a:t>
            </a:r>
            <a:r>
              <a:rPr lang="nl-NL" sz="2000" b="1" dirty="0" smtClean="0">
                <a:latin typeface="Trebuchet MS" pitchFamily="34" charset="0"/>
              </a:rPr>
              <a:t> </a:t>
            </a:r>
            <a:r>
              <a:rPr lang="nl-NL" sz="2000" b="1" dirty="0" err="1">
                <a:latin typeface="Trebuchet MS" pitchFamily="34" charset="0"/>
              </a:rPr>
              <a:t>molucuul</a:t>
            </a:r>
            <a:r>
              <a:rPr lang="nl-NL" sz="2000" b="1" dirty="0">
                <a:latin typeface="Trebuchet MS" pitchFamily="34" charset="0"/>
              </a:rPr>
              <a:t> katalase kan </a:t>
            </a:r>
            <a:endParaRPr lang="nl-NL" sz="2000" b="1" dirty="0" smtClean="0">
              <a:latin typeface="Trebuchet MS" pitchFamily="34" charset="0"/>
            </a:endParaRPr>
          </a:p>
          <a:p>
            <a:r>
              <a:rPr lang="nl-NL" sz="2000" b="1" dirty="0" smtClean="0">
                <a:latin typeface="Trebuchet MS" pitchFamily="34" charset="0"/>
              </a:rPr>
              <a:t>40.000 waterstofperoxide </a:t>
            </a:r>
            <a:r>
              <a:rPr lang="nl-NL" sz="2000" b="1" dirty="0">
                <a:latin typeface="Trebuchet MS" pitchFamily="34" charset="0"/>
              </a:rPr>
              <a:t>moleculen per seconde omzetten.</a:t>
            </a:r>
          </a:p>
          <a:p>
            <a:endParaRPr lang="nl-NL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623130" y="404664"/>
            <a:ext cx="12923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chemeClr val="bg2">
                    <a:lumMod val="50000"/>
                  </a:schemeClr>
                </a:solidFill>
              </a:rPr>
              <a:t>Thema 1. Stofwisseling</a:t>
            </a:r>
          </a:p>
        </p:txBody>
      </p:sp>
      <p:sp>
        <p:nvSpPr>
          <p:cNvPr id="11" name="Rectangle 2"/>
          <p:cNvSpPr txBox="1">
            <a:spLocks/>
          </p:cNvSpPr>
          <p:nvPr/>
        </p:nvSpPr>
        <p:spPr bwMode="auto">
          <a:xfrm>
            <a:off x="142875" y="71438"/>
            <a:ext cx="589438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33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00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00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00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00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00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00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00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00"/>
                </a:solidFill>
                <a:latin typeface="Trebuchet MS" pitchFamily="34" charset="0"/>
              </a:defRPr>
            </a:lvl9pPr>
          </a:lstStyle>
          <a:p>
            <a:r>
              <a:rPr lang="nl-NL" dirty="0" smtClean="0"/>
              <a:t>Thema 1. Stofwisseling.</a:t>
            </a:r>
          </a:p>
        </p:txBody>
      </p:sp>
    </p:spTree>
    <p:extLst>
      <p:ext uri="{BB962C8B-B14F-4D97-AF65-F5344CB8AC3E}">
        <p14:creationId xmlns:p14="http://schemas.microsoft.com/office/powerpoint/2010/main" val="175301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980728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latin typeface="Trebuchet MS" pitchFamily="34" charset="0"/>
              </a:rPr>
              <a:t>Practicum 2: Scheiden van bladpigmenten met papierchromatografie.</a:t>
            </a:r>
            <a:r>
              <a:rPr lang="nl-NL" sz="2000" b="1" dirty="0" smtClean="0">
                <a:effectLst/>
                <a:latin typeface="Trebuchet MS" pitchFamily="34" charset="0"/>
              </a:rPr>
              <a:t/>
            </a:r>
            <a:br>
              <a:rPr lang="nl-NL" sz="2000" b="1" dirty="0" smtClean="0">
                <a:effectLst/>
                <a:latin typeface="Trebuchet MS" pitchFamily="34" charset="0"/>
              </a:rPr>
            </a:br>
            <a:endParaRPr lang="nl-NL" sz="2000" dirty="0">
              <a:latin typeface="Trebuchet MS" pitchFamily="34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4300468" y="6478240"/>
            <a:ext cx="136683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nl-NL" sz="800" dirty="0" smtClean="0">
                <a:solidFill>
                  <a:srgbClr val="003300"/>
                </a:solidFill>
              </a:rPr>
              <a:t>Animatie papierchromatografie</a:t>
            </a:r>
            <a:endParaRPr lang="nl-NL" sz="800" dirty="0">
              <a:solidFill>
                <a:srgbClr val="003300"/>
              </a:solidFill>
            </a:endParaRPr>
          </a:p>
        </p:txBody>
      </p:sp>
      <p:sp>
        <p:nvSpPr>
          <p:cNvPr id="11" name="Rectangle 2"/>
          <p:cNvSpPr txBox="1">
            <a:spLocks/>
          </p:cNvSpPr>
          <p:nvPr/>
        </p:nvSpPr>
        <p:spPr bwMode="auto">
          <a:xfrm>
            <a:off x="179512" y="121767"/>
            <a:ext cx="589438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33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00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00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00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00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00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00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00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00"/>
                </a:solidFill>
                <a:latin typeface="Trebuchet MS" pitchFamily="34" charset="0"/>
              </a:defRPr>
            </a:lvl9pPr>
          </a:lstStyle>
          <a:p>
            <a:r>
              <a:rPr lang="nl-NL" dirty="0" smtClean="0"/>
              <a:t>Thema 1. Stofwisseling.</a:t>
            </a:r>
          </a:p>
        </p:txBody>
      </p:sp>
      <p:pic>
        <p:nvPicPr>
          <p:cNvPr id="1026" name="Picture 2" descr="http://upload.wikimedia.org/wikipedia/commons/thumb/a/a8/Chromatografie_tank.png/220px-Chromatografie_tan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18" y="1556792"/>
            <a:ext cx="314564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sjok45.files.wordpress.com/2012/10/chloro01.gif?w=6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724" y="2204864"/>
            <a:ext cx="4728217" cy="35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1" descr="internet-explorer-icon">
            <a:hlinkClick r:id="rId4"/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453336"/>
            <a:ext cx="18097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0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logie lessen">
  <a:themeElements>
    <a:clrScheme name="Biologie lessen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3300"/>
      </a:hlink>
      <a:folHlink>
        <a:srgbClr val="0033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iologie lesse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ie lesse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FFFF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ie lesse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FFFF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ie lessen 4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3300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447</Words>
  <Application>Microsoft Office PowerPoint</Application>
  <PresentationFormat>Diavoorstelling (4:3)</PresentationFormat>
  <Paragraphs>85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Biologie lessen</vt:lpstr>
      <vt:lpstr>Thema 1. Stofwisseling.</vt:lpstr>
      <vt:lpstr>Teken regels </vt:lpstr>
      <vt:lpstr>Thema 1. Stofwisseling.</vt:lpstr>
      <vt:lpstr>Thema 1. Stofwisseling.</vt:lpstr>
      <vt:lpstr>Thema 1. Stofwisseling.</vt:lpstr>
      <vt:lpstr>Thema 4. Planten.</vt:lpstr>
      <vt:lpstr>Thema 1. Stofwisseling.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D. Hafner</dc:creator>
  <cp:lastModifiedBy>Rob ter Voert</cp:lastModifiedBy>
  <cp:revision>48</cp:revision>
  <cp:lastPrinted>2014-10-07T10:25:57Z</cp:lastPrinted>
  <dcterms:created xsi:type="dcterms:W3CDTF">2009-01-13T13:03:19Z</dcterms:created>
  <dcterms:modified xsi:type="dcterms:W3CDTF">2017-09-18T12:35:34Z</dcterms:modified>
</cp:coreProperties>
</file>