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22"/>
  </p:handoutMasterIdLst>
  <p:sldIdLst>
    <p:sldId id="256" r:id="rId2"/>
    <p:sldId id="260" r:id="rId3"/>
    <p:sldId id="257" r:id="rId4"/>
    <p:sldId id="271" r:id="rId5"/>
    <p:sldId id="259" r:id="rId6"/>
    <p:sldId id="269" r:id="rId7"/>
    <p:sldId id="274" r:id="rId8"/>
    <p:sldId id="270" r:id="rId9"/>
    <p:sldId id="275" r:id="rId10"/>
    <p:sldId id="267" r:id="rId11"/>
    <p:sldId id="261" r:id="rId12"/>
    <p:sldId id="273" r:id="rId13"/>
    <p:sldId id="272" r:id="rId14"/>
    <p:sldId id="262" r:id="rId15"/>
    <p:sldId id="263" r:id="rId16"/>
    <p:sldId id="264" r:id="rId17"/>
    <p:sldId id="265" r:id="rId18"/>
    <p:sldId id="266" r:id="rId19"/>
    <p:sldId id="276" r:id="rId20"/>
    <p:sldId id="268" r:id="rId21"/>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AD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93" autoAdjust="0"/>
  </p:normalViewPr>
  <p:slideViewPr>
    <p:cSldViewPr snapToObjects="1">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307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307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307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C1CD3F7-EDF3-42DE-AA9C-A1DEEBDD032E}" type="slidenum">
              <a:rPr lang="nl-NL"/>
              <a:pPr>
                <a:defRPr/>
              </a:pPr>
              <a:t>‹nr.›</a:t>
            </a:fld>
            <a:endParaRPr lang="nl-NL"/>
          </a:p>
        </p:txBody>
      </p:sp>
    </p:spTree>
    <p:extLst>
      <p:ext uri="{BB962C8B-B14F-4D97-AF65-F5344CB8AC3E}">
        <p14:creationId xmlns:p14="http://schemas.microsoft.com/office/powerpoint/2010/main" val="530994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18438"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nl-NL" noProof="0" smtClean="0"/>
              <a:t>Klik om het opmaakprofiel te bewerken</a:t>
            </a:r>
          </a:p>
        </p:txBody>
      </p:sp>
      <p:sp>
        <p:nvSpPr>
          <p:cNvPr id="18439"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nl-NL" noProof="0" smtClean="0"/>
              <a:t>Klik om het opmaakprofiel van de modelondertitel te bewerken</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nl-NL"/>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nl-NL"/>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0B241364-1E57-4560-A1E3-BE8A09D9EB2B}" type="slidenum">
              <a:rPr lang="nl-NL"/>
              <a:pPr>
                <a:defRPr/>
              </a:pPr>
              <a:t>‹nr.›</a:t>
            </a:fld>
            <a:endParaRPr lang="nl-NL"/>
          </a:p>
        </p:txBody>
      </p:sp>
    </p:spTree>
    <p:extLst>
      <p:ext uri="{BB962C8B-B14F-4D97-AF65-F5344CB8AC3E}">
        <p14:creationId xmlns:p14="http://schemas.microsoft.com/office/powerpoint/2010/main" val="28890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B20A52AE-B57E-42E8-A0E2-1C1F581EF87C}" type="slidenum">
              <a:rPr lang="nl-NL"/>
              <a:pPr>
                <a:defRPr/>
              </a:pPr>
              <a:t>‹nr.›</a:t>
            </a:fld>
            <a:endParaRPr lang="nl-NL"/>
          </a:p>
        </p:txBody>
      </p:sp>
    </p:spTree>
    <p:extLst>
      <p:ext uri="{BB962C8B-B14F-4D97-AF65-F5344CB8AC3E}">
        <p14:creationId xmlns:p14="http://schemas.microsoft.com/office/powerpoint/2010/main" val="53017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48450" y="473075"/>
            <a:ext cx="2038350" cy="53943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33400" y="473075"/>
            <a:ext cx="5962650" cy="53943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D13A221F-8C6D-4E1F-8FD8-8D7049BE5447}" type="slidenum">
              <a:rPr lang="nl-NL"/>
              <a:pPr>
                <a:defRPr/>
              </a:pPr>
              <a:t>‹nr.›</a:t>
            </a:fld>
            <a:endParaRPr lang="nl-NL"/>
          </a:p>
        </p:txBody>
      </p:sp>
    </p:spTree>
    <p:extLst>
      <p:ext uri="{BB962C8B-B14F-4D97-AF65-F5344CB8AC3E}">
        <p14:creationId xmlns:p14="http://schemas.microsoft.com/office/powerpoint/2010/main" val="285006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7ECC8DB0-C20B-4CBF-B5D1-EE627F433318}" type="slidenum">
              <a:rPr lang="nl-NL"/>
              <a:pPr>
                <a:defRPr/>
              </a:pPr>
              <a:t>‹nr.›</a:t>
            </a:fld>
            <a:endParaRPr lang="nl-NL"/>
          </a:p>
        </p:txBody>
      </p:sp>
    </p:spTree>
    <p:extLst>
      <p:ext uri="{BB962C8B-B14F-4D97-AF65-F5344CB8AC3E}">
        <p14:creationId xmlns:p14="http://schemas.microsoft.com/office/powerpoint/2010/main" val="136787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94459449-F482-4F37-B8E1-352803FB00A9}" type="slidenum">
              <a:rPr lang="nl-NL"/>
              <a:pPr>
                <a:defRPr/>
              </a:pPr>
              <a:t>‹nr.›</a:t>
            </a:fld>
            <a:endParaRPr lang="nl-NL"/>
          </a:p>
        </p:txBody>
      </p:sp>
    </p:spTree>
    <p:extLst>
      <p:ext uri="{BB962C8B-B14F-4D97-AF65-F5344CB8AC3E}">
        <p14:creationId xmlns:p14="http://schemas.microsoft.com/office/powerpoint/2010/main" val="277640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8"/>
          <p:cNvSpPr>
            <a:spLocks noGrp="1" noChangeArrowheads="1"/>
          </p:cNvSpPr>
          <p:nvPr>
            <p:ph type="dt" sz="half" idx="10"/>
          </p:nvPr>
        </p:nvSpPr>
        <p:spPr>
          <a:ln/>
        </p:spPr>
        <p:txBody>
          <a:bodyPr/>
          <a:lstStyle>
            <a:lvl1pPr>
              <a:defRPr/>
            </a:lvl1pPr>
          </a:lstStyle>
          <a:p>
            <a:pPr>
              <a:defRPr/>
            </a:pPr>
            <a:endParaRPr 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p>
        </p:txBody>
      </p:sp>
      <p:sp>
        <p:nvSpPr>
          <p:cNvPr id="7" name="Rectangle 10"/>
          <p:cNvSpPr>
            <a:spLocks noGrp="1" noChangeArrowheads="1"/>
          </p:cNvSpPr>
          <p:nvPr>
            <p:ph type="sldNum" sz="quarter" idx="12"/>
          </p:nvPr>
        </p:nvSpPr>
        <p:spPr>
          <a:ln/>
        </p:spPr>
        <p:txBody>
          <a:bodyPr/>
          <a:lstStyle>
            <a:lvl1pPr>
              <a:defRPr/>
            </a:lvl1pPr>
          </a:lstStyle>
          <a:p>
            <a:pPr>
              <a:defRPr/>
            </a:pPr>
            <a:fld id="{F4940C1F-9D8B-4703-936B-0D3B20F5D962}" type="slidenum">
              <a:rPr lang="nl-NL"/>
              <a:pPr>
                <a:defRPr/>
              </a:pPr>
              <a:t>‹nr.›</a:t>
            </a:fld>
            <a:endParaRPr lang="nl-NL"/>
          </a:p>
        </p:txBody>
      </p:sp>
    </p:spTree>
    <p:extLst>
      <p:ext uri="{BB962C8B-B14F-4D97-AF65-F5344CB8AC3E}">
        <p14:creationId xmlns:p14="http://schemas.microsoft.com/office/powerpoint/2010/main" val="38158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8"/>
          <p:cNvSpPr>
            <a:spLocks noGrp="1" noChangeArrowheads="1"/>
          </p:cNvSpPr>
          <p:nvPr>
            <p:ph type="dt" sz="half" idx="10"/>
          </p:nvPr>
        </p:nvSpPr>
        <p:spPr>
          <a:ln/>
        </p:spPr>
        <p:txBody>
          <a:bodyPr/>
          <a:lstStyle>
            <a:lvl1pPr>
              <a:defRPr/>
            </a:lvl1pPr>
          </a:lstStyle>
          <a:p>
            <a:pPr>
              <a:defRPr/>
            </a:pPr>
            <a:endParaRPr lang="nl-NL"/>
          </a:p>
        </p:txBody>
      </p:sp>
      <p:sp>
        <p:nvSpPr>
          <p:cNvPr id="8" name="Rectangle 9"/>
          <p:cNvSpPr>
            <a:spLocks noGrp="1" noChangeArrowheads="1"/>
          </p:cNvSpPr>
          <p:nvPr>
            <p:ph type="ftr" sz="quarter" idx="11"/>
          </p:nvPr>
        </p:nvSpPr>
        <p:spPr>
          <a:ln/>
        </p:spPr>
        <p:txBody>
          <a:bodyPr/>
          <a:lstStyle>
            <a:lvl1pPr>
              <a:defRPr/>
            </a:lvl1pPr>
          </a:lstStyle>
          <a:p>
            <a:pPr>
              <a:defRPr/>
            </a:pPr>
            <a:endParaRPr lang="nl-NL"/>
          </a:p>
        </p:txBody>
      </p:sp>
      <p:sp>
        <p:nvSpPr>
          <p:cNvPr id="9" name="Rectangle 10"/>
          <p:cNvSpPr>
            <a:spLocks noGrp="1" noChangeArrowheads="1"/>
          </p:cNvSpPr>
          <p:nvPr>
            <p:ph type="sldNum" sz="quarter" idx="12"/>
          </p:nvPr>
        </p:nvSpPr>
        <p:spPr>
          <a:ln/>
        </p:spPr>
        <p:txBody>
          <a:bodyPr/>
          <a:lstStyle>
            <a:lvl1pPr>
              <a:defRPr/>
            </a:lvl1pPr>
          </a:lstStyle>
          <a:p>
            <a:pPr>
              <a:defRPr/>
            </a:pPr>
            <a:fld id="{7007EBA1-368A-41B5-A2AA-C76E9340E945}" type="slidenum">
              <a:rPr lang="nl-NL"/>
              <a:pPr>
                <a:defRPr/>
              </a:pPr>
              <a:t>‹nr.›</a:t>
            </a:fld>
            <a:endParaRPr lang="nl-NL"/>
          </a:p>
        </p:txBody>
      </p:sp>
    </p:spTree>
    <p:extLst>
      <p:ext uri="{BB962C8B-B14F-4D97-AF65-F5344CB8AC3E}">
        <p14:creationId xmlns:p14="http://schemas.microsoft.com/office/powerpoint/2010/main" val="378812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8"/>
          <p:cNvSpPr>
            <a:spLocks noGrp="1" noChangeArrowheads="1"/>
          </p:cNvSpPr>
          <p:nvPr>
            <p:ph type="dt" sz="half" idx="10"/>
          </p:nvPr>
        </p:nvSpPr>
        <p:spPr>
          <a:ln/>
        </p:spPr>
        <p:txBody>
          <a:bodyPr/>
          <a:lstStyle>
            <a:lvl1pPr>
              <a:defRPr/>
            </a:lvl1pPr>
          </a:lstStyle>
          <a:p>
            <a:pPr>
              <a:defRPr/>
            </a:pPr>
            <a:endParaRPr lang="nl-NL"/>
          </a:p>
        </p:txBody>
      </p:sp>
      <p:sp>
        <p:nvSpPr>
          <p:cNvPr id="4" name="Rectangle 9"/>
          <p:cNvSpPr>
            <a:spLocks noGrp="1" noChangeArrowheads="1"/>
          </p:cNvSpPr>
          <p:nvPr>
            <p:ph type="ftr" sz="quarter" idx="11"/>
          </p:nvPr>
        </p:nvSpPr>
        <p:spPr>
          <a:ln/>
        </p:spPr>
        <p:txBody>
          <a:bodyPr/>
          <a:lstStyle>
            <a:lvl1pPr>
              <a:defRPr/>
            </a:lvl1pPr>
          </a:lstStyle>
          <a:p>
            <a:pPr>
              <a:defRPr/>
            </a:pPr>
            <a:endParaRPr lang="nl-NL"/>
          </a:p>
        </p:txBody>
      </p:sp>
      <p:sp>
        <p:nvSpPr>
          <p:cNvPr id="5" name="Rectangle 10"/>
          <p:cNvSpPr>
            <a:spLocks noGrp="1" noChangeArrowheads="1"/>
          </p:cNvSpPr>
          <p:nvPr>
            <p:ph type="sldNum" sz="quarter" idx="12"/>
          </p:nvPr>
        </p:nvSpPr>
        <p:spPr>
          <a:ln/>
        </p:spPr>
        <p:txBody>
          <a:bodyPr/>
          <a:lstStyle>
            <a:lvl1pPr>
              <a:defRPr/>
            </a:lvl1pPr>
          </a:lstStyle>
          <a:p>
            <a:pPr>
              <a:defRPr/>
            </a:pPr>
            <a:fld id="{DB16A964-1FC5-44AD-96C2-C201C87A1124}" type="slidenum">
              <a:rPr lang="nl-NL"/>
              <a:pPr>
                <a:defRPr/>
              </a:pPr>
              <a:t>‹nr.›</a:t>
            </a:fld>
            <a:endParaRPr lang="nl-NL"/>
          </a:p>
        </p:txBody>
      </p:sp>
    </p:spTree>
    <p:extLst>
      <p:ext uri="{BB962C8B-B14F-4D97-AF65-F5344CB8AC3E}">
        <p14:creationId xmlns:p14="http://schemas.microsoft.com/office/powerpoint/2010/main" val="59285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nl-NL"/>
          </a:p>
        </p:txBody>
      </p:sp>
      <p:sp>
        <p:nvSpPr>
          <p:cNvPr id="3" name="Rectangle 9"/>
          <p:cNvSpPr>
            <a:spLocks noGrp="1" noChangeArrowheads="1"/>
          </p:cNvSpPr>
          <p:nvPr>
            <p:ph type="ftr" sz="quarter" idx="11"/>
          </p:nvPr>
        </p:nvSpPr>
        <p:spPr>
          <a:ln/>
        </p:spPr>
        <p:txBody>
          <a:bodyPr/>
          <a:lstStyle>
            <a:lvl1pPr>
              <a:defRPr/>
            </a:lvl1pPr>
          </a:lstStyle>
          <a:p>
            <a:pPr>
              <a:defRPr/>
            </a:pPr>
            <a:endParaRPr lang="nl-NL"/>
          </a:p>
        </p:txBody>
      </p:sp>
      <p:sp>
        <p:nvSpPr>
          <p:cNvPr id="4" name="Rectangle 10"/>
          <p:cNvSpPr>
            <a:spLocks noGrp="1" noChangeArrowheads="1"/>
          </p:cNvSpPr>
          <p:nvPr>
            <p:ph type="sldNum" sz="quarter" idx="12"/>
          </p:nvPr>
        </p:nvSpPr>
        <p:spPr>
          <a:ln/>
        </p:spPr>
        <p:txBody>
          <a:bodyPr/>
          <a:lstStyle>
            <a:lvl1pPr>
              <a:defRPr/>
            </a:lvl1pPr>
          </a:lstStyle>
          <a:p>
            <a:pPr>
              <a:defRPr/>
            </a:pPr>
            <a:fld id="{BD256CEA-E8E8-459D-B4A7-50E9047C2029}" type="slidenum">
              <a:rPr lang="nl-NL"/>
              <a:pPr>
                <a:defRPr/>
              </a:pPr>
              <a:t>‹nr.›</a:t>
            </a:fld>
            <a:endParaRPr lang="nl-NL"/>
          </a:p>
        </p:txBody>
      </p:sp>
    </p:spTree>
    <p:extLst>
      <p:ext uri="{BB962C8B-B14F-4D97-AF65-F5344CB8AC3E}">
        <p14:creationId xmlns:p14="http://schemas.microsoft.com/office/powerpoint/2010/main" val="313899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endParaRPr 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p>
        </p:txBody>
      </p:sp>
      <p:sp>
        <p:nvSpPr>
          <p:cNvPr id="7" name="Rectangle 10"/>
          <p:cNvSpPr>
            <a:spLocks noGrp="1" noChangeArrowheads="1"/>
          </p:cNvSpPr>
          <p:nvPr>
            <p:ph type="sldNum" sz="quarter" idx="12"/>
          </p:nvPr>
        </p:nvSpPr>
        <p:spPr>
          <a:ln/>
        </p:spPr>
        <p:txBody>
          <a:bodyPr/>
          <a:lstStyle>
            <a:lvl1pPr>
              <a:defRPr/>
            </a:lvl1pPr>
          </a:lstStyle>
          <a:p>
            <a:pPr>
              <a:defRPr/>
            </a:pPr>
            <a:fld id="{64793A0B-06FB-4933-8BE7-A36C69CCBE89}" type="slidenum">
              <a:rPr lang="nl-NL"/>
              <a:pPr>
                <a:defRPr/>
              </a:pPr>
              <a:t>‹nr.›</a:t>
            </a:fld>
            <a:endParaRPr lang="nl-NL"/>
          </a:p>
        </p:txBody>
      </p:sp>
    </p:spTree>
    <p:extLst>
      <p:ext uri="{BB962C8B-B14F-4D97-AF65-F5344CB8AC3E}">
        <p14:creationId xmlns:p14="http://schemas.microsoft.com/office/powerpoint/2010/main" val="174092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endParaRPr 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p>
        </p:txBody>
      </p:sp>
      <p:sp>
        <p:nvSpPr>
          <p:cNvPr id="7" name="Rectangle 10"/>
          <p:cNvSpPr>
            <a:spLocks noGrp="1" noChangeArrowheads="1"/>
          </p:cNvSpPr>
          <p:nvPr>
            <p:ph type="sldNum" sz="quarter" idx="12"/>
          </p:nvPr>
        </p:nvSpPr>
        <p:spPr>
          <a:ln/>
        </p:spPr>
        <p:txBody>
          <a:bodyPr/>
          <a:lstStyle>
            <a:lvl1pPr>
              <a:defRPr/>
            </a:lvl1pPr>
          </a:lstStyle>
          <a:p>
            <a:pPr>
              <a:defRPr/>
            </a:pPr>
            <a:fld id="{79D004B6-38FA-46EF-97EA-22FF4D25B008}" type="slidenum">
              <a:rPr lang="nl-NL"/>
              <a:pPr>
                <a:defRPr/>
              </a:pPr>
              <a:t>‹nr.›</a:t>
            </a:fld>
            <a:endParaRPr lang="nl-NL"/>
          </a:p>
        </p:txBody>
      </p:sp>
    </p:spTree>
    <p:extLst>
      <p:ext uri="{BB962C8B-B14F-4D97-AF65-F5344CB8AC3E}">
        <p14:creationId xmlns:p14="http://schemas.microsoft.com/office/powerpoint/2010/main" val="379151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2400">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2400">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smtClean="0"/>
              <a:t>Klik om het opmaakprofiel te bewerken</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7416"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nl-NL"/>
          </a:p>
        </p:txBody>
      </p:sp>
      <p:sp>
        <p:nvSpPr>
          <p:cNvPr id="17417"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a:defRPr/>
            </a:pPr>
            <a:endParaRPr lang="nl-NL"/>
          </a:p>
        </p:txBody>
      </p:sp>
      <p:sp>
        <p:nvSpPr>
          <p:cNvPr id="17418"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a:defRPr/>
            </a:pPr>
            <a:fld id="{09BF5EB3-78AC-484E-B61B-5B4D2633BDEB}" type="slidenum">
              <a:rPr lang="nl-NL"/>
              <a:pPr>
                <a:defRPr/>
              </a:pPr>
              <a:t>‹nr.›</a:t>
            </a:fld>
            <a:endParaRPr lang="nl-NL"/>
          </a:p>
        </p:txBody>
      </p:sp>
    </p:spTree>
  </p:cSld>
  <p:clrMap bg1="dk2" tx1="lt1" bg2="dk1" tx2="lt2" accent1="accent1" accent2="accent2" accent3="accent3" accent4="accent4" accent5="accent5" accent6="accent6" hlink="hlink" folHlink="folHlink"/>
  <p:sldLayoutIdLst>
    <p:sldLayoutId id="2147483860"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oplek.org/animaties/moleculaire_genetica/gelelectrof2.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iologietccl.nl/bovenbouw/4-havo/4h-th-4-dna/pcr-engels.html" TargetMode="External"/><Relationship Id="rId1" Type="http://schemas.openxmlformats.org/officeDocument/2006/relationships/slideLayout" Target="../slideLayouts/slideLayout2.xml"/><Relationship Id="rId6" Type="http://schemas.openxmlformats.org/officeDocument/2006/relationships/hyperlink" Target="http://www.biologietccl.nl/bovenbouw/5-havo/5h-th-2-dna/5h-th-2-dna-transcriptie.html" TargetMode="External"/><Relationship Id="rId5" Type="http://schemas.openxmlformats.org/officeDocument/2006/relationships/image" Target="../media/image20.jpeg"/><Relationship Id="rId4" Type="http://schemas.openxmlformats.org/officeDocument/2006/relationships/hyperlink" Target="http://www.biologietccl.nl/Media%20biologie/4H/PCR.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uFmVWHhn2Z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VVQjh0oT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NA voorkan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1016000"/>
            <a:ext cx="4846638"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685800" y="0"/>
            <a:ext cx="7772400" cy="1470025"/>
          </a:xfrm>
        </p:spPr>
        <p:txBody>
          <a:bodyPr/>
          <a:lstStyle/>
          <a:p>
            <a:pPr eaLnBrk="1" hangingPunct="1"/>
            <a:r>
              <a:rPr lang="nl-NL" smtClean="0">
                <a:solidFill>
                  <a:schemeClr val="tx1"/>
                </a:solidFill>
                <a:latin typeface="Bodoni MT Black" pitchFamily="18" charset="0"/>
              </a:rPr>
              <a:t>CSI Oldenzaal</a:t>
            </a: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503238" y="476250"/>
            <a:ext cx="653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b="1">
                <a:solidFill>
                  <a:schemeClr val="tx2"/>
                </a:solidFill>
              </a:rPr>
              <a:t>DNA delen scheiden m.b.v. gelelektroforese</a:t>
            </a:r>
          </a:p>
        </p:txBody>
      </p:sp>
      <p:sp>
        <p:nvSpPr>
          <p:cNvPr id="18435" name="Rectangle 7"/>
          <p:cNvSpPr>
            <a:spLocks noChangeArrowheads="1"/>
          </p:cNvSpPr>
          <p:nvPr/>
        </p:nvSpPr>
        <p:spPr bwMode="auto">
          <a:xfrm>
            <a:off x="503238" y="2060575"/>
            <a:ext cx="8258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b="1">
                <a:solidFill>
                  <a:schemeClr val="tx2"/>
                </a:solidFill>
                <a:latin typeface="Trebuchet MS" pitchFamily="34" charset="0"/>
              </a:rPr>
              <a:t>Gelelektroforese</a:t>
            </a:r>
            <a:r>
              <a:rPr lang="nl-NL" sz="2400">
                <a:solidFill>
                  <a:schemeClr val="tx2"/>
                </a:solidFill>
                <a:latin typeface="Trebuchet MS" pitchFamily="34" charset="0"/>
              </a:rPr>
              <a:t> is een scheidingstechniek die moleculen </a:t>
            </a:r>
          </a:p>
          <a:p>
            <a:r>
              <a:rPr lang="nl-NL" sz="2400">
                <a:solidFill>
                  <a:schemeClr val="tx2"/>
                </a:solidFill>
                <a:latin typeface="Trebuchet MS" pitchFamily="34" charset="0"/>
              </a:rPr>
              <a:t>onder invloed van een elektrisch veld laat bewegen </a:t>
            </a:r>
          </a:p>
          <a:p>
            <a:r>
              <a:rPr lang="nl-NL" sz="2400">
                <a:solidFill>
                  <a:schemeClr val="tx2"/>
                </a:solidFill>
                <a:latin typeface="Trebuchet MS" pitchFamily="34" charset="0"/>
              </a:rPr>
              <a:t>in een gel.</a:t>
            </a:r>
          </a:p>
        </p:txBody>
      </p:sp>
      <p:pic>
        <p:nvPicPr>
          <p:cNvPr id="18438" name="Picture 7" descr="IMG_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500438"/>
            <a:ext cx="20875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22"/>
          <p:cNvSpPr txBox="1">
            <a:spLocks noChangeArrowheads="1"/>
          </p:cNvSpPr>
          <p:nvPr/>
        </p:nvSpPr>
        <p:spPr bwMode="auto">
          <a:xfrm>
            <a:off x="1211263" y="4714875"/>
            <a:ext cx="1366837"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800"/>
              <a:t>Gelelectroforese</a:t>
            </a:r>
          </a:p>
        </p:txBody>
      </p:sp>
      <p:pic>
        <p:nvPicPr>
          <p:cNvPr id="18440" name="Picture 26" descr="im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463232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95288" y="355600"/>
            <a:ext cx="2428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3200" b="1">
                <a:solidFill>
                  <a:schemeClr val="tx2"/>
                </a:solidFill>
                <a:latin typeface="Trebuchet MS" pitchFamily="34" charset="0"/>
              </a:rPr>
              <a:t>Wat is DNA?</a:t>
            </a:r>
          </a:p>
        </p:txBody>
      </p:sp>
      <p:sp>
        <p:nvSpPr>
          <p:cNvPr id="10243" name="Text Box 6"/>
          <p:cNvSpPr txBox="1">
            <a:spLocks noChangeArrowheads="1"/>
          </p:cNvSpPr>
          <p:nvPr/>
        </p:nvSpPr>
        <p:spPr bwMode="auto">
          <a:xfrm>
            <a:off x="395288" y="935038"/>
            <a:ext cx="77089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000">
                <a:latin typeface="Trebuchet MS" pitchFamily="34" charset="0"/>
              </a:rPr>
              <a:t>Desoxyribonucleïnezuur of DNA is de belangrijkste </a:t>
            </a:r>
            <a:br>
              <a:rPr lang="nl-NL" sz="2000">
                <a:latin typeface="Trebuchet MS" pitchFamily="34" charset="0"/>
              </a:rPr>
            </a:br>
            <a:r>
              <a:rPr lang="nl-NL" sz="2000">
                <a:latin typeface="Trebuchet MS" pitchFamily="34" charset="0"/>
              </a:rPr>
              <a:t>drager van erfelijke informatie in alle bekende organismen.</a:t>
            </a:r>
          </a:p>
          <a:p>
            <a:pPr eaLnBrk="1" hangingPunct="1"/>
            <a:r>
              <a:rPr lang="nl-NL" sz="2000">
                <a:latin typeface="Trebuchet MS" pitchFamily="34" charset="0"/>
              </a:rPr>
              <a:t>Een DNA-molecuul bestaat uit twee lange strengen van </a:t>
            </a:r>
            <a:br>
              <a:rPr lang="nl-NL" sz="2000">
                <a:latin typeface="Trebuchet MS" pitchFamily="34" charset="0"/>
              </a:rPr>
            </a:br>
            <a:r>
              <a:rPr lang="nl-NL" sz="2000">
                <a:latin typeface="Trebuchet MS" pitchFamily="34" charset="0"/>
              </a:rPr>
              <a:t>nucleotiden (adenosine, thymine, guanidine en cytosine), </a:t>
            </a:r>
          </a:p>
          <a:p>
            <a:pPr eaLnBrk="1" hangingPunct="1"/>
            <a:r>
              <a:rPr lang="nl-NL" sz="2000">
                <a:latin typeface="Trebuchet MS" pitchFamily="34" charset="0"/>
              </a:rPr>
              <a:t>die zich samen buigen tot een dubbele helix.</a:t>
            </a:r>
          </a:p>
          <a:p>
            <a:pPr eaLnBrk="1" hangingPunct="1"/>
            <a:r>
              <a:rPr lang="nl-NL" sz="2000"/>
              <a:t> </a:t>
            </a:r>
          </a:p>
        </p:txBody>
      </p:sp>
      <p:pic>
        <p:nvPicPr>
          <p:cNvPr id="102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138" y="160338"/>
            <a:ext cx="100806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ChangeArrowheads="1"/>
          </p:cNvSpPr>
          <p:nvPr/>
        </p:nvSpPr>
        <p:spPr bwMode="auto">
          <a:xfrm>
            <a:off x="395288" y="3024188"/>
            <a:ext cx="65547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a:latin typeface="Trebuchet MS" pitchFamily="34" charset="0"/>
              </a:rPr>
              <a:t>Bij DNA fingerprinting ga je op zoek naar verschillende </a:t>
            </a:r>
          </a:p>
          <a:p>
            <a:r>
              <a:rPr lang="nl-NL" sz="2000">
                <a:latin typeface="Trebuchet MS" pitchFamily="34" charset="0"/>
              </a:rPr>
              <a:t>“targets” op de diverse chromosomen. </a:t>
            </a:r>
          </a:p>
        </p:txBody>
      </p:sp>
      <p:sp>
        <p:nvSpPr>
          <p:cNvPr id="10246" name="Text Box 10"/>
          <p:cNvSpPr txBox="1">
            <a:spLocks noChangeArrowheads="1"/>
          </p:cNvSpPr>
          <p:nvPr/>
        </p:nvSpPr>
        <p:spPr bwMode="auto">
          <a:xfrm>
            <a:off x="287338" y="4113213"/>
            <a:ext cx="8624887"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400"/>
              <a:t>Het gaat om een repeat (herhaling van een basenpaar), </a:t>
            </a:r>
          </a:p>
          <a:p>
            <a:pPr eaLnBrk="1" hangingPunct="1"/>
            <a:r>
              <a:rPr lang="nl-NL" sz="2400"/>
              <a:t>Bijvoorbeeld: ATG-ATG-ATG en CGT-CTG-CGT-CTG-CGT en</a:t>
            </a:r>
          </a:p>
          <a:p>
            <a:pPr eaLnBrk="1" hangingPunct="1"/>
            <a:r>
              <a:rPr lang="nl-NL" sz="2400"/>
              <a:t>TTG-TTG-TTG-TTG-TTG-TTG-TGG</a:t>
            </a:r>
          </a:p>
          <a:p>
            <a:pPr eaLnBrk="1" hangingPunct="1"/>
            <a:endParaRPr lang="nl-NL"/>
          </a:p>
          <a:p>
            <a:pPr eaLnBrk="1" hangingPunct="1"/>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850" y="1808163"/>
            <a:ext cx="8604250" cy="2700337"/>
          </a:xfrm>
        </p:spPr>
        <p:txBody>
          <a:bodyPr/>
          <a:lstStyle/>
          <a:p>
            <a:pPr marL="0" indent="0">
              <a:buFont typeface="Wingdings" pitchFamily="2" charset="2"/>
              <a:buNone/>
            </a:pPr>
            <a:r>
              <a:rPr lang="nl-NL" sz="2000" smtClean="0"/>
              <a:t>Jan: TGATGATGA   CCGCCGCCGCCGCCGCCG    UACUACUACUAC</a:t>
            </a:r>
          </a:p>
          <a:p>
            <a:pPr marL="0" indent="0">
              <a:buFont typeface="Wingdings" pitchFamily="2" charset="2"/>
              <a:buNone/>
            </a:pPr>
            <a:endParaRPr lang="nl-NL" sz="2000" smtClean="0"/>
          </a:p>
          <a:p>
            <a:pPr marL="0" indent="0">
              <a:buFont typeface="Wingdings" pitchFamily="2" charset="2"/>
              <a:buNone/>
            </a:pPr>
            <a:r>
              <a:rPr lang="nl-NL" sz="2000" smtClean="0"/>
              <a:t>Anke:  TGATGATGATGATGATGA   CCGCCG           UACUACUACUAC</a:t>
            </a:r>
          </a:p>
          <a:p>
            <a:pPr marL="0" indent="0">
              <a:buFont typeface="Wingdings" pitchFamily="2" charset="2"/>
              <a:buNone/>
            </a:pPr>
            <a:endParaRPr lang="nl-NL" sz="2000" smtClean="0"/>
          </a:p>
          <a:p>
            <a:pPr marL="0" indent="0">
              <a:buFont typeface="Wingdings" pitchFamily="2" charset="2"/>
              <a:buNone/>
            </a:pPr>
            <a:r>
              <a:rPr lang="nl-NL" sz="2000" smtClean="0"/>
              <a:t>Joop: TGATGATGA    CCGCCGCCGCCGCCG          UACUACUAC</a:t>
            </a:r>
          </a:p>
          <a:p>
            <a:pPr marL="0" indent="0">
              <a:buFont typeface="Wingdings" pitchFamily="2" charset="2"/>
              <a:buNone/>
            </a:pPr>
            <a:endParaRPr lang="nl-NL" sz="2000" smtClean="0"/>
          </a:p>
          <a:p>
            <a:pPr marL="0" indent="0">
              <a:buFont typeface="Wingdings" pitchFamily="2" charset="2"/>
              <a:buNone/>
            </a:pPr>
            <a:r>
              <a:rPr lang="nl-NL" sz="2000" smtClean="0"/>
              <a:t>Ger: TGATGATGATGATGATGA CCGCCGCCGCCGCCGCCG ACUAC</a:t>
            </a:r>
          </a:p>
          <a:p>
            <a:pPr marL="0" indent="0">
              <a:buFont typeface="Wingdings" pitchFamily="2" charset="2"/>
              <a:buNone/>
            </a:pPr>
            <a:r>
              <a:rPr lang="nl-NL" sz="4800" smtClean="0">
                <a:solidFill>
                  <a:srgbClr val="FF0000"/>
                </a:solidFill>
              </a:rPr>
              <a:t>Hoe maak je een repeat zichtbaar voor het blote oog?</a:t>
            </a:r>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a:p>
            <a:pPr marL="0" indent="0">
              <a:buFont typeface="Wingdings" pitchFamily="2" charset="2"/>
              <a:buNone/>
            </a:pPr>
            <a:endParaRPr lang="nl-NL" sz="2000" smtClean="0"/>
          </a:p>
        </p:txBody>
      </p:sp>
      <p:sp>
        <p:nvSpPr>
          <p:cNvPr id="11267" name="Tekstvak 3"/>
          <p:cNvSpPr txBox="1">
            <a:spLocks noChangeArrowheads="1"/>
          </p:cNvSpPr>
          <p:nvPr/>
        </p:nvSpPr>
        <p:spPr bwMode="auto">
          <a:xfrm>
            <a:off x="747713" y="512763"/>
            <a:ext cx="7569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4400"/>
              <a:t>4 voorbeelden van Repeats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b="1" smtClean="0"/>
              <a:t>Polymerase Chain Reaction</a:t>
            </a:r>
            <a:endParaRPr lang="nl-NL" smtClean="0"/>
          </a:p>
        </p:txBody>
      </p:sp>
      <p:sp>
        <p:nvSpPr>
          <p:cNvPr id="3" name="Tijdelijke aanduiding voor inhoud 2"/>
          <p:cNvSpPr>
            <a:spLocks noGrp="1"/>
          </p:cNvSpPr>
          <p:nvPr>
            <p:ph idx="1"/>
          </p:nvPr>
        </p:nvSpPr>
        <p:spPr/>
        <p:txBody>
          <a:bodyPr/>
          <a:lstStyle/>
          <a:p>
            <a:pPr marL="0" indent="0" eaLnBrk="1" hangingPunct="1">
              <a:buFont typeface="Wingdings" pitchFamily="2" charset="2"/>
              <a:buNone/>
              <a:defRPr/>
            </a:pPr>
            <a:r>
              <a:rPr lang="nl-NL" sz="2800" dirty="0" smtClean="0"/>
              <a:t>Om DNA zichtbaar te maken heb je er veel van nodig. </a:t>
            </a:r>
          </a:p>
          <a:p>
            <a:pPr marL="0" indent="0" eaLnBrk="1" hangingPunct="1">
              <a:buFont typeface="Wingdings" pitchFamily="2" charset="2"/>
              <a:buNone/>
              <a:defRPr/>
            </a:pPr>
            <a:r>
              <a:rPr lang="nl-NL" sz="2800" dirty="0" err="1" smtClean="0"/>
              <a:t>Één</a:t>
            </a:r>
            <a:r>
              <a:rPr lang="nl-NL" sz="2800" dirty="0" smtClean="0"/>
              <a:t> miljard keer meer dan in een paar cellen zit. </a:t>
            </a:r>
          </a:p>
          <a:p>
            <a:pPr marL="0" indent="0" eaLnBrk="1" hangingPunct="1">
              <a:buFont typeface="Wingdings" pitchFamily="2" charset="2"/>
              <a:buNone/>
              <a:defRPr/>
            </a:pPr>
            <a:r>
              <a:rPr lang="nl-NL" sz="2800" dirty="0" smtClean="0"/>
              <a:t>Daarom werd er gezocht naar een methode om perfecte kopieën te maken van DNA. Dit proces heet PCR (</a:t>
            </a:r>
            <a:r>
              <a:rPr lang="nl-NL" sz="2800" b="1" dirty="0" smtClean="0"/>
              <a:t>Polymerase Chain </a:t>
            </a:r>
            <a:r>
              <a:rPr lang="nl-NL" sz="2800" b="1" dirty="0" err="1" smtClean="0"/>
              <a:t>Reaction</a:t>
            </a:r>
            <a:r>
              <a:rPr lang="nl-NL" sz="2800" dirty="0" smtClean="0"/>
              <a:t>) in het Nederlands: </a:t>
            </a:r>
            <a:r>
              <a:rPr lang="nl-NL" sz="2800" b="1" dirty="0" smtClean="0">
                <a:solidFill>
                  <a:srgbClr val="FF0000"/>
                </a:solidFill>
              </a:rPr>
              <a:t>polymerase-kettingreactie</a:t>
            </a:r>
          </a:p>
          <a:p>
            <a:pPr>
              <a:defRPr/>
            </a:pPr>
            <a:endParaRPr lang="nl-NL"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l-NL" sz="4000" b="1" smtClean="0">
                <a:latin typeface="Trebuchet MS" pitchFamily="34" charset="0"/>
              </a:rPr>
              <a:t>PCR </a:t>
            </a:r>
            <a:br>
              <a:rPr lang="nl-NL" sz="4000" b="1" smtClean="0">
                <a:latin typeface="Trebuchet MS" pitchFamily="34" charset="0"/>
              </a:rPr>
            </a:br>
            <a:r>
              <a:rPr lang="nl-NL" sz="4000" b="1" smtClean="0">
                <a:latin typeface="Trebuchet MS" pitchFamily="34" charset="0"/>
              </a:rPr>
              <a:t>Polymerase Chain Reaction</a:t>
            </a:r>
            <a:r>
              <a:rPr lang="nl-NL" sz="4000" smtClean="0"/>
              <a:t> </a:t>
            </a:r>
          </a:p>
        </p:txBody>
      </p:sp>
      <p:sp>
        <p:nvSpPr>
          <p:cNvPr id="20485" name="Text Box 5"/>
          <p:cNvSpPr txBox="1">
            <a:spLocks noChangeArrowheads="1"/>
          </p:cNvSpPr>
          <p:nvPr/>
        </p:nvSpPr>
        <p:spPr bwMode="auto">
          <a:xfrm>
            <a:off x="722313" y="4622800"/>
            <a:ext cx="8034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400">
                <a:latin typeface="Trebuchet MS" pitchFamily="34" charset="0"/>
              </a:rPr>
              <a:t>3. Extensie: Het verdubbelen van een enkele streng DNA </a:t>
            </a:r>
          </a:p>
          <a:p>
            <a:pPr eaLnBrk="1" hangingPunct="1"/>
            <a:r>
              <a:rPr lang="nl-NL" sz="2400">
                <a:latin typeface="Trebuchet MS" pitchFamily="34" charset="0"/>
              </a:rPr>
              <a:t>    met het enzym DNA-polymerase bij 72 ºC.</a:t>
            </a:r>
          </a:p>
        </p:txBody>
      </p:sp>
      <p:sp>
        <p:nvSpPr>
          <p:cNvPr id="13316" name="Rectangle 6"/>
          <p:cNvSpPr>
            <a:spLocks noChangeArrowheads="1"/>
          </p:cNvSpPr>
          <p:nvPr/>
        </p:nvSpPr>
        <p:spPr bwMode="auto">
          <a:xfrm>
            <a:off x="533400" y="2616200"/>
            <a:ext cx="483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a:latin typeface="Trebuchet MS" pitchFamily="34" charset="0"/>
              </a:rPr>
              <a:t>PCR kun je in 3 stappen verdelen.</a:t>
            </a:r>
          </a:p>
        </p:txBody>
      </p:sp>
      <p:sp>
        <p:nvSpPr>
          <p:cNvPr id="20487" name="Rectangle 7"/>
          <p:cNvSpPr>
            <a:spLocks noChangeArrowheads="1"/>
          </p:cNvSpPr>
          <p:nvPr/>
        </p:nvSpPr>
        <p:spPr bwMode="auto">
          <a:xfrm>
            <a:off x="722313" y="3284538"/>
            <a:ext cx="539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a:latin typeface="Trebuchet MS" pitchFamily="34" charset="0"/>
              </a:rPr>
              <a:t>1. Denatureren van het DNA bij 95 ºC.</a:t>
            </a:r>
          </a:p>
        </p:txBody>
      </p:sp>
      <p:sp>
        <p:nvSpPr>
          <p:cNvPr id="20488" name="Rectangle 8"/>
          <p:cNvSpPr>
            <a:spLocks noChangeArrowheads="1"/>
          </p:cNvSpPr>
          <p:nvPr/>
        </p:nvSpPr>
        <p:spPr bwMode="auto">
          <a:xfrm>
            <a:off x="722313" y="3968750"/>
            <a:ext cx="764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a:latin typeface="Trebuchet MS" pitchFamily="34" charset="0"/>
              </a:rPr>
              <a:t>2. Hybridisatie. Het aanbrengen van primers bij 52 ºC.</a:t>
            </a:r>
          </a:p>
        </p:txBody>
      </p:sp>
      <p:pic>
        <p:nvPicPr>
          <p:cNvPr id="133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5" y="615950"/>
            <a:ext cx="1419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0"/>
          <p:cNvSpPr>
            <a:spLocks noChangeArrowheads="1"/>
          </p:cNvSpPr>
          <p:nvPr/>
        </p:nvSpPr>
        <p:spPr bwMode="auto">
          <a:xfrm>
            <a:off x="6470650" y="2706688"/>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b="1"/>
              <a:t>Kary Banks Mullis</a:t>
            </a:r>
            <a:r>
              <a:rPr lang="nl-NL"/>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animEffect transition="in" filter="fade">
                                      <p:cBhvr>
                                        <p:cTn id="7" dur="500"/>
                                        <p:tgtEl>
                                          <p:spTgt spid="204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8">
                                            <p:txEl>
                                              <p:pRg st="0" end="0"/>
                                            </p:txEl>
                                          </p:spTgt>
                                        </p:tgtEl>
                                        <p:attrNameLst>
                                          <p:attrName>style.visibility</p:attrName>
                                        </p:attrNameLst>
                                      </p:cBhvr>
                                      <p:to>
                                        <p:strVal val="visible"/>
                                      </p:to>
                                    </p:set>
                                    <p:animEffect transition="in" filter="fade">
                                      <p:cBhvr>
                                        <p:cTn id="12" dur="500"/>
                                        <p:tgtEl>
                                          <p:spTgt spid="204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5">
                                            <p:txEl>
                                              <p:pRg st="0" end="0"/>
                                            </p:txEl>
                                          </p:spTgt>
                                        </p:tgtEl>
                                        <p:attrNameLst>
                                          <p:attrName>style.visibility</p:attrName>
                                        </p:attrNameLst>
                                      </p:cBhvr>
                                      <p:to>
                                        <p:strVal val="visible"/>
                                      </p:to>
                                    </p:set>
                                    <p:animEffect transition="in" filter="fade">
                                      <p:cBhvr>
                                        <p:cTn id="17" dur="500"/>
                                        <p:tgtEl>
                                          <p:spTgt spid="2048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485">
                                            <p:txEl>
                                              <p:pRg st="1" end="1"/>
                                            </p:txEl>
                                          </p:spTgt>
                                        </p:tgtEl>
                                        <p:attrNameLst>
                                          <p:attrName>style.visibility</p:attrName>
                                        </p:attrNameLst>
                                      </p:cBhvr>
                                      <p:to>
                                        <p:strVal val="visible"/>
                                      </p:to>
                                    </p:set>
                                    <p:animEffect transition="in" filter="fade">
                                      <p:cBhvr>
                                        <p:cTn id="20" dur="500"/>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95288" y="534988"/>
            <a:ext cx="7631112"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800" b="1">
                <a:latin typeface="Trebuchet MS" pitchFamily="34" charset="0"/>
              </a:rPr>
              <a:t>Stap 1. Denaturatie</a:t>
            </a:r>
            <a:r>
              <a:rPr lang="nl-NL" sz="2400">
                <a:latin typeface="Trebuchet MS" pitchFamily="34" charset="0"/>
              </a:rPr>
              <a:t> </a:t>
            </a:r>
          </a:p>
          <a:p>
            <a:pPr eaLnBrk="1" hangingPunct="1"/>
            <a:r>
              <a:rPr lang="nl-NL" sz="2400">
                <a:latin typeface="Trebuchet MS" pitchFamily="34" charset="0"/>
              </a:rPr>
              <a:t>Het DNA wordt gedenatureerd. Door verhitting tot </a:t>
            </a:r>
          </a:p>
          <a:p>
            <a:pPr eaLnBrk="1" hangingPunct="1"/>
            <a:r>
              <a:rPr lang="nl-NL" sz="2400">
                <a:latin typeface="Trebuchet MS" pitchFamily="34" charset="0"/>
              </a:rPr>
              <a:t>ongeveer 95º C worden de twee strengen gescheiden. </a:t>
            </a:r>
          </a:p>
        </p:txBody>
      </p:sp>
      <p:pic>
        <p:nvPicPr>
          <p:cNvPr id="143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41550"/>
            <a:ext cx="8135938"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5288" y="374650"/>
            <a:ext cx="8620125"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800" b="1">
                <a:latin typeface="Trebuchet MS" pitchFamily="34" charset="0"/>
              </a:rPr>
              <a:t>Stap 2. </a:t>
            </a:r>
            <a:r>
              <a:rPr lang="nl-NL" sz="2800" b="1"/>
              <a:t>Hybridisatie.</a:t>
            </a:r>
            <a:endParaRPr lang="nl-NL" sz="2800" b="1">
              <a:latin typeface="Trebuchet MS" pitchFamily="34" charset="0"/>
            </a:endParaRPr>
          </a:p>
          <a:p>
            <a:r>
              <a:rPr lang="nl-NL" sz="2400">
                <a:latin typeface="Trebuchet MS" pitchFamily="34" charset="0"/>
              </a:rPr>
              <a:t>De temperatuur wordt verlaagd tot 52º C dan worden</a:t>
            </a:r>
          </a:p>
          <a:p>
            <a:r>
              <a:rPr lang="nl-NL" sz="2400">
                <a:latin typeface="Trebuchet MS" pitchFamily="34" charset="0"/>
              </a:rPr>
              <a:t>er primers toegevoegd. Primers zijn stukjes enkelstreng-DNA </a:t>
            </a:r>
          </a:p>
          <a:p>
            <a:r>
              <a:rPr lang="nl-NL" sz="2400">
                <a:latin typeface="Trebuchet MS" pitchFamily="34" charset="0"/>
              </a:rPr>
              <a:t>(ong. 20 – 30 nucleotiden). Één primer past op het begin </a:t>
            </a:r>
          </a:p>
          <a:p>
            <a:r>
              <a:rPr lang="nl-NL" sz="2400">
                <a:latin typeface="Trebuchet MS" pitchFamily="34" charset="0"/>
              </a:rPr>
              <a:t>van het gewenste stukje DNA en een tweede primer die </a:t>
            </a:r>
          </a:p>
          <a:p>
            <a:r>
              <a:rPr lang="nl-NL" sz="2400">
                <a:latin typeface="Trebuchet MS" pitchFamily="34" charset="0"/>
              </a:rPr>
              <a:t>past op het eind van de tegenoverstaande/complementaire </a:t>
            </a:r>
          </a:p>
          <a:p>
            <a:r>
              <a:rPr lang="nl-NL" sz="2400">
                <a:latin typeface="Trebuchet MS" pitchFamily="34" charset="0"/>
              </a:rPr>
              <a:t>streng van de “target” </a:t>
            </a:r>
          </a:p>
        </p:txBody>
      </p:sp>
      <p:pic>
        <p:nvPicPr>
          <p:cNvPr id="153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213100"/>
            <a:ext cx="81359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327025" y="234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16387" name="Rectangle 7"/>
          <p:cNvSpPr>
            <a:spLocks noChangeArrowheads="1"/>
          </p:cNvSpPr>
          <p:nvPr/>
        </p:nvSpPr>
        <p:spPr bwMode="auto">
          <a:xfrm>
            <a:off x="-327025" y="2344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388" name="Rectangle 8"/>
          <p:cNvSpPr>
            <a:spLocks noChangeArrowheads="1"/>
          </p:cNvSpPr>
          <p:nvPr/>
        </p:nvSpPr>
        <p:spPr bwMode="auto">
          <a:xfrm>
            <a:off x="468313" y="512763"/>
            <a:ext cx="8067675"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800" b="1">
                <a:latin typeface="Trebuchet MS" pitchFamily="34" charset="0"/>
                <a:ea typeface="Times New Roman" pitchFamily="18" charset="0"/>
                <a:cs typeface="Arial" charset="0"/>
              </a:rPr>
              <a:t>Stap 3. </a:t>
            </a:r>
            <a:r>
              <a:rPr lang="nl-NL" sz="2800">
                <a:latin typeface="Trebuchet MS" pitchFamily="34" charset="0"/>
                <a:ea typeface="Times New Roman" pitchFamily="18" charset="0"/>
                <a:cs typeface="Arial" charset="0"/>
              </a:rPr>
              <a:t>Extensie:</a:t>
            </a:r>
            <a:r>
              <a:rPr lang="nl-NL" sz="2400">
                <a:latin typeface="Trebuchet MS" pitchFamily="34" charset="0"/>
                <a:ea typeface="Times New Roman" pitchFamily="18" charset="0"/>
                <a:cs typeface="Arial" charset="0"/>
              </a:rPr>
              <a:t> </a:t>
            </a:r>
          </a:p>
          <a:p>
            <a:r>
              <a:rPr lang="nl-NL" sz="2400">
                <a:latin typeface="Trebuchet MS" pitchFamily="34" charset="0"/>
                <a:ea typeface="Times New Roman" pitchFamily="18" charset="0"/>
                <a:cs typeface="Arial" charset="0"/>
              </a:rPr>
              <a:t>Het verdubbelen van een enkele streng DNA met het </a:t>
            </a:r>
          </a:p>
          <a:p>
            <a:r>
              <a:rPr lang="nl-NL" sz="2400">
                <a:latin typeface="Trebuchet MS" pitchFamily="34" charset="0"/>
                <a:ea typeface="Times New Roman" pitchFamily="18" charset="0"/>
                <a:cs typeface="Arial" charset="0"/>
              </a:rPr>
              <a:t>enzym bij 72 ºC.</a:t>
            </a:r>
          </a:p>
          <a:p>
            <a:r>
              <a:rPr lang="nl-NL" sz="2400">
                <a:latin typeface="Trebuchet MS" pitchFamily="34" charset="0"/>
                <a:ea typeface="Times New Roman" pitchFamily="18" charset="0"/>
                <a:cs typeface="Arial" charset="0"/>
              </a:rPr>
              <a:t>De temperatuur wordt verhoogd tot 72ºC en het enzym </a:t>
            </a:r>
          </a:p>
          <a:p>
            <a:r>
              <a:rPr lang="nl-NL" sz="2400">
                <a:latin typeface="Trebuchet MS" pitchFamily="34" charset="0"/>
                <a:ea typeface="Times New Roman" pitchFamily="18" charset="0"/>
                <a:cs typeface="Arial" charset="0"/>
              </a:rPr>
              <a:t>DNA-polymerase wordt toegevoegd samen met een groot </a:t>
            </a:r>
          </a:p>
          <a:p>
            <a:r>
              <a:rPr lang="nl-NL" sz="2400">
                <a:latin typeface="Trebuchet MS" pitchFamily="34" charset="0"/>
                <a:ea typeface="Times New Roman" pitchFamily="18" charset="0"/>
                <a:cs typeface="Arial" charset="0"/>
              </a:rPr>
              <a:t>aantal nuceoltiden.</a:t>
            </a:r>
          </a:p>
        </p:txBody>
      </p:sp>
      <p:sp>
        <p:nvSpPr>
          <p:cNvPr id="16389" name="Text Box 13"/>
          <p:cNvSpPr txBox="1">
            <a:spLocks noChangeArrowheads="1"/>
          </p:cNvSpPr>
          <p:nvPr/>
        </p:nvSpPr>
        <p:spPr bwMode="auto">
          <a:xfrm>
            <a:off x="879475" y="39528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pic>
        <p:nvPicPr>
          <p:cNvPr id="1639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063875"/>
            <a:ext cx="8207375"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xponentiele vermenigvuldiging cop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241550"/>
            <a:ext cx="7778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431800" y="250825"/>
            <a:ext cx="83296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400">
                <a:latin typeface="Trebuchet MS" pitchFamily="34" charset="0"/>
              </a:rPr>
              <a:t>Elke cyclus van deze 3 stappen duurt 4 minuten.</a:t>
            </a:r>
          </a:p>
          <a:p>
            <a:r>
              <a:rPr lang="nl-NL" sz="2400">
                <a:latin typeface="Trebuchet MS" pitchFamily="34" charset="0"/>
              </a:rPr>
              <a:t>Bij 30 x herhalen van deze 3 stappen heb je 60 lange </a:t>
            </a:r>
          </a:p>
          <a:p>
            <a:r>
              <a:rPr lang="nl-NL" sz="2400">
                <a:latin typeface="Trebuchet MS" pitchFamily="34" charset="0"/>
              </a:rPr>
              <a:t>strengen DNA waar je niets aan hebt en 1 miljard strengen </a:t>
            </a:r>
          </a:p>
          <a:p>
            <a:r>
              <a:rPr lang="nl-NL" sz="2400">
                <a:latin typeface="Trebuchet MS" pitchFamily="34" charset="0"/>
              </a:rPr>
              <a:t>DNA die wel te gebruiken zijn (de repeats).</a:t>
            </a:r>
          </a:p>
          <a:p>
            <a:r>
              <a:rPr lang="nl-NL" sz="2400">
                <a:latin typeface="Trebuchet MS" pitchFamily="34" charset="0"/>
              </a:rPr>
              <a:t>Ze gaan tot 35 cycli. Je hebt dan 68 miljard kopieën. </a:t>
            </a:r>
          </a:p>
        </p:txBody>
      </p:sp>
      <p:sp>
        <p:nvSpPr>
          <p:cNvPr id="17414" name="Text Box 23"/>
          <p:cNvSpPr txBox="1">
            <a:spLocks noChangeArrowheads="1"/>
          </p:cNvSpPr>
          <p:nvPr/>
        </p:nvSpPr>
        <p:spPr bwMode="auto">
          <a:xfrm>
            <a:off x="1268413" y="5337175"/>
            <a:ext cx="747712"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800" dirty="0">
                <a:solidFill>
                  <a:srgbClr val="003300"/>
                </a:solidFill>
              </a:rPr>
              <a:t>PCR Engels</a:t>
            </a:r>
          </a:p>
        </p:txBody>
      </p:sp>
      <p:pic>
        <p:nvPicPr>
          <p:cNvPr id="17415" name="Picture 24" descr="FlashLogo_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75" y="5278438"/>
            <a:ext cx="3143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FlashLogo_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2" y="5535613"/>
            <a:ext cx="3143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3"/>
          <p:cNvSpPr txBox="1">
            <a:spLocks noChangeArrowheads="1"/>
          </p:cNvSpPr>
          <p:nvPr/>
        </p:nvSpPr>
        <p:spPr bwMode="auto">
          <a:xfrm>
            <a:off x="1268004" y="5552789"/>
            <a:ext cx="747712"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800" dirty="0" smtClean="0">
                <a:solidFill>
                  <a:srgbClr val="003300"/>
                </a:solidFill>
              </a:rPr>
              <a:t>DNA transcriptie</a:t>
            </a:r>
            <a:endParaRPr lang="nl-NL" sz="800" dirty="0">
              <a:solidFill>
                <a:srgbClr val="00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333375"/>
            <a:ext cx="8362950" cy="1143000"/>
          </a:xfrm>
        </p:spPr>
        <p:txBody>
          <a:bodyPr/>
          <a:lstStyle/>
          <a:p>
            <a:pPr eaLnBrk="1" hangingPunct="1"/>
            <a:r>
              <a:rPr lang="nl-NL" smtClean="0">
                <a:latin typeface="Trebuchet MS" pitchFamily="34" charset="0"/>
              </a:rPr>
              <a:t>De verdachten. </a:t>
            </a:r>
            <a:r>
              <a:rPr lang="nl-NL" sz="2400" smtClean="0">
                <a:latin typeface="Trebuchet MS" pitchFamily="34" charset="0"/>
              </a:rPr>
              <a:t>Gezien op bewakingscamera.</a:t>
            </a:r>
          </a:p>
        </p:txBody>
      </p:sp>
      <p:sp>
        <p:nvSpPr>
          <p:cNvPr id="6147" name="Text Box 12"/>
          <p:cNvSpPr txBox="1">
            <a:spLocks noChangeArrowheads="1"/>
          </p:cNvSpPr>
          <p:nvPr/>
        </p:nvSpPr>
        <p:spPr bwMode="auto">
          <a:xfrm>
            <a:off x="6648450" y="5238750"/>
            <a:ext cx="19669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J.J. te Beuningen</a:t>
            </a:r>
          </a:p>
          <a:p>
            <a:pPr eaLnBrk="1" hangingPunct="1"/>
            <a:r>
              <a:rPr lang="nl-NL"/>
              <a:t>Verdachte 4.</a:t>
            </a:r>
          </a:p>
        </p:txBody>
      </p:sp>
      <p:sp>
        <p:nvSpPr>
          <p:cNvPr id="6148" name="Text Box 13"/>
          <p:cNvSpPr txBox="1">
            <a:spLocks noChangeArrowheads="1"/>
          </p:cNvSpPr>
          <p:nvPr/>
        </p:nvSpPr>
        <p:spPr bwMode="auto">
          <a:xfrm>
            <a:off x="4451350" y="4333875"/>
            <a:ext cx="2228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R. t. V. te Oldenzaal</a:t>
            </a:r>
          </a:p>
          <a:p>
            <a:pPr eaLnBrk="1" hangingPunct="1"/>
            <a:r>
              <a:rPr lang="nl-NL"/>
              <a:t>Verdachte 3.</a:t>
            </a:r>
          </a:p>
        </p:txBody>
      </p:sp>
      <p:sp>
        <p:nvSpPr>
          <p:cNvPr id="6149" name="Text Box 14"/>
          <p:cNvSpPr txBox="1">
            <a:spLocks noChangeArrowheads="1"/>
          </p:cNvSpPr>
          <p:nvPr/>
        </p:nvSpPr>
        <p:spPr bwMode="auto">
          <a:xfrm>
            <a:off x="544513" y="4562475"/>
            <a:ext cx="19923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H.S. te Oldenzaal</a:t>
            </a:r>
          </a:p>
          <a:p>
            <a:pPr eaLnBrk="1" hangingPunct="1"/>
            <a:r>
              <a:rPr lang="nl-NL"/>
              <a:t>Verdachte 1.</a:t>
            </a:r>
          </a:p>
        </p:txBody>
      </p:sp>
      <p:sp>
        <p:nvSpPr>
          <p:cNvPr id="6150" name="Text Box 15"/>
          <p:cNvSpPr txBox="1">
            <a:spLocks noChangeArrowheads="1"/>
          </p:cNvSpPr>
          <p:nvPr/>
        </p:nvSpPr>
        <p:spPr bwMode="auto">
          <a:xfrm>
            <a:off x="2393950" y="5208588"/>
            <a:ext cx="2057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A.D. te Oldenzaal</a:t>
            </a:r>
          </a:p>
          <a:p>
            <a:pPr eaLnBrk="1" hangingPunct="1"/>
            <a:r>
              <a:rPr lang="nl-NL"/>
              <a:t>Verdachte 2.</a:t>
            </a:r>
          </a:p>
        </p:txBody>
      </p:sp>
      <p:pic>
        <p:nvPicPr>
          <p:cNvPr id="615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93900"/>
            <a:ext cx="175577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744788"/>
            <a:ext cx="1787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76375"/>
            <a:ext cx="22113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2420938"/>
            <a:ext cx="2019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728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1149072118-mes-en-vork%20(moordmyste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0750">
            <a:off x="7451725" y="2024063"/>
            <a:ext cx="13811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kstvak 3"/>
          <p:cNvSpPr txBox="1">
            <a:spLocks noChangeArrowheads="1"/>
          </p:cNvSpPr>
          <p:nvPr/>
        </p:nvSpPr>
        <p:spPr bwMode="auto">
          <a:xfrm>
            <a:off x="719138" y="755650"/>
            <a:ext cx="7345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4000"/>
              <a:t>Door moord op Paul Oberjé.</a:t>
            </a:r>
          </a:p>
        </p:txBody>
      </p:sp>
      <p:sp>
        <p:nvSpPr>
          <p:cNvPr id="4100" name="Tekstvak 6"/>
          <p:cNvSpPr txBox="1">
            <a:spLocks noChangeArrowheads="1"/>
          </p:cNvSpPr>
          <p:nvPr/>
        </p:nvSpPr>
        <p:spPr bwMode="auto">
          <a:xfrm>
            <a:off x="468313" y="1800225"/>
            <a:ext cx="82026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In de kelder van het Twents Carmel College (plaats delict) wordt een </a:t>
            </a:r>
          </a:p>
          <a:p>
            <a:pPr eaLnBrk="1" hangingPunct="1"/>
            <a:r>
              <a:rPr lang="nl-NL"/>
              <a:t>dode gevonden. </a:t>
            </a:r>
          </a:p>
          <a:p>
            <a:pPr eaLnBrk="1" hangingPunct="1"/>
            <a:r>
              <a:rPr lang="nl-NL"/>
              <a:t>Het is P. Oberjé. Er is met een glas zijn keel doorgesneden. </a:t>
            </a:r>
          </a:p>
          <a:p>
            <a:pPr eaLnBrk="1" hangingPunct="1"/>
            <a:r>
              <a:rPr lang="nl-NL"/>
              <a:t>Er ligt bloed op de grond (keel) en er zit bloed en vezels aan onder </a:t>
            </a:r>
          </a:p>
          <a:p>
            <a:pPr eaLnBrk="1" hangingPunct="1"/>
            <a:r>
              <a:rPr lang="nl-NL"/>
              <a:t>zijn nagels (van de dader).</a:t>
            </a:r>
          </a:p>
          <a:p>
            <a:pPr eaLnBrk="1" hangingPunct="1"/>
            <a:r>
              <a:rPr lang="nl-NL"/>
              <a:t> </a:t>
            </a:r>
          </a:p>
          <a:p>
            <a:pPr eaLnBrk="1" hangingPunct="1"/>
            <a:r>
              <a:rPr lang="nl-NL"/>
              <a:t>Oberjé was bekend als een vaag figuur dat in allerlei zaken handel </a:t>
            </a:r>
          </a:p>
          <a:p>
            <a:pPr eaLnBrk="1" hangingPunct="1"/>
            <a:r>
              <a:rPr lang="nl-NL"/>
              <a:t>bedreef. Was vaak laat op school en niemand wist iets van zijn achtergrond af.</a:t>
            </a:r>
          </a:p>
          <a:p>
            <a:pPr eaLnBrk="1" hangingPunct="1"/>
            <a:r>
              <a:rPr lang="nl-NL"/>
              <a:t> </a:t>
            </a:r>
          </a:p>
          <a:p>
            <a:pPr eaLnBrk="1" hangingPunct="1"/>
            <a:r>
              <a:rPr lang="nl-NL"/>
              <a:t>Op de bewakingscamera van school is te zien dat er die avond 4 personen </a:t>
            </a:r>
          </a:p>
          <a:p>
            <a:pPr eaLnBrk="1" hangingPunct="1"/>
            <a:r>
              <a:rPr lang="nl-NL"/>
              <a:t>nog in het gebouw waren. Niemand heeft een echt alibi. </a:t>
            </a:r>
          </a:p>
          <a:p>
            <a:pPr eaLnBrk="1" hangingPunct="1"/>
            <a:r>
              <a:rPr lang="nl-NL"/>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dirty="0" smtClean="0"/>
              <a:t>De dader is D. H. te O.</a:t>
            </a:r>
          </a:p>
        </p:txBody>
      </p:sp>
      <p:pic>
        <p:nvPicPr>
          <p:cNvPr id="3"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916832"/>
            <a:ext cx="3060340" cy="40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33525"/>
            <a:ext cx="5889625"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649288"/>
            <a:ext cx="2992438"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3933825"/>
            <a:ext cx="344805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9"/>
          <p:cNvSpPr txBox="1">
            <a:spLocks noChangeArrowheads="1"/>
          </p:cNvSpPr>
          <p:nvPr/>
        </p:nvSpPr>
        <p:spPr bwMode="auto">
          <a:xfrm>
            <a:off x="533400" y="649288"/>
            <a:ext cx="49768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3200">
                <a:solidFill>
                  <a:schemeClr val="tx2"/>
                </a:solidFill>
                <a:latin typeface="Trebuchet MS" pitchFamily="34" charset="0"/>
              </a:rPr>
              <a:t>Slachtoffer Dhr. P. Oberjé</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333375"/>
            <a:ext cx="8362950" cy="1143000"/>
          </a:xfrm>
        </p:spPr>
        <p:txBody>
          <a:bodyPr/>
          <a:lstStyle/>
          <a:p>
            <a:pPr eaLnBrk="1" hangingPunct="1"/>
            <a:r>
              <a:rPr lang="nl-NL" smtClean="0">
                <a:latin typeface="Trebuchet MS" pitchFamily="34" charset="0"/>
              </a:rPr>
              <a:t>De verdachten. </a:t>
            </a:r>
            <a:r>
              <a:rPr lang="nl-NL" sz="2400" smtClean="0">
                <a:latin typeface="Trebuchet MS" pitchFamily="34" charset="0"/>
              </a:rPr>
              <a:t>Gezien op bewakingscamera.</a:t>
            </a:r>
          </a:p>
        </p:txBody>
      </p:sp>
      <p:sp>
        <p:nvSpPr>
          <p:cNvPr id="6147" name="Text Box 12"/>
          <p:cNvSpPr txBox="1">
            <a:spLocks noChangeArrowheads="1"/>
          </p:cNvSpPr>
          <p:nvPr/>
        </p:nvSpPr>
        <p:spPr bwMode="auto">
          <a:xfrm>
            <a:off x="6648450" y="5238750"/>
            <a:ext cx="19669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J.J. te Beuningen</a:t>
            </a:r>
          </a:p>
          <a:p>
            <a:pPr eaLnBrk="1" hangingPunct="1"/>
            <a:r>
              <a:rPr lang="nl-NL"/>
              <a:t>Verdachte 4.</a:t>
            </a:r>
          </a:p>
        </p:txBody>
      </p:sp>
      <p:sp>
        <p:nvSpPr>
          <p:cNvPr id="6148" name="Text Box 13"/>
          <p:cNvSpPr txBox="1">
            <a:spLocks noChangeArrowheads="1"/>
          </p:cNvSpPr>
          <p:nvPr/>
        </p:nvSpPr>
        <p:spPr bwMode="auto">
          <a:xfrm>
            <a:off x="4451350" y="4333875"/>
            <a:ext cx="2228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R. t. V. te Oldenzaal</a:t>
            </a:r>
          </a:p>
          <a:p>
            <a:pPr eaLnBrk="1" hangingPunct="1"/>
            <a:r>
              <a:rPr lang="nl-NL"/>
              <a:t>Verdachte 3.</a:t>
            </a:r>
          </a:p>
        </p:txBody>
      </p:sp>
      <p:sp>
        <p:nvSpPr>
          <p:cNvPr id="6149" name="Text Box 14"/>
          <p:cNvSpPr txBox="1">
            <a:spLocks noChangeArrowheads="1"/>
          </p:cNvSpPr>
          <p:nvPr/>
        </p:nvSpPr>
        <p:spPr bwMode="auto">
          <a:xfrm>
            <a:off x="544513" y="4562475"/>
            <a:ext cx="19923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H.S. te Oldenzaal</a:t>
            </a:r>
          </a:p>
          <a:p>
            <a:pPr eaLnBrk="1" hangingPunct="1"/>
            <a:r>
              <a:rPr lang="nl-NL"/>
              <a:t>Verdachte 1.</a:t>
            </a:r>
          </a:p>
        </p:txBody>
      </p:sp>
      <p:sp>
        <p:nvSpPr>
          <p:cNvPr id="6150" name="Text Box 15"/>
          <p:cNvSpPr txBox="1">
            <a:spLocks noChangeArrowheads="1"/>
          </p:cNvSpPr>
          <p:nvPr/>
        </p:nvSpPr>
        <p:spPr bwMode="auto">
          <a:xfrm>
            <a:off x="2393950" y="5208588"/>
            <a:ext cx="2057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A.D. te Oldenzaal</a:t>
            </a:r>
          </a:p>
          <a:p>
            <a:pPr eaLnBrk="1" hangingPunct="1"/>
            <a:r>
              <a:rPr lang="nl-NL"/>
              <a:t>Verdachte 2.</a:t>
            </a:r>
          </a:p>
        </p:txBody>
      </p:sp>
      <p:pic>
        <p:nvPicPr>
          <p:cNvPr id="615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93900"/>
            <a:ext cx="175577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744788"/>
            <a:ext cx="1787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76375"/>
            <a:ext cx="22113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2420938"/>
            <a:ext cx="2019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6550"/>
            <a:ext cx="8229600" cy="1143000"/>
          </a:xfrm>
        </p:spPr>
        <p:txBody>
          <a:bodyPr/>
          <a:lstStyle/>
          <a:p>
            <a:pPr algn="ctr" eaLnBrk="1" hangingPunct="1"/>
            <a:r>
              <a:rPr lang="nl-NL" sz="2800" smtClean="0">
                <a:solidFill>
                  <a:schemeClr val="tx1"/>
                </a:solidFill>
              </a:rPr>
              <a:t>CSI Oldenzaal. Indeling lessen.</a:t>
            </a:r>
          </a:p>
        </p:txBody>
      </p:sp>
      <p:sp>
        <p:nvSpPr>
          <p:cNvPr id="5123" name="Rectangle 3"/>
          <p:cNvSpPr>
            <a:spLocks noGrp="1" noChangeArrowheads="1"/>
          </p:cNvSpPr>
          <p:nvPr>
            <p:ph type="body" idx="1"/>
          </p:nvPr>
        </p:nvSpPr>
        <p:spPr>
          <a:xfrm>
            <a:off x="-582613" y="806450"/>
            <a:ext cx="9891713" cy="4525963"/>
          </a:xfrm>
        </p:spPr>
        <p:txBody>
          <a:bodyPr/>
          <a:lstStyle/>
          <a:p>
            <a:pPr lvl="2" eaLnBrk="1" hangingPunct="1">
              <a:buFont typeface="Wingdings" pitchFamily="2" charset="2"/>
              <a:buNone/>
            </a:pPr>
            <a:r>
              <a:rPr lang="nl-NL" dirty="0" smtClean="0"/>
              <a:t>1. Inleiding </a:t>
            </a:r>
          </a:p>
          <a:p>
            <a:pPr lvl="2" eaLnBrk="1" hangingPunct="1">
              <a:buFont typeface="Wingdings" pitchFamily="2" charset="2"/>
              <a:buNone/>
            </a:pPr>
            <a:r>
              <a:rPr lang="nl-NL" dirty="0" smtClean="0"/>
              <a:t>    Vingerafdrukken bekijken en vergelijken.</a:t>
            </a:r>
          </a:p>
          <a:p>
            <a:pPr lvl="2" eaLnBrk="1" hangingPunct="1">
              <a:buFont typeface="Wingdings" pitchFamily="2" charset="2"/>
              <a:buNone/>
            </a:pPr>
            <a:r>
              <a:rPr lang="nl-NL" dirty="0" smtClean="0"/>
              <a:t>2. Vezels vergelijken.</a:t>
            </a:r>
          </a:p>
          <a:p>
            <a:pPr lvl="2" eaLnBrk="1" hangingPunct="1">
              <a:buFont typeface="Wingdings" pitchFamily="2" charset="2"/>
              <a:buNone/>
            </a:pPr>
            <a:r>
              <a:rPr lang="nl-NL" dirty="0" smtClean="0"/>
              <a:t>    Bloedgroepbepaling.</a:t>
            </a:r>
          </a:p>
          <a:p>
            <a:pPr lvl="2" eaLnBrk="1" hangingPunct="1">
              <a:buFont typeface="Wingdings" pitchFamily="2" charset="2"/>
              <a:buNone/>
            </a:pPr>
            <a:r>
              <a:rPr lang="nl-NL" dirty="0" smtClean="0"/>
              <a:t>3. DNA </a:t>
            </a:r>
            <a:r>
              <a:rPr lang="nl-NL" dirty="0" err="1" smtClean="0"/>
              <a:t>fingerprinting</a:t>
            </a:r>
            <a:r>
              <a:rPr lang="nl-NL" dirty="0" smtClean="0"/>
              <a:t>.</a:t>
            </a:r>
          </a:p>
          <a:p>
            <a:pPr lvl="2" eaLnBrk="1" hangingPunct="1">
              <a:buFont typeface="Wingdings" pitchFamily="2" charset="2"/>
              <a:buNone/>
            </a:pPr>
            <a:r>
              <a:rPr lang="nl-NL" dirty="0" smtClean="0"/>
              <a:t>    Gel platen zelf gieten.</a:t>
            </a:r>
          </a:p>
          <a:p>
            <a:pPr lvl="2" eaLnBrk="1" hangingPunct="1">
              <a:buFont typeface="Wingdings" pitchFamily="2" charset="2"/>
              <a:buNone/>
            </a:pPr>
            <a:r>
              <a:rPr lang="nl-NL" dirty="0" smtClean="0"/>
              <a:t>    Oefenen met aanbrengen van DNA monsters ± 10 min.</a:t>
            </a:r>
          </a:p>
          <a:p>
            <a:pPr lvl="2" eaLnBrk="1" hangingPunct="1">
              <a:buFont typeface="Wingdings" pitchFamily="2" charset="2"/>
              <a:buNone/>
            </a:pPr>
            <a:r>
              <a:rPr lang="nl-NL" dirty="0" smtClean="0"/>
              <a:t>4. Aanbrengen DNA van het bloed van de plaats delict </a:t>
            </a:r>
          </a:p>
          <a:p>
            <a:pPr lvl="2" eaLnBrk="1" hangingPunct="1">
              <a:buFont typeface="Wingdings" pitchFamily="2" charset="2"/>
              <a:buNone/>
            </a:pPr>
            <a:r>
              <a:rPr lang="nl-NL" dirty="0" smtClean="0"/>
              <a:t>    en van de verdachten.</a:t>
            </a:r>
          </a:p>
          <a:p>
            <a:pPr lvl="2" eaLnBrk="1" hangingPunct="1">
              <a:buFont typeface="Wingdings" pitchFamily="2" charset="2"/>
              <a:buNone/>
            </a:pPr>
            <a:r>
              <a:rPr lang="nl-NL" dirty="0" smtClean="0"/>
              <a:t>    Elektroforese: ± 30 minuten wachten, daarna resultaat </a:t>
            </a:r>
          </a:p>
          <a:p>
            <a:pPr lvl="2" eaLnBrk="1" hangingPunct="1">
              <a:buFont typeface="Wingdings" pitchFamily="2" charset="2"/>
              <a:buNone/>
            </a:pPr>
            <a:r>
              <a:rPr lang="nl-NL" dirty="0" smtClean="0"/>
              <a:t>    bekijken.  </a:t>
            </a:r>
          </a:p>
        </p:txBody>
      </p:sp>
      <p:sp>
        <p:nvSpPr>
          <p:cNvPr id="7172" name="Text Box 21"/>
          <p:cNvSpPr txBox="1">
            <a:spLocks noChangeArrowheads="1"/>
          </p:cNvSpPr>
          <p:nvPr/>
        </p:nvSpPr>
        <p:spPr bwMode="auto">
          <a:xfrm>
            <a:off x="6935788" y="2278063"/>
            <a:ext cx="136683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900"/>
              <a:t>Csi in het echt.</a:t>
            </a:r>
          </a:p>
        </p:txBody>
      </p:sp>
      <p:pic>
        <p:nvPicPr>
          <p:cNvPr id="7173" name="Picture 25" descr="youtube-logo(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2205038"/>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123">
                                            <p:txEl>
                                              <p:pRg st="8" end="8"/>
                                            </p:txEl>
                                          </p:spTgt>
                                        </p:tgtEl>
                                        <p:attrNameLst>
                                          <p:attrName>style.visibility</p:attrName>
                                        </p:attrNameLst>
                                      </p:cBhvr>
                                      <p:to>
                                        <p:strVal val="visible"/>
                                      </p:to>
                                    </p:set>
                                    <p:animEffect transition="in" filter="fade">
                                      <p:cBhvr>
                                        <p:cTn id="45" dur="500"/>
                                        <p:tgtEl>
                                          <p:spTgt spid="5123">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5123">
                                            <p:txEl>
                                              <p:pRg st="9" end="9"/>
                                            </p:txEl>
                                          </p:spTgt>
                                        </p:tgtEl>
                                        <p:attrNameLst>
                                          <p:attrName>style.visibility</p:attrName>
                                        </p:attrNameLst>
                                      </p:cBhvr>
                                      <p:to>
                                        <p:strVal val="visible"/>
                                      </p:to>
                                    </p:set>
                                    <p:animEffect transition="in" filter="fade">
                                      <p:cBhvr>
                                        <p:cTn id="50" dur="500"/>
                                        <p:tgtEl>
                                          <p:spTgt spid="512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123">
                                            <p:txEl>
                                              <p:pRg st="10" end="10"/>
                                            </p:txEl>
                                          </p:spTgt>
                                        </p:tgtEl>
                                        <p:attrNameLst>
                                          <p:attrName>style.visibility</p:attrName>
                                        </p:attrNameLst>
                                      </p:cBhvr>
                                      <p:to>
                                        <p:strVal val="visible"/>
                                      </p:to>
                                    </p:set>
                                    <p:animEffect transition="in" filter="fade">
                                      <p:cBhvr>
                                        <p:cTn id="53"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153400" cy="1143000"/>
          </a:xfrm>
        </p:spPr>
        <p:txBody>
          <a:bodyPr/>
          <a:lstStyle/>
          <a:p>
            <a:pPr algn="ctr" eaLnBrk="1" hangingPunct="1"/>
            <a:r>
              <a:rPr lang="nl-NL" smtClean="0">
                <a:solidFill>
                  <a:schemeClr val="tx1"/>
                </a:solidFill>
                <a:latin typeface="Trebuchet MS" pitchFamily="34" charset="0"/>
              </a:rPr>
              <a:t>Vingerafdrukken.</a:t>
            </a:r>
          </a:p>
        </p:txBody>
      </p:sp>
      <p:sp>
        <p:nvSpPr>
          <p:cNvPr id="6148" name="Text Box 4"/>
          <p:cNvSpPr txBox="1">
            <a:spLocks noChangeArrowheads="1"/>
          </p:cNvSpPr>
          <p:nvPr/>
        </p:nvSpPr>
        <p:spPr bwMode="auto">
          <a:xfrm>
            <a:off x="527050" y="1881188"/>
            <a:ext cx="8101013"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400"/>
              <a:t>Een vingerafdruk is de afdruk van het lijnenpatroon op een vingertop die wordt achtergelaten door de natuurlijke vetlaag die op de huid voorkomt. Het lijnenspel op iedere vinger is uniek, ook bij eeneiige tweelingen en wordt daarom ingezet als identificatiemiddel.</a:t>
            </a:r>
            <a:endParaRPr lang="nl-NL" sz="2400">
              <a:latin typeface="Trebuchet MS" pitchFamily="34" charset="0"/>
            </a:endParaRPr>
          </a:p>
        </p:txBody>
      </p:sp>
      <p:pic>
        <p:nvPicPr>
          <p:cNvPr id="8196" name="Picture 6" descr="http://images2-telegraaf.nl/multimedia/archive/00353/vingerafdruk_35352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3848100"/>
            <a:ext cx="291306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5" descr="youtube-logo(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5135563"/>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hthoek 1"/>
          <p:cNvSpPr>
            <a:spLocks noChangeArrowheads="1"/>
          </p:cNvSpPr>
          <p:nvPr/>
        </p:nvSpPr>
        <p:spPr bwMode="auto">
          <a:xfrm>
            <a:off x="2328863" y="5135563"/>
            <a:ext cx="10239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900"/>
              <a:t>Vingerafdrukken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333375"/>
            <a:ext cx="8362950" cy="1143000"/>
          </a:xfrm>
        </p:spPr>
        <p:txBody>
          <a:bodyPr/>
          <a:lstStyle/>
          <a:p>
            <a:pPr eaLnBrk="1" hangingPunct="1"/>
            <a:r>
              <a:rPr lang="nl-NL" smtClean="0">
                <a:latin typeface="Trebuchet MS" pitchFamily="34" charset="0"/>
              </a:rPr>
              <a:t>De verdachten. </a:t>
            </a:r>
            <a:r>
              <a:rPr lang="nl-NL" sz="2400" smtClean="0">
                <a:latin typeface="Trebuchet MS" pitchFamily="34" charset="0"/>
              </a:rPr>
              <a:t>Gezien op bewakingscamera.</a:t>
            </a:r>
          </a:p>
        </p:txBody>
      </p:sp>
      <p:sp>
        <p:nvSpPr>
          <p:cNvPr id="6147" name="Text Box 12"/>
          <p:cNvSpPr txBox="1">
            <a:spLocks noChangeArrowheads="1"/>
          </p:cNvSpPr>
          <p:nvPr/>
        </p:nvSpPr>
        <p:spPr bwMode="auto">
          <a:xfrm>
            <a:off x="6648450" y="5238750"/>
            <a:ext cx="19669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J.J. te Beuningen</a:t>
            </a:r>
          </a:p>
          <a:p>
            <a:pPr eaLnBrk="1" hangingPunct="1"/>
            <a:r>
              <a:rPr lang="nl-NL"/>
              <a:t>Verdachte 4.</a:t>
            </a:r>
          </a:p>
        </p:txBody>
      </p:sp>
      <p:sp>
        <p:nvSpPr>
          <p:cNvPr id="6148" name="Text Box 13"/>
          <p:cNvSpPr txBox="1">
            <a:spLocks noChangeArrowheads="1"/>
          </p:cNvSpPr>
          <p:nvPr/>
        </p:nvSpPr>
        <p:spPr bwMode="auto">
          <a:xfrm>
            <a:off x="4451350" y="4333875"/>
            <a:ext cx="2228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R. t. V. te Oldenzaal</a:t>
            </a:r>
          </a:p>
          <a:p>
            <a:pPr eaLnBrk="1" hangingPunct="1"/>
            <a:r>
              <a:rPr lang="nl-NL"/>
              <a:t>Verdachte 3.</a:t>
            </a:r>
          </a:p>
        </p:txBody>
      </p:sp>
      <p:sp>
        <p:nvSpPr>
          <p:cNvPr id="6149" name="Text Box 14"/>
          <p:cNvSpPr txBox="1">
            <a:spLocks noChangeArrowheads="1"/>
          </p:cNvSpPr>
          <p:nvPr/>
        </p:nvSpPr>
        <p:spPr bwMode="auto">
          <a:xfrm>
            <a:off x="544513" y="4562475"/>
            <a:ext cx="19923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H.S. te Oldenzaal</a:t>
            </a:r>
          </a:p>
          <a:p>
            <a:pPr eaLnBrk="1" hangingPunct="1"/>
            <a:r>
              <a:rPr lang="nl-NL"/>
              <a:t>Verdachte 1.</a:t>
            </a:r>
          </a:p>
        </p:txBody>
      </p:sp>
      <p:sp>
        <p:nvSpPr>
          <p:cNvPr id="6150" name="Text Box 15"/>
          <p:cNvSpPr txBox="1">
            <a:spLocks noChangeArrowheads="1"/>
          </p:cNvSpPr>
          <p:nvPr/>
        </p:nvSpPr>
        <p:spPr bwMode="auto">
          <a:xfrm>
            <a:off x="2393950" y="5208588"/>
            <a:ext cx="2057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A.D. te Oldenzaal</a:t>
            </a:r>
          </a:p>
          <a:p>
            <a:pPr eaLnBrk="1" hangingPunct="1"/>
            <a:r>
              <a:rPr lang="nl-NL"/>
              <a:t>Verdachte 2.</a:t>
            </a:r>
          </a:p>
        </p:txBody>
      </p:sp>
      <p:pic>
        <p:nvPicPr>
          <p:cNvPr id="615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93900"/>
            <a:ext cx="175577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744788"/>
            <a:ext cx="1787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76375"/>
            <a:ext cx="22113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2420938"/>
            <a:ext cx="2019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3204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508000"/>
            <a:ext cx="8153400" cy="1143000"/>
          </a:xfrm>
        </p:spPr>
        <p:txBody>
          <a:bodyPr/>
          <a:lstStyle/>
          <a:p>
            <a:pPr algn="ctr" eaLnBrk="1" hangingPunct="1"/>
            <a:r>
              <a:rPr lang="nl-NL" smtClean="0">
                <a:solidFill>
                  <a:schemeClr val="tx1"/>
                </a:solidFill>
                <a:latin typeface="Trebuchet MS" pitchFamily="34" charset="0"/>
              </a:rPr>
              <a:t>Vezelonderzoek en bloedgroepbepaling</a:t>
            </a:r>
          </a:p>
        </p:txBody>
      </p:sp>
      <p:sp>
        <p:nvSpPr>
          <p:cNvPr id="6148" name="Text Box 4"/>
          <p:cNvSpPr txBox="1">
            <a:spLocks noChangeArrowheads="1"/>
          </p:cNvSpPr>
          <p:nvPr/>
        </p:nvSpPr>
        <p:spPr bwMode="auto">
          <a:xfrm>
            <a:off x="527050" y="1881188"/>
            <a:ext cx="810101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400">
                <a:solidFill>
                  <a:srgbClr val="FF0000"/>
                </a:solidFill>
                <a:latin typeface="Trebuchet MS" pitchFamily="34" charset="0"/>
              </a:rPr>
              <a:t>Vezelonderzoek.</a:t>
            </a:r>
          </a:p>
          <a:p>
            <a:pPr eaLnBrk="1" hangingPunct="1"/>
            <a:r>
              <a:rPr lang="nl-NL" sz="2400">
                <a:latin typeface="Trebuchet MS" pitchFamily="34" charset="0"/>
              </a:rPr>
              <a:t>Jullie gaan de vezels onderzoeken die het slachtoffer onder zijn nagels had zitten en vergelijken met de kleding, die de 4 verdachten aan hadden die avond.</a:t>
            </a:r>
          </a:p>
          <a:p>
            <a:pPr eaLnBrk="1" hangingPunct="1"/>
            <a:endParaRPr lang="nl-NL" sz="2400">
              <a:solidFill>
                <a:srgbClr val="FF0000"/>
              </a:solidFill>
              <a:latin typeface="Trebuchet MS" pitchFamily="34" charset="0"/>
            </a:endParaRPr>
          </a:p>
          <a:p>
            <a:pPr eaLnBrk="1" hangingPunct="1"/>
            <a:r>
              <a:rPr lang="nl-NL" sz="2400">
                <a:solidFill>
                  <a:srgbClr val="FF0000"/>
                </a:solidFill>
                <a:latin typeface="Trebuchet MS" pitchFamily="34" charset="0"/>
              </a:rPr>
              <a:t>Bloedgroepbepaling.</a:t>
            </a:r>
          </a:p>
          <a:p>
            <a:r>
              <a:rPr lang="nl-NL" sz="2400">
                <a:latin typeface="Trebuchet MS" pitchFamily="34" charset="0"/>
              </a:rPr>
              <a:t>Op het glas zat bloed van het slachtoffer. Maar onder de nagels van het slachtoffer zat  ook  bloed. Probeer de bloedgroep te achterhalen van het bloed onder de nagel en vergelijk dit met het bloed van de verdachten en het slachtoffer.</a:t>
            </a:r>
          </a:p>
          <a:p>
            <a:pPr eaLnBrk="1" hangingPunct="1"/>
            <a:endParaRPr lang="nl-NL" sz="240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333375"/>
            <a:ext cx="8362950" cy="1143000"/>
          </a:xfrm>
        </p:spPr>
        <p:txBody>
          <a:bodyPr/>
          <a:lstStyle/>
          <a:p>
            <a:pPr eaLnBrk="1" hangingPunct="1"/>
            <a:r>
              <a:rPr lang="nl-NL" smtClean="0">
                <a:latin typeface="Trebuchet MS" pitchFamily="34" charset="0"/>
              </a:rPr>
              <a:t>De verdachten. </a:t>
            </a:r>
            <a:r>
              <a:rPr lang="nl-NL" sz="2400" smtClean="0">
                <a:latin typeface="Trebuchet MS" pitchFamily="34" charset="0"/>
              </a:rPr>
              <a:t>Gezien op bewakingscamera.</a:t>
            </a:r>
          </a:p>
        </p:txBody>
      </p:sp>
      <p:sp>
        <p:nvSpPr>
          <p:cNvPr id="6147" name="Text Box 12"/>
          <p:cNvSpPr txBox="1">
            <a:spLocks noChangeArrowheads="1"/>
          </p:cNvSpPr>
          <p:nvPr/>
        </p:nvSpPr>
        <p:spPr bwMode="auto">
          <a:xfrm>
            <a:off x="6648450" y="5238750"/>
            <a:ext cx="19669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J.J. te Beuningen</a:t>
            </a:r>
          </a:p>
          <a:p>
            <a:pPr eaLnBrk="1" hangingPunct="1"/>
            <a:r>
              <a:rPr lang="nl-NL"/>
              <a:t>Verdachte 4.</a:t>
            </a:r>
          </a:p>
        </p:txBody>
      </p:sp>
      <p:sp>
        <p:nvSpPr>
          <p:cNvPr id="6148" name="Text Box 13"/>
          <p:cNvSpPr txBox="1">
            <a:spLocks noChangeArrowheads="1"/>
          </p:cNvSpPr>
          <p:nvPr/>
        </p:nvSpPr>
        <p:spPr bwMode="auto">
          <a:xfrm>
            <a:off x="4451350" y="4333875"/>
            <a:ext cx="2228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R. t. V. te Oldenzaal</a:t>
            </a:r>
          </a:p>
          <a:p>
            <a:pPr eaLnBrk="1" hangingPunct="1"/>
            <a:r>
              <a:rPr lang="nl-NL"/>
              <a:t>Verdachte 3.</a:t>
            </a:r>
          </a:p>
        </p:txBody>
      </p:sp>
      <p:sp>
        <p:nvSpPr>
          <p:cNvPr id="6149" name="Text Box 14"/>
          <p:cNvSpPr txBox="1">
            <a:spLocks noChangeArrowheads="1"/>
          </p:cNvSpPr>
          <p:nvPr/>
        </p:nvSpPr>
        <p:spPr bwMode="auto">
          <a:xfrm>
            <a:off x="544513" y="4562475"/>
            <a:ext cx="19923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H.S. te Oldenzaal</a:t>
            </a:r>
          </a:p>
          <a:p>
            <a:pPr eaLnBrk="1" hangingPunct="1"/>
            <a:r>
              <a:rPr lang="nl-NL"/>
              <a:t>Verdachte 1.</a:t>
            </a:r>
          </a:p>
        </p:txBody>
      </p:sp>
      <p:sp>
        <p:nvSpPr>
          <p:cNvPr id="6150" name="Text Box 15"/>
          <p:cNvSpPr txBox="1">
            <a:spLocks noChangeArrowheads="1"/>
          </p:cNvSpPr>
          <p:nvPr/>
        </p:nvSpPr>
        <p:spPr bwMode="auto">
          <a:xfrm>
            <a:off x="2393950" y="5208588"/>
            <a:ext cx="2057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t>A.D. te Oldenzaal</a:t>
            </a:r>
          </a:p>
          <a:p>
            <a:pPr eaLnBrk="1" hangingPunct="1"/>
            <a:r>
              <a:rPr lang="nl-NL"/>
              <a:t>Verdachte 2.</a:t>
            </a:r>
          </a:p>
        </p:txBody>
      </p:sp>
      <p:pic>
        <p:nvPicPr>
          <p:cNvPr id="615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93900"/>
            <a:ext cx="175577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744788"/>
            <a:ext cx="1787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76375"/>
            <a:ext cx="22113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2420938"/>
            <a:ext cx="2019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0626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erfijnd">
  <a:themeElements>
    <a:clrScheme name="Verfij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Verfijnd">
      <a:majorFont>
        <a:latin typeface="Times New Roman"/>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fij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Verfijn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Verfijn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Verfijn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Verfij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Verfijn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Verfijn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11731</TotalTime>
  <Words>774</Words>
  <Application>Microsoft Office PowerPoint</Application>
  <PresentationFormat>Diavoorstelling (4:3)</PresentationFormat>
  <Paragraphs>139</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Bodoni MT Black</vt:lpstr>
      <vt:lpstr>Times New Roman</vt:lpstr>
      <vt:lpstr>Trebuchet MS</vt:lpstr>
      <vt:lpstr>Wingdings</vt:lpstr>
      <vt:lpstr>Verfijnd</vt:lpstr>
      <vt:lpstr>CSI Oldenzaal</vt:lpstr>
      <vt:lpstr>PowerPoint-presentatie</vt:lpstr>
      <vt:lpstr>PowerPoint-presentatie</vt:lpstr>
      <vt:lpstr>De verdachten. Gezien op bewakingscamera.</vt:lpstr>
      <vt:lpstr>CSI Oldenzaal. Indeling lessen.</vt:lpstr>
      <vt:lpstr>Vingerafdrukken.</vt:lpstr>
      <vt:lpstr>De verdachten. Gezien op bewakingscamera.</vt:lpstr>
      <vt:lpstr>Vezelonderzoek en bloedgroepbepaling</vt:lpstr>
      <vt:lpstr>De verdachten. Gezien op bewakingscamera.</vt:lpstr>
      <vt:lpstr>PowerPoint-presentatie</vt:lpstr>
      <vt:lpstr>PowerPoint-presentatie</vt:lpstr>
      <vt:lpstr>PowerPoint-presentatie</vt:lpstr>
      <vt:lpstr>Polymerase Chain Reaction</vt:lpstr>
      <vt:lpstr>PCR  Polymerase Chain Reaction </vt:lpstr>
      <vt:lpstr>PowerPoint-presentatie</vt:lpstr>
      <vt:lpstr>PowerPoint-presentatie</vt:lpstr>
      <vt:lpstr>PowerPoint-presentatie</vt:lpstr>
      <vt:lpstr>PowerPoint-presentatie</vt:lpstr>
      <vt:lpstr>De verdachten. Gezien op bewakingscamera.</vt:lpstr>
      <vt:lpstr>De dader is D. H. te O.</vt:lpstr>
    </vt:vector>
  </TitlesOfParts>
  <Company>Lyceumstraat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fingerprinting</dc:title>
  <dc:creator>Leerling</dc:creator>
  <cp:lastModifiedBy>Rob ter Voert</cp:lastModifiedBy>
  <cp:revision>54</cp:revision>
  <dcterms:created xsi:type="dcterms:W3CDTF">2009-04-03T06:18:05Z</dcterms:created>
  <dcterms:modified xsi:type="dcterms:W3CDTF">2016-11-24T09:25:22Z</dcterms:modified>
</cp:coreProperties>
</file>