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7377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CCECFF"/>
    <a:srgbClr val="99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1" autoAdjust="0"/>
    <p:restoredTop sz="90929"/>
  </p:normalViewPr>
  <p:slideViewPr>
    <p:cSldViewPr>
      <p:cViewPr varScale="1">
        <p:scale>
          <a:sx n="88" d="100"/>
          <a:sy n="88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EBB2F1-949B-40F6-A07B-605BD5C9A8E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0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707C2-B97D-4995-834D-F35FC073C5D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50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84D96-9A94-4DA8-B835-C7A07BEB7F1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27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5A434-30F1-4064-A0A7-B9ED796D14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995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illustratie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llustratie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C91D1C-0DB1-449B-9ACC-F8522132CFF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99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D1799-892E-44D8-A0EC-0494C5D77F3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94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7CB9C-59CD-4EB0-AD31-EE0B0AB7CA3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52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3FD13-0B8C-4DAC-BE29-65BF6B7EC25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75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3779-A81B-4A7D-A85C-8B6FFC50CF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75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472A7-63E1-42CA-B34A-3E927ACEF97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22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D87D9-E011-4514-923B-39B029E4A4A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96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132E-F6C6-4AC7-ADE3-77022FAA6B2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43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B3C20-6AA1-4581-9B75-1365F9FC857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35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CCCC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D41AB-46A6-41B4-BE05-EEB827CE036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leartouch.nl/peppenster/images_apen/baviaan_jong.jpg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_jsFMrXCemo&amp;feature=youtu.b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ap%202.avi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Rockwell" pitchFamily="18" charset="0"/>
              </a:rPr>
              <a:t>Gedrag</a:t>
            </a:r>
            <a:endParaRPr lang="nl-NL" sz="540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Gedrag is/zijn de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 waarneembare handelingen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van een dier of mens</a:t>
            </a:r>
            <a:endParaRPr lang="nl-NL" sz="2000" b="1">
              <a:solidFill>
                <a:schemeClr val="bg1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proberen gedrag te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kwalificeren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(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wat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doet een dier)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kwantificeren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(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hoe vaak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doet een dier iets)</a:t>
            </a:r>
            <a:endParaRPr lang="nl-NL" sz="2000" b="1">
              <a:solidFill>
                <a:schemeClr val="bg1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019800" y="23622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057" name="Picture 9" descr="baviaan_jo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11525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6200" y="2743200"/>
            <a:ext cx="8763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Gedrag moet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objectief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beschreven worden (zonder  persoonlijk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waardeoordeel)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Dus niet zeggen: die hond is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lief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, maar…….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die hond doet de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oren iets naar achteren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en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 kwispelt met </a:t>
            </a:r>
          </a:p>
          <a:p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                                zijn staart.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In dat laatste geval moet je ook omschrijven wat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 staartkwispelen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is: de staart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heen en weer bewegen. Anders weet iemand niet wat je bedoelt.  </a:t>
            </a:r>
            <a:endParaRPr lang="nl-NL" sz="2000" b="1" i="1">
              <a:solidFill>
                <a:schemeClr val="bg1"/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6200" y="57150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Vermenselijking van gedrag (lief, dom, slim, schattig, schrander etc.)  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noemen we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antropomorfiseren.</a:t>
            </a:r>
            <a:endParaRPr lang="nl-NL" sz="2000" b="1">
              <a:solidFill>
                <a:schemeClr val="bg1"/>
              </a:solidFill>
            </a:endParaRPr>
          </a:p>
        </p:txBody>
      </p:sp>
      <p:sp>
        <p:nvSpPr>
          <p:cNvPr id="2062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autoUpdateAnimBg="0"/>
      <p:bldP spid="2059" grpId="0" autoUpdateAnimBg="0"/>
      <p:bldP spid="20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1000" y="685800"/>
            <a:ext cx="8534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proberen alle waarneembare handelingen te omschrijven en geven voor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het gedrag een afkorting.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Voorbeelden: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Krabben oor: hond krabt zich met een achterpoot aan/achter de oren: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kr-o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Krabben grond: hond krabt met voorpoten een gat in de grond: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 kr-gr</a:t>
            </a:r>
          </a:p>
          <a:p>
            <a:endParaRPr lang="en-US" sz="2000" b="1" i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Lopen, rennen, springen:  hond loopt; rent, springt: resp.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lp,re,spr.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</a:t>
            </a:r>
            <a:endParaRPr lang="nl-NL" sz="2000" b="1" i="1">
              <a:solidFill>
                <a:schemeClr val="bg1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8763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Een lijst met handelingen en beschrijvingen noemen we een </a:t>
            </a:r>
            <a:r>
              <a:rPr lang="en-US" sz="2000" b="1">
                <a:solidFill>
                  <a:srgbClr val="993300"/>
                </a:solidFill>
                <a:cs typeface="Times New Roman" charset="0"/>
              </a:rPr>
              <a:t>ETHOGRAM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.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Zo’n ethogram kan tientallen verschillende handelingen omvatten.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081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3082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0960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3084" name="Picture 12" descr="http://honderdak.nl/foto%20hond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24438"/>
            <a:ext cx="1595438" cy="156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81000" y="5181600"/>
            <a:ext cx="480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Met een ethogram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kwalificeer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je gedrag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3400" y="609600"/>
            <a:ext cx="762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Hier volgt een voorbeeld van zo’n ethogram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graphicFrame>
        <p:nvGraphicFramePr>
          <p:cNvPr id="5333" name="Group 213"/>
          <p:cNvGraphicFramePr>
            <a:graphicFrameLocks noGrp="1"/>
          </p:cNvGraphicFramePr>
          <p:nvPr/>
        </p:nvGraphicFramePr>
        <p:xfrm>
          <a:off x="685800" y="1397000"/>
          <a:ext cx="8077200" cy="3759200"/>
        </p:xfrm>
        <a:graphic>
          <a:graphicData uri="http://schemas.openxmlformats.org/drawingml/2006/table">
            <a:tbl>
              <a:tblPr/>
              <a:tblGrid>
                <a:gridCol w="1952625"/>
                <a:gridCol w="1171575"/>
                <a:gridCol w="4953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Handeling: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Afk.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Beschrijving: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krabben oor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Kr-o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Krabt met poot achter oor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kwispelen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Kw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Beweegt met staart heen en weer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zitten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Zt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Hond zit op z’n achterwerk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 Etc.</a:t>
                      </a: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4" name="AutoShape 20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325" name="AutoShape 20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0960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5331" name="Picture 211" descr="http://www.dierenhotelabdissenbosch.nl/hondenverblijf/hond%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4800"/>
            <a:ext cx="3189288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76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Gedrag willen we ook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kwantificeren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: hoe vaak doet hij iets?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57200" y="2362200"/>
            <a:ext cx="7696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voorbeeld van 1: lopen (lp)          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IIIII IIIII IIII               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14x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liggen (lg)         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IIII                                  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4x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spieden (sp)      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IIIII III        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8x 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krabben  (kr)         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IIIII IIII III      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13x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voedsel zoeken (vz) 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II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    2x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etc.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3400" y="4419600"/>
            <a:ext cx="4724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voorbeeld van 2: seconde:      handeling: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  0                    spr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  5                     vz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10                     vz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15                     lg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                              etc.                  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562600" y="4114800"/>
            <a:ext cx="3352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In beide gevallen hebben  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we </a:t>
            </a:r>
            <a:r>
              <a:rPr lang="en-US" sz="2000" b="1">
                <a:solidFill>
                  <a:srgbClr val="993300"/>
                </a:solidFill>
                <a:cs typeface="Times New Roman" charset="0"/>
              </a:rPr>
              <a:t>PROTOCOL 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gemaakt. 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562600" y="5181600"/>
            <a:ext cx="373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Wij gaan in dit practicum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aan de slag met </a:t>
            </a:r>
            <a:r>
              <a:rPr lang="en-US" sz="2000" b="1">
                <a:solidFill>
                  <a:srgbClr val="993300"/>
                </a:solidFill>
                <a:cs typeface="Times New Roman" charset="0"/>
              </a:rPr>
              <a:t>voorbeeld 2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. 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4103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0960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81000" y="914400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kunnen gedrag op twee manieren kwantificeren: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pPr>
              <a:buFontTx/>
              <a:buAutoNum type="arabicPeriod"/>
            </a:pP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In een bepaalde tijd alle soorten gedrag turven en bij elkaar optellen.</a:t>
            </a:r>
          </a:p>
          <a:p>
            <a:pPr>
              <a:buFontTx/>
              <a:buAutoNum type="arabicPeriod"/>
            </a:pP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Per (bijv.) 5 seconden opschrijven wat een dier doet.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  <p:bldP spid="410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0960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71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gaan nu oefenen in het maken van een ethogram.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76400" y="2362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ECFF"/>
                </a:solidFill>
              </a:rPr>
              <a:t>Start film jonge baviaan</a:t>
            </a:r>
            <a:endParaRPr lang="nl-NL" b="1">
              <a:solidFill>
                <a:srgbClr val="CCECFF"/>
              </a:solidFill>
            </a:endParaRPr>
          </a:p>
        </p:txBody>
      </p:sp>
      <p:pic>
        <p:nvPicPr>
          <p:cNvPr id="7176" name="Picture 8" descr="bavia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4038600"/>
            <a:ext cx="239871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1000" y="28956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Kon je zeggen: “Ons aapje was veel aan het spelen? ………………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pic>
        <p:nvPicPr>
          <p:cNvPr id="7179" name="Picture 11" descr="normal_Bavi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15700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1000" y="990600"/>
            <a:ext cx="830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doen dit aan de hand van een video van een jonge baviaan.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We gaan eerst de video gewoon bekijken ( 2 delen 1 en 1,5 minuten lang)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Let goed op wat het aapje allemaal doet (het is een zeer beweeglijk dier)</a:t>
            </a:r>
            <a:endParaRPr lang="nl-NL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81000" y="34290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We gaan nu de film nogmaals starten en maak nu opdracht 1 (ethogram)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7182" name="AutoShape 14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762000" y="2362200"/>
            <a:ext cx="685800" cy="457200"/>
          </a:xfrm>
          <a:prstGeom prst="actionButtonMovi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utoUpdateAnimBg="0"/>
      <p:bldP spid="7180" grpId="0" autoUpdateAnimBg="0"/>
      <p:bldP spid="718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2484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819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1722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0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Te onderscheiden zijn: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graphicFrame>
        <p:nvGraphicFramePr>
          <p:cNvPr id="8298" name="Group 106"/>
          <p:cNvGraphicFramePr>
            <a:graphicFrameLocks noGrp="1"/>
          </p:cNvGraphicFramePr>
          <p:nvPr/>
        </p:nvGraphicFramePr>
        <p:xfrm>
          <a:off x="381000" y="533400"/>
          <a:ext cx="8382000" cy="5486400"/>
        </p:xfrm>
        <a:graphic>
          <a:graphicData uri="http://schemas.openxmlformats.org/drawingml/2006/table">
            <a:tbl>
              <a:tblPr/>
              <a:tblGrid>
                <a:gridCol w="2667000"/>
                <a:gridCol w="609600"/>
                <a:gridCol w="51054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Gedrag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Afk.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Omschrijving: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Lopen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loopt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Rennen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Re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loopt snel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Zitten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Zi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zit op z’n achterwerk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Tak pakken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Pa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pakt iets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Onderzoeken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onderzoekt iets/voorwerp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Voedsel zoeken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Vz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rommelt in de grond op zoek naar voedsel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In de mond stoppen/ eten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Et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stopt iets (voedsel) in de mond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Aanvallen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Av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valt andere aap aan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Vluchten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Vl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rent snel bij andere aap vandaan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Rondkijken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kijkt in het rond/houdt apen in de gaten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Springen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Sp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springt omhoog (evt. In boom)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Klimmen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klimt in boom/tak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Hangen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Ha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hangt aan tak (of andere aap)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Krijsen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Kr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Aapje krijst naar andere aap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33400" y="60960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9219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762000" cy="3810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447800" y="3810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ECFF"/>
                </a:solidFill>
              </a:rPr>
              <a:t>Start film jonge baviaan</a:t>
            </a:r>
            <a:endParaRPr lang="nl-NL" b="1">
              <a:solidFill>
                <a:srgbClr val="CCECFF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1000" y="304800"/>
            <a:ext cx="8763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Neem nu je protocoleerblad van practicum 0 (oefenen protocoleren) voor je.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We werken in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tweetallen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(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dus van elke groep van 4 personen, 2 x 2 mensen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)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.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We gaan nu voor de derde keer kijken naar de video en dan verdelen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 we de taken: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- Rob zegt om de 5 sec. “JA”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- Op 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dat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moment zegt één van jullie tweeën wat het aapje doet, de ander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 noteert het in het juiste secondenhokje.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</p:txBody>
      </p:sp>
      <p:pic>
        <p:nvPicPr>
          <p:cNvPr id="9226" name="Picture 10" descr="bruine_bavia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3733800" cy="26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8" name="AutoShape 12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684213" y="3789363"/>
            <a:ext cx="685800" cy="457200"/>
          </a:xfrm>
          <a:prstGeom prst="actionButtonMovi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791200" y="6172200"/>
            <a:ext cx="762000" cy="381000"/>
          </a:xfrm>
          <a:prstGeom prst="actionButtonBackPreviou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76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nl-NL" sz="2000" b="1">
                <a:solidFill>
                  <a:schemeClr val="bg1"/>
                </a:solidFill>
                <a:cs typeface="Times New Roman" charset="0"/>
              </a:rPr>
              <a:t>•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Als je het een beetje goed hebt gedaan, zou er het volgende protocol uit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  moeten komen: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graphicFrame>
        <p:nvGraphicFramePr>
          <p:cNvPr id="10347" name="Group 107"/>
          <p:cNvGraphicFramePr>
            <a:graphicFrameLocks noGrp="1"/>
          </p:cNvGraphicFramePr>
          <p:nvPr/>
        </p:nvGraphicFramePr>
        <p:xfrm>
          <a:off x="381000" y="1143000"/>
          <a:ext cx="5181600" cy="4754880"/>
        </p:xfrm>
        <a:graphic>
          <a:graphicData uri="http://schemas.openxmlformats.org/drawingml/2006/table">
            <a:tbl>
              <a:tblPr/>
              <a:tblGrid>
                <a:gridCol w="1066800"/>
                <a:gridCol w="1371600"/>
                <a:gridCol w="1371600"/>
                <a:gridCol w="13716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Seconde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1ste minuut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2de minuut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3de minuut 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Et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Av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Sp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Zi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Et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30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Kl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Rk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35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Ha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Vl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45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Lo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50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Re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55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-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60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Pa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Oz</a:t>
                      </a: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5" name="Text Box 105"/>
          <p:cNvSpPr txBox="1">
            <a:spLocks noChangeArrowheads="1"/>
          </p:cNvSpPr>
          <p:nvPr/>
        </p:nvSpPr>
        <p:spPr bwMode="auto">
          <a:xfrm>
            <a:off x="5791200" y="4267200"/>
            <a:ext cx="3124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En …….lijkt het er een 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beetje op?</a:t>
            </a:r>
          </a:p>
          <a:p>
            <a:endParaRPr lang="en-US" sz="2000" b="1">
              <a:solidFill>
                <a:schemeClr val="bg1"/>
              </a:solidFill>
              <a:cs typeface="Times New Roman" charset="0"/>
            </a:endParaRP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Veel succes met het echte</a:t>
            </a:r>
          </a:p>
          <a:p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(</a:t>
            </a:r>
            <a:r>
              <a:rPr lang="en-US" sz="2000" b="1" i="1">
                <a:solidFill>
                  <a:schemeClr val="bg1"/>
                </a:solidFill>
                <a:cs typeface="Times New Roman" charset="0"/>
              </a:rPr>
              <a:t>live</a:t>
            </a:r>
            <a:r>
              <a:rPr lang="en-US" sz="2000" b="1">
                <a:solidFill>
                  <a:schemeClr val="bg1"/>
                </a:solidFill>
                <a:cs typeface="Times New Roman" charset="0"/>
              </a:rPr>
              <a:t>) werk!</a:t>
            </a:r>
            <a:endParaRPr lang="nl-NL" sz="2000" b="1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10346" name="AutoShape 10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077200" y="6172200"/>
            <a:ext cx="762000" cy="381000"/>
          </a:xfrm>
          <a:prstGeom prst="actionButtonE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803</Words>
  <Application>Microsoft Office PowerPoint</Application>
  <PresentationFormat>Diavoorstelling (4:3)</PresentationFormat>
  <Paragraphs>176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Standaardontwerp</vt:lpstr>
      <vt:lpstr>Gedrag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Twents Carmel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</dc:title>
  <dc:creator>Twents Carmel College Lyceumstraat</dc:creator>
  <cp:lastModifiedBy>Rob Tervoert</cp:lastModifiedBy>
  <cp:revision>27</cp:revision>
  <dcterms:created xsi:type="dcterms:W3CDTF">2004-03-31T06:06:34Z</dcterms:created>
  <dcterms:modified xsi:type="dcterms:W3CDTF">2015-01-13T08:23:31Z</dcterms:modified>
</cp:coreProperties>
</file>