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76" r:id="rId5"/>
    <p:sldId id="262" r:id="rId6"/>
    <p:sldId id="268" r:id="rId7"/>
    <p:sldId id="274" r:id="rId8"/>
    <p:sldId id="263" r:id="rId9"/>
    <p:sldId id="275" r:id="rId10"/>
    <p:sldId id="271" r:id="rId11"/>
    <p:sldId id="273" r:id="rId12"/>
    <p:sldId id="267" r:id="rId13"/>
    <p:sldId id="265" r:id="rId14"/>
    <p:sldId id="272" r:id="rId15"/>
    <p:sldId id="269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2" d="100"/>
          <a:sy n="102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4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6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46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5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biologiepagina.nl/Wandplaten/Genetica/ERWT%20DIHYBRID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biologiepagina.nl/Wandplaten/Genetica/ERWT%20MONOHYBRIDE.JP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874"/>
            <a:ext cx="3200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5949280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</a:rPr>
              <a:t>De wetten van </a:t>
            </a: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Mendel.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7750"/>
            <a:ext cx="4498859" cy="33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94" y="908720"/>
            <a:ext cx="2282379" cy="30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5940152" y="1298858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Practicum Genetica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1" descr="internet-explorer-icon">
            <a:hlinkClick r:id="rId5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42" y="2132856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6300192" y="2132856"/>
            <a:ext cx="208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Wandkaart </a:t>
            </a:r>
            <a:r>
              <a:rPr lang="nl-NL" sz="800" dirty="0" err="1" smtClean="0"/>
              <a:t>monohybride</a:t>
            </a:r>
            <a:r>
              <a:rPr lang="nl-NL" sz="800" dirty="0" smtClean="0"/>
              <a:t> kruising erwt</a:t>
            </a:r>
            <a:endParaRPr lang="nl-NL" sz="800" dirty="0"/>
          </a:p>
        </p:txBody>
      </p:sp>
      <p:pic>
        <p:nvPicPr>
          <p:cNvPr id="10" name="Picture 31" descr="internet-explorer-icon">
            <a:hlinkClick r:id="rId7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26" y="2464643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327576" y="2464643"/>
            <a:ext cx="208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Wandkaart </a:t>
            </a:r>
            <a:r>
              <a:rPr lang="nl-NL" sz="800" dirty="0" err="1" smtClean="0"/>
              <a:t>dihybride</a:t>
            </a:r>
            <a:r>
              <a:rPr lang="nl-NL" sz="800" dirty="0" smtClean="0"/>
              <a:t> kruising erwt</a:t>
            </a:r>
            <a:endParaRPr lang="nl-NL" sz="800" dirty="0"/>
          </a:p>
        </p:txBody>
      </p:sp>
      <p:sp>
        <p:nvSpPr>
          <p:cNvPr id="4" name="Tekstvak 3"/>
          <p:cNvSpPr txBox="1"/>
          <p:nvPr/>
        </p:nvSpPr>
        <p:spPr>
          <a:xfrm>
            <a:off x="5322951" y="5811852"/>
            <a:ext cx="51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smtClean="0"/>
              <a:t>AA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3.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Gooi de ouders in het oliegraf. Ps. Er mag geen vlieg achter blijven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Zitten er nog vliegen in de buis. Druk deze met de achterkant van je penseel in de bodem. kweekbuizen daarna terug brengen.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Ouders verwijderen (P1)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24" y="1988840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F1 tellen en P2 inzetten</a:t>
            </a:r>
            <a:endParaRPr lang="nl-NL" dirty="0" smtClean="0"/>
          </a:p>
        </p:txBody>
      </p:sp>
      <p:sp>
        <p:nvSpPr>
          <p:cNvPr id="2" name="Rechthoek 1"/>
          <p:cNvSpPr/>
          <p:nvPr/>
        </p:nvSpPr>
        <p:spPr>
          <a:xfrm>
            <a:off x="142875" y="909929"/>
            <a:ext cx="91450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1. Vul het etiket in, zoals </a:t>
            </a:r>
            <a:r>
              <a:rPr lang="nl-NL" b="1" dirty="0" smtClean="0">
                <a:latin typeface="Trebuchet MS" pitchFamily="34" charset="0"/>
              </a:rPr>
              <a:t>hieronder is aangegeven.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Plak deze bovenaan de kweekbuis. </a:t>
            </a:r>
          </a:p>
          <a:p>
            <a:r>
              <a:rPr lang="nl-NL" b="1" dirty="0">
                <a:latin typeface="Trebuchet MS" pitchFamily="34" charset="0"/>
              </a:rPr>
              <a:t>Stap 3. Steriliseer met een dot watten met alcohol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Steriliseer </a:t>
            </a:r>
            <a:r>
              <a:rPr lang="nl-NL" b="1" dirty="0">
                <a:latin typeface="Trebuchet MS" pitchFamily="34" charset="0"/>
              </a:rPr>
              <a:t>nu penselen en geplastificeerde kaart 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Steriliseer het witte papiertje.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Vouw het witte papiertje dubbel en doe deze in de kweekbuis (met de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vouwkant </a:t>
            </a:r>
            <a:r>
              <a:rPr lang="nl-NL" b="1" dirty="0">
                <a:latin typeface="Trebuchet MS" pitchFamily="34" charset="0"/>
              </a:rPr>
              <a:t>naar beneden</a:t>
            </a:r>
            <a:r>
              <a:rPr lang="nl-NL" b="1" dirty="0" smtClean="0">
                <a:latin typeface="Trebuchet MS" pitchFamily="34" charset="0"/>
              </a:rPr>
              <a:t>).</a:t>
            </a:r>
          </a:p>
          <a:p>
            <a:endParaRPr lang="nl-NL" dirty="0">
              <a:latin typeface="Trebuchet MS" pitchFamily="34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395536" y="1628800"/>
            <a:ext cx="2448272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691" y="1772816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P.H. P.V.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013988" y="31208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datum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48865" y="2948871"/>
            <a:ext cx="155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Kruising:</a:t>
            </a:r>
          </a:p>
          <a:p>
            <a:r>
              <a:rPr lang="nl-NL" b="1" dirty="0" smtClean="0"/>
              <a:t>Bijv. </a:t>
            </a:r>
            <a:r>
              <a:rPr lang="nl-NL" b="1" dirty="0" err="1" smtClean="0"/>
              <a:t>wh</a:t>
            </a:r>
            <a:r>
              <a:rPr lang="nl-NL" b="1" dirty="0" smtClean="0"/>
              <a:t>  x  e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907704" y="1782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Klas</a:t>
            </a:r>
            <a:endParaRPr lang="nl-NL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5770"/>
            <a:ext cx="822798" cy="3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2924"/>
            <a:ext cx="2675268" cy="18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46332" y="231058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P2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8093"/>
            <a:ext cx="463049" cy="4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1" y="3587585"/>
            <a:ext cx="633503" cy="6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7.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8.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9.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</a:t>
            </a:r>
            <a:r>
              <a:rPr lang="nl-NL" b="1" dirty="0" smtClean="0">
                <a:latin typeface="Trebuchet MS" pitchFamily="34" charset="0"/>
              </a:rPr>
              <a:t>andersom.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10.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smtClean="0">
                <a:latin typeface="Trebuchet MS" pitchFamily="34" charset="0"/>
              </a:rPr>
              <a:t/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11. Haal de vliegenbuis en trechter eraf en plaats de dop weer terug op de </a:t>
            </a:r>
          </a:p>
          <a:p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. </a:t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Als de vliegen plat liggen direct eruit halen. </a:t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  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Wacht n</a:t>
            </a:r>
            <a:r>
              <a:rPr lang="nl-NL" b="1" dirty="0" smtClean="0">
                <a:solidFill>
                  <a:srgbClr val="FF0000"/>
                </a:solidFill>
              </a:rPr>
              <a:t>iet onnodig lang wachten!!!!! Dan gaan de vliegen dood.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F1 tellen en P2 inzetten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9452"/>
            <a:ext cx="2572821" cy="194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rebuchet MS" pitchFamily="34" charset="0"/>
              </a:rPr>
              <a:t>Stap 12. Schud de vliegen nu op het witte kaartje uit.</a:t>
            </a:r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13. Sorteer de vliegen op mannetjes en vrouwtjes</a:t>
            </a:r>
          </a:p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Je krijgt allemaal Wild vliegen. Uitzondering. Heb je White vrouwen als P1 zijn alle mannen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14. Noteer de aantallen.</a:t>
            </a:r>
          </a:p>
          <a:p>
            <a:r>
              <a:rPr lang="nl-NL" b="1" dirty="0" smtClean="0">
                <a:latin typeface="Trebuchet MS" pitchFamily="34" charset="0"/>
              </a:rPr>
              <a:t>Stap 15. Zet nu de vliegen over in de nieuwe buis.</a:t>
            </a:r>
          </a:p>
          <a:p>
            <a:r>
              <a:rPr lang="nl-NL" b="1" dirty="0" smtClean="0">
                <a:latin typeface="Trebuchet MS" pitchFamily="34" charset="0"/>
              </a:rPr>
              <a:t>Stap 16. Maak de oude buis schoon. 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Eerst etiket eraf halen!!!!!!!</a:t>
            </a:r>
            <a:endParaRPr lang="nl-NL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F1 tellen en P2 inzetten</a:t>
            </a:r>
            <a:endParaRPr lang="nl-NL" dirty="0" smtClean="0"/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4190"/>
            <a:ext cx="3341417" cy="19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4" y="2552369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1" y="4574922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87" y="4724749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5534097" y="527870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7789789" y="510218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37462" y="4828707"/>
            <a:ext cx="72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Wild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948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0389" y="764704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3.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Gooi de ouders in het oliegraf. Ps. Er mag geen vlieg achter blijven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Zitten er nog vliegen in de buis. Druk deze met de achterkant van je penseel in de bodem. kweekbuizen daarna terug brengen.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Ouders verwijderen (P2)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24" y="1988840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Tellen F2.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90011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 </a:t>
            </a:r>
          </a:p>
          <a:p>
            <a:endParaRPr lang="nl-NL" b="1" dirty="0">
              <a:latin typeface="Trebuchet MS" pitchFamily="34" charset="0"/>
            </a:endParaRPr>
          </a:p>
          <a:p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Vul de resultaten van zowel de F1 als de F2 in </a:t>
            </a:r>
            <a:r>
              <a:rPr lang="nl-NL" b="1" dirty="0" err="1" smtClean="0">
                <a:solidFill>
                  <a:srgbClr val="FF0000"/>
                </a:solidFill>
                <a:latin typeface="Trebuchet MS" pitchFamily="34" charset="0"/>
              </a:rPr>
              <a:t>in</a:t>
            </a:r>
            <a:r>
              <a:rPr lang="nl-NL" b="1" dirty="0" smtClean="0">
                <a:solidFill>
                  <a:srgbClr val="FF0000"/>
                </a:solidFill>
                <a:latin typeface="Trebuchet MS" pitchFamily="34" charset="0"/>
              </a:rPr>
              <a:t> de daarvoor bestemde invulbladen. </a:t>
            </a:r>
          </a:p>
          <a:p>
            <a:r>
              <a:rPr lang="nl-NL" b="1" dirty="0" smtClean="0">
                <a:latin typeface="Trebuchet MS" pitchFamily="34" charset="0"/>
              </a:rPr>
              <a:t>De klassikale resultaten komen op de site te staan en het </a:t>
            </a:r>
            <a:r>
              <a:rPr lang="nl-NL" b="1" dirty="0" err="1" smtClean="0">
                <a:latin typeface="Trebuchet MS" pitchFamily="34" charset="0"/>
              </a:rPr>
              <a:t>Worddocument</a:t>
            </a:r>
            <a:r>
              <a:rPr lang="nl-NL" b="1" dirty="0" smtClean="0">
                <a:latin typeface="Trebuchet MS" pitchFamily="34" charset="0"/>
              </a:rPr>
              <a:t> van dit practicum.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heretherirseerder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84623"/>
            <a:ext cx="2861841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35" y="1242767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98" y="1187569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8868" y="1579887"/>
            <a:ext cx="2339759" cy="15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24" y="286771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1" y="3028881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706415" y="3232433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347172" y="389321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633449" y="3708551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471978" y="3570051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4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3" y="1052736"/>
            <a:ext cx="4305297" cy="501317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969015" y="4427820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Vrouwtje (wild)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948264" y="440815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Mannetje (wild)</a:t>
            </a:r>
            <a:endParaRPr lang="nl-NL" dirty="0"/>
          </a:p>
        </p:txBody>
      </p:sp>
      <p:pic>
        <p:nvPicPr>
          <p:cNvPr id="10245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157" y="1628800"/>
            <a:ext cx="43204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98224"/>
            <a:ext cx="817450" cy="72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49" y="4898224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9223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84" y="887427"/>
            <a:ext cx="2009800" cy="37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3481" y="1616619"/>
            <a:ext cx="3693170" cy="23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6715118" y="4737332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304188" y="4765895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579860" y="4618547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55575" y="3717032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145998" y="6340321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Vrouwtje (wild)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1959380" y="6403964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Mannetje (wild)</a:t>
            </a:r>
            <a:endParaRPr lang="nl-NL" dirty="0"/>
          </a:p>
        </p:txBody>
      </p:sp>
      <p:pic>
        <p:nvPicPr>
          <p:cNvPr id="15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819" y="4497765"/>
            <a:ext cx="3275927" cy="17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16" y="5551116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31" y="5629572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786187" y="5386162"/>
            <a:ext cx="5093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Belangrijk: Bij elke kruising is de eerste </a:t>
            </a:r>
          </a:p>
          <a:p>
            <a:r>
              <a:rPr lang="nl-NL" sz="2000" b="1" dirty="0">
                <a:solidFill>
                  <a:srgbClr val="FF0000"/>
                </a:solidFill>
              </a:rPr>
              <a:t> </a:t>
            </a:r>
            <a:r>
              <a:rPr lang="nl-NL" sz="2000" b="1" dirty="0" smtClean="0">
                <a:solidFill>
                  <a:srgbClr val="FF0000"/>
                </a:solidFill>
              </a:rPr>
              <a:t>                   mutant altijd vrouwtje.</a:t>
            </a:r>
          </a:p>
          <a:p>
            <a:r>
              <a:rPr lang="nl-NL" sz="2000" b="1" dirty="0" smtClean="0">
                <a:solidFill>
                  <a:srgbClr val="FF0000"/>
                </a:solidFill>
              </a:rPr>
              <a:t>Voorbeeld: White   x     </a:t>
            </a:r>
            <a:r>
              <a:rPr lang="nl-NL" sz="2000" b="1" dirty="0" err="1" smtClean="0">
                <a:solidFill>
                  <a:srgbClr val="FF0000"/>
                </a:solidFill>
              </a:rPr>
              <a:t>Ebony</a:t>
            </a:r>
            <a:endParaRPr lang="nl-NL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95" y="6269562"/>
            <a:ext cx="705714" cy="7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83054"/>
            <a:ext cx="411151" cy="4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04939" y="1146773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Samenvatting practicum genetica.</a:t>
            </a: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89181" y="2704438"/>
            <a:ext cx="7641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                                                            </a:t>
            </a:r>
            <a:r>
              <a:rPr lang="en-GB" sz="2400" b="1" dirty="0" smtClean="0"/>
              <a:t>♀</a:t>
            </a:r>
            <a:r>
              <a:rPr lang="nl-NL" sz="2400" b="1" dirty="0" smtClean="0"/>
              <a:t>               </a:t>
            </a:r>
            <a:r>
              <a:rPr lang="en-GB" sz="2400" b="1" dirty="0" smtClean="0"/>
              <a:t>♂</a:t>
            </a:r>
            <a:br>
              <a:rPr lang="en-GB" sz="2400" b="1" dirty="0" smtClean="0"/>
            </a:br>
            <a:r>
              <a:rPr lang="nl-NL" sz="2400" b="1" dirty="0" smtClean="0"/>
              <a:t>Week 1. Inzet P1 (Parents 1. Bijv. </a:t>
            </a:r>
            <a:r>
              <a:rPr lang="nl-NL" sz="2400" b="1" dirty="0" err="1" smtClean="0"/>
              <a:t>Vestigial</a:t>
            </a:r>
            <a:r>
              <a:rPr lang="nl-NL" sz="2400" b="1" dirty="0" smtClean="0"/>
              <a:t>  x White)</a:t>
            </a:r>
            <a:endParaRPr lang="nl-NL" sz="24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73034" y="4029698"/>
            <a:ext cx="385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1,5. Verwijderen P1</a:t>
            </a:r>
            <a:endParaRPr lang="nl-NL" sz="2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42875" y="4489478"/>
            <a:ext cx="584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3. Tellen F1 (</a:t>
            </a:r>
            <a:r>
              <a:rPr lang="en-GB" sz="2400" b="1" dirty="0" smtClean="0"/>
              <a:t>♀+♂ </a:t>
            </a:r>
            <a:r>
              <a:rPr lang="en-GB" sz="2400" b="1" dirty="0" err="1" smtClean="0"/>
              <a:t>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mutanten</a:t>
            </a:r>
            <a:r>
              <a:rPr lang="nl-NL" sz="2400" b="1" dirty="0" smtClean="0"/>
              <a:t>). </a:t>
            </a:r>
          </a:p>
          <a:p>
            <a:r>
              <a:rPr lang="nl-NL" sz="2400" b="1" dirty="0"/>
              <a:t> </a:t>
            </a:r>
            <a:r>
              <a:rPr lang="nl-NL" sz="2400" b="1" dirty="0" smtClean="0"/>
              <a:t>              Inzet P2 = F1 </a:t>
            </a:r>
            <a:endParaRPr lang="nl-NL" sz="24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191339" y="5255308"/>
            <a:ext cx="385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3,5. Verwijderen P2</a:t>
            </a:r>
            <a:endParaRPr lang="nl-NL" sz="24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91339" y="59097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Week 4. Tellen F2</a:t>
            </a:r>
            <a:r>
              <a:rPr lang="nl-NL" sz="2400" b="1" dirty="0"/>
              <a:t> (</a:t>
            </a:r>
            <a:r>
              <a:rPr lang="en-GB" sz="2400" b="1" dirty="0"/>
              <a:t>♀+♂ </a:t>
            </a:r>
            <a:r>
              <a:rPr lang="en-GB" sz="2400" b="1" dirty="0" err="1"/>
              <a:t>en</a:t>
            </a:r>
            <a:r>
              <a:rPr lang="en-GB" sz="2400" b="1" dirty="0"/>
              <a:t> </a:t>
            </a:r>
            <a:r>
              <a:rPr lang="en-GB" sz="2400" b="1" dirty="0" err="1" smtClean="0"/>
              <a:t>mutanten</a:t>
            </a:r>
            <a:r>
              <a:rPr lang="en-GB" sz="2400" b="1" dirty="0" smtClean="0"/>
              <a:t>).</a:t>
            </a:r>
            <a:r>
              <a:rPr lang="nl-NL" sz="2400" b="1" dirty="0" smtClean="0"/>
              <a:t> </a:t>
            </a:r>
            <a:endParaRPr lang="nl-NL" sz="24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95655" y="1746335"/>
            <a:ext cx="616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Vraagstelling: Testen wetten van Mendel.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191339" y="2404316"/>
            <a:ext cx="782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Hypothese: uitwerking van je kruising. Van P1 tot F2</a:t>
            </a:r>
            <a:endParaRPr lang="nl-NL" sz="2400" b="1" dirty="0"/>
          </a:p>
        </p:txBody>
      </p:sp>
      <p:pic>
        <p:nvPicPr>
          <p:cNvPr id="1026" name="Picture 2" descr="Afbeeldingsresultaat voor gen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11" y="4165772"/>
            <a:ext cx="2950577" cy="19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3034" y="3504213"/>
            <a:ext cx="264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Week 1. Oefenen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1817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 Inzet P1.</a:t>
            </a:r>
          </a:p>
        </p:txBody>
      </p:sp>
      <p:sp>
        <p:nvSpPr>
          <p:cNvPr id="2" name="Rechthoek 1"/>
          <p:cNvSpPr/>
          <p:nvPr/>
        </p:nvSpPr>
        <p:spPr>
          <a:xfrm>
            <a:off x="107504" y="836712"/>
            <a:ext cx="91450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Trebuchet MS" pitchFamily="34" charset="0"/>
              </a:rPr>
              <a:t>Het inzetten van de P1-generatie.</a:t>
            </a:r>
          </a:p>
          <a:p>
            <a:r>
              <a:rPr lang="nl-NL" b="1" dirty="0">
                <a:latin typeface="Trebuchet MS" pitchFamily="34" charset="0"/>
              </a:rPr>
              <a:t>Stap 1. Vul het etiket </a:t>
            </a:r>
            <a:r>
              <a:rPr lang="nl-NL" b="1" dirty="0" smtClean="0">
                <a:latin typeface="Trebuchet MS" pitchFamily="34" charset="0"/>
              </a:rPr>
              <a:t>in zoals hieronder is aangegeven.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Plak deze bovenaan de kweekbuis. </a:t>
            </a:r>
          </a:p>
          <a:p>
            <a:r>
              <a:rPr lang="nl-NL" b="1" dirty="0">
                <a:latin typeface="Trebuchet MS" pitchFamily="34" charset="0"/>
              </a:rPr>
              <a:t>Stap 3. Steriliseer met een dot watten met alcohol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Steriliseer </a:t>
            </a:r>
            <a:r>
              <a:rPr lang="nl-NL" b="1" dirty="0">
                <a:latin typeface="Trebuchet MS" pitchFamily="34" charset="0"/>
              </a:rPr>
              <a:t>nu penselen en geplastificeerde kaart 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Steriliseer het witte papiertje.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Vouw het witte papiertje dubbel en doe deze in de kweekbuis (met de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</a:t>
            </a:r>
            <a:r>
              <a:rPr lang="nl-NL" b="1" dirty="0" err="1" smtClean="0">
                <a:latin typeface="Trebuchet MS" pitchFamily="34" charset="0"/>
              </a:rPr>
              <a:t>vouwkant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naar beneden).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7. </a:t>
            </a:r>
            <a:r>
              <a:rPr lang="nl-NL" b="1" dirty="0">
                <a:latin typeface="Trebuchet MS" pitchFamily="34" charset="0"/>
              </a:rPr>
              <a:t>BELANGRIJK!! herhaal stap </a:t>
            </a:r>
            <a:r>
              <a:rPr lang="nl-NL" b="1" dirty="0" smtClean="0">
                <a:latin typeface="Trebuchet MS" pitchFamily="34" charset="0"/>
              </a:rPr>
              <a:t>4 als </a:t>
            </a:r>
            <a:r>
              <a:rPr lang="nl-NL" b="1" dirty="0">
                <a:latin typeface="Trebuchet MS" pitchFamily="34" charset="0"/>
              </a:rPr>
              <a:t>je nieuwe vliegen haalt.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8. </a:t>
            </a:r>
            <a:r>
              <a:rPr lang="nl-NL" b="1" dirty="0">
                <a:latin typeface="Trebuchet MS" pitchFamily="34" charset="0"/>
              </a:rPr>
              <a:t>Nadat je in de buis zowel mannetjes als vrouwtjes hebt gekregen wordt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de </a:t>
            </a:r>
            <a:r>
              <a:rPr lang="nl-NL" b="1" dirty="0">
                <a:latin typeface="Trebuchet MS" pitchFamily="34" charset="0"/>
              </a:rPr>
              <a:t>buis opgehaald en kun je gaan opruimen.</a:t>
            </a:r>
            <a:endParaRPr lang="nl-NL" dirty="0">
              <a:latin typeface="Trebuchet MS" pitchFamily="34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395536" y="1628800"/>
            <a:ext cx="2448272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691" y="1772816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P.H. P.V.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013988" y="31208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datum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48865" y="2948871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Kruising:</a:t>
            </a:r>
          </a:p>
          <a:p>
            <a:r>
              <a:rPr lang="nl-NL" b="1" dirty="0" smtClean="0"/>
              <a:t>Bijv. </a:t>
            </a:r>
            <a:r>
              <a:rPr lang="nl-NL" b="1" dirty="0" err="1" smtClean="0"/>
              <a:t>wh</a:t>
            </a:r>
            <a:r>
              <a:rPr lang="nl-NL" b="1" dirty="0" smtClean="0"/>
              <a:t>  x  </a:t>
            </a:r>
            <a:r>
              <a:rPr lang="nl-NL" b="1" dirty="0" err="1" smtClean="0"/>
              <a:t>vg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907704" y="1782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Klas</a:t>
            </a:r>
            <a:endParaRPr lang="nl-NL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5770"/>
            <a:ext cx="822798" cy="3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2924"/>
            <a:ext cx="2675268" cy="18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46332" y="231058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P1 (5)</a:t>
            </a:r>
            <a:endParaRPr lang="nl-NL" sz="2400" b="1" dirty="0"/>
          </a:p>
        </p:txBody>
      </p:sp>
      <p:pic>
        <p:nvPicPr>
          <p:cNvPr id="12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8093"/>
            <a:ext cx="463049" cy="4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1" y="3587585"/>
            <a:ext cx="633503" cy="6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264900" y="4304612"/>
            <a:ext cx="187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Wh/</a:t>
            </a:r>
            <a:r>
              <a:rPr lang="nl-NL" b="1" dirty="0" err="1" smtClean="0"/>
              <a:t>Vg</a:t>
            </a:r>
            <a:r>
              <a:rPr lang="nl-NL" b="1" dirty="0" smtClean="0"/>
              <a:t> </a:t>
            </a:r>
            <a:br>
              <a:rPr lang="nl-NL" b="1" dirty="0" smtClean="0"/>
            </a:br>
            <a:r>
              <a:rPr lang="nl-NL" b="1" dirty="0" smtClean="0"/>
              <a:t>notatie</a:t>
            </a:r>
            <a:r>
              <a:rPr lang="nl-NL" b="1" dirty="0"/>
              <a:t>: </a:t>
            </a:r>
            <a:r>
              <a:rPr lang="nl-NL" b="1" dirty="0"/>
              <a:t>(RR/</a:t>
            </a:r>
            <a:r>
              <a:rPr lang="nl-NL" b="1" dirty="0" err="1"/>
              <a:t>aa</a:t>
            </a:r>
            <a:r>
              <a:rPr lang="nl-NL" b="1" dirty="0" smtClean="0"/>
              <a:t>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618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138282" y="4144103"/>
            <a:ext cx="178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Wh/</a:t>
            </a:r>
            <a:r>
              <a:rPr lang="nl-NL" b="1" dirty="0" err="1" smtClean="0"/>
              <a:t>vg</a:t>
            </a:r>
            <a:endParaRPr lang="nl-NL" b="1" dirty="0"/>
          </a:p>
          <a:p>
            <a:r>
              <a:rPr lang="nl-NL" b="1" dirty="0"/>
              <a:t>notatie: </a:t>
            </a:r>
            <a:r>
              <a:rPr lang="nl-NL" b="1" dirty="0" smtClean="0"/>
              <a:t>RR/</a:t>
            </a:r>
            <a:r>
              <a:rPr lang="nl-NL" b="1" dirty="0" err="1" smtClean="0"/>
              <a:t>aa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62" y="2139605"/>
            <a:ext cx="1962642" cy="16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(Oefenen, hoe verdoven?).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4797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60389" y="838923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1. Steriliseer </a:t>
            </a:r>
            <a:r>
              <a:rPr lang="nl-NL" b="1" dirty="0" smtClean="0">
                <a:latin typeface="Trebuchet MS" pitchFamily="34" charset="0"/>
              </a:rPr>
              <a:t>werkblad, penselen </a:t>
            </a:r>
            <a:r>
              <a:rPr lang="nl-NL" b="1" dirty="0">
                <a:latin typeface="Trebuchet MS" pitchFamily="34" charset="0"/>
              </a:rPr>
              <a:t>en geplastificeerde kaartje met een dot </a:t>
            </a:r>
            <a:r>
              <a:rPr lang="nl-NL" b="1" dirty="0" smtClean="0">
                <a:latin typeface="Trebuchet MS" pitchFamily="34" charset="0"/>
              </a:rPr>
              <a:t/>
            </a:r>
            <a:br>
              <a:rPr lang="nl-NL" b="1" dirty="0" smtClean="0">
                <a:latin typeface="Trebuchet MS" pitchFamily="34" charset="0"/>
              </a:rPr>
            </a:br>
            <a:r>
              <a:rPr lang="nl-NL" b="1" dirty="0" smtClean="0">
                <a:latin typeface="Trebuchet MS" pitchFamily="34" charset="0"/>
              </a:rPr>
              <a:t>            watten </a:t>
            </a:r>
            <a:r>
              <a:rPr lang="nl-NL" b="1" dirty="0">
                <a:latin typeface="Trebuchet MS" pitchFamily="34" charset="0"/>
              </a:rPr>
              <a:t>met </a:t>
            </a:r>
            <a:r>
              <a:rPr lang="nl-NL" b="1" dirty="0" smtClean="0">
                <a:latin typeface="Trebuchet MS" pitchFamily="34" charset="0"/>
              </a:rPr>
              <a:t>alcohol</a:t>
            </a:r>
            <a:r>
              <a:rPr lang="nl-NL" b="1" dirty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Verdoven:</a:t>
            </a:r>
          </a:p>
          <a:p>
            <a:r>
              <a:rPr lang="nl-NL" b="1" dirty="0" smtClean="0">
                <a:latin typeface="Trebuchet MS" pitchFamily="34" charset="0"/>
              </a:rPr>
              <a:t>Stap 2.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wattenpropje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3. </a:t>
            </a:r>
            <a:r>
              <a:rPr lang="nl-NL" b="1" dirty="0">
                <a:latin typeface="Trebuchet MS" pitchFamily="34" charset="0"/>
              </a:rPr>
              <a:t>Haal de dop van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4</a:t>
            </a:r>
            <a:r>
              <a:rPr lang="nl-NL" b="1" dirty="0" smtClean="0">
                <a:latin typeface="Trebuchet MS" pitchFamily="34" charset="0"/>
              </a:rPr>
              <a:t>. </a:t>
            </a:r>
            <a:r>
              <a:rPr lang="nl-NL" b="1" dirty="0">
                <a:latin typeface="Trebuchet MS" pitchFamily="34" charset="0"/>
              </a:rPr>
              <a:t>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6. </a:t>
            </a:r>
            <a:r>
              <a:rPr lang="nl-NL" b="1" dirty="0">
                <a:latin typeface="Trebuchet MS" pitchFamily="34" charset="0"/>
              </a:rPr>
              <a:t>Haal de vliegenbuis en trechter eraf en plaats de dop weer terug op de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</a:t>
            </a:r>
            <a:r>
              <a:rPr lang="nl-NL" b="1" dirty="0" err="1" smtClean="0">
                <a:latin typeface="Trebuchet MS" pitchFamily="34" charset="0"/>
              </a:rPr>
              <a:t>etherriseerder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Wacht </a:t>
            </a:r>
            <a:r>
              <a:rPr lang="nl-NL" b="1" dirty="0">
                <a:latin typeface="Trebuchet MS" pitchFamily="34" charset="0"/>
              </a:rPr>
              <a:t>1,5 minuut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 (Oefenpracticum).</a:t>
            </a:r>
          </a:p>
        </p:txBody>
      </p:sp>
      <p:sp>
        <p:nvSpPr>
          <p:cNvPr id="2" name="Rechthoek 1"/>
          <p:cNvSpPr/>
          <p:nvPr/>
        </p:nvSpPr>
        <p:spPr>
          <a:xfrm>
            <a:off x="142875" y="908720"/>
            <a:ext cx="85771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 </a:t>
            </a:r>
            <a:r>
              <a:rPr lang="nl-NL" sz="2000" b="1" dirty="0" smtClean="0">
                <a:latin typeface="Trebuchet MS" pitchFamily="34" charset="0"/>
              </a:rPr>
              <a:t>Wild</a:t>
            </a:r>
            <a:endParaRPr lang="nl-NL" sz="2000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Dan op geslacht.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</a:t>
            </a:r>
            <a:r>
              <a:rPr lang="nl-NL" b="1" dirty="0" err="1" smtClean="0">
                <a:latin typeface="Trebuchet MS" pitchFamily="34" charset="0"/>
              </a:rPr>
              <a:t>heretherseerder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8" y="1806329"/>
            <a:ext cx="3021515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1900349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05" y="1841558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27755" y="2329157"/>
            <a:ext cx="2339759" cy="15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45" y="3965263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4" y="4082548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3100301" y="3642098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54992" y="460576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779845" y="44114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534221" y="4304612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37812</TotalTime>
  <Words>1226</Words>
  <Application>Microsoft Office PowerPoint</Application>
  <PresentationFormat>Diavoorstelling (4:3)</PresentationFormat>
  <Paragraphs>289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Biologie lessen</vt:lpstr>
      <vt:lpstr>Thema 3. Erfelijkheid.</vt:lpstr>
      <vt:lpstr>Thema 3. Erfelijkheid.</vt:lpstr>
      <vt:lpstr>Thema 3. Erfelijkheid.</vt:lpstr>
      <vt:lpstr>Thema 3. Erfelijkheid.</vt:lpstr>
      <vt:lpstr>Thema 3. Erfelijkheid. Inzet P1.</vt:lpstr>
      <vt:lpstr>Thema 3. Erfelijkheid (Oefenpracticum).</vt:lpstr>
      <vt:lpstr>Thema 3. Erfelijkheid (Oefenpracticum).</vt:lpstr>
      <vt:lpstr>Thema 3. (Oefenen, hoe verdoven?).</vt:lpstr>
      <vt:lpstr>Thema 3. Erfelijkheid (Oefenpracticum).</vt:lpstr>
      <vt:lpstr>Ouders verwijderen (P1)</vt:lpstr>
      <vt:lpstr>F1 tellen en P2 inzetten</vt:lpstr>
      <vt:lpstr>F1 tellen en P2 inzetten</vt:lpstr>
      <vt:lpstr>F1 tellen en P2 inzetten</vt:lpstr>
      <vt:lpstr>Ouders verwijderen (P2)</vt:lpstr>
      <vt:lpstr>Tellen F2.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Voert, RB (Rob) ter</cp:lastModifiedBy>
  <cp:revision>59</cp:revision>
  <dcterms:created xsi:type="dcterms:W3CDTF">2009-01-13T13:03:19Z</dcterms:created>
  <dcterms:modified xsi:type="dcterms:W3CDTF">2019-02-13T12:15:06Z</dcterms:modified>
</cp:coreProperties>
</file>