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76" r:id="rId5"/>
    <p:sldId id="262" r:id="rId6"/>
    <p:sldId id="268" r:id="rId7"/>
    <p:sldId id="274" r:id="rId8"/>
    <p:sldId id="263" r:id="rId9"/>
    <p:sldId id="275" r:id="rId10"/>
    <p:sldId id="271" r:id="rId11"/>
    <p:sldId id="273" r:id="rId12"/>
    <p:sldId id="267" r:id="rId13"/>
    <p:sldId id="265" r:id="rId14"/>
    <p:sldId id="272" r:id="rId15"/>
    <p:sldId id="269" r:id="rId16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41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>
      <p:cViewPr varScale="1">
        <p:scale>
          <a:sx n="102" d="100"/>
          <a:sy n="102" d="100"/>
        </p:scale>
        <p:origin x="282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743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9144000" cy="7858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5" name="Picture 4" descr="http://mail.google.com/mail/?attid=0.1&amp;disp=emb&amp;view=att&amp;th=11ecfebf3cf534c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8738"/>
            <a:ext cx="1643063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2844" y="71415"/>
            <a:ext cx="7286676" cy="642942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2844" y="857232"/>
            <a:ext cx="8858312" cy="5715040"/>
          </a:xfrm>
        </p:spPr>
        <p:txBody>
          <a:bodyPr/>
          <a:lstStyle>
            <a:lvl1pPr marL="0" indent="0" algn="l">
              <a:buNone/>
              <a:defRPr>
                <a:solidFill>
                  <a:srgbClr val="37441C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862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5469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2844" y="928670"/>
            <a:ext cx="4352956" cy="56436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352956" cy="56436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52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43545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42844" y="1500174"/>
            <a:ext cx="4354544" cy="50720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857232"/>
            <a:ext cx="43561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356131" cy="50720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5233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391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7858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42875" y="71438"/>
            <a:ext cx="721518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42875" y="857250"/>
            <a:ext cx="88582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pic>
        <p:nvPicPr>
          <p:cNvPr id="1029" name="Picture 4" descr="http://mail.google.com/mail/?attid=0.1&amp;disp=emb&amp;view=att&amp;th=11ecfebf3cf534cf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8738"/>
            <a:ext cx="1643063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dianummer 5"/>
          <p:cNvSpPr txBox="1">
            <a:spLocks/>
          </p:cNvSpPr>
          <p:nvPr userDrawn="1"/>
        </p:nvSpPr>
        <p:spPr>
          <a:xfrm>
            <a:off x="7296150" y="6564313"/>
            <a:ext cx="1776413" cy="293687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dirty="0" smtClean="0">
                <a:solidFill>
                  <a:srgbClr val="37441C"/>
                </a:solidFill>
                <a:latin typeface="+mn-lt"/>
                <a:cs typeface="+mn-cs"/>
              </a:rPr>
              <a:t>© 2009 </a:t>
            </a:r>
            <a:r>
              <a:rPr lang="nl-NL" sz="800" dirty="0" err="1" smtClean="0">
                <a:solidFill>
                  <a:srgbClr val="37441C"/>
                </a:solidFill>
                <a:latin typeface="+mn-lt"/>
                <a:cs typeface="+mn-cs"/>
              </a:rPr>
              <a:t>Biosoft</a:t>
            </a:r>
            <a:r>
              <a:rPr lang="nl-NL" sz="800" dirty="0" smtClean="0">
                <a:solidFill>
                  <a:srgbClr val="37441C"/>
                </a:solidFill>
                <a:latin typeface="+mn-lt"/>
                <a:cs typeface="+mn-cs"/>
              </a:rPr>
              <a:t>  TCC - Lyceumstraat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5" r:id="rId2"/>
    <p:sldLayoutId id="2147483671" r:id="rId3"/>
    <p:sldLayoutId id="2147483672" r:id="rId4"/>
    <p:sldLayoutId id="2147483673" r:id="rId5"/>
    <p:sldLayoutId id="2147483674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3300"/>
          </a:solidFill>
          <a:latin typeface="Trebuchet MS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www.biologiepagina.nl/Wandplaten/Genetica/ERWT%20DIHYBRIDE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www.biologiepagina.nl/Wandplaten/Genetica/ERWT%20MONOHYBRIDE.JPG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6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9.gif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7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9.gif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6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9.gif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9.gif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Thema 3. Erfelijkheid.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94874"/>
            <a:ext cx="3200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251520" y="5949280"/>
            <a:ext cx="3483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schemeClr val="accent2">
                    <a:lumMod val="75000"/>
                  </a:schemeClr>
                </a:solidFill>
              </a:rPr>
              <a:t>De wetten van </a:t>
            </a:r>
            <a:r>
              <a:rPr lang="nl-NL" sz="2400" b="1" dirty="0">
                <a:solidFill>
                  <a:schemeClr val="accent2">
                    <a:lumMod val="75000"/>
                  </a:schemeClr>
                </a:solidFill>
              </a:rPr>
              <a:t>Mendel.</a:t>
            </a:r>
            <a:endParaRPr lang="nl-NL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37750"/>
            <a:ext cx="4498859" cy="3385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94" y="908720"/>
            <a:ext cx="2282379" cy="304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hoek 2"/>
          <p:cNvSpPr/>
          <p:nvPr/>
        </p:nvSpPr>
        <p:spPr>
          <a:xfrm>
            <a:off x="5940152" y="1298858"/>
            <a:ext cx="3058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>
                <a:solidFill>
                  <a:schemeClr val="accent2">
                    <a:lumMod val="75000"/>
                  </a:schemeClr>
                </a:solidFill>
              </a:rPr>
              <a:t>Practicum Genetica</a:t>
            </a:r>
            <a:endParaRPr lang="nl-NL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31" descr="internet-explorer-icon">
            <a:hlinkClick r:id="rId5"/>
          </p:cNvPr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142" y="2132856"/>
            <a:ext cx="18097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2"/>
          <p:cNvSpPr>
            <a:spLocks noChangeArrowheads="1"/>
          </p:cNvSpPr>
          <p:nvPr/>
        </p:nvSpPr>
        <p:spPr bwMode="auto">
          <a:xfrm>
            <a:off x="6300192" y="2132856"/>
            <a:ext cx="20859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nl-NL" sz="800" dirty="0" smtClean="0"/>
              <a:t>Wandkaart </a:t>
            </a:r>
            <a:r>
              <a:rPr lang="nl-NL" sz="800" dirty="0" err="1" smtClean="0"/>
              <a:t>monohybride</a:t>
            </a:r>
            <a:r>
              <a:rPr lang="nl-NL" sz="800" dirty="0" smtClean="0"/>
              <a:t> kruising erwt</a:t>
            </a:r>
            <a:endParaRPr lang="nl-NL" sz="800" dirty="0"/>
          </a:p>
        </p:txBody>
      </p:sp>
      <p:pic>
        <p:nvPicPr>
          <p:cNvPr id="10" name="Picture 31" descr="internet-explorer-icon">
            <a:hlinkClick r:id="rId7"/>
          </p:cNvPr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526" y="2464643"/>
            <a:ext cx="18097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2"/>
          <p:cNvSpPr>
            <a:spLocks noChangeArrowheads="1"/>
          </p:cNvSpPr>
          <p:nvPr/>
        </p:nvSpPr>
        <p:spPr bwMode="auto">
          <a:xfrm>
            <a:off x="6327576" y="2464643"/>
            <a:ext cx="20859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nl-NL" sz="800" dirty="0" smtClean="0"/>
              <a:t>Wandkaart </a:t>
            </a:r>
            <a:r>
              <a:rPr lang="nl-NL" sz="800" dirty="0" err="1" smtClean="0"/>
              <a:t>dihybride</a:t>
            </a:r>
            <a:r>
              <a:rPr lang="nl-NL" sz="800" dirty="0" smtClean="0"/>
              <a:t> kruising erwt</a:t>
            </a:r>
            <a:endParaRPr lang="nl-NL" sz="800" dirty="0"/>
          </a:p>
        </p:txBody>
      </p:sp>
      <p:sp>
        <p:nvSpPr>
          <p:cNvPr id="4" name="Tekstvak 3"/>
          <p:cNvSpPr txBox="1"/>
          <p:nvPr/>
        </p:nvSpPr>
        <p:spPr>
          <a:xfrm>
            <a:off x="5322951" y="5811852"/>
            <a:ext cx="5180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b="1" dirty="0" smtClean="0"/>
              <a:t>AA</a:t>
            </a:r>
            <a:endParaRPr lang="nl-N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60389" y="764704"/>
            <a:ext cx="88569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b="1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Stap </a:t>
            </a:r>
            <a:r>
              <a:rPr lang="nl-NL" b="1" dirty="0">
                <a:latin typeface="Trebuchet MS" pitchFamily="34" charset="0"/>
              </a:rPr>
              <a:t>1</a:t>
            </a:r>
            <a:r>
              <a:rPr lang="nl-NL" b="1" dirty="0" smtClean="0">
                <a:latin typeface="Trebuchet MS" pitchFamily="34" charset="0"/>
              </a:rPr>
              <a:t>. </a:t>
            </a:r>
            <a:r>
              <a:rPr lang="nl-NL" b="1" dirty="0">
                <a:latin typeface="Trebuchet MS" pitchFamily="34" charset="0"/>
              </a:rPr>
              <a:t>Haal de dop van de </a:t>
            </a:r>
            <a:r>
              <a:rPr lang="nl-NL" b="1" dirty="0" err="1" smtClean="0">
                <a:latin typeface="Trebuchet MS" pitchFamily="34" charset="0"/>
              </a:rPr>
              <a:t>etherriseerder</a:t>
            </a:r>
            <a:r>
              <a:rPr lang="nl-NL" b="1" dirty="0" smtClean="0">
                <a:latin typeface="Trebuchet MS" pitchFamily="34" charset="0"/>
              </a:rPr>
              <a:t> </a:t>
            </a:r>
            <a:r>
              <a:rPr lang="nl-NL" b="1" dirty="0">
                <a:latin typeface="Trebuchet MS" pitchFamily="34" charset="0"/>
              </a:rPr>
              <a:t>en doe 5 druppels ether op het </a:t>
            </a:r>
            <a:endParaRPr lang="nl-NL" b="1" dirty="0" smtClean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 </a:t>
            </a:r>
            <a:r>
              <a:rPr lang="nl-NL" b="1" dirty="0" smtClean="0">
                <a:latin typeface="Trebuchet MS" pitchFamily="34" charset="0"/>
              </a:rPr>
              <a:t>           wattenpropje</a:t>
            </a:r>
            <a:r>
              <a:rPr lang="nl-NL" b="1" dirty="0">
                <a:latin typeface="Trebuchet MS" pitchFamily="34" charset="0"/>
              </a:rPr>
              <a:t>. </a:t>
            </a:r>
            <a:r>
              <a:rPr lang="nl-NL" b="1" dirty="0" smtClean="0">
                <a:latin typeface="Trebuchet MS" pitchFamily="34" charset="0"/>
              </a:rPr>
              <a:t>De </a:t>
            </a:r>
            <a:r>
              <a:rPr lang="nl-NL" b="1" dirty="0" err="1" smtClean="0">
                <a:latin typeface="Trebuchet MS" pitchFamily="34" charset="0"/>
              </a:rPr>
              <a:t>etherriseerder</a:t>
            </a:r>
            <a:r>
              <a:rPr lang="nl-NL" b="1" dirty="0" smtClean="0">
                <a:latin typeface="Trebuchet MS" pitchFamily="34" charset="0"/>
              </a:rPr>
              <a:t> </a:t>
            </a:r>
            <a:r>
              <a:rPr lang="nl-NL" b="1" dirty="0">
                <a:latin typeface="Trebuchet MS" pitchFamily="34" charset="0"/>
              </a:rPr>
              <a:t>direct weer sluiten.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</a:t>
            </a:r>
            <a:r>
              <a:rPr lang="nl-NL" b="1" dirty="0" smtClean="0">
                <a:latin typeface="Trebuchet MS" pitchFamily="34" charset="0"/>
              </a:rPr>
              <a:t>2. </a:t>
            </a:r>
            <a:r>
              <a:rPr lang="nl-NL" b="1" dirty="0">
                <a:latin typeface="Trebuchet MS" pitchFamily="34" charset="0"/>
              </a:rPr>
              <a:t>Haal de dop van de </a:t>
            </a:r>
            <a:r>
              <a:rPr lang="nl-NL" b="1" dirty="0" err="1" smtClean="0">
                <a:latin typeface="Trebuchet MS" pitchFamily="34" charset="0"/>
              </a:rPr>
              <a:t>etherriseerder</a:t>
            </a:r>
            <a:r>
              <a:rPr lang="nl-NL" b="1" dirty="0" smtClean="0">
                <a:latin typeface="Trebuchet MS" pitchFamily="34" charset="0"/>
              </a:rPr>
              <a:t> </a:t>
            </a:r>
            <a:r>
              <a:rPr lang="nl-NL" b="1" dirty="0">
                <a:latin typeface="Trebuchet MS" pitchFamily="34" charset="0"/>
              </a:rPr>
              <a:t>en plaats de trechter erop</a:t>
            </a:r>
            <a:r>
              <a:rPr lang="nl-NL" b="1" dirty="0" smtClean="0">
                <a:latin typeface="Trebuchet MS" pitchFamily="34" charset="0"/>
              </a:rPr>
              <a:t>.</a:t>
            </a:r>
          </a:p>
          <a:p>
            <a:endParaRPr lang="nl-NL" dirty="0">
              <a:latin typeface="Trebuchet MS" pitchFamily="34" charset="0"/>
            </a:endParaRPr>
          </a:p>
          <a:p>
            <a:r>
              <a:rPr lang="nl-NL" dirty="0" smtClean="0">
                <a:latin typeface="Trebuchet MS" pitchFamily="34" charset="0"/>
              </a:rPr>
              <a:t>                                                                  Buis met vliegen</a:t>
            </a:r>
            <a:endParaRPr lang="nl-NL" dirty="0">
              <a:latin typeface="Trebuchet MS" pitchFamily="34" charset="0"/>
            </a:endParaRPr>
          </a:p>
          <a:p>
            <a:endParaRPr lang="nl-NL" dirty="0" smtClean="0">
              <a:latin typeface="Trebuchet MS" pitchFamily="34" charset="0"/>
            </a:endParaRPr>
          </a:p>
          <a:p>
            <a:r>
              <a:rPr lang="nl-NL" dirty="0" smtClean="0">
                <a:latin typeface="Trebuchet MS" pitchFamily="34" charset="0"/>
              </a:rPr>
              <a:t>                                                                  Trechter </a:t>
            </a:r>
            <a:endParaRPr lang="nl-NL" dirty="0">
              <a:latin typeface="Trebuchet MS" pitchFamily="34" charset="0"/>
            </a:endParaRPr>
          </a:p>
          <a:p>
            <a:endParaRPr lang="nl-NL" dirty="0" smtClean="0">
              <a:latin typeface="Trebuchet MS" pitchFamily="34" charset="0"/>
            </a:endParaRPr>
          </a:p>
          <a:p>
            <a:r>
              <a:rPr lang="nl-NL" dirty="0" smtClean="0">
                <a:latin typeface="Trebuchet MS" pitchFamily="34" charset="0"/>
              </a:rPr>
              <a:t>                                                                  </a:t>
            </a:r>
          </a:p>
          <a:p>
            <a:r>
              <a:rPr lang="nl-NL" dirty="0" smtClean="0">
                <a:latin typeface="Trebuchet MS" pitchFamily="34" charset="0"/>
              </a:rPr>
              <a:t>                                                                  </a:t>
            </a:r>
            <a:r>
              <a:rPr lang="nl-NL" dirty="0" err="1" smtClean="0">
                <a:latin typeface="Trebuchet MS" pitchFamily="34" charset="0"/>
              </a:rPr>
              <a:t>Etherriseerder</a:t>
            </a:r>
            <a:r>
              <a:rPr lang="nl-NL" dirty="0" smtClean="0">
                <a:latin typeface="Trebuchet MS" pitchFamily="34" charset="0"/>
              </a:rPr>
              <a:t> </a:t>
            </a:r>
          </a:p>
          <a:p>
            <a:endParaRPr lang="nl-NL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Stap 3. </a:t>
            </a:r>
            <a:r>
              <a:rPr lang="nl-NL" b="1" dirty="0">
                <a:latin typeface="Trebuchet MS" pitchFamily="34" charset="0"/>
              </a:rPr>
              <a:t>Plaats nu de buis met vliegen bovenop de trechter. 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            LET </a:t>
            </a:r>
            <a:r>
              <a:rPr lang="nl-NL" b="1" dirty="0">
                <a:latin typeface="Trebuchet MS" pitchFamily="34" charset="0"/>
              </a:rPr>
              <a:t>OP!! niet andersom (zie blz. 6 van je werkblad). 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</a:t>
            </a:r>
            <a:r>
              <a:rPr lang="nl-NL" b="1" dirty="0" smtClean="0">
                <a:latin typeface="Trebuchet MS" pitchFamily="34" charset="0"/>
              </a:rPr>
              <a:t>4. </a:t>
            </a:r>
            <a:r>
              <a:rPr lang="nl-NL" b="1" dirty="0">
                <a:latin typeface="Trebuchet MS" pitchFamily="34" charset="0"/>
              </a:rPr>
              <a:t>Neem nu de hele combinatie in je handen (van 1 persoon) en tik een </a:t>
            </a:r>
            <a:endParaRPr lang="nl-NL" b="1" dirty="0" smtClean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 </a:t>
            </a:r>
            <a:r>
              <a:rPr lang="nl-NL" b="1" dirty="0" smtClean="0">
                <a:latin typeface="Trebuchet MS" pitchFamily="34" charset="0"/>
              </a:rPr>
              <a:t>           paar </a:t>
            </a:r>
            <a:r>
              <a:rPr lang="nl-NL" b="1" dirty="0">
                <a:latin typeface="Trebuchet MS" pitchFamily="34" charset="0"/>
              </a:rPr>
              <a:t>keer op </a:t>
            </a:r>
            <a:r>
              <a:rPr lang="nl-NL" b="1" dirty="0" smtClean="0">
                <a:latin typeface="Trebuchet MS" pitchFamily="34" charset="0"/>
              </a:rPr>
              <a:t>een </a:t>
            </a:r>
            <a:r>
              <a:rPr lang="nl-NL" b="1" dirty="0">
                <a:latin typeface="Trebuchet MS" pitchFamily="34" charset="0"/>
              </a:rPr>
              <a:t>boek, zodat tenslotte alle vliegen in de </a:t>
            </a:r>
            <a:r>
              <a:rPr lang="nl-NL" b="1" dirty="0" err="1" smtClean="0">
                <a:latin typeface="Trebuchet MS" pitchFamily="34" charset="0"/>
              </a:rPr>
              <a:t>etherriseerder</a:t>
            </a:r>
            <a:r>
              <a:rPr lang="nl-NL" b="1" dirty="0" smtClean="0">
                <a:latin typeface="Trebuchet MS" pitchFamily="34" charset="0"/>
              </a:rPr>
              <a:t> </a:t>
            </a:r>
          </a:p>
          <a:p>
            <a:r>
              <a:rPr lang="nl-NL" b="1" dirty="0" smtClean="0">
                <a:latin typeface="Trebuchet MS" pitchFamily="34" charset="0"/>
              </a:rPr>
              <a:t>            beland </a:t>
            </a:r>
            <a:r>
              <a:rPr lang="nl-NL" b="1" dirty="0">
                <a:latin typeface="Trebuchet MS" pitchFamily="34" charset="0"/>
              </a:rPr>
              <a:t>zijn. 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</a:t>
            </a:r>
            <a:r>
              <a:rPr lang="nl-NL" b="1" dirty="0" smtClean="0">
                <a:latin typeface="Trebuchet MS" pitchFamily="34" charset="0"/>
              </a:rPr>
              <a:t>5. </a:t>
            </a:r>
            <a:r>
              <a:rPr lang="nl-NL" b="1" dirty="0">
                <a:latin typeface="Trebuchet MS" pitchFamily="34" charset="0"/>
              </a:rPr>
              <a:t>Gooi de ouders in het oliegraf. Ps. Er mag geen vlieg achter blijven</a:t>
            </a:r>
            <a:r>
              <a:rPr lang="nl-NL" b="1" dirty="0" smtClean="0">
                <a:latin typeface="Trebuchet MS" pitchFamily="34" charset="0"/>
              </a:rPr>
              <a:t>.</a:t>
            </a:r>
          </a:p>
          <a:p>
            <a:r>
              <a:rPr lang="nl-NL" b="1" dirty="0" smtClean="0">
                <a:solidFill>
                  <a:srgbClr val="FF0000"/>
                </a:solidFill>
                <a:latin typeface="Trebuchet MS" pitchFamily="34" charset="0"/>
              </a:rPr>
              <a:t>Zitten er nog vliegen in de buis. Druk deze met de achterkant van je penseel in de bodem. kweekbuizen daarna terug brengen.</a:t>
            </a:r>
            <a:endParaRPr lang="nl-NL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Ouders verwijderen (P1)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224" y="1988840"/>
            <a:ext cx="2572821" cy="175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16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/>
              <a:t>F1 tellen en P2 inzetten</a:t>
            </a:r>
            <a:endParaRPr lang="nl-NL" dirty="0" smtClean="0"/>
          </a:p>
        </p:txBody>
      </p:sp>
      <p:sp>
        <p:nvSpPr>
          <p:cNvPr id="2" name="Rechthoek 1"/>
          <p:cNvSpPr/>
          <p:nvPr/>
        </p:nvSpPr>
        <p:spPr>
          <a:xfrm>
            <a:off x="142875" y="909929"/>
            <a:ext cx="914501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b="1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1. Vul het etiket in, zoals </a:t>
            </a:r>
            <a:r>
              <a:rPr lang="nl-NL" b="1" dirty="0" smtClean="0">
                <a:latin typeface="Trebuchet MS" pitchFamily="34" charset="0"/>
              </a:rPr>
              <a:t>hieronder is aangegeven.</a:t>
            </a: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dirty="0" smtClean="0">
              <a:latin typeface="Trebuchet MS" pitchFamily="34" charset="0"/>
            </a:endParaRPr>
          </a:p>
          <a:p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2. Plak deze bovenaan de kweekbuis. </a:t>
            </a:r>
          </a:p>
          <a:p>
            <a:r>
              <a:rPr lang="nl-NL" b="1" dirty="0">
                <a:latin typeface="Trebuchet MS" pitchFamily="34" charset="0"/>
              </a:rPr>
              <a:t>Stap 3. Steriliseer met een dot watten met alcohol je werkblad (tafel).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</a:t>
            </a:r>
            <a:r>
              <a:rPr lang="nl-NL" b="1" dirty="0" smtClean="0">
                <a:latin typeface="Trebuchet MS" pitchFamily="34" charset="0"/>
              </a:rPr>
              <a:t>4. Steriliseer </a:t>
            </a:r>
            <a:r>
              <a:rPr lang="nl-NL" b="1" dirty="0">
                <a:latin typeface="Trebuchet MS" pitchFamily="34" charset="0"/>
              </a:rPr>
              <a:t>nu penselen en geplastificeerde kaart met </a:t>
            </a:r>
            <a:r>
              <a:rPr lang="nl-NL" b="1" dirty="0" smtClean="0">
                <a:latin typeface="Trebuchet MS" pitchFamily="34" charset="0"/>
              </a:rPr>
              <a:t>alcohol</a:t>
            </a:r>
            <a:r>
              <a:rPr lang="nl-NL" b="1" dirty="0">
                <a:latin typeface="Trebuchet MS" pitchFamily="34" charset="0"/>
              </a:rPr>
              <a:t>. 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</a:t>
            </a:r>
            <a:r>
              <a:rPr lang="nl-NL" b="1" dirty="0" smtClean="0">
                <a:latin typeface="Trebuchet MS" pitchFamily="34" charset="0"/>
              </a:rPr>
              <a:t>5. </a:t>
            </a:r>
            <a:r>
              <a:rPr lang="nl-NL" b="1" dirty="0">
                <a:latin typeface="Trebuchet MS" pitchFamily="34" charset="0"/>
              </a:rPr>
              <a:t>Steriliseer het witte papiertje.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6. Vouw het witte papiertje dubbel en doe deze in de kweekbuis (met de 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            vouwkant </a:t>
            </a:r>
            <a:r>
              <a:rPr lang="nl-NL" b="1" dirty="0">
                <a:latin typeface="Trebuchet MS" pitchFamily="34" charset="0"/>
              </a:rPr>
              <a:t>naar beneden</a:t>
            </a:r>
            <a:r>
              <a:rPr lang="nl-NL" b="1" dirty="0" smtClean="0">
                <a:latin typeface="Trebuchet MS" pitchFamily="34" charset="0"/>
              </a:rPr>
              <a:t>).</a:t>
            </a:r>
          </a:p>
          <a:p>
            <a:endParaRPr lang="nl-NL" dirty="0">
              <a:latin typeface="Trebuchet MS" pitchFamily="34" charset="0"/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395536" y="1628800"/>
            <a:ext cx="2448272" cy="201622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P!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66691" y="1772816"/>
            <a:ext cx="1052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P.H. P.V.</a:t>
            </a:r>
            <a:endParaRPr lang="nl-NL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2013988" y="31208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datum</a:t>
            </a:r>
            <a:endParaRPr lang="nl-NL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448865" y="2948871"/>
            <a:ext cx="1552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Kruising:</a:t>
            </a:r>
          </a:p>
          <a:p>
            <a:r>
              <a:rPr lang="nl-NL" b="1" dirty="0" smtClean="0"/>
              <a:t>Bijv. </a:t>
            </a:r>
            <a:r>
              <a:rPr lang="nl-NL" b="1" dirty="0" err="1" smtClean="0"/>
              <a:t>wh</a:t>
            </a:r>
            <a:r>
              <a:rPr lang="nl-NL" b="1" dirty="0" smtClean="0"/>
              <a:t>  x  e</a:t>
            </a:r>
            <a:endParaRPr lang="nl-NL" b="1" dirty="0"/>
          </a:p>
        </p:txBody>
      </p:sp>
      <p:sp>
        <p:nvSpPr>
          <p:cNvPr id="9" name="Tekstvak 8"/>
          <p:cNvSpPr txBox="1"/>
          <p:nvPr/>
        </p:nvSpPr>
        <p:spPr>
          <a:xfrm>
            <a:off x="1907704" y="178292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Klas</a:t>
            </a:r>
            <a:endParaRPr lang="nl-NL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005770"/>
            <a:ext cx="822798" cy="3071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82924"/>
            <a:ext cx="2675268" cy="181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346332" y="2310587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rgbClr val="FF0000"/>
                </a:solidFill>
              </a:rPr>
              <a:t>P2</a:t>
            </a:r>
            <a:endParaRPr lang="nl-NL" sz="2400" b="1" dirty="0">
              <a:solidFill>
                <a:srgbClr val="FF0000"/>
              </a:solidFill>
            </a:endParaRPr>
          </a:p>
        </p:txBody>
      </p:sp>
      <p:pic>
        <p:nvPicPr>
          <p:cNvPr id="12" name="Picture 3" descr="C:\Documents and Settings\vor\Mijn documenten\Biologie\Afbeeldingen\symbool-vrou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38093"/>
            <a:ext cx="463049" cy="41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Documents and Settings\vor\Mijn documenten\Biologie\Afbeeldingen\symbool - ma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241" y="3587585"/>
            <a:ext cx="633503" cy="63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13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60389" y="764704"/>
            <a:ext cx="88569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b="1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Stap 7. </a:t>
            </a:r>
            <a:r>
              <a:rPr lang="nl-NL" b="1" dirty="0">
                <a:latin typeface="Trebuchet MS" pitchFamily="34" charset="0"/>
              </a:rPr>
              <a:t>Haal de dop van de </a:t>
            </a:r>
            <a:r>
              <a:rPr lang="nl-NL" b="1" dirty="0" err="1" smtClean="0">
                <a:latin typeface="Trebuchet MS" pitchFamily="34" charset="0"/>
              </a:rPr>
              <a:t>etherriseerder</a:t>
            </a:r>
            <a:r>
              <a:rPr lang="nl-NL" b="1" dirty="0" smtClean="0">
                <a:latin typeface="Trebuchet MS" pitchFamily="34" charset="0"/>
              </a:rPr>
              <a:t> </a:t>
            </a:r>
            <a:r>
              <a:rPr lang="nl-NL" b="1" dirty="0">
                <a:latin typeface="Trebuchet MS" pitchFamily="34" charset="0"/>
              </a:rPr>
              <a:t>en doe 5 druppels ether op het </a:t>
            </a:r>
            <a:endParaRPr lang="nl-NL" b="1" dirty="0" smtClean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 </a:t>
            </a:r>
            <a:r>
              <a:rPr lang="nl-NL" b="1" dirty="0" smtClean="0">
                <a:latin typeface="Trebuchet MS" pitchFamily="34" charset="0"/>
              </a:rPr>
              <a:t>           wattenpropje</a:t>
            </a:r>
            <a:r>
              <a:rPr lang="nl-NL" b="1" dirty="0">
                <a:latin typeface="Trebuchet MS" pitchFamily="34" charset="0"/>
              </a:rPr>
              <a:t>. </a:t>
            </a:r>
            <a:r>
              <a:rPr lang="nl-NL" b="1" dirty="0" smtClean="0">
                <a:latin typeface="Trebuchet MS" pitchFamily="34" charset="0"/>
              </a:rPr>
              <a:t>De </a:t>
            </a:r>
            <a:r>
              <a:rPr lang="nl-NL" b="1" dirty="0" err="1" smtClean="0">
                <a:latin typeface="Trebuchet MS" pitchFamily="34" charset="0"/>
              </a:rPr>
              <a:t>etherriseerder</a:t>
            </a:r>
            <a:r>
              <a:rPr lang="nl-NL" b="1" dirty="0" smtClean="0">
                <a:latin typeface="Trebuchet MS" pitchFamily="34" charset="0"/>
              </a:rPr>
              <a:t> </a:t>
            </a:r>
            <a:r>
              <a:rPr lang="nl-NL" b="1" dirty="0">
                <a:latin typeface="Trebuchet MS" pitchFamily="34" charset="0"/>
              </a:rPr>
              <a:t>direct weer sluiten.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</a:t>
            </a:r>
            <a:r>
              <a:rPr lang="nl-NL" b="1" dirty="0" smtClean="0">
                <a:latin typeface="Trebuchet MS" pitchFamily="34" charset="0"/>
              </a:rPr>
              <a:t>8. </a:t>
            </a:r>
            <a:r>
              <a:rPr lang="nl-NL" b="1" dirty="0">
                <a:latin typeface="Trebuchet MS" pitchFamily="34" charset="0"/>
              </a:rPr>
              <a:t>Haal de dop van de </a:t>
            </a:r>
            <a:r>
              <a:rPr lang="nl-NL" b="1" dirty="0" err="1" smtClean="0">
                <a:latin typeface="Trebuchet MS" pitchFamily="34" charset="0"/>
              </a:rPr>
              <a:t>etherriseerder</a:t>
            </a:r>
            <a:r>
              <a:rPr lang="nl-NL" b="1" dirty="0" smtClean="0">
                <a:latin typeface="Trebuchet MS" pitchFamily="34" charset="0"/>
              </a:rPr>
              <a:t> </a:t>
            </a:r>
            <a:r>
              <a:rPr lang="nl-NL" b="1" dirty="0">
                <a:latin typeface="Trebuchet MS" pitchFamily="34" charset="0"/>
              </a:rPr>
              <a:t>en plaats de trechter erop</a:t>
            </a:r>
            <a:r>
              <a:rPr lang="nl-NL" b="1" dirty="0" smtClean="0">
                <a:latin typeface="Trebuchet MS" pitchFamily="34" charset="0"/>
              </a:rPr>
              <a:t>.</a:t>
            </a:r>
          </a:p>
          <a:p>
            <a:endParaRPr lang="nl-NL" dirty="0" smtClean="0">
              <a:latin typeface="Trebuchet MS" pitchFamily="34" charset="0"/>
            </a:endParaRPr>
          </a:p>
          <a:p>
            <a:r>
              <a:rPr lang="nl-NL" dirty="0" smtClean="0">
                <a:latin typeface="Trebuchet MS" pitchFamily="34" charset="0"/>
              </a:rPr>
              <a:t>                                                                  Buis met vliegen</a:t>
            </a:r>
            <a:endParaRPr lang="nl-NL" dirty="0">
              <a:latin typeface="Trebuchet MS" pitchFamily="34" charset="0"/>
            </a:endParaRPr>
          </a:p>
          <a:p>
            <a:endParaRPr lang="nl-NL" dirty="0" smtClean="0">
              <a:latin typeface="Trebuchet MS" pitchFamily="34" charset="0"/>
            </a:endParaRPr>
          </a:p>
          <a:p>
            <a:r>
              <a:rPr lang="nl-NL" dirty="0" smtClean="0">
                <a:latin typeface="Trebuchet MS" pitchFamily="34" charset="0"/>
              </a:rPr>
              <a:t>                                                                  Trechter </a:t>
            </a:r>
            <a:endParaRPr lang="nl-NL" dirty="0">
              <a:latin typeface="Trebuchet MS" pitchFamily="34" charset="0"/>
            </a:endParaRPr>
          </a:p>
          <a:p>
            <a:endParaRPr lang="nl-NL" dirty="0" smtClean="0">
              <a:latin typeface="Trebuchet MS" pitchFamily="34" charset="0"/>
            </a:endParaRPr>
          </a:p>
          <a:p>
            <a:r>
              <a:rPr lang="nl-NL" dirty="0" smtClean="0">
                <a:latin typeface="Trebuchet MS" pitchFamily="34" charset="0"/>
              </a:rPr>
              <a:t>                                                                </a:t>
            </a:r>
            <a:r>
              <a:rPr lang="nl-NL" dirty="0" err="1" smtClean="0">
                <a:latin typeface="Trebuchet MS" pitchFamily="34" charset="0"/>
              </a:rPr>
              <a:t>Etherriseerder</a:t>
            </a:r>
            <a:r>
              <a:rPr lang="nl-NL" dirty="0" smtClean="0">
                <a:latin typeface="Trebuchet MS" pitchFamily="34" charset="0"/>
              </a:rPr>
              <a:t> </a:t>
            </a:r>
          </a:p>
          <a:p>
            <a:endParaRPr lang="nl-NL" dirty="0">
              <a:latin typeface="Trebuchet MS" pitchFamily="34" charset="0"/>
            </a:endParaRPr>
          </a:p>
          <a:p>
            <a:endParaRPr lang="nl-NL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Stap 9. </a:t>
            </a:r>
            <a:r>
              <a:rPr lang="nl-NL" b="1" dirty="0">
                <a:latin typeface="Trebuchet MS" pitchFamily="34" charset="0"/>
              </a:rPr>
              <a:t>Plaats nu de buis met vliegen bovenop de trechter. 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            LET </a:t>
            </a:r>
            <a:r>
              <a:rPr lang="nl-NL" b="1" dirty="0">
                <a:latin typeface="Trebuchet MS" pitchFamily="34" charset="0"/>
              </a:rPr>
              <a:t>OP!! niet </a:t>
            </a:r>
            <a:r>
              <a:rPr lang="nl-NL" b="1" dirty="0" smtClean="0">
                <a:latin typeface="Trebuchet MS" pitchFamily="34" charset="0"/>
              </a:rPr>
              <a:t>andersom. 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</a:t>
            </a:r>
            <a:r>
              <a:rPr lang="nl-NL" b="1" dirty="0" smtClean="0">
                <a:latin typeface="Trebuchet MS" pitchFamily="34" charset="0"/>
              </a:rPr>
              <a:t>10. </a:t>
            </a:r>
            <a:r>
              <a:rPr lang="nl-NL" b="1" dirty="0">
                <a:latin typeface="Trebuchet MS" pitchFamily="34" charset="0"/>
              </a:rPr>
              <a:t>Neem nu de hele combinatie in je handen (van 1 persoon) en tik een </a:t>
            </a:r>
            <a:endParaRPr lang="nl-NL" b="1" dirty="0" smtClean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 </a:t>
            </a:r>
            <a:r>
              <a:rPr lang="nl-NL" b="1" dirty="0" smtClean="0">
                <a:latin typeface="Trebuchet MS" pitchFamily="34" charset="0"/>
              </a:rPr>
              <a:t>             paar </a:t>
            </a:r>
            <a:r>
              <a:rPr lang="nl-NL" b="1" dirty="0">
                <a:latin typeface="Trebuchet MS" pitchFamily="34" charset="0"/>
              </a:rPr>
              <a:t>keer op </a:t>
            </a:r>
            <a:r>
              <a:rPr lang="nl-NL" b="1" dirty="0" smtClean="0">
                <a:latin typeface="Trebuchet MS" pitchFamily="34" charset="0"/>
              </a:rPr>
              <a:t>een </a:t>
            </a:r>
            <a:r>
              <a:rPr lang="nl-NL" b="1" dirty="0">
                <a:latin typeface="Trebuchet MS" pitchFamily="34" charset="0"/>
              </a:rPr>
              <a:t>boek, zodat tenslotte alle vliegen in de </a:t>
            </a:r>
            <a:r>
              <a:rPr lang="nl-NL" b="1" dirty="0" smtClean="0">
                <a:latin typeface="Trebuchet MS" pitchFamily="34" charset="0"/>
              </a:rPr>
              <a:t/>
            </a:r>
            <a:br>
              <a:rPr lang="nl-NL" b="1" dirty="0" smtClean="0">
                <a:latin typeface="Trebuchet MS" pitchFamily="34" charset="0"/>
              </a:rPr>
            </a:br>
            <a:r>
              <a:rPr lang="nl-NL" b="1" dirty="0" smtClean="0">
                <a:latin typeface="Trebuchet MS" pitchFamily="34" charset="0"/>
              </a:rPr>
              <a:t>              </a:t>
            </a:r>
            <a:r>
              <a:rPr lang="nl-NL" b="1" dirty="0" err="1" smtClean="0">
                <a:latin typeface="Trebuchet MS" pitchFamily="34" charset="0"/>
              </a:rPr>
              <a:t>etherriseerder</a:t>
            </a:r>
            <a:r>
              <a:rPr lang="nl-NL" b="1" dirty="0" smtClean="0">
                <a:latin typeface="Trebuchet MS" pitchFamily="34" charset="0"/>
              </a:rPr>
              <a:t> beland </a:t>
            </a:r>
            <a:r>
              <a:rPr lang="nl-NL" b="1" dirty="0">
                <a:latin typeface="Trebuchet MS" pitchFamily="34" charset="0"/>
              </a:rPr>
              <a:t>zijn. 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</a:t>
            </a:r>
            <a:r>
              <a:rPr lang="nl-NL" b="1" dirty="0" smtClean="0">
                <a:latin typeface="Trebuchet MS" pitchFamily="34" charset="0"/>
              </a:rPr>
              <a:t>11. Haal de vliegenbuis en trechter eraf en plaats de dop weer terug op de </a:t>
            </a:r>
          </a:p>
          <a:p>
            <a:r>
              <a:rPr lang="nl-NL" b="1" dirty="0" smtClean="0">
                <a:latin typeface="Trebuchet MS" pitchFamily="34" charset="0"/>
              </a:rPr>
              <a:t>              </a:t>
            </a:r>
            <a:r>
              <a:rPr lang="nl-NL" b="1" dirty="0" err="1" smtClean="0">
                <a:latin typeface="Trebuchet MS" pitchFamily="34" charset="0"/>
              </a:rPr>
              <a:t>etherriseerder</a:t>
            </a:r>
            <a:r>
              <a:rPr lang="nl-NL" b="1" dirty="0" smtClean="0">
                <a:latin typeface="Trebuchet MS" pitchFamily="34" charset="0"/>
              </a:rPr>
              <a:t>. </a:t>
            </a:r>
            <a:br>
              <a:rPr lang="nl-NL" b="1" dirty="0" smtClean="0">
                <a:latin typeface="Trebuchet MS" pitchFamily="34" charset="0"/>
              </a:rPr>
            </a:br>
            <a:r>
              <a:rPr lang="nl-NL" b="1" dirty="0" smtClean="0">
                <a:latin typeface="Trebuchet MS" pitchFamily="34" charset="0"/>
              </a:rPr>
              <a:t>              Als de vliegen plat liggen direct eruit halen. </a:t>
            </a:r>
            <a:br>
              <a:rPr lang="nl-NL" b="1" dirty="0" smtClean="0">
                <a:latin typeface="Trebuchet MS" pitchFamily="34" charset="0"/>
              </a:rPr>
            </a:br>
            <a:r>
              <a:rPr lang="nl-NL" b="1" dirty="0" smtClean="0">
                <a:latin typeface="Trebuchet MS" pitchFamily="34" charset="0"/>
              </a:rPr>
              <a:t>              </a:t>
            </a:r>
            <a:r>
              <a:rPr lang="nl-NL" b="1" dirty="0" smtClean="0">
                <a:solidFill>
                  <a:srgbClr val="FF0000"/>
                </a:solidFill>
                <a:latin typeface="Trebuchet MS" pitchFamily="34" charset="0"/>
              </a:rPr>
              <a:t>Wacht n</a:t>
            </a:r>
            <a:r>
              <a:rPr lang="nl-NL" b="1" dirty="0" smtClean="0">
                <a:solidFill>
                  <a:srgbClr val="FF0000"/>
                </a:solidFill>
              </a:rPr>
              <a:t>iet onnodig lang wachten!!!!! Dan gaan de vliegen dood.</a:t>
            </a:r>
            <a:endParaRPr lang="nl-NL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F1 tellen en P2 inzetten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89452"/>
            <a:ext cx="2572821" cy="194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87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51520" y="980728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>
                <a:latin typeface="Trebuchet MS" pitchFamily="34" charset="0"/>
              </a:rPr>
              <a:t>Stap 12. Schud de vliegen nu op het witte kaartje uit.</a:t>
            </a:r>
            <a:endParaRPr lang="nl-NL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Stap 13. Sorteer de vliegen op mannetjes en vrouwtjes</a:t>
            </a:r>
          </a:p>
          <a:p>
            <a:endParaRPr lang="nl-NL" b="1" dirty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Je krijgt allemaal Wild vliegen. Uitzondering. Heb je White vrouwen als P1 zijn alle mannen </a:t>
            </a:r>
            <a:r>
              <a:rPr lang="nl-NL" b="1" dirty="0" err="1" smtClean="0">
                <a:latin typeface="Trebuchet MS" pitchFamily="34" charset="0"/>
              </a:rPr>
              <a:t>white</a:t>
            </a:r>
            <a:r>
              <a:rPr lang="nl-NL" b="1" dirty="0" smtClean="0">
                <a:latin typeface="Trebuchet MS" pitchFamily="34" charset="0"/>
              </a:rPr>
              <a:t>.</a:t>
            </a: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Stap 14. Noteer de aantallen.</a:t>
            </a:r>
          </a:p>
          <a:p>
            <a:r>
              <a:rPr lang="nl-NL" b="1" dirty="0" smtClean="0">
                <a:latin typeface="Trebuchet MS" pitchFamily="34" charset="0"/>
              </a:rPr>
              <a:t>Stap 15. Zet nu de vliegen over in de nieuwe buis.</a:t>
            </a:r>
          </a:p>
          <a:p>
            <a:r>
              <a:rPr lang="nl-NL" b="1" dirty="0" smtClean="0">
                <a:latin typeface="Trebuchet MS" pitchFamily="34" charset="0"/>
              </a:rPr>
              <a:t>Stap 16. Maak de oude buis schoon. </a:t>
            </a:r>
            <a:r>
              <a:rPr lang="nl-NL" b="1" dirty="0" smtClean="0">
                <a:solidFill>
                  <a:srgbClr val="FF0000"/>
                </a:solidFill>
                <a:latin typeface="Trebuchet MS" pitchFamily="34" charset="0"/>
              </a:rPr>
              <a:t>Eerst etiket eraf halen!!!!!!!</a:t>
            </a:r>
            <a:endParaRPr lang="nl-NL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/>
              <a:t>F1 tellen en P2 inzetten</a:t>
            </a:r>
            <a:endParaRPr lang="nl-NL" dirty="0" smtClean="0"/>
          </a:p>
        </p:txBody>
      </p:sp>
      <p:pic>
        <p:nvPicPr>
          <p:cNvPr id="6" name="Picture 5" descr="http://www.natuurinformatie.nl/sites/nnm.dossiers/contents/i005509/fruitvlie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64190"/>
            <a:ext cx="3341417" cy="190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http://scienceblogs.com/pharyngula/wp-content/blogs.dir/470/files/2012/04/i-965e9a52f515abb684e38fc546448389-white_drosophi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904" y="2552369"/>
            <a:ext cx="1361728" cy="253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Documents and Settings\vor\Mijn documenten\Biologie\Afbeeldingen\symbool - ma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71" y="4574922"/>
            <a:ext cx="896591" cy="89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Documents and Settings\vor\Mijn documenten\Biologie\Afbeeldingen\symbool-vrou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87" y="4724749"/>
            <a:ext cx="710749" cy="71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hoek 12"/>
          <p:cNvSpPr/>
          <p:nvPr/>
        </p:nvSpPr>
        <p:spPr>
          <a:xfrm>
            <a:off x="5534097" y="5278704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White (</a:t>
            </a:r>
            <a:r>
              <a:rPr lang="nl-NL" b="1" dirty="0" err="1"/>
              <a:t>wh</a:t>
            </a:r>
            <a:r>
              <a:rPr lang="nl-NL" b="1" dirty="0"/>
              <a:t>) notatie: X</a:t>
            </a:r>
            <a:endParaRPr lang="nl-NL" dirty="0"/>
          </a:p>
        </p:txBody>
      </p:sp>
      <p:sp>
        <p:nvSpPr>
          <p:cNvPr id="14" name="Rechthoek 13"/>
          <p:cNvSpPr/>
          <p:nvPr/>
        </p:nvSpPr>
        <p:spPr>
          <a:xfrm>
            <a:off x="7789789" y="5102181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r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937462" y="4828707"/>
            <a:ext cx="722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Wild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19489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60389" y="764704"/>
            <a:ext cx="88569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b="1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Stap </a:t>
            </a:r>
            <a:r>
              <a:rPr lang="nl-NL" b="1" dirty="0">
                <a:latin typeface="Trebuchet MS" pitchFamily="34" charset="0"/>
              </a:rPr>
              <a:t>1</a:t>
            </a:r>
            <a:r>
              <a:rPr lang="nl-NL" b="1" dirty="0" smtClean="0">
                <a:latin typeface="Trebuchet MS" pitchFamily="34" charset="0"/>
              </a:rPr>
              <a:t>. </a:t>
            </a:r>
            <a:r>
              <a:rPr lang="nl-NL" b="1" dirty="0">
                <a:latin typeface="Trebuchet MS" pitchFamily="34" charset="0"/>
              </a:rPr>
              <a:t>Haal de dop van de </a:t>
            </a:r>
            <a:r>
              <a:rPr lang="nl-NL" b="1" dirty="0" err="1" smtClean="0">
                <a:latin typeface="Trebuchet MS" pitchFamily="34" charset="0"/>
              </a:rPr>
              <a:t>etherriseerder</a:t>
            </a:r>
            <a:r>
              <a:rPr lang="nl-NL" b="1" dirty="0" smtClean="0">
                <a:latin typeface="Trebuchet MS" pitchFamily="34" charset="0"/>
              </a:rPr>
              <a:t> </a:t>
            </a:r>
            <a:r>
              <a:rPr lang="nl-NL" b="1" dirty="0">
                <a:latin typeface="Trebuchet MS" pitchFamily="34" charset="0"/>
              </a:rPr>
              <a:t>en doe 5 druppels ether op het </a:t>
            </a:r>
            <a:endParaRPr lang="nl-NL" b="1" dirty="0" smtClean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 </a:t>
            </a:r>
            <a:r>
              <a:rPr lang="nl-NL" b="1" dirty="0" smtClean="0">
                <a:latin typeface="Trebuchet MS" pitchFamily="34" charset="0"/>
              </a:rPr>
              <a:t>           wattenpropje</a:t>
            </a:r>
            <a:r>
              <a:rPr lang="nl-NL" b="1" dirty="0">
                <a:latin typeface="Trebuchet MS" pitchFamily="34" charset="0"/>
              </a:rPr>
              <a:t>. </a:t>
            </a:r>
            <a:r>
              <a:rPr lang="nl-NL" b="1" dirty="0" smtClean="0">
                <a:latin typeface="Trebuchet MS" pitchFamily="34" charset="0"/>
              </a:rPr>
              <a:t>De </a:t>
            </a:r>
            <a:r>
              <a:rPr lang="nl-NL" b="1" dirty="0" err="1" smtClean="0">
                <a:latin typeface="Trebuchet MS" pitchFamily="34" charset="0"/>
              </a:rPr>
              <a:t>etherriseerder</a:t>
            </a:r>
            <a:r>
              <a:rPr lang="nl-NL" b="1" dirty="0" smtClean="0">
                <a:latin typeface="Trebuchet MS" pitchFamily="34" charset="0"/>
              </a:rPr>
              <a:t> </a:t>
            </a:r>
            <a:r>
              <a:rPr lang="nl-NL" b="1" dirty="0">
                <a:latin typeface="Trebuchet MS" pitchFamily="34" charset="0"/>
              </a:rPr>
              <a:t>direct weer sluiten.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</a:t>
            </a:r>
            <a:r>
              <a:rPr lang="nl-NL" b="1" dirty="0" smtClean="0">
                <a:latin typeface="Trebuchet MS" pitchFamily="34" charset="0"/>
              </a:rPr>
              <a:t>2. </a:t>
            </a:r>
            <a:r>
              <a:rPr lang="nl-NL" b="1" dirty="0">
                <a:latin typeface="Trebuchet MS" pitchFamily="34" charset="0"/>
              </a:rPr>
              <a:t>Haal de dop van de </a:t>
            </a:r>
            <a:r>
              <a:rPr lang="nl-NL" b="1" dirty="0" err="1" smtClean="0">
                <a:latin typeface="Trebuchet MS" pitchFamily="34" charset="0"/>
              </a:rPr>
              <a:t>etherriseerder</a:t>
            </a:r>
            <a:r>
              <a:rPr lang="nl-NL" b="1" dirty="0" smtClean="0">
                <a:latin typeface="Trebuchet MS" pitchFamily="34" charset="0"/>
              </a:rPr>
              <a:t> </a:t>
            </a:r>
            <a:r>
              <a:rPr lang="nl-NL" b="1" dirty="0">
                <a:latin typeface="Trebuchet MS" pitchFamily="34" charset="0"/>
              </a:rPr>
              <a:t>en plaats de trechter erop</a:t>
            </a:r>
            <a:r>
              <a:rPr lang="nl-NL" b="1" dirty="0" smtClean="0">
                <a:latin typeface="Trebuchet MS" pitchFamily="34" charset="0"/>
              </a:rPr>
              <a:t>.</a:t>
            </a:r>
          </a:p>
          <a:p>
            <a:endParaRPr lang="nl-NL" dirty="0">
              <a:latin typeface="Trebuchet MS" pitchFamily="34" charset="0"/>
            </a:endParaRPr>
          </a:p>
          <a:p>
            <a:r>
              <a:rPr lang="nl-NL" dirty="0" smtClean="0">
                <a:latin typeface="Trebuchet MS" pitchFamily="34" charset="0"/>
              </a:rPr>
              <a:t>                                                                  Buis met vliegen</a:t>
            </a:r>
            <a:endParaRPr lang="nl-NL" dirty="0">
              <a:latin typeface="Trebuchet MS" pitchFamily="34" charset="0"/>
            </a:endParaRPr>
          </a:p>
          <a:p>
            <a:endParaRPr lang="nl-NL" dirty="0" smtClean="0">
              <a:latin typeface="Trebuchet MS" pitchFamily="34" charset="0"/>
            </a:endParaRPr>
          </a:p>
          <a:p>
            <a:r>
              <a:rPr lang="nl-NL" dirty="0" smtClean="0">
                <a:latin typeface="Trebuchet MS" pitchFamily="34" charset="0"/>
              </a:rPr>
              <a:t>                                                                  Trechter </a:t>
            </a:r>
            <a:endParaRPr lang="nl-NL" dirty="0">
              <a:latin typeface="Trebuchet MS" pitchFamily="34" charset="0"/>
            </a:endParaRPr>
          </a:p>
          <a:p>
            <a:endParaRPr lang="nl-NL" dirty="0" smtClean="0">
              <a:latin typeface="Trebuchet MS" pitchFamily="34" charset="0"/>
            </a:endParaRPr>
          </a:p>
          <a:p>
            <a:r>
              <a:rPr lang="nl-NL" dirty="0" smtClean="0">
                <a:latin typeface="Trebuchet MS" pitchFamily="34" charset="0"/>
              </a:rPr>
              <a:t>                                                                  </a:t>
            </a:r>
          </a:p>
          <a:p>
            <a:r>
              <a:rPr lang="nl-NL" dirty="0" smtClean="0">
                <a:latin typeface="Trebuchet MS" pitchFamily="34" charset="0"/>
              </a:rPr>
              <a:t>                                                                  </a:t>
            </a:r>
            <a:r>
              <a:rPr lang="nl-NL" dirty="0" err="1" smtClean="0">
                <a:latin typeface="Trebuchet MS" pitchFamily="34" charset="0"/>
              </a:rPr>
              <a:t>Etherriseerder</a:t>
            </a:r>
            <a:r>
              <a:rPr lang="nl-NL" dirty="0" smtClean="0">
                <a:latin typeface="Trebuchet MS" pitchFamily="34" charset="0"/>
              </a:rPr>
              <a:t> </a:t>
            </a:r>
          </a:p>
          <a:p>
            <a:endParaRPr lang="nl-NL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Stap 3. </a:t>
            </a:r>
            <a:r>
              <a:rPr lang="nl-NL" b="1" dirty="0">
                <a:latin typeface="Trebuchet MS" pitchFamily="34" charset="0"/>
              </a:rPr>
              <a:t>Plaats nu de buis met vliegen bovenop de trechter. 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            LET </a:t>
            </a:r>
            <a:r>
              <a:rPr lang="nl-NL" b="1" dirty="0">
                <a:latin typeface="Trebuchet MS" pitchFamily="34" charset="0"/>
              </a:rPr>
              <a:t>OP!! niet andersom (zie blz. 6 van je werkblad). 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</a:t>
            </a:r>
            <a:r>
              <a:rPr lang="nl-NL" b="1" dirty="0" smtClean="0">
                <a:latin typeface="Trebuchet MS" pitchFamily="34" charset="0"/>
              </a:rPr>
              <a:t>4. </a:t>
            </a:r>
            <a:r>
              <a:rPr lang="nl-NL" b="1" dirty="0">
                <a:latin typeface="Trebuchet MS" pitchFamily="34" charset="0"/>
              </a:rPr>
              <a:t>Neem nu de hele combinatie in je handen (van 1 persoon) en tik een </a:t>
            </a:r>
            <a:endParaRPr lang="nl-NL" b="1" dirty="0" smtClean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 </a:t>
            </a:r>
            <a:r>
              <a:rPr lang="nl-NL" b="1" dirty="0" smtClean="0">
                <a:latin typeface="Trebuchet MS" pitchFamily="34" charset="0"/>
              </a:rPr>
              <a:t>           paar </a:t>
            </a:r>
            <a:r>
              <a:rPr lang="nl-NL" b="1" dirty="0">
                <a:latin typeface="Trebuchet MS" pitchFamily="34" charset="0"/>
              </a:rPr>
              <a:t>keer op </a:t>
            </a:r>
            <a:r>
              <a:rPr lang="nl-NL" b="1" dirty="0" smtClean="0">
                <a:latin typeface="Trebuchet MS" pitchFamily="34" charset="0"/>
              </a:rPr>
              <a:t>een </a:t>
            </a:r>
            <a:r>
              <a:rPr lang="nl-NL" b="1" dirty="0">
                <a:latin typeface="Trebuchet MS" pitchFamily="34" charset="0"/>
              </a:rPr>
              <a:t>boek, zodat tenslotte alle vliegen in de </a:t>
            </a:r>
            <a:r>
              <a:rPr lang="nl-NL" b="1" dirty="0" err="1" smtClean="0">
                <a:latin typeface="Trebuchet MS" pitchFamily="34" charset="0"/>
              </a:rPr>
              <a:t>etherriseerder</a:t>
            </a:r>
            <a:r>
              <a:rPr lang="nl-NL" b="1" dirty="0" smtClean="0">
                <a:latin typeface="Trebuchet MS" pitchFamily="34" charset="0"/>
              </a:rPr>
              <a:t> </a:t>
            </a:r>
          </a:p>
          <a:p>
            <a:r>
              <a:rPr lang="nl-NL" b="1" dirty="0" smtClean="0">
                <a:latin typeface="Trebuchet MS" pitchFamily="34" charset="0"/>
              </a:rPr>
              <a:t>            beland </a:t>
            </a:r>
            <a:r>
              <a:rPr lang="nl-NL" b="1" dirty="0">
                <a:latin typeface="Trebuchet MS" pitchFamily="34" charset="0"/>
              </a:rPr>
              <a:t>zijn. 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</a:t>
            </a:r>
            <a:r>
              <a:rPr lang="nl-NL" b="1" dirty="0" smtClean="0">
                <a:latin typeface="Trebuchet MS" pitchFamily="34" charset="0"/>
              </a:rPr>
              <a:t>5. </a:t>
            </a:r>
            <a:r>
              <a:rPr lang="nl-NL" b="1" dirty="0">
                <a:latin typeface="Trebuchet MS" pitchFamily="34" charset="0"/>
              </a:rPr>
              <a:t>Gooi de ouders in het oliegraf. Ps. Er mag geen vlieg achter blijven</a:t>
            </a:r>
            <a:r>
              <a:rPr lang="nl-NL" b="1" dirty="0" smtClean="0">
                <a:latin typeface="Trebuchet MS" pitchFamily="34" charset="0"/>
              </a:rPr>
              <a:t>.</a:t>
            </a:r>
          </a:p>
          <a:p>
            <a:r>
              <a:rPr lang="nl-NL" b="1" dirty="0" smtClean="0">
                <a:solidFill>
                  <a:srgbClr val="FF0000"/>
                </a:solidFill>
                <a:latin typeface="Trebuchet MS" pitchFamily="34" charset="0"/>
              </a:rPr>
              <a:t>Zitten er nog vliegen in de buis. Druk deze met de achterkant van je penseel in de bodem. kweekbuizen daarna terug brengen.</a:t>
            </a:r>
            <a:endParaRPr lang="nl-NL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Ouders verwijderen (P2)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224" y="1988840"/>
            <a:ext cx="2572821" cy="175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60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Tellen F2.</a:t>
            </a:r>
          </a:p>
        </p:txBody>
      </p:sp>
      <p:sp>
        <p:nvSpPr>
          <p:cNvPr id="2" name="Rechthoek 1"/>
          <p:cNvSpPr/>
          <p:nvPr/>
        </p:nvSpPr>
        <p:spPr>
          <a:xfrm>
            <a:off x="142875" y="908720"/>
            <a:ext cx="900112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             </a:t>
            </a:r>
            <a:r>
              <a:rPr lang="nl-NL" sz="2000" b="1" dirty="0" smtClean="0">
                <a:latin typeface="Trebuchet MS" pitchFamily="34" charset="0"/>
              </a:rPr>
              <a:t>Wild</a:t>
            </a:r>
            <a:endParaRPr lang="nl-NL" sz="2000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Sorteer de vliegen dan op de volgende mutanten; wild, </a:t>
            </a:r>
            <a:r>
              <a:rPr lang="nl-NL" b="1" dirty="0" err="1" smtClean="0">
                <a:latin typeface="Trebuchet MS" pitchFamily="34" charset="0"/>
              </a:rPr>
              <a:t>vestigial</a:t>
            </a:r>
            <a:r>
              <a:rPr lang="nl-NL" b="1" dirty="0" smtClean="0">
                <a:latin typeface="Trebuchet MS" pitchFamily="34" charset="0"/>
              </a:rPr>
              <a:t> en </a:t>
            </a:r>
            <a:r>
              <a:rPr lang="nl-NL" b="1" dirty="0" err="1" smtClean="0">
                <a:latin typeface="Trebuchet MS" pitchFamily="34" charset="0"/>
              </a:rPr>
              <a:t>white</a:t>
            </a:r>
            <a:r>
              <a:rPr lang="nl-NL" b="1" dirty="0" smtClean="0">
                <a:latin typeface="Trebuchet MS" pitchFamily="34" charset="0"/>
              </a:rPr>
              <a:t>. Dan op geslacht. </a:t>
            </a:r>
          </a:p>
          <a:p>
            <a:endParaRPr lang="nl-NL" b="1" dirty="0">
              <a:latin typeface="Trebuchet MS" pitchFamily="34" charset="0"/>
            </a:endParaRPr>
          </a:p>
          <a:p>
            <a:r>
              <a:rPr lang="nl-NL" b="1" dirty="0" smtClean="0">
                <a:solidFill>
                  <a:srgbClr val="FF0000"/>
                </a:solidFill>
                <a:latin typeface="Trebuchet MS" pitchFamily="34" charset="0"/>
              </a:rPr>
              <a:t>Vul de resultaten van zowel de F1 als de F2 in </a:t>
            </a:r>
            <a:r>
              <a:rPr lang="nl-NL" b="1" dirty="0" err="1" smtClean="0">
                <a:solidFill>
                  <a:srgbClr val="FF0000"/>
                </a:solidFill>
                <a:latin typeface="Trebuchet MS" pitchFamily="34" charset="0"/>
              </a:rPr>
              <a:t>in</a:t>
            </a:r>
            <a:r>
              <a:rPr lang="nl-NL" b="1" dirty="0" smtClean="0">
                <a:solidFill>
                  <a:srgbClr val="FF0000"/>
                </a:solidFill>
                <a:latin typeface="Trebuchet MS" pitchFamily="34" charset="0"/>
              </a:rPr>
              <a:t> de daarvoor bestemde invulbladen. </a:t>
            </a:r>
          </a:p>
          <a:p>
            <a:r>
              <a:rPr lang="nl-NL" b="1" dirty="0" smtClean="0">
                <a:latin typeface="Trebuchet MS" pitchFamily="34" charset="0"/>
              </a:rPr>
              <a:t>De klassikale resultaten komen op de site te staan en het </a:t>
            </a:r>
            <a:r>
              <a:rPr lang="nl-NL" b="1" dirty="0" err="1" smtClean="0">
                <a:latin typeface="Trebuchet MS" pitchFamily="34" charset="0"/>
              </a:rPr>
              <a:t>Worddocument</a:t>
            </a:r>
            <a:r>
              <a:rPr lang="nl-NL" b="1" dirty="0" smtClean="0">
                <a:latin typeface="Trebuchet MS" pitchFamily="34" charset="0"/>
              </a:rPr>
              <a:t> van dit practicum.</a:t>
            </a:r>
            <a:endParaRPr lang="nl-NL" dirty="0" smtClean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Komen de vliegen bij, gebruik dan de </a:t>
            </a:r>
            <a:r>
              <a:rPr lang="nl-NL" b="1" dirty="0" err="1" smtClean="0">
                <a:latin typeface="Trebuchet MS" pitchFamily="34" charset="0"/>
              </a:rPr>
              <a:t>heretherirseerder</a:t>
            </a:r>
            <a:r>
              <a:rPr lang="nl-NL" b="1" dirty="0" smtClean="0">
                <a:latin typeface="Trebuchet MS" pitchFamily="34" charset="0"/>
              </a:rPr>
              <a:t>.</a:t>
            </a:r>
            <a:endParaRPr lang="nl-NL" dirty="0">
              <a:latin typeface="Trebuchet MS" pitchFamily="34" charset="0"/>
            </a:endParaRPr>
          </a:p>
        </p:txBody>
      </p:sp>
      <p:pic>
        <p:nvPicPr>
          <p:cNvPr id="6" name="Picture 5" descr="http://www.natuurinformatie.nl/sites/nnm.dossiers/contents/i005509/fruitvlie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184623"/>
            <a:ext cx="2861841" cy="181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http://www.labsupplies.ie/images/A02999_MUL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135" y="1242767"/>
            <a:ext cx="1921396" cy="165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http://scienceblogs.com/pharyngula/wp-content/blogs.dir/470/files/2012/04/i-965e9a52f515abb684e38fc546448389-white_drosophi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998" y="1187569"/>
            <a:ext cx="1361728" cy="253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Documents and Settings\vor\Mijn documenten\Biologie\Afbeeldingen\symbool - ma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24" y="2867713"/>
            <a:ext cx="896591" cy="89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Documents and Settings\vor\Mijn documenten\Biologie\Afbeeldingen\symbool-vrou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31" y="3028881"/>
            <a:ext cx="710749" cy="71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hoek 11"/>
          <p:cNvSpPr/>
          <p:nvPr/>
        </p:nvSpPr>
        <p:spPr>
          <a:xfrm>
            <a:off x="2706415" y="3232433"/>
            <a:ext cx="1637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err="1"/>
              <a:t>Vestigial</a:t>
            </a:r>
            <a:r>
              <a:rPr lang="nl-NL" b="1" dirty="0"/>
              <a:t> (</a:t>
            </a:r>
            <a:r>
              <a:rPr lang="nl-NL" b="1" dirty="0" err="1"/>
              <a:t>vg</a:t>
            </a:r>
            <a:r>
              <a:rPr lang="nl-NL" b="1" dirty="0"/>
              <a:t>)</a:t>
            </a:r>
          </a:p>
          <a:p>
            <a:r>
              <a:rPr lang="nl-NL" b="1" dirty="0" smtClean="0"/>
              <a:t>   Notatie</a:t>
            </a:r>
            <a:r>
              <a:rPr lang="nl-NL" b="1" dirty="0"/>
              <a:t>: a</a:t>
            </a:r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4347172" y="3893217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White (</a:t>
            </a:r>
            <a:r>
              <a:rPr lang="nl-NL" b="1" dirty="0" err="1"/>
              <a:t>wh</a:t>
            </a:r>
            <a:r>
              <a:rPr lang="nl-NL" b="1" dirty="0"/>
              <a:t>) notatie: X</a:t>
            </a:r>
            <a:endParaRPr lang="nl-NL" dirty="0"/>
          </a:p>
        </p:txBody>
      </p:sp>
      <p:sp>
        <p:nvSpPr>
          <p:cNvPr id="14" name="Rechthoek 13"/>
          <p:cNvSpPr/>
          <p:nvPr/>
        </p:nvSpPr>
        <p:spPr>
          <a:xfrm>
            <a:off x="6633449" y="3708551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r</a:t>
            </a:r>
            <a:endParaRPr lang="nl-NL" dirty="0"/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195" y="1463339"/>
            <a:ext cx="1962642" cy="1690593"/>
          </a:xfrm>
          <a:prstGeom prst="rect">
            <a:avLst/>
          </a:prstGeom>
        </p:spPr>
      </p:pic>
      <p:sp>
        <p:nvSpPr>
          <p:cNvPr id="18" name="Rechthoek 17"/>
          <p:cNvSpPr/>
          <p:nvPr/>
        </p:nvSpPr>
        <p:spPr>
          <a:xfrm>
            <a:off x="6455634" y="3348277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White (</a:t>
            </a:r>
            <a:r>
              <a:rPr lang="nl-NL" b="1" dirty="0" err="1"/>
              <a:t>wh</a:t>
            </a:r>
            <a:r>
              <a:rPr lang="nl-NL" b="1" dirty="0"/>
              <a:t>) notatie: </a:t>
            </a:r>
            <a:r>
              <a:rPr lang="nl-NL" b="1" dirty="0" err="1" smtClean="0"/>
              <a:t>X</a:t>
            </a:r>
            <a:r>
              <a:rPr lang="nl-NL" b="1" baseline="80000" dirty="0" err="1" smtClean="0"/>
              <a:t>r</a:t>
            </a:r>
            <a:r>
              <a:rPr lang="nl-NL" b="1" dirty="0" err="1" smtClean="0"/>
              <a:t>aa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740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Thema 3. Erfelijkheid.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73" y="1052736"/>
            <a:ext cx="4305297" cy="5013176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4969015" y="4427820"/>
            <a:ext cx="1813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Vrouwtje (wild)</a:t>
            </a: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6948264" y="4408154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Mannetje (wild)</a:t>
            </a:r>
            <a:endParaRPr lang="nl-NL" dirty="0"/>
          </a:p>
        </p:txBody>
      </p:sp>
      <p:pic>
        <p:nvPicPr>
          <p:cNvPr id="10245" name="Picture 5" descr="http://www.natuurinformatie.nl/sites/nnm.dossiers/contents/i005509/fruitvlie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22157" y="1628800"/>
            <a:ext cx="432048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Documents and Settings\vor\Mijn documenten\Biologie\Afbeeldingen\symbool-vrou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898224"/>
            <a:ext cx="817450" cy="72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vor\Mijn documenten\Biologie\Afbeeldingen\symbool - ma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849" y="4898224"/>
            <a:ext cx="896591" cy="89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42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Thema 3. Erfelijkheid.</a:t>
            </a:r>
          </a:p>
        </p:txBody>
      </p:sp>
      <p:pic>
        <p:nvPicPr>
          <p:cNvPr id="9223" name="Picture 7" descr="http://www.labsupplies.ie/images/A02999_MUL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28575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http://scienceblogs.com/pharyngula/wp-content/blogs.dir/470/files/2012/04/i-965e9a52f515abb684e38fc546448389-white_drosophi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584" y="887427"/>
            <a:ext cx="2009800" cy="373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http://www.biologie.uni-halle.de/im/1191432336_182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43481" y="1616619"/>
            <a:ext cx="3693170" cy="238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6715118" y="4737332"/>
            <a:ext cx="1349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err="1"/>
              <a:t>Ebony</a:t>
            </a:r>
            <a:r>
              <a:rPr lang="nl-NL" b="1" dirty="0"/>
              <a:t> (e)</a:t>
            </a:r>
          </a:p>
          <a:p>
            <a:r>
              <a:rPr lang="nl-NL" b="1" dirty="0"/>
              <a:t>notatie: e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3304188" y="4765895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White (</a:t>
            </a:r>
            <a:r>
              <a:rPr lang="nl-NL" b="1" dirty="0" err="1"/>
              <a:t>wh</a:t>
            </a:r>
            <a:r>
              <a:rPr lang="nl-NL" b="1" dirty="0"/>
              <a:t>) notatie: X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5579860" y="4618547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r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755575" y="3717032"/>
            <a:ext cx="1637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err="1"/>
              <a:t>Vestigial</a:t>
            </a:r>
            <a:r>
              <a:rPr lang="nl-NL" b="1" dirty="0"/>
              <a:t> (</a:t>
            </a:r>
            <a:r>
              <a:rPr lang="nl-NL" b="1" dirty="0" err="1"/>
              <a:t>vg</a:t>
            </a:r>
            <a:r>
              <a:rPr lang="nl-NL" b="1" dirty="0"/>
              <a:t>)</a:t>
            </a:r>
          </a:p>
          <a:p>
            <a:r>
              <a:rPr lang="nl-NL" b="1" dirty="0" smtClean="0"/>
              <a:t>   Notatie</a:t>
            </a:r>
            <a:r>
              <a:rPr lang="nl-NL" b="1" dirty="0"/>
              <a:t>: a</a:t>
            </a:r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145998" y="6340321"/>
            <a:ext cx="1813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Vrouwtje (wild)</a:t>
            </a:r>
            <a:endParaRPr lang="nl-NL" dirty="0"/>
          </a:p>
        </p:txBody>
      </p:sp>
      <p:sp>
        <p:nvSpPr>
          <p:cNvPr id="14" name="Rechthoek 13"/>
          <p:cNvSpPr/>
          <p:nvPr/>
        </p:nvSpPr>
        <p:spPr>
          <a:xfrm>
            <a:off x="1959380" y="6403964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Mannetje (wild)</a:t>
            </a:r>
            <a:endParaRPr lang="nl-NL" dirty="0"/>
          </a:p>
        </p:txBody>
      </p:sp>
      <p:pic>
        <p:nvPicPr>
          <p:cNvPr id="15" name="Picture 5" descr="http://www.natuurinformatie.nl/sites/nnm.dossiers/contents/i005509/fruitvlieg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819" y="4497765"/>
            <a:ext cx="3275927" cy="177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vor\Mijn documenten\Biologie\Afbeeldingen\symbool - man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016" y="5551116"/>
            <a:ext cx="896591" cy="89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Documents and Settings\vor\Mijn documenten\Biologie\Afbeeldingen\symbool-vrou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631" y="5629572"/>
            <a:ext cx="710749" cy="71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3786187" y="5386162"/>
            <a:ext cx="50930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>
                <a:solidFill>
                  <a:srgbClr val="FF0000"/>
                </a:solidFill>
              </a:rPr>
              <a:t>Belangrijk: Bij elke kruising is de eerste </a:t>
            </a:r>
          </a:p>
          <a:p>
            <a:r>
              <a:rPr lang="nl-NL" sz="2000" b="1" dirty="0">
                <a:solidFill>
                  <a:srgbClr val="FF0000"/>
                </a:solidFill>
              </a:rPr>
              <a:t> </a:t>
            </a:r>
            <a:r>
              <a:rPr lang="nl-NL" sz="2000" b="1" dirty="0" smtClean="0">
                <a:solidFill>
                  <a:srgbClr val="FF0000"/>
                </a:solidFill>
              </a:rPr>
              <a:t>                   mutant altijd vrouwtje.</a:t>
            </a:r>
          </a:p>
          <a:p>
            <a:r>
              <a:rPr lang="nl-NL" sz="2000" b="1" dirty="0" smtClean="0">
                <a:solidFill>
                  <a:srgbClr val="FF0000"/>
                </a:solidFill>
              </a:rPr>
              <a:t>Voorbeeld: White   x     </a:t>
            </a:r>
            <a:r>
              <a:rPr lang="nl-NL" sz="2000" b="1" dirty="0" err="1" smtClean="0">
                <a:solidFill>
                  <a:srgbClr val="FF0000"/>
                </a:solidFill>
              </a:rPr>
              <a:t>Ebony</a:t>
            </a:r>
            <a:endParaRPr lang="nl-NL" sz="2000" b="1" dirty="0">
              <a:solidFill>
                <a:srgbClr val="FF0000"/>
              </a:solidFill>
            </a:endParaRPr>
          </a:p>
        </p:txBody>
      </p:sp>
      <p:pic>
        <p:nvPicPr>
          <p:cNvPr id="18" name="Picture 2" descr="C:\Documents and Settings\vor\Mijn documenten\Biologie\Afbeeldingen\symbool - man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195" y="6269562"/>
            <a:ext cx="705714" cy="70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Documents and Settings\vor\Mijn documenten\Biologie\Afbeeldingen\symbool-vrou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383054"/>
            <a:ext cx="411151" cy="41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21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Thema 3. Erfelijkheid.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204939" y="1146773"/>
            <a:ext cx="5178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Samenvatting practicum genetica.</a:t>
            </a:r>
            <a:endParaRPr lang="nl-NL" sz="2400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189181" y="2704438"/>
            <a:ext cx="76413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                                                            </a:t>
            </a:r>
            <a:r>
              <a:rPr lang="en-GB" sz="2400" b="1" dirty="0" smtClean="0"/>
              <a:t>♀</a:t>
            </a:r>
            <a:r>
              <a:rPr lang="nl-NL" sz="2400" b="1" dirty="0" smtClean="0"/>
              <a:t>               </a:t>
            </a:r>
            <a:r>
              <a:rPr lang="en-GB" sz="2400" b="1" dirty="0" smtClean="0"/>
              <a:t>♂</a:t>
            </a:r>
            <a:br>
              <a:rPr lang="en-GB" sz="2400" b="1" dirty="0" smtClean="0"/>
            </a:br>
            <a:r>
              <a:rPr lang="nl-NL" sz="2400" b="1" dirty="0" smtClean="0"/>
              <a:t>Week 1. Inzet P1 (Parents 1. Bijv. </a:t>
            </a:r>
            <a:r>
              <a:rPr lang="nl-NL" sz="2400" b="1" dirty="0" err="1" smtClean="0"/>
              <a:t>Vestigial</a:t>
            </a:r>
            <a:r>
              <a:rPr lang="nl-NL" sz="2400" b="1" dirty="0" smtClean="0"/>
              <a:t>  x White)</a:t>
            </a:r>
            <a:endParaRPr lang="nl-NL" sz="2400" b="1" dirty="0"/>
          </a:p>
        </p:txBody>
      </p:sp>
      <p:sp>
        <p:nvSpPr>
          <p:cNvPr id="10" name="Tekstvak 9"/>
          <p:cNvSpPr txBox="1"/>
          <p:nvPr/>
        </p:nvSpPr>
        <p:spPr>
          <a:xfrm>
            <a:off x="173034" y="4029698"/>
            <a:ext cx="3855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Week 1,5. Verwijderen P1</a:t>
            </a:r>
            <a:endParaRPr lang="nl-NL" sz="2400" b="1" dirty="0"/>
          </a:p>
        </p:txBody>
      </p:sp>
      <p:sp>
        <p:nvSpPr>
          <p:cNvPr id="11" name="Tekstvak 10"/>
          <p:cNvSpPr txBox="1"/>
          <p:nvPr/>
        </p:nvSpPr>
        <p:spPr>
          <a:xfrm>
            <a:off x="142875" y="4489478"/>
            <a:ext cx="58428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Week 3. Tellen F1 (</a:t>
            </a:r>
            <a:r>
              <a:rPr lang="en-GB" sz="2400" b="1" dirty="0" smtClean="0"/>
              <a:t>♀+♂ </a:t>
            </a:r>
            <a:r>
              <a:rPr lang="en-GB" sz="2400" b="1" dirty="0" err="1" smtClean="0"/>
              <a:t>en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mutanten</a:t>
            </a:r>
            <a:r>
              <a:rPr lang="nl-NL" sz="2400" b="1" dirty="0" smtClean="0"/>
              <a:t>). </a:t>
            </a:r>
          </a:p>
          <a:p>
            <a:r>
              <a:rPr lang="nl-NL" sz="2400" b="1" dirty="0"/>
              <a:t> </a:t>
            </a:r>
            <a:r>
              <a:rPr lang="nl-NL" sz="2400" b="1" dirty="0" smtClean="0"/>
              <a:t>              Inzet P2 = F1 </a:t>
            </a:r>
            <a:endParaRPr lang="nl-NL" sz="2400" b="1" dirty="0"/>
          </a:p>
        </p:txBody>
      </p:sp>
      <p:sp>
        <p:nvSpPr>
          <p:cNvPr id="12" name="Tekstvak 11"/>
          <p:cNvSpPr txBox="1"/>
          <p:nvPr/>
        </p:nvSpPr>
        <p:spPr>
          <a:xfrm>
            <a:off x="191339" y="5255308"/>
            <a:ext cx="3855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Week 3,5. Verwijderen P2</a:t>
            </a:r>
            <a:endParaRPr lang="nl-NL" sz="2400" b="1" dirty="0"/>
          </a:p>
        </p:txBody>
      </p:sp>
      <p:sp>
        <p:nvSpPr>
          <p:cNvPr id="13" name="Tekstvak 12"/>
          <p:cNvSpPr txBox="1"/>
          <p:nvPr/>
        </p:nvSpPr>
        <p:spPr>
          <a:xfrm>
            <a:off x="191339" y="5909780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Week 4. Tellen F2</a:t>
            </a:r>
            <a:r>
              <a:rPr lang="nl-NL" sz="2400" b="1" dirty="0"/>
              <a:t> (</a:t>
            </a:r>
            <a:r>
              <a:rPr lang="en-GB" sz="2400" b="1" dirty="0"/>
              <a:t>♀+♂ </a:t>
            </a:r>
            <a:r>
              <a:rPr lang="en-GB" sz="2400" b="1" dirty="0" err="1"/>
              <a:t>en</a:t>
            </a:r>
            <a:r>
              <a:rPr lang="en-GB" sz="2400" b="1" dirty="0"/>
              <a:t> </a:t>
            </a:r>
            <a:r>
              <a:rPr lang="en-GB" sz="2400" b="1" dirty="0" err="1" smtClean="0"/>
              <a:t>mutanten</a:t>
            </a:r>
            <a:r>
              <a:rPr lang="en-GB" sz="2400" b="1" dirty="0" smtClean="0"/>
              <a:t>).</a:t>
            </a:r>
            <a:r>
              <a:rPr lang="nl-NL" sz="2400" b="1" dirty="0" smtClean="0"/>
              <a:t> </a:t>
            </a:r>
            <a:endParaRPr lang="nl-NL" sz="2400" b="1" dirty="0"/>
          </a:p>
        </p:txBody>
      </p:sp>
      <p:sp>
        <p:nvSpPr>
          <p:cNvPr id="14" name="Tekstvak 13"/>
          <p:cNvSpPr txBox="1"/>
          <p:nvPr/>
        </p:nvSpPr>
        <p:spPr>
          <a:xfrm>
            <a:off x="195655" y="1746335"/>
            <a:ext cx="6160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Vraagstelling: Testen wetten van Mendel.</a:t>
            </a:r>
            <a:endParaRPr lang="nl-NL" sz="2400" b="1" dirty="0"/>
          </a:p>
        </p:txBody>
      </p:sp>
      <p:sp>
        <p:nvSpPr>
          <p:cNvPr id="15" name="Tekstvak 14"/>
          <p:cNvSpPr txBox="1"/>
          <p:nvPr/>
        </p:nvSpPr>
        <p:spPr>
          <a:xfrm>
            <a:off x="191339" y="2404316"/>
            <a:ext cx="7822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Hypothese: uitwerking van je kruising. Van P1 tot F2</a:t>
            </a:r>
            <a:endParaRPr lang="nl-NL" sz="2400" b="1" dirty="0"/>
          </a:p>
        </p:txBody>
      </p:sp>
      <p:pic>
        <p:nvPicPr>
          <p:cNvPr id="1026" name="Picture 2" descr="Afbeeldingsresultaat voor gene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211" y="4165772"/>
            <a:ext cx="2950577" cy="198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73034" y="3504213"/>
            <a:ext cx="2641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Week 1. Oefenen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318175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Thema 3. Erfelijkheid. Inzet P1.</a:t>
            </a:r>
          </a:p>
        </p:txBody>
      </p:sp>
      <p:sp>
        <p:nvSpPr>
          <p:cNvPr id="2" name="Rechthoek 1"/>
          <p:cNvSpPr/>
          <p:nvPr/>
        </p:nvSpPr>
        <p:spPr>
          <a:xfrm>
            <a:off x="107504" y="836712"/>
            <a:ext cx="914501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>
                <a:latin typeface="Trebuchet MS" pitchFamily="34" charset="0"/>
              </a:rPr>
              <a:t>Het inzetten van de P1-generatie.</a:t>
            </a:r>
          </a:p>
          <a:p>
            <a:r>
              <a:rPr lang="nl-NL" b="1" dirty="0">
                <a:latin typeface="Trebuchet MS" pitchFamily="34" charset="0"/>
              </a:rPr>
              <a:t>Stap 1. Vul het etiket </a:t>
            </a:r>
            <a:r>
              <a:rPr lang="nl-NL" b="1" dirty="0" smtClean="0">
                <a:latin typeface="Trebuchet MS" pitchFamily="34" charset="0"/>
              </a:rPr>
              <a:t>in zoals hieronder is aangegeven.</a:t>
            </a: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dirty="0" smtClean="0">
              <a:latin typeface="Trebuchet MS" pitchFamily="34" charset="0"/>
            </a:endParaRPr>
          </a:p>
          <a:p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2. Plak deze bovenaan de kweekbuis. </a:t>
            </a:r>
          </a:p>
          <a:p>
            <a:r>
              <a:rPr lang="nl-NL" b="1" dirty="0">
                <a:latin typeface="Trebuchet MS" pitchFamily="34" charset="0"/>
              </a:rPr>
              <a:t>Stap 3. Steriliseer met een dot watten met alcohol je werkblad (tafel).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</a:t>
            </a:r>
            <a:r>
              <a:rPr lang="nl-NL" b="1" dirty="0" smtClean="0">
                <a:latin typeface="Trebuchet MS" pitchFamily="34" charset="0"/>
              </a:rPr>
              <a:t>4. Steriliseer </a:t>
            </a:r>
            <a:r>
              <a:rPr lang="nl-NL" b="1" dirty="0">
                <a:latin typeface="Trebuchet MS" pitchFamily="34" charset="0"/>
              </a:rPr>
              <a:t>nu penselen en geplastificeerde kaart met </a:t>
            </a:r>
            <a:r>
              <a:rPr lang="nl-NL" b="1" dirty="0" smtClean="0">
                <a:latin typeface="Trebuchet MS" pitchFamily="34" charset="0"/>
              </a:rPr>
              <a:t>alcohol</a:t>
            </a:r>
            <a:r>
              <a:rPr lang="nl-NL" b="1" dirty="0">
                <a:latin typeface="Trebuchet MS" pitchFamily="34" charset="0"/>
              </a:rPr>
              <a:t>. 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</a:t>
            </a:r>
            <a:r>
              <a:rPr lang="nl-NL" b="1" dirty="0" smtClean="0">
                <a:latin typeface="Trebuchet MS" pitchFamily="34" charset="0"/>
              </a:rPr>
              <a:t>5. </a:t>
            </a:r>
            <a:r>
              <a:rPr lang="nl-NL" b="1" dirty="0">
                <a:latin typeface="Trebuchet MS" pitchFamily="34" charset="0"/>
              </a:rPr>
              <a:t>Steriliseer het witte papiertje.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6. Vouw het witte papiertje dubbel en doe deze in de kweekbuis (met de 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            </a:t>
            </a:r>
            <a:r>
              <a:rPr lang="nl-NL" b="1" dirty="0" err="1" smtClean="0">
                <a:latin typeface="Trebuchet MS" pitchFamily="34" charset="0"/>
              </a:rPr>
              <a:t>vouwkant</a:t>
            </a:r>
            <a:r>
              <a:rPr lang="nl-NL" b="1" dirty="0" smtClean="0">
                <a:latin typeface="Trebuchet MS" pitchFamily="34" charset="0"/>
              </a:rPr>
              <a:t> </a:t>
            </a:r>
            <a:r>
              <a:rPr lang="nl-NL" b="1" dirty="0">
                <a:latin typeface="Trebuchet MS" pitchFamily="34" charset="0"/>
              </a:rPr>
              <a:t>naar beneden).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Stap 7. </a:t>
            </a:r>
            <a:r>
              <a:rPr lang="nl-NL" b="1" dirty="0">
                <a:latin typeface="Trebuchet MS" pitchFamily="34" charset="0"/>
              </a:rPr>
              <a:t>BELANGRIJK!! herhaal stap </a:t>
            </a:r>
            <a:r>
              <a:rPr lang="nl-NL" b="1" dirty="0" smtClean="0">
                <a:latin typeface="Trebuchet MS" pitchFamily="34" charset="0"/>
              </a:rPr>
              <a:t>4 als </a:t>
            </a:r>
            <a:r>
              <a:rPr lang="nl-NL" b="1" dirty="0">
                <a:latin typeface="Trebuchet MS" pitchFamily="34" charset="0"/>
              </a:rPr>
              <a:t>je nieuwe vliegen haalt.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</a:t>
            </a:r>
            <a:r>
              <a:rPr lang="nl-NL" b="1" dirty="0" smtClean="0">
                <a:latin typeface="Trebuchet MS" pitchFamily="34" charset="0"/>
              </a:rPr>
              <a:t>8. </a:t>
            </a:r>
            <a:r>
              <a:rPr lang="nl-NL" b="1" dirty="0">
                <a:latin typeface="Trebuchet MS" pitchFamily="34" charset="0"/>
              </a:rPr>
              <a:t>Nadat je in de buis zowel mannetjes als vrouwtjes hebt gekregen wordt 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            de </a:t>
            </a:r>
            <a:r>
              <a:rPr lang="nl-NL" b="1" dirty="0">
                <a:latin typeface="Trebuchet MS" pitchFamily="34" charset="0"/>
              </a:rPr>
              <a:t>buis opgehaald en kun je gaan opruimen.</a:t>
            </a:r>
            <a:endParaRPr lang="nl-NL" dirty="0">
              <a:latin typeface="Trebuchet MS" pitchFamily="34" charset="0"/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395536" y="1628800"/>
            <a:ext cx="2448272" cy="201622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P!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66691" y="1772816"/>
            <a:ext cx="1052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P.H. P.V.</a:t>
            </a:r>
            <a:endParaRPr lang="nl-NL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2013988" y="31208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datum</a:t>
            </a:r>
            <a:endParaRPr lang="nl-NL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448865" y="2948871"/>
            <a:ext cx="1693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Kruising:</a:t>
            </a:r>
          </a:p>
          <a:p>
            <a:r>
              <a:rPr lang="nl-NL" b="1" dirty="0" smtClean="0"/>
              <a:t>Bijv. </a:t>
            </a:r>
            <a:r>
              <a:rPr lang="nl-NL" b="1" dirty="0" err="1" smtClean="0"/>
              <a:t>wh</a:t>
            </a:r>
            <a:r>
              <a:rPr lang="nl-NL" b="1" dirty="0" smtClean="0"/>
              <a:t>  x  </a:t>
            </a:r>
            <a:r>
              <a:rPr lang="nl-NL" b="1" dirty="0" err="1" smtClean="0"/>
              <a:t>vg</a:t>
            </a:r>
            <a:endParaRPr lang="nl-NL" b="1" dirty="0"/>
          </a:p>
        </p:txBody>
      </p:sp>
      <p:sp>
        <p:nvSpPr>
          <p:cNvPr id="9" name="Tekstvak 8"/>
          <p:cNvSpPr txBox="1"/>
          <p:nvPr/>
        </p:nvSpPr>
        <p:spPr>
          <a:xfrm>
            <a:off x="1907704" y="178292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Klas</a:t>
            </a:r>
            <a:endParaRPr lang="nl-NL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005770"/>
            <a:ext cx="822798" cy="3071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82924"/>
            <a:ext cx="2675268" cy="181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346332" y="2310587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P1 (5)</a:t>
            </a:r>
            <a:endParaRPr lang="nl-NL" sz="2400" b="1" dirty="0"/>
          </a:p>
        </p:txBody>
      </p:sp>
      <p:pic>
        <p:nvPicPr>
          <p:cNvPr id="12" name="Picture 3" descr="C:\Documents and Settings\vor\Mijn documenten\Biologie\Afbeeldingen\symbool-vrou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38093"/>
            <a:ext cx="463049" cy="41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Documents and Settings\vor\Mijn documenten\Biologie\Afbeeldingen\symbool - ma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241" y="3587585"/>
            <a:ext cx="633503" cy="63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21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Thema 3. Erfelijkheid (Oefenpracticum).</a:t>
            </a:r>
          </a:p>
        </p:txBody>
      </p:sp>
      <p:sp>
        <p:nvSpPr>
          <p:cNvPr id="2" name="Rechthoek 1"/>
          <p:cNvSpPr/>
          <p:nvPr/>
        </p:nvSpPr>
        <p:spPr>
          <a:xfrm>
            <a:off x="142875" y="908720"/>
            <a:ext cx="8577185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               </a:t>
            </a:r>
            <a:r>
              <a:rPr lang="nl-NL" sz="2000" b="1" dirty="0" smtClean="0">
                <a:latin typeface="Trebuchet MS" pitchFamily="34" charset="0"/>
              </a:rPr>
              <a:t>Wild</a:t>
            </a:r>
            <a:endParaRPr lang="nl-NL" sz="2000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Sorteer de vliegen dan op de volgende mutanten; wild, </a:t>
            </a:r>
            <a:r>
              <a:rPr lang="nl-NL" b="1" dirty="0" err="1" smtClean="0">
                <a:latin typeface="Trebuchet MS" pitchFamily="34" charset="0"/>
              </a:rPr>
              <a:t>ebony</a:t>
            </a:r>
            <a:r>
              <a:rPr lang="nl-NL" b="1" dirty="0" smtClean="0">
                <a:latin typeface="Trebuchet MS" pitchFamily="34" charset="0"/>
              </a:rPr>
              <a:t>, </a:t>
            </a:r>
            <a:r>
              <a:rPr lang="nl-NL" b="1" dirty="0" err="1" smtClean="0">
                <a:latin typeface="Trebuchet MS" pitchFamily="34" charset="0"/>
              </a:rPr>
              <a:t>vestigial</a:t>
            </a:r>
            <a:r>
              <a:rPr lang="nl-NL" b="1" dirty="0" smtClean="0">
                <a:latin typeface="Trebuchet MS" pitchFamily="34" charset="0"/>
              </a:rPr>
              <a:t> en </a:t>
            </a:r>
            <a:r>
              <a:rPr lang="nl-NL" b="1" dirty="0" err="1" smtClean="0">
                <a:latin typeface="Trebuchet MS" pitchFamily="34" charset="0"/>
              </a:rPr>
              <a:t>white</a:t>
            </a:r>
            <a:r>
              <a:rPr lang="nl-NL" b="1" dirty="0" smtClean="0">
                <a:latin typeface="Trebuchet MS" pitchFamily="34" charset="0"/>
              </a:rPr>
              <a:t>. Dan op geslacht.</a:t>
            </a:r>
            <a:endParaRPr lang="nl-NL" dirty="0" smtClean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Komen de vliegen bij, gebruik dan de </a:t>
            </a:r>
            <a:r>
              <a:rPr lang="nl-NL" b="1" dirty="0" err="1" smtClean="0">
                <a:latin typeface="Trebuchet MS" pitchFamily="34" charset="0"/>
              </a:rPr>
              <a:t>heretherseerder</a:t>
            </a:r>
            <a:r>
              <a:rPr lang="nl-NL" b="1" dirty="0" smtClean="0">
                <a:latin typeface="Trebuchet MS" pitchFamily="34" charset="0"/>
              </a:rPr>
              <a:t>.</a:t>
            </a:r>
            <a:endParaRPr lang="nl-NL" dirty="0">
              <a:latin typeface="Trebuchet MS" pitchFamily="34" charset="0"/>
            </a:endParaRPr>
          </a:p>
        </p:txBody>
      </p:sp>
      <p:pic>
        <p:nvPicPr>
          <p:cNvPr id="6" name="Picture 5" descr="http://www.natuurinformatie.nl/sites/nnm.dossiers/contents/i005509/fruitvlie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928" y="1806329"/>
            <a:ext cx="3021515" cy="181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http://www.labsupplies.ie/images/A02999_MUL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444" y="1900349"/>
            <a:ext cx="1921396" cy="165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http://scienceblogs.com/pharyngula/wp-content/blogs.dir/470/files/2012/04/i-965e9a52f515abb684e38fc546448389-white_drosophi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405" y="1841558"/>
            <a:ext cx="1361728" cy="253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Documents and Settings\vor\Mijn documenten\Biologie\Afbeeldingen\symbool - ma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145" y="3965263"/>
            <a:ext cx="896591" cy="89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Documents and Settings\vor\Mijn documenten\Biologie\Afbeeldingen\symbool-vrou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44" y="4082548"/>
            <a:ext cx="710749" cy="71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hoek 11"/>
          <p:cNvSpPr/>
          <p:nvPr/>
        </p:nvSpPr>
        <p:spPr>
          <a:xfrm>
            <a:off x="3100301" y="3642098"/>
            <a:ext cx="1637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err="1"/>
              <a:t>Vestigial</a:t>
            </a:r>
            <a:r>
              <a:rPr lang="nl-NL" b="1" dirty="0"/>
              <a:t> (</a:t>
            </a:r>
            <a:r>
              <a:rPr lang="nl-NL" b="1" dirty="0" err="1"/>
              <a:t>vg</a:t>
            </a:r>
            <a:r>
              <a:rPr lang="nl-NL" b="1" dirty="0"/>
              <a:t>)</a:t>
            </a:r>
          </a:p>
          <a:p>
            <a:r>
              <a:rPr lang="nl-NL" b="1" dirty="0" smtClean="0"/>
              <a:t>   Notatie</a:t>
            </a:r>
            <a:r>
              <a:rPr lang="nl-NL" b="1" dirty="0"/>
              <a:t>: a</a:t>
            </a:r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4454992" y="4605768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White (</a:t>
            </a:r>
            <a:r>
              <a:rPr lang="nl-NL" b="1" dirty="0" err="1"/>
              <a:t>wh</a:t>
            </a:r>
            <a:r>
              <a:rPr lang="nl-NL" b="1" dirty="0"/>
              <a:t>) notatie: X</a:t>
            </a:r>
            <a:endParaRPr lang="nl-NL" dirty="0"/>
          </a:p>
        </p:txBody>
      </p:sp>
      <p:sp>
        <p:nvSpPr>
          <p:cNvPr id="14" name="Rechthoek 13"/>
          <p:cNvSpPr/>
          <p:nvPr/>
        </p:nvSpPr>
        <p:spPr>
          <a:xfrm>
            <a:off x="6779845" y="4411423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r</a:t>
            </a:r>
            <a:endParaRPr lang="nl-NL" dirty="0"/>
          </a:p>
        </p:txBody>
      </p:sp>
      <p:sp>
        <p:nvSpPr>
          <p:cNvPr id="15" name="Rechthoek 14"/>
          <p:cNvSpPr/>
          <p:nvPr/>
        </p:nvSpPr>
        <p:spPr>
          <a:xfrm>
            <a:off x="7264900" y="4304612"/>
            <a:ext cx="1879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Wh/</a:t>
            </a:r>
            <a:r>
              <a:rPr lang="nl-NL" b="1" dirty="0" err="1" smtClean="0"/>
              <a:t>Vg</a:t>
            </a:r>
            <a:r>
              <a:rPr lang="nl-NL" b="1" dirty="0" smtClean="0"/>
              <a:t> </a:t>
            </a:r>
            <a:br>
              <a:rPr lang="nl-NL" b="1" dirty="0" smtClean="0"/>
            </a:br>
            <a:r>
              <a:rPr lang="nl-NL" b="1" dirty="0" smtClean="0"/>
              <a:t>notatie</a:t>
            </a:r>
            <a:r>
              <a:rPr lang="nl-NL" b="1" dirty="0"/>
              <a:t>: (RR/</a:t>
            </a:r>
            <a:r>
              <a:rPr lang="nl-NL" b="1" dirty="0" err="1"/>
              <a:t>aa</a:t>
            </a:r>
            <a:r>
              <a:rPr lang="nl-NL" b="1" dirty="0" smtClean="0"/>
              <a:t>)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46185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Thema 3. Erfelijkheid (Oefenpracticum).</a:t>
            </a:r>
          </a:p>
        </p:txBody>
      </p:sp>
      <p:sp>
        <p:nvSpPr>
          <p:cNvPr id="2" name="Rechthoek 1"/>
          <p:cNvSpPr/>
          <p:nvPr/>
        </p:nvSpPr>
        <p:spPr>
          <a:xfrm>
            <a:off x="142875" y="908720"/>
            <a:ext cx="8577185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               </a:t>
            </a:r>
            <a:r>
              <a:rPr lang="nl-NL" sz="2000" b="1" dirty="0" smtClean="0">
                <a:latin typeface="Trebuchet MS" pitchFamily="34" charset="0"/>
              </a:rPr>
              <a:t>Wild</a:t>
            </a:r>
            <a:endParaRPr lang="nl-NL" sz="2000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Sorteer de vliegen dan op de volgende mutanten; wild, </a:t>
            </a:r>
            <a:r>
              <a:rPr lang="nl-NL" b="1" dirty="0" err="1" smtClean="0">
                <a:latin typeface="Trebuchet MS" pitchFamily="34" charset="0"/>
              </a:rPr>
              <a:t>ebony</a:t>
            </a:r>
            <a:r>
              <a:rPr lang="nl-NL" b="1" dirty="0" smtClean="0">
                <a:latin typeface="Trebuchet MS" pitchFamily="34" charset="0"/>
              </a:rPr>
              <a:t>, </a:t>
            </a:r>
            <a:r>
              <a:rPr lang="nl-NL" b="1" dirty="0" err="1" smtClean="0">
                <a:latin typeface="Trebuchet MS" pitchFamily="34" charset="0"/>
              </a:rPr>
              <a:t>vestigial</a:t>
            </a:r>
            <a:r>
              <a:rPr lang="nl-NL" b="1" dirty="0" smtClean="0">
                <a:latin typeface="Trebuchet MS" pitchFamily="34" charset="0"/>
              </a:rPr>
              <a:t> en </a:t>
            </a:r>
            <a:r>
              <a:rPr lang="nl-NL" b="1" dirty="0" err="1" smtClean="0">
                <a:latin typeface="Trebuchet MS" pitchFamily="34" charset="0"/>
              </a:rPr>
              <a:t>white</a:t>
            </a:r>
            <a:r>
              <a:rPr lang="nl-NL" b="1" dirty="0" smtClean="0">
                <a:latin typeface="Trebuchet MS" pitchFamily="34" charset="0"/>
              </a:rPr>
              <a:t>. Dan op geslacht.</a:t>
            </a:r>
            <a:endParaRPr lang="nl-NL" dirty="0" smtClean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Komen de vliegen bij, gebruik dan de </a:t>
            </a:r>
            <a:r>
              <a:rPr lang="nl-NL" b="1" dirty="0" err="1" smtClean="0">
                <a:latin typeface="Trebuchet MS" pitchFamily="34" charset="0"/>
              </a:rPr>
              <a:t>heretherseerder</a:t>
            </a:r>
            <a:r>
              <a:rPr lang="nl-NL" b="1" dirty="0" smtClean="0">
                <a:latin typeface="Trebuchet MS" pitchFamily="34" charset="0"/>
              </a:rPr>
              <a:t>.</a:t>
            </a:r>
            <a:endParaRPr lang="nl-NL" dirty="0">
              <a:latin typeface="Trebuchet MS" pitchFamily="34" charset="0"/>
            </a:endParaRPr>
          </a:p>
        </p:txBody>
      </p:sp>
      <p:pic>
        <p:nvPicPr>
          <p:cNvPr id="6" name="Picture 5" descr="http://www.natuurinformatie.nl/sites/nnm.dossiers/contents/i005509/fruitvlie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928" y="1806329"/>
            <a:ext cx="3021515" cy="181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http://www.labsupplies.ie/images/A02999_MUL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444" y="1900349"/>
            <a:ext cx="1921396" cy="165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http://scienceblogs.com/pharyngula/wp-content/blogs.dir/470/files/2012/04/i-965e9a52f515abb684e38fc546448389-white_drosophi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405" y="1841558"/>
            <a:ext cx="1361728" cy="253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Documents and Settings\vor\Mijn documenten\Biologie\Afbeeldingen\symbool - ma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145" y="3965263"/>
            <a:ext cx="896591" cy="89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Documents and Settings\vor\Mijn documenten\Biologie\Afbeeldingen\symbool-vrou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44" y="4082548"/>
            <a:ext cx="710749" cy="71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hoek 11"/>
          <p:cNvSpPr/>
          <p:nvPr/>
        </p:nvSpPr>
        <p:spPr>
          <a:xfrm>
            <a:off x="3100301" y="3642098"/>
            <a:ext cx="1637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err="1"/>
              <a:t>Vestigial</a:t>
            </a:r>
            <a:r>
              <a:rPr lang="nl-NL" b="1" dirty="0"/>
              <a:t> (</a:t>
            </a:r>
            <a:r>
              <a:rPr lang="nl-NL" b="1" dirty="0" err="1"/>
              <a:t>vg</a:t>
            </a:r>
            <a:r>
              <a:rPr lang="nl-NL" b="1" dirty="0"/>
              <a:t>)</a:t>
            </a:r>
          </a:p>
          <a:p>
            <a:r>
              <a:rPr lang="nl-NL" b="1" dirty="0" smtClean="0"/>
              <a:t>   Notatie</a:t>
            </a:r>
            <a:r>
              <a:rPr lang="nl-NL" b="1" dirty="0"/>
              <a:t>: a</a:t>
            </a:r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4454992" y="4605768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White (</a:t>
            </a:r>
            <a:r>
              <a:rPr lang="nl-NL" b="1" dirty="0" err="1"/>
              <a:t>wh</a:t>
            </a:r>
            <a:r>
              <a:rPr lang="nl-NL" b="1" dirty="0"/>
              <a:t>) notatie: X</a:t>
            </a:r>
            <a:endParaRPr lang="nl-NL" dirty="0"/>
          </a:p>
        </p:txBody>
      </p:sp>
      <p:sp>
        <p:nvSpPr>
          <p:cNvPr id="14" name="Rechthoek 13"/>
          <p:cNvSpPr/>
          <p:nvPr/>
        </p:nvSpPr>
        <p:spPr>
          <a:xfrm>
            <a:off x="6779845" y="4411423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r</a:t>
            </a:r>
            <a:endParaRPr lang="nl-NL" dirty="0"/>
          </a:p>
        </p:txBody>
      </p:sp>
      <p:sp>
        <p:nvSpPr>
          <p:cNvPr id="15" name="Rechthoek 14"/>
          <p:cNvSpPr/>
          <p:nvPr/>
        </p:nvSpPr>
        <p:spPr>
          <a:xfrm>
            <a:off x="7138282" y="4144103"/>
            <a:ext cx="1782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Wh/</a:t>
            </a:r>
            <a:r>
              <a:rPr lang="nl-NL" b="1" dirty="0" err="1" smtClean="0"/>
              <a:t>vg</a:t>
            </a:r>
            <a:endParaRPr lang="nl-NL" b="1" dirty="0"/>
          </a:p>
          <a:p>
            <a:r>
              <a:rPr lang="nl-NL" b="1" dirty="0"/>
              <a:t>notatie: </a:t>
            </a:r>
            <a:r>
              <a:rPr lang="nl-NL" b="1" dirty="0" smtClean="0"/>
              <a:t>RR/</a:t>
            </a:r>
            <a:r>
              <a:rPr lang="nl-NL" b="1" dirty="0" err="1" smtClean="0"/>
              <a:t>aa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062" y="2139605"/>
            <a:ext cx="1962642" cy="169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2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Thema 3. (Oefenen, hoe verdoven?).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14797"/>
            <a:ext cx="2572821" cy="175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260389" y="838923"/>
            <a:ext cx="88569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>
                <a:latin typeface="Trebuchet MS" pitchFamily="34" charset="0"/>
              </a:rPr>
              <a:t>Stap </a:t>
            </a:r>
            <a:r>
              <a:rPr lang="nl-NL" b="1" dirty="0">
                <a:latin typeface="Trebuchet MS" pitchFamily="34" charset="0"/>
              </a:rPr>
              <a:t>1. Steriliseer </a:t>
            </a:r>
            <a:r>
              <a:rPr lang="nl-NL" b="1" dirty="0" smtClean="0">
                <a:latin typeface="Trebuchet MS" pitchFamily="34" charset="0"/>
              </a:rPr>
              <a:t>werkblad, penselen </a:t>
            </a:r>
            <a:r>
              <a:rPr lang="nl-NL" b="1" dirty="0">
                <a:latin typeface="Trebuchet MS" pitchFamily="34" charset="0"/>
              </a:rPr>
              <a:t>en geplastificeerde kaartje met een dot </a:t>
            </a:r>
            <a:r>
              <a:rPr lang="nl-NL" b="1" dirty="0" smtClean="0">
                <a:latin typeface="Trebuchet MS" pitchFamily="34" charset="0"/>
              </a:rPr>
              <a:t/>
            </a:r>
            <a:br>
              <a:rPr lang="nl-NL" b="1" dirty="0" smtClean="0">
                <a:latin typeface="Trebuchet MS" pitchFamily="34" charset="0"/>
              </a:rPr>
            </a:br>
            <a:r>
              <a:rPr lang="nl-NL" b="1" dirty="0" smtClean="0">
                <a:latin typeface="Trebuchet MS" pitchFamily="34" charset="0"/>
              </a:rPr>
              <a:t>            watten </a:t>
            </a:r>
            <a:r>
              <a:rPr lang="nl-NL" b="1" dirty="0">
                <a:latin typeface="Trebuchet MS" pitchFamily="34" charset="0"/>
              </a:rPr>
              <a:t>met </a:t>
            </a:r>
            <a:r>
              <a:rPr lang="nl-NL" b="1" dirty="0" smtClean="0">
                <a:latin typeface="Trebuchet MS" pitchFamily="34" charset="0"/>
              </a:rPr>
              <a:t>alcohol</a:t>
            </a:r>
            <a:r>
              <a:rPr lang="nl-NL" b="1" dirty="0">
                <a:latin typeface="Trebuchet MS" pitchFamily="34" charset="0"/>
              </a:rPr>
              <a:t>.</a:t>
            </a:r>
            <a:endParaRPr lang="nl-NL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Verdoven:</a:t>
            </a:r>
          </a:p>
          <a:p>
            <a:r>
              <a:rPr lang="nl-NL" b="1" dirty="0" smtClean="0">
                <a:latin typeface="Trebuchet MS" pitchFamily="34" charset="0"/>
              </a:rPr>
              <a:t>Stap 2. </a:t>
            </a:r>
            <a:r>
              <a:rPr lang="nl-NL" b="1" dirty="0">
                <a:latin typeface="Trebuchet MS" pitchFamily="34" charset="0"/>
              </a:rPr>
              <a:t>Haal de dop van de </a:t>
            </a:r>
            <a:r>
              <a:rPr lang="nl-NL" b="1" dirty="0" err="1" smtClean="0">
                <a:latin typeface="Trebuchet MS" pitchFamily="34" charset="0"/>
              </a:rPr>
              <a:t>etherriseerder</a:t>
            </a:r>
            <a:r>
              <a:rPr lang="nl-NL" b="1" dirty="0" smtClean="0">
                <a:latin typeface="Trebuchet MS" pitchFamily="34" charset="0"/>
              </a:rPr>
              <a:t> </a:t>
            </a:r>
            <a:r>
              <a:rPr lang="nl-NL" b="1" dirty="0">
                <a:latin typeface="Trebuchet MS" pitchFamily="34" charset="0"/>
              </a:rPr>
              <a:t>en doe 5 druppels ether op het </a:t>
            </a:r>
            <a:endParaRPr lang="nl-NL" b="1" dirty="0" smtClean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 </a:t>
            </a:r>
            <a:r>
              <a:rPr lang="nl-NL" b="1" dirty="0" smtClean="0">
                <a:latin typeface="Trebuchet MS" pitchFamily="34" charset="0"/>
              </a:rPr>
              <a:t>           wattenpropje</a:t>
            </a:r>
            <a:r>
              <a:rPr lang="nl-NL" b="1" dirty="0">
                <a:latin typeface="Trebuchet MS" pitchFamily="34" charset="0"/>
              </a:rPr>
              <a:t>. </a:t>
            </a:r>
            <a:r>
              <a:rPr lang="nl-NL" b="1" dirty="0" smtClean="0">
                <a:latin typeface="Trebuchet MS" pitchFamily="34" charset="0"/>
              </a:rPr>
              <a:t>De </a:t>
            </a:r>
            <a:r>
              <a:rPr lang="nl-NL" b="1" dirty="0" err="1" smtClean="0">
                <a:latin typeface="Trebuchet MS" pitchFamily="34" charset="0"/>
              </a:rPr>
              <a:t>etherriseerder</a:t>
            </a:r>
            <a:r>
              <a:rPr lang="nl-NL" b="1" dirty="0" smtClean="0">
                <a:latin typeface="Trebuchet MS" pitchFamily="34" charset="0"/>
              </a:rPr>
              <a:t> </a:t>
            </a:r>
            <a:r>
              <a:rPr lang="nl-NL" b="1" dirty="0">
                <a:latin typeface="Trebuchet MS" pitchFamily="34" charset="0"/>
              </a:rPr>
              <a:t>direct weer sluiten.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</a:t>
            </a:r>
            <a:r>
              <a:rPr lang="nl-NL" b="1" dirty="0" smtClean="0">
                <a:latin typeface="Trebuchet MS" pitchFamily="34" charset="0"/>
              </a:rPr>
              <a:t>3. </a:t>
            </a:r>
            <a:r>
              <a:rPr lang="nl-NL" b="1" dirty="0">
                <a:latin typeface="Trebuchet MS" pitchFamily="34" charset="0"/>
              </a:rPr>
              <a:t>Haal de dop van de </a:t>
            </a:r>
            <a:r>
              <a:rPr lang="nl-NL" b="1" dirty="0" err="1" smtClean="0">
                <a:latin typeface="Trebuchet MS" pitchFamily="34" charset="0"/>
              </a:rPr>
              <a:t>etherriseerder</a:t>
            </a:r>
            <a:r>
              <a:rPr lang="nl-NL" b="1" dirty="0" smtClean="0">
                <a:latin typeface="Trebuchet MS" pitchFamily="34" charset="0"/>
              </a:rPr>
              <a:t> </a:t>
            </a:r>
            <a:r>
              <a:rPr lang="nl-NL" b="1" dirty="0">
                <a:latin typeface="Trebuchet MS" pitchFamily="34" charset="0"/>
              </a:rPr>
              <a:t>en plaats de trechter erop</a:t>
            </a:r>
            <a:r>
              <a:rPr lang="nl-NL" b="1" dirty="0" smtClean="0">
                <a:latin typeface="Trebuchet MS" pitchFamily="34" charset="0"/>
              </a:rPr>
              <a:t>.</a:t>
            </a:r>
          </a:p>
          <a:p>
            <a:endParaRPr lang="nl-NL" dirty="0">
              <a:latin typeface="Trebuchet MS" pitchFamily="34" charset="0"/>
            </a:endParaRPr>
          </a:p>
          <a:p>
            <a:r>
              <a:rPr lang="nl-NL" dirty="0" smtClean="0">
                <a:latin typeface="Trebuchet MS" pitchFamily="34" charset="0"/>
              </a:rPr>
              <a:t>                                                                  Buis met vliegen</a:t>
            </a:r>
            <a:endParaRPr lang="nl-NL" dirty="0">
              <a:latin typeface="Trebuchet MS" pitchFamily="34" charset="0"/>
            </a:endParaRPr>
          </a:p>
          <a:p>
            <a:endParaRPr lang="nl-NL" dirty="0" smtClean="0">
              <a:latin typeface="Trebuchet MS" pitchFamily="34" charset="0"/>
            </a:endParaRPr>
          </a:p>
          <a:p>
            <a:r>
              <a:rPr lang="nl-NL" dirty="0" smtClean="0">
                <a:latin typeface="Trebuchet MS" pitchFamily="34" charset="0"/>
              </a:rPr>
              <a:t>                                                                  Trechter </a:t>
            </a:r>
            <a:endParaRPr lang="nl-NL" dirty="0">
              <a:latin typeface="Trebuchet MS" pitchFamily="34" charset="0"/>
            </a:endParaRPr>
          </a:p>
          <a:p>
            <a:endParaRPr lang="nl-NL" dirty="0" smtClean="0">
              <a:latin typeface="Trebuchet MS" pitchFamily="34" charset="0"/>
            </a:endParaRPr>
          </a:p>
          <a:p>
            <a:r>
              <a:rPr lang="nl-NL" dirty="0" smtClean="0">
                <a:latin typeface="Trebuchet MS" pitchFamily="34" charset="0"/>
              </a:rPr>
              <a:t>                                                                  </a:t>
            </a:r>
          </a:p>
          <a:p>
            <a:r>
              <a:rPr lang="nl-NL" dirty="0" smtClean="0">
                <a:latin typeface="Trebuchet MS" pitchFamily="34" charset="0"/>
              </a:rPr>
              <a:t>                                                                  </a:t>
            </a:r>
            <a:r>
              <a:rPr lang="nl-NL" dirty="0" err="1" smtClean="0">
                <a:latin typeface="Trebuchet MS" pitchFamily="34" charset="0"/>
              </a:rPr>
              <a:t>Etherriseerder</a:t>
            </a:r>
            <a:r>
              <a:rPr lang="nl-NL" dirty="0" smtClean="0">
                <a:latin typeface="Trebuchet MS" pitchFamily="34" charset="0"/>
              </a:rPr>
              <a:t> </a:t>
            </a:r>
          </a:p>
          <a:p>
            <a:r>
              <a:rPr lang="nl-NL" b="1" dirty="0" smtClean="0">
                <a:latin typeface="Trebuchet MS" pitchFamily="34" charset="0"/>
              </a:rPr>
              <a:t>Stap </a:t>
            </a:r>
            <a:r>
              <a:rPr lang="nl-NL" b="1" dirty="0">
                <a:latin typeface="Trebuchet MS" pitchFamily="34" charset="0"/>
              </a:rPr>
              <a:t>4</a:t>
            </a:r>
            <a:r>
              <a:rPr lang="nl-NL" b="1" dirty="0" smtClean="0">
                <a:latin typeface="Trebuchet MS" pitchFamily="34" charset="0"/>
              </a:rPr>
              <a:t>. </a:t>
            </a:r>
            <a:r>
              <a:rPr lang="nl-NL" b="1" dirty="0">
                <a:latin typeface="Trebuchet MS" pitchFamily="34" charset="0"/>
              </a:rPr>
              <a:t>Plaats nu de buis met vliegen bovenop de trechter. 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            LET </a:t>
            </a:r>
            <a:r>
              <a:rPr lang="nl-NL" b="1" dirty="0">
                <a:latin typeface="Trebuchet MS" pitchFamily="34" charset="0"/>
              </a:rPr>
              <a:t>OP!! niet andersom (zie blz. 6 van je werkblad). 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</a:t>
            </a:r>
            <a:r>
              <a:rPr lang="nl-NL" b="1" dirty="0" smtClean="0">
                <a:latin typeface="Trebuchet MS" pitchFamily="34" charset="0"/>
              </a:rPr>
              <a:t>5. </a:t>
            </a:r>
            <a:r>
              <a:rPr lang="nl-NL" b="1" dirty="0">
                <a:latin typeface="Trebuchet MS" pitchFamily="34" charset="0"/>
              </a:rPr>
              <a:t>Neem nu de hele combinatie in je handen (van 1 persoon) en tik een </a:t>
            </a:r>
            <a:endParaRPr lang="nl-NL" b="1" dirty="0" smtClean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 </a:t>
            </a:r>
            <a:r>
              <a:rPr lang="nl-NL" b="1" dirty="0" smtClean="0">
                <a:latin typeface="Trebuchet MS" pitchFamily="34" charset="0"/>
              </a:rPr>
              <a:t>           paar </a:t>
            </a:r>
            <a:r>
              <a:rPr lang="nl-NL" b="1" dirty="0">
                <a:latin typeface="Trebuchet MS" pitchFamily="34" charset="0"/>
              </a:rPr>
              <a:t>keer op </a:t>
            </a:r>
            <a:r>
              <a:rPr lang="nl-NL" b="1" dirty="0" smtClean="0">
                <a:latin typeface="Trebuchet MS" pitchFamily="34" charset="0"/>
              </a:rPr>
              <a:t>een </a:t>
            </a:r>
            <a:r>
              <a:rPr lang="nl-NL" b="1" dirty="0">
                <a:latin typeface="Trebuchet MS" pitchFamily="34" charset="0"/>
              </a:rPr>
              <a:t>boek, zodat tenslotte alle vliegen in de </a:t>
            </a:r>
            <a:r>
              <a:rPr lang="nl-NL" b="1" dirty="0" err="1" smtClean="0">
                <a:latin typeface="Trebuchet MS" pitchFamily="34" charset="0"/>
              </a:rPr>
              <a:t>etherriseerder</a:t>
            </a:r>
            <a:r>
              <a:rPr lang="nl-NL" b="1" dirty="0" smtClean="0">
                <a:latin typeface="Trebuchet MS" pitchFamily="34" charset="0"/>
              </a:rPr>
              <a:t> </a:t>
            </a:r>
          </a:p>
          <a:p>
            <a:r>
              <a:rPr lang="nl-NL" b="1" dirty="0" smtClean="0">
                <a:latin typeface="Trebuchet MS" pitchFamily="34" charset="0"/>
              </a:rPr>
              <a:t>            beland </a:t>
            </a:r>
            <a:r>
              <a:rPr lang="nl-NL" b="1" dirty="0">
                <a:latin typeface="Trebuchet MS" pitchFamily="34" charset="0"/>
              </a:rPr>
              <a:t>zijn. 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</a:t>
            </a:r>
            <a:r>
              <a:rPr lang="nl-NL" b="1" dirty="0" smtClean="0">
                <a:latin typeface="Trebuchet MS" pitchFamily="34" charset="0"/>
              </a:rPr>
              <a:t>6. </a:t>
            </a:r>
            <a:r>
              <a:rPr lang="nl-NL" b="1" dirty="0">
                <a:latin typeface="Trebuchet MS" pitchFamily="34" charset="0"/>
              </a:rPr>
              <a:t>Haal de vliegenbuis en trechter eraf en plaats de dop weer terug op de </a:t>
            </a:r>
            <a:endParaRPr lang="nl-NL" b="1" dirty="0" smtClean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 </a:t>
            </a:r>
            <a:r>
              <a:rPr lang="nl-NL" b="1" dirty="0" smtClean="0">
                <a:latin typeface="Trebuchet MS" pitchFamily="34" charset="0"/>
              </a:rPr>
              <a:t>           </a:t>
            </a:r>
            <a:r>
              <a:rPr lang="nl-NL" b="1" dirty="0" err="1" smtClean="0">
                <a:latin typeface="Trebuchet MS" pitchFamily="34" charset="0"/>
              </a:rPr>
              <a:t>etherriseerder</a:t>
            </a:r>
            <a:r>
              <a:rPr lang="nl-NL" b="1" dirty="0">
                <a:latin typeface="Trebuchet MS" pitchFamily="34" charset="0"/>
              </a:rPr>
              <a:t>. </a:t>
            </a:r>
            <a:r>
              <a:rPr lang="nl-NL" b="1" dirty="0" smtClean="0">
                <a:latin typeface="Trebuchet MS" pitchFamily="34" charset="0"/>
              </a:rPr>
              <a:t>Wacht </a:t>
            </a:r>
            <a:r>
              <a:rPr lang="nl-NL" b="1" dirty="0">
                <a:latin typeface="Trebuchet MS" pitchFamily="34" charset="0"/>
              </a:rPr>
              <a:t>1,5 minuut</a:t>
            </a:r>
            <a:r>
              <a:rPr lang="nl-NL" b="1" dirty="0" smtClean="0">
                <a:latin typeface="Trebuchet MS" pitchFamily="34" charset="0"/>
              </a:rPr>
              <a:t>.</a:t>
            </a:r>
            <a:endParaRPr lang="nl-NL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21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Thema 3. Erfelijkheid (Oefenpracticum).</a:t>
            </a:r>
          </a:p>
        </p:txBody>
      </p:sp>
      <p:sp>
        <p:nvSpPr>
          <p:cNvPr id="2" name="Rechthoek 1"/>
          <p:cNvSpPr/>
          <p:nvPr/>
        </p:nvSpPr>
        <p:spPr>
          <a:xfrm>
            <a:off x="142875" y="908720"/>
            <a:ext cx="8577185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               </a:t>
            </a:r>
            <a:r>
              <a:rPr lang="nl-NL" sz="2000" b="1" dirty="0" smtClean="0">
                <a:latin typeface="Trebuchet MS" pitchFamily="34" charset="0"/>
              </a:rPr>
              <a:t>Wild</a:t>
            </a:r>
            <a:endParaRPr lang="nl-NL" sz="2000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Sorteer de vliegen dan op de volgende mutanten; wild, </a:t>
            </a:r>
            <a:r>
              <a:rPr lang="nl-NL" b="1" dirty="0" err="1" smtClean="0">
                <a:latin typeface="Trebuchet MS" pitchFamily="34" charset="0"/>
              </a:rPr>
              <a:t>vestigial</a:t>
            </a:r>
            <a:r>
              <a:rPr lang="nl-NL" b="1" dirty="0" smtClean="0">
                <a:latin typeface="Trebuchet MS" pitchFamily="34" charset="0"/>
              </a:rPr>
              <a:t> en </a:t>
            </a:r>
            <a:r>
              <a:rPr lang="nl-NL" b="1" dirty="0" err="1" smtClean="0">
                <a:latin typeface="Trebuchet MS" pitchFamily="34" charset="0"/>
              </a:rPr>
              <a:t>white</a:t>
            </a:r>
            <a:r>
              <a:rPr lang="nl-NL" b="1" dirty="0" smtClean="0">
                <a:latin typeface="Trebuchet MS" pitchFamily="34" charset="0"/>
              </a:rPr>
              <a:t>. Dan op geslacht.</a:t>
            </a:r>
            <a:endParaRPr lang="nl-NL" dirty="0" smtClean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Komen de vliegen bij, gebruik dan de </a:t>
            </a:r>
            <a:r>
              <a:rPr lang="nl-NL" b="1" dirty="0" err="1" smtClean="0">
                <a:latin typeface="Trebuchet MS" pitchFamily="34" charset="0"/>
              </a:rPr>
              <a:t>heretherseerder</a:t>
            </a:r>
            <a:r>
              <a:rPr lang="nl-NL" b="1" dirty="0" smtClean="0">
                <a:latin typeface="Trebuchet MS" pitchFamily="34" charset="0"/>
              </a:rPr>
              <a:t>.</a:t>
            </a:r>
            <a:endParaRPr lang="nl-NL" dirty="0">
              <a:latin typeface="Trebuchet MS" pitchFamily="34" charset="0"/>
            </a:endParaRPr>
          </a:p>
        </p:txBody>
      </p:sp>
      <p:pic>
        <p:nvPicPr>
          <p:cNvPr id="6" name="Picture 5" descr="http://www.natuurinformatie.nl/sites/nnm.dossiers/contents/i005509/fruitvlie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928" y="1806329"/>
            <a:ext cx="3021515" cy="181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http://www.labsupplies.ie/images/A02999_MUL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444" y="1900349"/>
            <a:ext cx="1921396" cy="165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http://scienceblogs.com/pharyngula/wp-content/blogs.dir/470/files/2012/04/i-965e9a52f515abb684e38fc546448389-white_drosophi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405" y="1841558"/>
            <a:ext cx="1361728" cy="253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Documents and Settings\vor\Mijn documenten\Biologie\Afbeeldingen\symbool - ma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145" y="3965263"/>
            <a:ext cx="896591" cy="89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Documents and Settings\vor\Mijn documenten\Biologie\Afbeeldingen\symbool-vrou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44" y="4082548"/>
            <a:ext cx="710749" cy="71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hoek 11"/>
          <p:cNvSpPr/>
          <p:nvPr/>
        </p:nvSpPr>
        <p:spPr>
          <a:xfrm>
            <a:off x="3100301" y="3642098"/>
            <a:ext cx="1637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err="1"/>
              <a:t>Vestigial</a:t>
            </a:r>
            <a:r>
              <a:rPr lang="nl-NL" b="1" dirty="0"/>
              <a:t> (</a:t>
            </a:r>
            <a:r>
              <a:rPr lang="nl-NL" b="1" dirty="0" err="1"/>
              <a:t>vg</a:t>
            </a:r>
            <a:r>
              <a:rPr lang="nl-NL" b="1" dirty="0"/>
              <a:t>)</a:t>
            </a:r>
          </a:p>
          <a:p>
            <a:r>
              <a:rPr lang="nl-NL" b="1" dirty="0" smtClean="0"/>
              <a:t>   Notatie</a:t>
            </a:r>
            <a:r>
              <a:rPr lang="nl-NL" b="1" dirty="0"/>
              <a:t>: a</a:t>
            </a:r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4454992" y="4605768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White (</a:t>
            </a:r>
            <a:r>
              <a:rPr lang="nl-NL" b="1" dirty="0" err="1"/>
              <a:t>wh</a:t>
            </a:r>
            <a:r>
              <a:rPr lang="nl-NL" b="1" dirty="0"/>
              <a:t>) notatie: X</a:t>
            </a:r>
            <a:endParaRPr lang="nl-NL" dirty="0"/>
          </a:p>
        </p:txBody>
      </p:sp>
      <p:sp>
        <p:nvSpPr>
          <p:cNvPr id="14" name="Rechthoek 13"/>
          <p:cNvSpPr/>
          <p:nvPr/>
        </p:nvSpPr>
        <p:spPr>
          <a:xfrm>
            <a:off x="6779845" y="4411423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262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ologie lesse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37821</TotalTime>
  <Words>1215</Words>
  <Application>Microsoft Office PowerPoint</Application>
  <PresentationFormat>Diavoorstelling (4:3)</PresentationFormat>
  <Paragraphs>286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Trebuchet MS</vt:lpstr>
      <vt:lpstr>Biologie lessen</vt:lpstr>
      <vt:lpstr>Thema 3. Erfelijkheid.</vt:lpstr>
      <vt:lpstr>Thema 3. Erfelijkheid.</vt:lpstr>
      <vt:lpstr>Thema 3. Erfelijkheid.</vt:lpstr>
      <vt:lpstr>Thema 3. Erfelijkheid.</vt:lpstr>
      <vt:lpstr>Thema 3. Erfelijkheid. Inzet P1.</vt:lpstr>
      <vt:lpstr>Thema 3. Erfelijkheid (Oefenpracticum).</vt:lpstr>
      <vt:lpstr>Thema 3. Erfelijkheid (Oefenpracticum).</vt:lpstr>
      <vt:lpstr>Thema 3. (Oefenen, hoe verdoven?).</vt:lpstr>
      <vt:lpstr>Thema 3. Erfelijkheid (Oefenpracticum).</vt:lpstr>
      <vt:lpstr>Ouders verwijderen (P1)</vt:lpstr>
      <vt:lpstr>F1 tellen en P2 inzetten</vt:lpstr>
      <vt:lpstr>F1 tellen en P2 inzetten</vt:lpstr>
      <vt:lpstr>F1 tellen en P2 inzetten</vt:lpstr>
      <vt:lpstr>Ouders verwijderen (P2)</vt:lpstr>
      <vt:lpstr>Tellen F2.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D. Hafner</dc:creator>
  <cp:lastModifiedBy>Voert, RB (Rob) ter</cp:lastModifiedBy>
  <cp:revision>60</cp:revision>
  <dcterms:created xsi:type="dcterms:W3CDTF">2009-01-13T13:03:19Z</dcterms:created>
  <dcterms:modified xsi:type="dcterms:W3CDTF">2019-03-11T10:46:59Z</dcterms:modified>
</cp:coreProperties>
</file>