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313" r:id="rId3"/>
    <p:sldId id="275" r:id="rId4"/>
    <p:sldId id="276" r:id="rId5"/>
    <p:sldId id="316" r:id="rId6"/>
    <p:sldId id="308" r:id="rId7"/>
    <p:sldId id="317" r:id="rId8"/>
    <p:sldId id="309" r:id="rId9"/>
    <p:sldId id="310" r:id="rId10"/>
    <p:sldId id="315" r:id="rId11"/>
    <p:sldId id="312" r:id="rId12"/>
    <p:sldId id="311" r:id="rId13"/>
    <p:sldId id="318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CC0000"/>
    <a:srgbClr val="008000"/>
    <a:srgbClr val="CCCC00"/>
    <a:srgbClr val="0000FF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 snapToGrid="0">
      <p:cViewPr varScale="1">
        <p:scale>
          <a:sx n="82" d="100"/>
          <a:sy n="82" d="100"/>
        </p:scale>
        <p:origin x="16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2E325A-939A-45ED-8199-6E1A1436CA15}" type="datetimeFigureOut">
              <a:rPr lang="nl-NL"/>
              <a:pPr>
                <a:defRPr/>
              </a:pPr>
              <a:t>16-9-2020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B98570-C609-4F68-853A-072EC560C3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959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A1D164-CFCB-414A-91DD-FECD16D31FE8}" type="datetimeFigureOut">
              <a:rPr lang="nl-NL"/>
              <a:pPr>
                <a:defRPr/>
              </a:pPr>
              <a:t>16-9-2020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7DB63A-F377-4172-9C56-824BF4679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3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17A3CE3E-9E4F-4671-9A15-8C516FE7F224}" type="slidenum">
              <a:rPr lang="nl-NL" sz="1200" smtClean="0"/>
              <a:pPr eaLnBrk="1" hangingPunct="1"/>
              <a:t>4</a:t>
            </a:fld>
            <a:endParaRPr lang="nl-NL" sz="1200" smtClean="0"/>
          </a:p>
        </p:txBody>
      </p:sp>
    </p:spTree>
    <p:extLst>
      <p:ext uri="{BB962C8B-B14F-4D97-AF65-F5344CB8AC3E}">
        <p14:creationId xmlns:p14="http://schemas.microsoft.com/office/powerpoint/2010/main" val="210281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BD2939D3-E3AA-4B82-8D85-303FC0049DB9}" type="slidenum">
              <a:rPr lang="nl-NL" sz="1200" smtClean="0"/>
              <a:pPr eaLnBrk="1" hangingPunct="1"/>
              <a:t>8</a:t>
            </a:fld>
            <a:endParaRPr lang="nl-NL" sz="1200" smtClean="0"/>
          </a:p>
        </p:txBody>
      </p:sp>
    </p:spTree>
    <p:extLst>
      <p:ext uri="{BB962C8B-B14F-4D97-AF65-F5344CB8AC3E}">
        <p14:creationId xmlns:p14="http://schemas.microsoft.com/office/powerpoint/2010/main" val="215657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3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86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11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93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3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4" r:id="rId2"/>
    <p:sldLayoutId id="2147483711" r:id="rId3"/>
    <p:sldLayoutId id="2147483712" r:id="rId4"/>
    <p:sldLayoutId id="214748371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jpe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vakken.tcc-lyceumstraat.nl/bi1/Video%20biologie/1CD/P3.%20preparaat.swf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www.bioplek.org/techniekonderbouw/preparaa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bloed/bloedsamenstelling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ioplek.org/1klas/1klas_cellen.html" TargetMode="External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/plasmolyse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oplek.org/animaties/cel/plasmolyse1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Inleiding in de biologie.</a:t>
            </a:r>
          </a:p>
        </p:txBody>
      </p:sp>
      <p:sp>
        <p:nvSpPr>
          <p:cNvPr id="307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3076" name="Picture 4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536575" y="6002338"/>
            <a:ext cx="1947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Het maken van een preparaat BIOPLEK</a:t>
            </a:r>
          </a:p>
        </p:txBody>
      </p:sp>
      <p:pic>
        <p:nvPicPr>
          <p:cNvPr id="3079" name="Picture 26" descr="im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002338"/>
            <a:ext cx="412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hthoek 1"/>
          <p:cNvSpPr>
            <a:spLocks noChangeArrowheads="1"/>
          </p:cNvSpPr>
          <p:nvPr/>
        </p:nvSpPr>
        <p:spPr bwMode="auto">
          <a:xfrm>
            <a:off x="198438" y="1255713"/>
            <a:ext cx="714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Les 1. Teken regels en mergparenchym van Bies.</a:t>
            </a:r>
            <a:endParaRPr lang="nl-NL"/>
          </a:p>
        </p:txBody>
      </p:sp>
      <p:sp>
        <p:nvSpPr>
          <p:cNvPr id="3081" name="Rechthoek 2"/>
          <p:cNvSpPr>
            <a:spLocks noChangeArrowheads="1"/>
          </p:cNvSpPr>
          <p:nvPr/>
        </p:nvSpPr>
        <p:spPr bwMode="auto">
          <a:xfrm>
            <a:off x="239713" y="1822450"/>
            <a:ext cx="714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Les </a:t>
            </a:r>
            <a:r>
              <a:rPr lang="nl-NL" b="1" dirty="0" smtClean="0"/>
              <a:t>2 en 3. </a:t>
            </a:r>
            <a:r>
              <a:rPr lang="nl-NL" b="1" dirty="0" err="1" smtClean="0"/>
              <a:t>Plastiden</a:t>
            </a:r>
            <a:r>
              <a:rPr lang="nl-NL" b="1" dirty="0" smtClean="0"/>
              <a:t> en de dierlijke cel.</a:t>
            </a:r>
            <a:endParaRPr lang="nl-NL" dirty="0"/>
          </a:p>
        </p:txBody>
      </p:sp>
      <p:sp>
        <p:nvSpPr>
          <p:cNvPr id="3082" name="Rechthoek 3"/>
          <p:cNvSpPr>
            <a:spLocks noChangeArrowheads="1"/>
          </p:cNvSpPr>
          <p:nvPr/>
        </p:nvSpPr>
        <p:spPr bwMode="auto">
          <a:xfrm>
            <a:off x="239713" y="2393504"/>
            <a:ext cx="639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Les </a:t>
            </a:r>
            <a:r>
              <a:rPr lang="nl-NL" b="1" dirty="0" smtClean="0"/>
              <a:t>4. </a:t>
            </a:r>
            <a:r>
              <a:rPr lang="nl-NL" b="1" dirty="0"/>
              <a:t>Plasmolyse bij de rode ui. </a:t>
            </a:r>
            <a:endParaRPr lang="nl-NL" dirty="0"/>
          </a:p>
        </p:txBody>
      </p:sp>
      <p:sp>
        <p:nvSpPr>
          <p:cNvPr id="3083" name="Rechthoek 4"/>
          <p:cNvSpPr>
            <a:spLocks noChangeArrowheads="1"/>
          </p:cNvSpPr>
          <p:nvPr/>
        </p:nvSpPr>
        <p:spPr bwMode="auto">
          <a:xfrm>
            <a:off x="198438" y="3080463"/>
            <a:ext cx="786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b="1" dirty="0"/>
              <a:t>Les </a:t>
            </a:r>
            <a:r>
              <a:rPr lang="nl-NL" b="1" dirty="0" smtClean="0"/>
              <a:t>5. Eigen onderzoek plasmolyse </a:t>
            </a:r>
            <a:r>
              <a:rPr lang="nl-NL" b="1" dirty="0"/>
              <a:t>Aardappelstaven. </a:t>
            </a:r>
            <a:endParaRPr lang="nl-NL" dirty="0"/>
          </a:p>
        </p:txBody>
      </p:sp>
      <p:pic>
        <p:nvPicPr>
          <p:cNvPr id="3084" name="Picture 13" descr="http://www.10voorbiologie.nl/afbfczw/zetmeel_en_chromop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921125"/>
            <a:ext cx="42862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Osmose bij aardappelcellen.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57263" y="3806825"/>
          <a:ext cx="6661149" cy="2794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 dirty="0" err="1">
                          <a:effectLst/>
                        </a:rPr>
                        <a:t>Buisnr</a:t>
                      </a:r>
                      <a:r>
                        <a:rPr lang="nl-NL" sz="1200" cap="all" spc="-5" dirty="0">
                          <a:effectLst/>
                        </a:rPr>
                        <a:t>.</a:t>
                      </a:r>
                      <a:endParaRPr lang="nl-NL" sz="10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 dirty="0">
                          <a:effectLst/>
                        </a:rPr>
                        <a:t>% </a:t>
                      </a:r>
                      <a:r>
                        <a:rPr lang="nl-NL" sz="1200" cap="all" spc="-5" dirty="0" err="1">
                          <a:effectLst/>
                        </a:rPr>
                        <a:t>nacl</a:t>
                      </a:r>
                      <a:endParaRPr lang="nl-NL" sz="10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lengte staafjes na 1 dag in cm.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toestand staafjes </a:t>
                      </a:r>
                      <a:endParaRPr lang="nl-NL" sz="1000" spc="-5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na 1 dag</a:t>
                      </a:r>
                      <a:endParaRPr lang="nl-NL" sz="1000" spc="-5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(slap, stevig)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gemiddelde . lengte staafjes na 1 dag in cm.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1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0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2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0,2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3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0,4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4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0,6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5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0,8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 dirty="0">
                          <a:effectLst/>
                        </a:rPr>
                        <a:t> </a:t>
                      </a:r>
                      <a:endParaRPr lang="nl-NL" sz="10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6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 dirty="0">
                          <a:effectLst/>
                        </a:rPr>
                        <a:t>1,0</a:t>
                      </a:r>
                      <a:endParaRPr lang="nl-NL" sz="10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7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1,5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8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 dirty="0">
                          <a:effectLst/>
                        </a:rPr>
                        <a:t>2,0</a:t>
                      </a:r>
                      <a:endParaRPr lang="nl-NL" sz="10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9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3,0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10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4,0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11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5,0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12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10,0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>
                          <a:effectLst/>
                        </a:rPr>
                        <a:t> </a:t>
                      </a:r>
                      <a:endParaRPr lang="nl-NL" sz="1000" spc="-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cap="all" spc="-5" dirty="0">
                          <a:effectLst/>
                        </a:rPr>
                        <a:t> </a:t>
                      </a:r>
                      <a:endParaRPr lang="nl-NL" sz="10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353" name="Rechthoek 1"/>
          <p:cNvSpPr>
            <a:spLocks noChangeArrowheads="1"/>
          </p:cNvSpPr>
          <p:nvPr/>
        </p:nvSpPr>
        <p:spPr bwMode="auto">
          <a:xfrm>
            <a:off x="106363" y="942975"/>
            <a:ext cx="91614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</a:rPr>
              <a:t>VUL DE ONDERSTAANDE TABEL </a:t>
            </a: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1 IN OP JE WERKBLAD NA DE METINGEN.</a:t>
            </a:r>
            <a:endParaRPr lang="nl-NL" sz="1600">
              <a:sym typeface="Colonna MT" pitchFamily="82" charset="0"/>
            </a:endParaRP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 </a:t>
            </a:r>
            <a:r>
              <a:rPr lang="nl-NL" sz="1600" b="1">
                <a:solidFill>
                  <a:srgbClr val="FF0000"/>
                </a:solidFill>
                <a:latin typeface="Arial" charset="0"/>
                <a:cs typeface="Times New Roman" pitchFamily="18" charset="0"/>
                <a:sym typeface="Colonna MT" pitchFamily="82" charset="0"/>
              </a:rPr>
              <a:t>WERKWIJZE:</a:t>
            </a:r>
            <a:endParaRPr lang="nl-NL" sz="1600">
              <a:sym typeface="Colonna MT" pitchFamily="82" charset="0"/>
            </a:endParaRP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</a:rPr>
              <a:t>VERDEEL DE TAKEN IN DE GROEP (DE VERDUNNINGSREEKSEN STAAN AL KLAAR).</a:t>
            </a:r>
            <a:endParaRPr lang="nl-NL" sz="1600">
              <a:sym typeface="Colonna MT" pitchFamily="82" charset="0"/>
            </a:endParaRP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A. VUL 12 REAGEERBUIZEN MET DE VERSCHILLENDE ZOUTOPLOSSINGEN.</a:t>
            </a:r>
            <a:endParaRPr lang="nl-NL" sz="1600">
              <a:sym typeface="Colonna MT" pitchFamily="82" charset="0"/>
            </a:endParaRP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     LET OP! TRECHTERS EN DOPPEN BIJ DE FLESSEN HOUDEN EN DE  </a:t>
            </a: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     JUISTE CONCENTRATIES IN DE JUISTE REAGEERBUIZEN!!!!</a:t>
            </a:r>
            <a:endParaRPr lang="nl-NL" sz="1600">
              <a:sym typeface="Colonna MT" pitchFamily="82" charset="0"/>
            </a:endParaRP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B. SNIJ 12 AARDAPPELSTAAFJES M.B.V. HET SNIJAPPARAAT AF OP 5CM LENGTE EN </a:t>
            </a: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     DOE DEZE METEEN IN DE ZOUTOPLOSSINGEN.</a:t>
            </a:r>
            <a:endParaRPr lang="nl-NL" sz="1600">
              <a:sym typeface="Colonna MT" pitchFamily="82" charset="0"/>
            </a:endParaRP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C.  NA ÉÉN DAG KIJKEN WE NAAR HET RESULTAAT. DIT WORDT DAN      </a:t>
            </a: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     GRAFISCH WEERGEGEVEN, ZOWEL VAN DE GROEP ALS HET </a:t>
            </a:r>
          </a:p>
          <a:p>
            <a:pPr indent="457200" eaLnBrk="0" hangingPunct="0">
              <a:tabLst>
                <a:tab pos="-457200" algn="l"/>
                <a:tab pos="269875" algn="l"/>
              </a:tabLst>
            </a:pPr>
            <a:r>
              <a:rPr lang="nl-NL" sz="1600" b="1">
                <a:latin typeface="Arial" charset="0"/>
                <a:cs typeface="Times New Roman" pitchFamily="18" charset="0"/>
                <a:sym typeface="Colonna MT" pitchFamily="82" charset="0"/>
              </a:rPr>
              <a:t>     GEMIDDELDE VAN DE KLAS. VUL DEZE IN IN TABEL 1 VAN JE WERKBLAD.</a:t>
            </a:r>
            <a:endParaRPr lang="nl-NL" sz="1600">
              <a:sym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985838"/>
            <a:ext cx="8993188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800" b="1" cap="all" dirty="0"/>
              <a:t>Meet nu elke staaf afzonderlijk na en doe deze terug in de reageerbuis</a:t>
            </a:r>
            <a:r>
              <a:rPr lang="nl-NL" sz="2000" b="1" cap="all" dirty="0"/>
              <a:t>.</a:t>
            </a:r>
            <a:endParaRPr lang="nl-NL" sz="2000" dirty="0"/>
          </a:p>
          <a:p>
            <a:pPr>
              <a:defRPr/>
            </a:pPr>
            <a:endParaRPr lang="nl-NL" sz="2000" b="1" cap="all" dirty="0">
              <a:sym typeface="Colonna MT"/>
            </a:endParaRPr>
          </a:p>
          <a:p>
            <a:pPr>
              <a:defRPr/>
            </a:pPr>
            <a:r>
              <a:rPr lang="nl-NL" sz="2000" b="1" cap="all" dirty="0">
                <a:sym typeface="Colonna MT"/>
              </a:rPr>
              <a:t>1.</a:t>
            </a:r>
            <a:r>
              <a:rPr lang="nl-NL" sz="2000" b="1" cap="all" dirty="0"/>
              <a:t> Vul de resultaten in op het bord.</a:t>
            </a:r>
            <a:endParaRPr lang="nl-NL" sz="2000" dirty="0"/>
          </a:p>
          <a:p>
            <a:pPr>
              <a:defRPr/>
            </a:pPr>
            <a:r>
              <a:rPr lang="nl-NL" sz="2000" b="1" cap="all" dirty="0">
                <a:sym typeface="Colonna MT"/>
              </a:rPr>
              <a:t>2. </a:t>
            </a:r>
            <a:r>
              <a:rPr lang="nl-NL" sz="2000" b="1" cap="all" dirty="0"/>
              <a:t>deel met potlood een grafiek in zoals de voorbeeldgrafiek.</a:t>
            </a:r>
            <a:endParaRPr lang="nl-NL" sz="2000" dirty="0"/>
          </a:p>
          <a:p>
            <a:pPr>
              <a:defRPr/>
            </a:pPr>
            <a:r>
              <a:rPr lang="nl-NL" sz="2000" b="1" cap="all" dirty="0">
                <a:sym typeface="Colonna MT"/>
              </a:rPr>
              <a:t>3. </a:t>
            </a:r>
            <a:r>
              <a:rPr lang="nl-NL" sz="2000" b="1" cap="all" dirty="0"/>
              <a:t>vul dan je eigen gegevens en die van het gemiddelde in. </a:t>
            </a:r>
            <a:endParaRPr lang="nl-NL" sz="2000" dirty="0"/>
          </a:p>
          <a:p>
            <a:pPr>
              <a:defRPr/>
            </a:pPr>
            <a:r>
              <a:rPr lang="nl-NL" sz="2000" b="1" cap="all" dirty="0">
                <a:sym typeface="Colonna MT"/>
              </a:rPr>
              <a:t>4. </a:t>
            </a:r>
            <a:r>
              <a:rPr lang="nl-NL" sz="2000" b="1" cap="all" dirty="0"/>
              <a:t>Trek dan een </a:t>
            </a:r>
            <a:r>
              <a:rPr lang="nl-NL" sz="2000" b="1" u="sng" cap="all" dirty="0"/>
              <a:t>vloeiende lijn </a:t>
            </a:r>
            <a:r>
              <a:rPr lang="nl-NL" sz="2000" b="1" cap="all" dirty="0"/>
              <a:t>, dus niet van punt naar punt, </a:t>
            </a:r>
          </a:p>
          <a:p>
            <a:pPr>
              <a:defRPr/>
            </a:pPr>
            <a:r>
              <a:rPr lang="nl-NL" sz="2000" b="1" cap="all" dirty="0"/>
              <a:t>     om de grafiek te maken.</a:t>
            </a:r>
            <a:endParaRPr lang="nl-NL" sz="2000" dirty="0"/>
          </a:p>
          <a:p>
            <a:pPr>
              <a:defRPr/>
            </a:pPr>
            <a:r>
              <a:rPr lang="nl-NL" sz="2000" b="1" cap="all" dirty="0"/>
              <a:t> </a:t>
            </a:r>
            <a:endParaRPr lang="nl-NL" sz="2000" dirty="0"/>
          </a:p>
          <a:p>
            <a:pPr>
              <a:defRPr/>
            </a:pPr>
            <a:r>
              <a:rPr lang="nl-NL" sz="2000" b="1" cap="all" dirty="0"/>
              <a:t>· Tevens meet je de buigingshoek die de staafjes maken (zie fig. 1)</a:t>
            </a:r>
            <a:endParaRPr lang="nl-NL" sz="2000" dirty="0"/>
          </a:p>
        </p:txBody>
      </p:sp>
      <p:sp>
        <p:nvSpPr>
          <p:cNvPr id="112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Controle proef aardappelstaven.</a:t>
            </a:r>
          </a:p>
        </p:txBody>
      </p:sp>
      <p:pic>
        <p:nvPicPr>
          <p:cNvPr id="11268" name="Picture 5" descr="http://www.bioplek.org/images/osmose4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848100"/>
            <a:ext cx="509111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Grafiek aardappelstaaf</a:t>
            </a:r>
          </a:p>
        </p:txBody>
      </p:sp>
      <p:pic>
        <p:nvPicPr>
          <p:cNvPr id="12291" name="Picture 2" descr="http://ros.demon.nl/ros/Plaatjes/grafiekpapier_8x16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50950"/>
            <a:ext cx="832167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2"/>
          <p:cNvCxnSpPr/>
          <p:nvPr/>
        </p:nvCxnSpPr>
        <p:spPr>
          <a:xfrm>
            <a:off x="649288" y="1020763"/>
            <a:ext cx="17462" cy="58372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>
            <a:stCxn id="12291" idx="1"/>
          </p:cNvCxnSpPr>
          <p:nvPr/>
        </p:nvCxnSpPr>
        <p:spPr>
          <a:xfrm>
            <a:off x="558800" y="3906838"/>
            <a:ext cx="78660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V="1">
            <a:off x="8424863" y="3729038"/>
            <a:ext cx="115887" cy="17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540750" y="3729038"/>
            <a:ext cx="114300" cy="301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8655050" y="3879850"/>
            <a:ext cx="88900" cy="150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699500" y="3879850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468313" y="1954213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485775" y="2622550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77838" y="3262313"/>
            <a:ext cx="179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477838" y="6464300"/>
            <a:ext cx="179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463550" y="5818188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01650" y="5180013"/>
            <a:ext cx="1793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485775" y="4524375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468313" y="1330325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6640513" y="3568700"/>
            <a:ext cx="1544637" cy="9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976313" y="3790950"/>
            <a:ext cx="0" cy="2127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3721100" y="3798888"/>
            <a:ext cx="0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2195513" y="3778250"/>
            <a:ext cx="0" cy="214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8880475" y="3773488"/>
            <a:ext cx="0" cy="2127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8332788" y="3811588"/>
            <a:ext cx="0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1250950" y="3794125"/>
            <a:ext cx="0" cy="2127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3863" y="3803650"/>
            <a:ext cx="0" cy="2127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5243513" y="3817938"/>
            <a:ext cx="0" cy="214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1579563" y="3787775"/>
            <a:ext cx="0" cy="2127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1874838" y="3797300"/>
            <a:ext cx="0" cy="214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66750" y="3778250"/>
            <a:ext cx="0" cy="214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8" name="Tekstvak 31"/>
          <p:cNvSpPr txBox="1">
            <a:spLocks noChangeArrowheads="1"/>
          </p:cNvSpPr>
          <p:nvPr/>
        </p:nvSpPr>
        <p:spPr bwMode="auto">
          <a:xfrm>
            <a:off x="798513" y="868363"/>
            <a:ext cx="307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Lengte staven in cm</a:t>
            </a:r>
          </a:p>
        </p:txBody>
      </p:sp>
      <p:sp>
        <p:nvSpPr>
          <p:cNvPr id="12319" name="Tekstvak 32"/>
          <p:cNvSpPr txBox="1">
            <a:spLocks noChangeArrowheads="1"/>
          </p:cNvSpPr>
          <p:nvPr/>
        </p:nvSpPr>
        <p:spPr bwMode="auto">
          <a:xfrm>
            <a:off x="-106363" y="1719263"/>
            <a:ext cx="6604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5,3</a:t>
            </a:r>
            <a:endParaRPr lang="nl-NL"/>
          </a:p>
        </p:txBody>
      </p:sp>
      <p:sp>
        <p:nvSpPr>
          <p:cNvPr id="12320" name="Tekstvak 45"/>
          <p:cNvSpPr txBox="1">
            <a:spLocks noChangeArrowheads="1"/>
          </p:cNvSpPr>
          <p:nvPr/>
        </p:nvSpPr>
        <p:spPr bwMode="auto">
          <a:xfrm>
            <a:off x="-106363" y="1098550"/>
            <a:ext cx="6604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5,4</a:t>
            </a:r>
            <a:endParaRPr lang="nl-NL"/>
          </a:p>
        </p:txBody>
      </p:sp>
      <p:sp>
        <p:nvSpPr>
          <p:cNvPr id="12321" name="Tekstvak 46"/>
          <p:cNvSpPr txBox="1">
            <a:spLocks noChangeArrowheads="1"/>
          </p:cNvSpPr>
          <p:nvPr/>
        </p:nvSpPr>
        <p:spPr bwMode="auto">
          <a:xfrm>
            <a:off x="-77788" y="3001963"/>
            <a:ext cx="661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5,1</a:t>
            </a:r>
            <a:endParaRPr lang="nl-NL"/>
          </a:p>
        </p:txBody>
      </p:sp>
      <p:sp>
        <p:nvSpPr>
          <p:cNvPr id="12322" name="Tekstvak 47"/>
          <p:cNvSpPr txBox="1">
            <a:spLocks noChangeArrowheads="1"/>
          </p:cNvSpPr>
          <p:nvPr/>
        </p:nvSpPr>
        <p:spPr bwMode="auto">
          <a:xfrm>
            <a:off x="-96838" y="2378075"/>
            <a:ext cx="66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5,2</a:t>
            </a:r>
            <a:endParaRPr lang="nl-NL"/>
          </a:p>
        </p:txBody>
      </p:sp>
      <p:sp>
        <p:nvSpPr>
          <p:cNvPr id="12323" name="Tekstvak 48"/>
          <p:cNvSpPr txBox="1">
            <a:spLocks noChangeArrowheads="1"/>
          </p:cNvSpPr>
          <p:nvPr/>
        </p:nvSpPr>
        <p:spPr bwMode="auto">
          <a:xfrm>
            <a:off x="-82550" y="4294188"/>
            <a:ext cx="66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4,9</a:t>
            </a:r>
            <a:endParaRPr lang="nl-NL"/>
          </a:p>
        </p:txBody>
      </p:sp>
      <p:sp>
        <p:nvSpPr>
          <p:cNvPr id="12324" name="Tekstvak 49"/>
          <p:cNvSpPr txBox="1">
            <a:spLocks noChangeArrowheads="1"/>
          </p:cNvSpPr>
          <p:nvPr/>
        </p:nvSpPr>
        <p:spPr bwMode="auto">
          <a:xfrm>
            <a:off x="-92075" y="3673475"/>
            <a:ext cx="66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5,0</a:t>
            </a:r>
            <a:endParaRPr lang="nl-NL"/>
          </a:p>
        </p:txBody>
      </p:sp>
      <p:sp>
        <p:nvSpPr>
          <p:cNvPr id="12325" name="Tekstvak 50"/>
          <p:cNvSpPr txBox="1">
            <a:spLocks noChangeArrowheads="1"/>
          </p:cNvSpPr>
          <p:nvPr/>
        </p:nvSpPr>
        <p:spPr bwMode="auto">
          <a:xfrm>
            <a:off x="-92075" y="5586413"/>
            <a:ext cx="66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4,7</a:t>
            </a:r>
            <a:endParaRPr lang="nl-NL"/>
          </a:p>
        </p:txBody>
      </p:sp>
      <p:sp>
        <p:nvSpPr>
          <p:cNvPr id="12326" name="Tekstvak 51"/>
          <p:cNvSpPr txBox="1">
            <a:spLocks noChangeArrowheads="1"/>
          </p:cNvSpPr>
          <p:nvPr/>
        </p:nvSpPr>
        <p:spPr bwMode="auto">
          <a:xfrm>
            <a:off x="-85725" y="4924425"/>
            <a:ext cx="66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4,8</a:t>
            </a:r>
          </a:p>
        </p:txBody>
      </p:sp>
      <p:sp>
        <p:nvSpPr>
          <p:cNvPr id="12327" name="Tekstvak 52"/>
          <p:cNvSpPr txBox="1">
            <a:spLocks noChangeArrowheads="1"/>
          </p:cNvSpPr>
          <p:nvPr/>
        </p:nvSpPr>
        <p:spPr bwMode="auto">
          <a:xfrm>
            <a:off x="704850" y="40401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0,2</a:t>
            </a:r>
            <a:endParaRPr lang="nl-NL" sz="1800"/>
          </a:p>
        </p:txBody>
      </p:sp>
      <p:sp>
        <p:nvSpPr>
          <p:cNvPr id="12328" name="Tekstvak 53"/>
          <p:cNvSpPr txBox="1">
            <a:spLocks noChangeArrowheads="1"/>
          </p:cNvSpPr>
          <p:nvPr/>
        </p:nvSpPr>
        <p:spPr bwMode="auto">
          <a:xfrm>
            <a:off x="-79375" y="6234113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4,6</a:t>
            </a:r>
            <a:endParaRPr lang="nl-NL"/>
          </a:p>
        </p:txBody>
      </p:sp>
      <p:sp>
        <p:nvSpPr>
          <p:cNvPr id="12329" name="Tekstvak 59"/>
          <p:cNvSpPr txBox="1">
            <a:spLocks noChangeArrowheads="1"/>
          </p:cNvSpPr>
          <p:nvPr/>
        </p:nvSpPr>
        <p:spPr bwMode="auto">
          <a:xfrm>
            <a:off x="1619250" y="34099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0,8</a:t>
            </a:r>
            <a:endParaRPr lang="nl-NL" sz="1800"/>
          </a:p>
        </p:txBody>
      </p:sp>
      <p:sp>
        <p:nvSpPr>
          <p:cNvPr id="12330" name="Tekstvak 60"/>
          <p:cNvSpPr txBox="1">
            <a:spLocks noChangeArrowheads="1"/>
          </p:cNvSpPr>
          <p:nvPr/>
        </p:nvSpPr>
        <p:spPr bwMode="auto">
          <a:xfrm>
            <a:off x="1296988" y="4032250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0,6</a:t>
            </a:r>
            <a:endParaRPr lang="nl-NL" sz="1800"/>
          </a:p>
        </p:txBody>
      </p:sp>
      <p:sp>
        <p:nvSpPr>
          <p:cNvPr id="12331" name="Tekstvak 61"/>
          <p:cNvSpPr txBox="1">
            <a:spLocks noChangeArrowheads="1"/>
          </p:cNvSpPr>
          <p:nvPr/>
        </p:nvSpPr>
        <p:spPr bwMode="auto">
          <a:xfrm>
            <a:off x="1027113" y="3360738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0,4</a:t>
            </a:r>
            <a:endParaRPr lang="nl-NL" sz="1800"/>
          </a:p>
        </p:txBody>
      </p:sp>
      <p:sp>
        <p:nvSpPr>
          <p:cNvPr id="12332" name="Tekstvak 62"/>
          <p:cNvSpPr txBox="1">
            <a:spLocks noChangeArrowheads="1"/>
          </p:cNvSpPr>
          <p:nvPr/>
        </p:nvSpPr>
        <p:spPr bwMode="auto">
          <a:xfrm>
            <a:off x="1925638" y="40100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1,0</a:t>
            </a:r>
            <a:endParaRPr lang="nl-NL" sz="1800"/>
          </a:p>
        </p:txBody>
      </p:sp>
      <p:sp>
        <p:nvSpPr>
          <p:cNvPr id="12333" name="Tekstvak 63"/>
          <p:cNvSpPr txBox="1">
            <a:spLocks noChangeArrowheads="1"/>
          </p:cNvSpPr>
          <p:nvPr/>
        </p:nvSpPr>
        <p:spPr bwMode="auto">
          <a:xfrm>
            <a:off x="3451225" y="40401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2,0</a:t>
            </a:r>
            <a:endParaRPr lang="nl-NL" sz="1800"/>
          </a:p>
        </p:txBody>
      </p:sp>
      <p:sp>
        <p:nvSpPr>
          <p:cNvPr id="12334" name="Tekstvak 64"/>
          <p:cNvSpPr txBox="1">
            <a:spLocks noChangeArrowheads="1"/>
          </p:cNvSpPr>
          <p:nvPr/>
        </p:nvSpPr>
        <p:spPr bwMode="auto">
          <a:xfrm>
            <a:off x="6503988" y="40306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4,0</a:t>
            </a:r>
            <a:endParaRPr lang="nl-NL" sz="1800"/>
          </a:p>
        </p:txBody>
      </p:sp>
      <p:sp>
        <p:nvSpPr>
          <p:cNvPr id="12335" name="Tekstvak 65"/>
          <p:cNvSpPr txBox="1">
            <a:spLocks noChangeArrowheads="1"/>
          </p:cNvSpPr>
          <p:nvPr/>
        </p:nvSpPr>
        <p:spPr bwMode="auto">
          <a:xfrm>
            <a:off x="4986338" y="39878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/>
              <a:t>3,0</a:t>
            </a:r>
          </a:p>
        </p:txBody>
      </p:sp>
      <p:sp>
        <p:nvSpPr>
          <p:cNvPr id="12336" name="Tekstvak 66"/>
          <p:cNvSpPr txBox="1">
            <a:spLocks noChangeArrowheads="1"/>
          </p:cNvSpPr>
          <p:nvPr/>
        </p:nvSpPr>
        <p:spPr bwMode="auto">
          <a:xfrm>
            <a:off x="8275638" y="334327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10,0</a:t>
            </a:r>
            <a:endParaRPr lang="nl-NL" sz="1800"/>
          </a:p>
        </p:txBody>
      </p:sp>
      <p:sp>
        <p:nvSpPr>
          <p:cNvPr id="12337" name="Tekstvak 67"/>
          <p:cNvSpPr txBox="1">
            <a:spLocks noChangeArrowheads="1"/>
          </p:cNvSpPr>
          <p:nvPr/>
        </p:nvSpPr>
        <p:spPr bwMode="auto">
          <a:xfrm>
            <a:off x="8047038" y="39989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/>
              <a:t>5,0</a:t>
            </a:r>
            <a:endParaRPr lang="nl-NL" sz="1800"/>
          </a:p>
        </p:txBody>
      </p:sp>
      <p:sp>
        <p:nvSpPr>
          <p:cNvPr id="12338" name="Tekstvak 68"/>
          <p:cNvSpPr txBox="1">
            <a:spLocks noChangeArrowheads="1"/>
          </p:cNvSpPr>
          <p:nvPr/>
        </p:nvSpPr>
        <p:spPr bwMode="auto">
          <a:xfrm>
            <a:off x="5256213" y="2800350"/>
            <a:ext cx="351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Concentratie NaCL in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moet je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75" y="1143000"/>
            <a:ext cx="8858250" cy="5715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moet je doen.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1. Vraagstelling</a:t>
            </a:r>
          </a:p>
          <a:p>
            <a:r>
              <a:rPr lang="nl-NL" dirty="0" smtClean="0"/>
              <a:t>2. Hypothese (in grafiek maken)</a:t>
            </a:r>
          </a:p>
          <a:p>
            <a:r>
              <a:rPr lang="nl-NL" dirty="0" smtClean="0"/>
              <a:t>Proef uit voeren</a:t>
            </a:r>
          </a:p>
          <a:p>
            <a:r>
              <a:rPr lang="nl-NL" dirty="0" smtClean="0"/>
              <a:t>3. Werkwijze</a:t>
            </a:r>
          </a:p>
          <a:p>
            <a:r>
              <a:rPr lang="nl-NL" dirty="0" smtClean="0"/>
              <a:t>4. Benodigdheden</a:t>
            </a:r>
          </a:p>
          <a:p>
            <a:endParaRPr lang="nl-NL" dirty="0"/>
          </a:p>
        </p:txBody>
      </p:sp>
      <p:pic>
        <p:nvPicPr>
          <p:cNvPr id="1026" name="Picture 2" descr="klaproos: 03.01 wat ga je vandaag doen | Lachen citaten, Grappige plaatjes,  Grappige dieren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143000"/>
            <a:ext cx="5109306" cy="30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Teken regels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6063" y="996411"/>
            <a:ext cx="5849937" cy="406261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b="1" dirty="0"/>
              <a:t>1. Alles met potlood (HB) (ook namen).</a:t>
            </a:r>
            <a:endParaRPr lang="nl-NL" dirty="0"/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49238" y="1338263"/>
            <a:ext cx="597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2. Altijd titel en vergroting erbij zetten.</a:t>
            </a:r>
            <a:endParaRPr lang="nl-NL" sz="2800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49238" y="1862138"/>
            <a:ext cx="6256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3. Namen buiten de tekening met liniaal.</a:t>
            </a:r>
            <a:endParaRPr lang="nl-NL" sz="28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50825" y="2851150"/>
            <a:ext cx="181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5. Geen SF.</a:t>
            </a:r>
            <a:endParaRPr lang="nl-NL" sz="28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50825" y="2386013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800" b="1"/>
              <a:t>4. Teken groot.</a:t>
            </a:r>
            <a:endParaRPr lang="nl-NL" sz="2800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93688" y="3927475"/>
            <a:ext cx="4630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7. Met strakke lijnen tekenen.</a:t>
            </a:r>
            <a:endParaRPr lang="nl-NL" sz="280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93688" y="4449763"/>
            <a:ext cx="265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/>
              <a:t>8. Niet schetsen.</a:t>
            </a:r>
            <a:endParaRPr lang="nl-NL" sz="2800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46063" y="3403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 dirty="0"/>
              <a:t>6. Niet op de achterkant van je A4 tekenen.</a:t>
            </a:r>
            <a:endParaRPr lang="nl-NL" sz="2800" dirty="0"/>
          </a:p>
        </p:txBody>
      </p:sp>
      <p:pic>
        <p:nvPicPr>
          <p:cNvPr id="3074" name="Picture 2" descr="http://www.sciencecafetilburg.nl/wp-content/uploads/alien-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19338"/>
            <a:ext cx="11255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81" y="3927475"/>
            <a:ext cx="2924021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91184" y="981075"/>
            <a:ext cx="5283819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 smtClean="0">
                <a:solidFill>
                  <a:schemeClr val="bg1"/>
                </a:solidFill>
              </a:rPr>
              <a:t>Practicum: </a:t>
            </a:r>
            <a:r>
              <a:rPr lang="nl-NL" dirty="0">
                <a:solidFill>
                  <a:schemeClr val="bg1"/>
                </a:solidFill>
              </a:rPr>
              <a:t>Mergparenchym van Bies.</a:t>
            </a:r>
          </a:p>
        </p:txBody>
      </p:sp>
      <p:sp>
        <p:nvSpPr>
          <p:cNvPr id="5126" name="Rectangle 2"/>
          <p:cNvSpPr txBox="1">
            <a:spLocks/>
          </p:cNvSpPr>
          <p:nvPr/>
        </p:nvSpPr>
        <p:spPr bwMode="auto">
          <a:xfrm>
            <a:off x="142875" y="71438"/>
            <a:ext cx="58943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>
                <a:solidFill>
                  <a:srgbClr val="003300"/>
                </a:solidFill>
              </a:rPr>
              <a:t>Thema 1. Inleiding in de biologie.</a:t>
            </a:r>
          </a:p>
        </p:txBody>
      </p:sp>
      <p:sp>
        <p:nvSpPr>
          <p:cNvPr id="5127" name="Rechthoek 1"/>
          <p:cNvSpPr>
            <a:spLocks noChangeArrowheads="1"/>
          </p:cNvSpPr>
          <p:nvPr/>
        </p:nvSpPr>
        <p:spPr bwMode="auto">
          <a:xfrm>
            <a:off x="254000" y="1673225"/>
            <a:ext cx="871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Maak een preparaat in water van het merg van Bies. </a:t>
            </a:r>
            <a:endParaRPr lang="nl-NL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898916" y="6345740"/>
            <a:ext cx="19478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Het maken van een preparaat BIOPLEK</a:t>
            </a:r>
          </a:p>
        </p:txBody>
      </p:sp>
      <p:pic>
        <p:nvPicPr>
          <p:cNvPr id="11" name="Picture 26" descr="im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53" y="6345740"/>
            <a:ext cx="412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4000" y="2198515"/>
            <a:ext cx="453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Tek</a:t>
            </a:r>
            <a:r>
              <a:rPr lang="nl-NL" dirty="0" smtClean="0"/>
              <a:t>. 1. Overzichtstekening van </a:t>
            </a:r>
            <a:br>
              <a:rPr lang="nl-NL" dirty="0" smtClean="0"/>
            </a:br>
            <a:r>
              <a:rPr lang="nl-NL" dirty="0" smtClean="0"/>
              <a:t>merg van Bies verg. 100 x.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91184" y="5451118"/>
            <a:ext cx="657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Tek</a:t>
            </a:r>
            <a:r>
              <a:rPr lang="nl-NL" dirty="0" smtClean="0"/>
              <a:t>. 2. Detailtekening van één cel. Verg. 400x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4000" y="2134890"/>
            <a:ext cx="8488217" cy="401652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6147" name="Picture 4" descr="home_icoon">
            <a:hlinkClick r:id="rId4" action="ppaction://hlinksldjump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821815" y="981075"/>
            <a:ext cx="3243196" cy="461665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 smtClean="0">
                <a:solidFill>
                  <a:schemeClr val="bg1"/>
                </a:solidFill>
              </a:rPr>
              <a:t>Practicum: </a:t>
            </a:r>
            <a:r>
              <a:rPr lang="nl-NL" dirty="0" err="1">
                <a:solidFill>
                  <a:schemeClr val="bg1"/>
                </a:solidFill>
              </a:rPr>
              <a:t>plastiden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23850" y="1460500"/>
            <a:ext cx="882015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 dirty="0">
                <a:solidFill>
                  <a:srgbClr val="37441C"/>
                </a:solidFill>
              </a:rPr>
              <a:t>3 soorten </a:t>
            </a:r>
            <a:r>
              <a:rPr lang="nl-NL" sz="2000" b="1" dirty="0" err="1">
                <a:solidFill>
                  <a:srgbClr val="37441C"/>
                </a:solidFill>
              </a:rPr>
              <a:t>plastiden</a:t>
            </a:r>
            <a:r>
              <a:rPr lang="nl-NL" sz="2000" b="1" dirty="0">
                <a:solidFill>
                  <a:srgbClr val="37441C"/>
                </a:solidFill>
              </a:rPr>
              <a:t>: </a:t>
            </a:r>
            <a:r>
              <a:rPr lang="nl-NL" sz="2000" b="1" dirty="0" err="1">
                <a:solidFill>
                  <a:srgbClr val="37441C"/>
                </a:solidFill>
              </a:rPr>
              <a:t>Amyloplasten</a:t>
            </a:r>
            <a:r>
              <a:rPr lang="nl-NL" sz="2000" b="1" dirty="0">
                <a:solidFill>
                  <a:srgbClr val="37441C"/>
                </a:solidFill>
              </a:rPr>
              <a:t>, </a:t>
            </a:r>
            <a:r>
              <a:rPr lang="nl-NL" sz="2000" b="1" dirty="0" err="1">
                <a:solidFill>
                  <a:srgbClr val="37441C"/>
                </a:solidFill>
              </a:rPr>
              <a:t>chromoplasten</a:t>
            </a:r>
            <a:r>
              <a:rPr lang="nl-NL" sz="2000" b="1" dirty="0">
                <a:solidFill>
                  <a:srgbClr val="37441C"/>
                </a:solidFill>
              </a:rPr>
              <a:t> en Chloroplasten.</a:t>
            </a:r>
          </a:p>
          <a:p>
            <a:r>
              <a:rPr lang="nl-NL" sz="2000" b="1" dirty="0" err="1" smtClean="0">
                <a:solidFill>
                  <a:srgbClr val="37441C"/>
                </a:solidFill>
              </a:rPr>
              <a:t>Tek</a:t>
            </a:r>
            <a:r>
              <a:rPr lang="nl-NL" sz="2000" b="1" dirty="0" smtClean="0">
                <a:solidFill>
                  <a:srgbClr val="37441C"/>
                </a:solidFill>
              </a:rPr>
              <a:t> 1. </a:t>
            </a:r>
            <a:r>
              <a:rPr lang="nl-NL" sz="2000" b="1" dirty="0" err="1">
                <a:solidFill>
                  <a:srgbClr val="37441C"/>
                </a:solidFill>
              </a:rPr>
              <a:t>Amyloplasten</a:t>
            </a:r>
            <a:r>
              <a:rPr lang="nl-NL" sz="2000" b="1" dirty="0">
                <a:solidFill>
                  <a:srgbClr val="37441C"/>
                </a:solidFill>
              </a:rPr>
              <a:t> (zetmeelkorrels) in de aardappel.  </a:t>
            </a:r>
          </a:p>
          <a:p>
            <a:r>
              <a:rPr lang="nl-NL" sz="2000" b="1" dirty="0">
                <a:solidFill>
                  <a:srgbClr val="37441C"/>
                </a:solidFill>
              </a:rPr>
              <a:t>Vergroting: 400x</a:t>
            </a:r>
            <a:r>
              <a:rPr lang="nl-NL" sz="2000" b="1" dirty="0" smtClean="0">
                <a:solidFill>
                  <a:srgbClr val="37441C"/>
                </a:solidFill>
              </a:rPr>
              <a:t>.                                         ½ A4 voor </a:t>
            </a:r>
            <a:r>
              <a:rPr lang="nl-NL" sz="2000" b="1" dirty="0" err="1" smtClean="0">
                <a:solidFill>
                  <a:srgbClr val="37441C"/>
                </a:solidFill>
              </a:rPr>
              <a:t>tek</a:t>
            </a:r>
            <a:r>
              <a:rPr lang="nl-NL" sz="2000" b="1" dirty="0" smtClean="0">
                <a:solidFill>
                  <a:srgbClr val="37441C"/>
                </a:solidFill>
              </a:rPr>
              <a:t>. 1 en </a:t>
            </a:r>
            <a:r>
              <a:rPr lang="nl-NL" sz="2000" b="1" dirty="0" err="1" smtClean="0">
                <a:solidFill>
                  <a:srgbClr val="37441C"/>
                </a:solidFill>
              </a:rPr>
              <a:t>tek</a:t>
            </a:r>
            <a:r>
              <a:rPr lang="nl-NL" sz="2000" b="1" dirty="0" smtClean="0">
                <a:solidFill>
                  <a:srgbClr val="37441C"/>
                </a:solidFill>
              </a:rPr>
              <a:t>. 2.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323850" y="2498725"/>
            <a:ext cx="4431129" cy="4002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z="800"/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058988" y="5268913"/>
            <a:ext cx="116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celwand</a:t>
            </a:r>
          </a:p>
        </p:txBody>
      </p:sp>
      <p:sp>
        <p:nvSpPr>
          <p:cNvPr id="6152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Inleiding in de biologie.</a:t>
            </a:r>
          </a:p>
        </p:txBody>
      </p:sp>
      <p:pic>
        <p:nvPicPr>
          <p:cNvPr id="6153" name="Picture 13" descr="http://www.10voorbiologie.nl/afbfczw/zetmeel_en_chromop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787650"/>
            <a:ext cx="53165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24213" y="2663825"/>
            <a:ext cx="2786062" cy="2662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2895600" y="3051175"/>
            <a:ext cx="1497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err="1">
                <a:solidFill>
                  <a:srgbClr val="37441C"/>
                </a:solidFill>
              </a:rPr>
              <a:t>Amyloplast</a:t>
            </a:r>
            <a:endParaRPr lang="nl-NL" sz="2000" b="1" dirty="0">
              <a:solidFill>
                <a:srgbClr val="37441C"/>
              </a:solidFill>
            </a:endParaRP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1527175" y="4935538"/>
            <a:ext cx="531813" cy="531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endCxn id="6155" idx="1"/>
          </p:cNvCxnSpPr>
          <p:nvPr/>
        </p:nvCxnSpPr>
        <p:spPr>
          <a:xfrm flipV="1">
            <a:off x="1944688" y="3251200"/>
            <a:ext cx="950912" cy="212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959351" y="2492673"/>
            <a:ext cx="3822700" cy="39613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z="80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71405" y="6471097"/>
            <a:ext cx="8135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2000" b="1" dirty="0" err="1" smtClean="0">
                <a:solidFill>
                  <a:srgbClr val="37441C"/>
                </a:solidFill>
              </a:rPr>
              <a:t>Tek</a:t>
            </a:r>
            <a:r>
              <a:rPr lang="nl-NL" sz="2000" b="1" dirty="0" smtClean="0">
                <a:solidFill>
                  <a:srgbClr val="37441C"/>
                </a:solidFill>
              </a:rPr>
              <a:t>. 2. </a:t>
            </a:r>
            <a:r>
              <a:rPr lang="nl-NL" sz="2000" b="1" dirty="0" err="1">
                <a:solidFill>
                  <a:srgbClr val="37441C"/>
                </a:solidFill>
              </a:rPr>
              <a:t>Chromoplasten</a:t>
            </a:r>
            <a:r>
              <a:rPr lang="nl-NL" sz="2000" b="1" dirty="0">
                <a:solidFill>
                  <a:srgbClr val="37441C"/>
                </a:solidFill>
              </a:rPr>
              <a:t> in de </a:t>
            </a:r>
            <a:r>
              <a:rPr lang="nl-NL" sz="2000" b="1" dirty="0" smtClean="0">
                <a:solidFill>
                  <a:srgbClr val="37441C"/>
                </a:solidFill>
              </a:rPr>
              <a:t>rozebottel</a:t>
            </a:r>
            <a:r>
              <a:rPr lang="nl-NL" sz="2000" b="1" dirty="0">
                <a:solidFill>
                  <a:srgbClr val="37441C"/>
                </a:solidFill>
              </a:rPr>
              <a:t>.  Vergroting: 400x.</a:t>
            </a: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076901"/>
            <a:ext cx="2984698" cy="223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015956" y="2868498"/>
            <a:ext cx="1200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37441C"/>
                </a:solidFill>
              </a:rPr>
              <a:t>Celwand</a:t>
            </a:r>
            <a:endParaRPr lang="nl-NL" sz="2000" b="1" dirty="0">
              <a:solidFill>
                <a:srgbClr val="37441C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20656" y="6176699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al 19"/>
          <p:cNvSpPr/>
          <p:nvPr/>
        </p:nvSpPr>
        <p:spPr>
          <a:xfrm>
            <a:off x="5138757" y="2717310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550340" y="3619947"/>
            <a:ext cx="16875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err="1">
                <a:solidFill>
                  <a:srgbClr val="37441C"/>
                </a:solidFill>
              </a:rPr>
              <a:t>Chromoplast</a:t>
            </a:r>
            <a:endParaRPr lang="nl-NL" sz="2000" b="1" dirty="0">
              <a:solidFill>
                <a:srgbClr val="3744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T3. Organen en cellen.</a:t>
            </a:r>
          </a:p>
        </p:txBody>
      </p:sp>
      <p:sp>
        <p:nvSpPr>
          <p:cNvPr id="717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352550" y="981075"/>
            <a:ext cx="6181725" cy="461963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</a:rPr>
              <a:t>Practicum 3: plantaardige- en dierlijke cel.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60350" y="1681163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37441C"/>
                </a:solidFill>
              </a:rPr>
              <a:t>Titel. Een plantencel (waterpest) in water.  Vergroting: 400x.</a:t>
            </a: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260350" y="2205038"/>
            <a:ext cx="8199438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3441700" y="2708275"/>
            <a:ext cx="1201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Celwand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3181350" y="4995863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Cytoplasma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619500" y="4400550"/>
            <a:ext cx="74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Kern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2843213" y="3302000"/>
            <a:ext cx="218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Centrale vacuole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059113" y="551021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Bladgroenkorrel</a:t>
            </a: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639763" y="6413500"/>
            <a:ext cx="19796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rgbClr val="37441C"/>
                </a:solidFill>
              </a:rPr>
              <a:t>Plantaardige cel – dierlijke cel BIOPLEK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3059113" y="3821113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Celmembraan</a:t>
            </a:r>
          </a:p>
        </p:txBody>
      </p:sp>
      <p:pic>
        <p:nvPicPr>
          <p:cNvPr id="7182" name="Picture 22" descr="Egeria%20den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08050"/>
            <a:ext cx="1165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3" descr="home_icoon">
            <a:hlinkClick r:id="rId4" action="ppaction://hlinksldjump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6" descr="im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3500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9"/>
          <p:cNvSpPr>
            <a:spLocks noChangeArrowheads="1"/>
          </p:cNvSpPr>
          <p:nvPr/>
        </p:nvSpPr>
        <p:spPr bwMode="auto">
          <a:xfrm>
            <a:off x="2732088" y="6259513"/>
            <a:ext cx="617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37441C"/>
                </a:solidFill>
              </a:rPr>
              <a:t>Titel. Cellen uit wangslijmvlies.  Vergroting: 400x.</a:t>
            </a:r>
          </a:p>
        </p:txBody>
      </p:sp>
      <p:pic>
        <p:nvPicPr>
          <p:cNvPr id="7186" name="Picture 19" descr="dna_wangslij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5083175"/>
            <a:ext cx="12969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al 18"/>
          <p:cNvSpPr/>
          <p:nvPr/>
        </p:nvSpPr>
        <p:spPr>
          <a:xfrm>
            <a:off x="2916238" y="2384425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al 19"/>
          <p:cNvSpPr/>
          <p:nvPr/>
        </p:nvSpPr>
        <p:spPr>
          <a:xfrm>
            <a:off x="5114925" y="2320925"/>
            <a:ext cx="238125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 flipH="1">
            <a:off x="1907705" y="2078038"/>
            <a:ext cx="1246658" cy="4143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H="1" flipV="1">
            <a:off x="6372200" y="6044383"/>
            <a:ext cx="216025" cy="21513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402324" y="2351058"/>
            <a:ext cx="22188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………………………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5414769" y="5647508"/>
            <a:ext cx="22188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………………………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1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Plasmastroming bij Waterpest</a:t>
            </a:r>
          </a:p>
        </p:txBody>
      </p:sp>
      <p:pic>
        <p:nvPicPr>
          <p:cNvPr id="8195" name="Picture 7" descr="C:\Documents and Settings\vor\Mijn documenten\Websites TCC\bi1\Video biologie\1CD\Waterpe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52525"/>
            <a:ext cx="8351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Plasmolyse rode ui. Verg. 400 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1894427"/>
            <a:ext cx="7924800" cy="36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Plasmolyse Rode ui.</a:t>
            </a:r>
          </a:p>
        </p:txBody>
      </p:sp>
      <p:sp>
        <p:nvSpPr>
          <p:cNvPr id="9219" name="Rechthoek 1"/>
          <p:cNvSpPr>
            <a:spLocks noChangeArrowheads="1"/>
          </p:cNvSpPr>
          <p:nvPr/>
        </p:nvSpPr>
        <p:spPr bwMode="auto">
          <a:xfrm>
            <a:off x="385763" y="1123950"/>
            <a:ext cx="7258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Opdracht 8. Plasmolyse bij de rode ui.</a:t>
            </a:r>
            <a:r>
              <a:rPr lang="nl-NL"/>
              <a:t> </a:t>
            </a:r>
            <a:endParaRPr lang="nl-NL" b="1"/>
          </a:p>
          <a:p>
            <a:r>
              <a:rPr lang="nl-NL" b="1"/>
              <a:t>Vergroting 400 x.</a:t>
            </a:r>
            <a:endParaRPr lang="nl-NL"/>
          </a:p>
        </p:txBody>
      </p:sp>
      <p:sp>
        <p:nvSpPr>
          <p:cNvPr id="9220" name="Rechthoek 2"/>
          <p:cNvSpPr>
            <a:spLocks noChangeArrowheads="1"/>
          </p:cNvSpPr>
          <p:nvPr/>
        </p:nvSpPr>
        <p:spPr bwMode="auto">
          <a:xfrm>
            <a:off x="385763" y="2255838"/>
            <a:ext cx="851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/>
              <a:t>Werkwijze: </a:t>
            </a:r>
          </a:p>
          <a:p>
            <a:r>
              <a:rPr lang="nl-NL" sz="2000" b="1"/>
              <a:t>Scheur van de rode buitenzijde de opperhuid eraf en maak hiervan een preparaat in water.</a:t>
            </a:r>
            <a:endParaRPr lang="nl-NL" sz="2000"/>
          </a:p>
          <a:p>
            <a:r>
              <a:rPr lang="nl-NL" sz="2000" b="1"/>
              <a:t>Zuig nu bij 100 x vergroting 10 % NaCl door het preparaat (zie figuur hieronder). </a:t>
            </a:r>
            <a:endParaRPr lang="nl-NL" sz="2000"/>
          </a:p>
        </p:txBody>
      </p:sp>
      <p:sp>
        <p:nvSpPr>
          <p:cNvPr id="9221" name="Rechthoek 3"/>
          <p:cNvSpPr>
            <a:spLocks noChangeArrowheads="1"/>
          </p:cNvSpPr>
          <p:nvPr/>
        </p:nvSpPr>
        <p:spPr bwMode="auto">
          <a:xfrm>
            <a:off x="385763" y="5426075"/>
            <a:ext cx="8137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/>
              <a:t>Tek. één cel in plasmolyse toestand </a:t>
            </a:r>
            <a:r>
              <a:rPr lang="nl-NL" sz="2000" b="1" i="1"/>
              <a:t>bij een vergroting </a:t>
            </a:r>
            <a:endParaRPr lang="nl-NL" sz="2000"/>
          </a:p>
          <a:p>
            <a:r>
              <a:rPr lang="nl-NL" sz="2000" b="1" i="1"/>
              <a:t>van 400 x</a:t>
            </a:r>
            <a:r>
              <a:rPr lang="nl-NL" sz="2000" b="1"/>
              <a:t>. Namen: zie tek. 2. Geef de onderdelen </a:t>
            </a:r>
            <a:endParaRPr lang="nl-NL" sz="2000"/>
          </a:p>
          <a:p>
            <a:r>
              <a:rPr lang="nl-NL" sz="2000" b="1"/>
              <a:t>verschillende kleuren.</a:t>
            </a:r>
            <a:endParaRPr lang="nl-NL" sz="2000"/>
          </a:p>
        </p:txBody>
      </p:sp>
      <p:pic>
        <p:nvPicPr>
          <p:cNvPr id="9222" name="Picture 36">
            <a:hlinkClick r:id="rId3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975225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kstvak 4"/>
          <p:cNvSpPr txBox="1">
            <a:spLocks noChangeArrowheads="1"/>
          </p:cNvSpPr>
          <p:nvPr/>
        </p:nvSpPr>
        <p:spPr bwMode="auto">
          <a:xfrm>
            <a:off x="657225" y="4975225"/>
            <a:ext cx="1042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/>
              <a:t>Plasmolyse rode ui</a:t>
            </a:r>
          </a:p>
        </p:txBody>
      </p:sp>
      <p:sp>
        <p:nvSpPr>
          <p:cNvPr id="6" name="Rechthoek 5"/>
          <p:cNvSpPr/>
          <p:nvPr/>
        </p:nvSpPr>
        <p:spPr>
          <a:xfrm>
            <a:off x="2716213" y="4030663"/>
            <a:ext cx="2760662" cy="1052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825875" y="4164013"/>
            <a:ext cx="628650" cy="73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014788" y="4376738"/>
            <a:ext cx="273050" cy="301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3541713" y="4314825"/>
            <a:ext cx="284162" cy="398463"/>
          </a:xfrm>
          <a:custGeom>
            <a:avLst/>
            <a:gdLst>
              <a:gd name="connsiteX0" fmla="*/ 266330 w 284086"/>
              <a:gd name="connsiteY0" fmla="*/ 71021 h 399495"/>
              <a:gd name="connsiteX1" fmla="*/ 266330 w 284086"/>
              <a:gd name="connsiteY1" fmla="*/ 71021 h 399495"/>
              <a:gd name="connsiteX2" fmla="*/ 177554 w 284086"/>
              <a:gd name="connsiteY2" fmla="*/ 17755 h 399495"/>
              <a:gd name="connsiteX3" fmla="*/ 150921 w 284086"/>
              <a:gd name="connsiteY3" fmla="*/ 0 h 399495"/>
              <a:gd name="connsiteX4" fmla="*/ 97655 w 284086"/>
              <a:gd name="connsiteY4" fmla="*/ 17755 h 399495"/>
              <a:gd name="connsiteX5" fmla="*/ 17756 w 284086"/>
              <a:gd name="connsiteY5" fmla="*/ 106532 h 399495"/>
              <a:gd name="connsiteX6" fmla="*/ 0 w 284086"/>
              <a:gd name="connsiteY6" fmla="*/ 142042 h 399495"/>
              <a:gd name="connsiteX7" fmla="*/ 17756 w 284086"/>
              <a:gd name="connsiteY7" fmla="*/ 319596 h 399495"/>
              <a:gd name="connsiteX8" fmla="*/ 97655 w 284086"/>
              <a:gd name="connsiteY8" fmla="*/ 372862 h 399495"/>
              <a:gd name="connsiteX9" fmla="*/ 133165 w 284086"/>
              <a:gd name="connsiteY9" fmla="*/ 381739 h 399495"/>
              <a:gd name="connsiteX10" fmla="*/ 177554 w 284086"/>
              <a:gd name="connsiteY10" fmla="*/ 399495 h 399495"/>
              <a:gd name="connsiteX11" fmla="*/ 284086 w 284086"/>
              <a:gd name="connsiteY11" fmla="*/ 346229 h 399495"/>
              <a:gd name="connsiteX12" fmla="*/ 284086 w 284086"/>
              <a:gd name="connsiteY12" fmla="*/ 337351 h 399495"/>
              <a:gd name="connsiteX13" fmla="*/ 266330 w 284086"/>
              <a:gd name="connsiteY13" fmla="*/ 71021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086" h="399495">
                <a:moveTo>
                  <a:pt x="266330" y="71021"/>
                </a:moveTo>
                <a:lnTo>
                  <a:pt x="266330" y="71021"/>
                </a:lnTo>
                <a:lnTo>
                  <a:pt x="177554" y="17755"/>
                </a:lnTo>
                <a:cubicBezTo>
                  <a:pt x="168467" y="12163"/>
                  <a:pt x="161591" y="0"/>
                  <a:pt x="150921" y="0"/>
                </a:cubicBezTo>
                <a:cubicBezTo>
                  <a:pt x="132205" y="0"/>
                  <a:pt x="115410" y="11837"/>
                  <a:pt x="97655" y="17755"/>
                </a:cubicBezTo>
                <a:cubicBezTo>
                  <a:pt x="67436" y="47974"/>
                  <a:pt x="45063" y="68985"/>
                  <a:pt x="17756" y="106532"/>
                </a:cubicBezTo>
                <a:cubicBezTo>
                  <a:pt x="9972" y="117235"/>
                  <a:pt x="5919" y="130205"/>
                  <a:pt x="0" y="142042"/>
                </a:cubicBezTo>
                <a:cubicBezTo>
                  <a:pt x="5919" y="201227"/>
                  <a:pt x="3875" y="261759"/>
                  <a:pt x="17756" y="319596"/>
                </a:cubicBezTo>
                <a:cubicBezTo>
                  <a:pt x="29910" y="370239"/>
                  <a:pt x="60792" y="364670"/>
                  <a:pt x="97655" y="372862"/>
                </a:cubicBezTo>
                <a:cubicBezTo>
                  <a:pt x="109565" y="375509"/>
                  <a:pt x="121590" y="377881"/>
                  <a:pt x="133165" y="381739"/>
                </a:cubicBezTo>
                <a:cubicBezTo>
                  <a:pt x="148283" y="386778"/>
                  <a:pt x="162758" y="393576"/>
                  <a:pt x="177554" y="399495"/>
                </a:cubicBezTo>
                <a:cubicBezTo>
                  <a:pt x="201227" y="396113"/>
                  <a:pt x="284086" y="396957"/>
                  <a:pt x="284086" y="346229"/>
                </a:cubicBezTo>
                <a:lnTo>
                  <a:pt x="284086" y="337351"/>
                </a:lnTo>
                <a:lnTo>
                  <a:pt x="266330" y="7102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2" name="Rechte verbindingslijn met pijl 11"/>
          <p:cNvCxnSpPr>
            <a:endCxn id="9" idx="3"/>
          </p:cNvCxnSpPr>
          <p:nvPr/>
        </p:nvCxnSpPr>
        <p:spPr>
          <a:xfrm>
            <a:off x="3836988" y="4514850"/>
            <a:ext cx="450850" cy="127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rije vorm 13"/>
          <p:cNvSpPr/>
          <p:nvPr/>
        </p:nvSpPr>
        <p:spPr>
          <a:xfrm>
            <a:off x="4454525" y="4121150"/>
            <a:ext cx="1873250" cy="798513"/>
          </a:xfrm>
          <a:custGeom>
            <a:avLst/>
            <a:gdLst>
              <a:gd name="connsiteX0" fmla="*/ 26633 w 1873189"/>
              <a:gd name="connsiteY0" fmla="*/ 239697 h 798991"/>
              <a:gd name="connsiteX1" fmla="*/ 26633 w 1873189"/>
              <a:gd name="connsiteY1" fmla="*/ 239697 h 798991"/>
              <a:gd name="connsiteX2" fmla="*/ 17756 w 1873189"/>
              <a:gd name="connsiteY2" fmla="*/ 514905 h 798991"/>
              <a:gd name="connsiteX3" fmla="*/ 8878 w 1873189"/>
              <a:gd name="connsiteY3" fmla="*/ 550416 h 798991"/>
              <a:gd name="connsiteX4" fmla="*/ 0 w 1873189"/>
              <a:gd name="connsiteY4" fmla="*/ 603682 h 798991"/>
              <a:gd name="connsiteX5" fmla="*/ 8878 w 1873189"/>
              <a:gd name="connsiteY5" fmla="*/ 736847 h 798991"/>
              <a:gd name="connsiteX6" fmla="*/ 26633 w 1873189"/>
              <a:gd name="connsiteY6" fmla="*/ 772358 h 798991"/>
              <a:gd name="connsiteX7" fmla="*/ 35511 w 1873189"/>
              <a:gd name="connsiteY7" fmla="*/ 798991 h 798991"/>
              <a:gd name="connsiteX8" fmla="*/ 142043 w 1873189"/>
              <a:gd name="connsiteY8" fmla="*/ 772358 h 798991"/>
              <a:gd name="connsiteX9" fmla="*/ 363985 w 1873189"/>
              <a:gd name="connsiteY9" fmla="*/ 674703 h 798991"/>
              <a:gd name="connsiteX10" fmla="*/ 488272 w 1873189"/>
              <a:gd name="connsiteY10" fmla="*/ 710214 h 798991"/>
              <a:gd name="connsiteX11" fmla="*/ 568171 w 1873189"/>
              <a:gd name="connsiteY11" fmla="*/ 727969 h 798991"/>
              <a:gd name="connsiteX12" fmla="*/ 648070 w 1873189"/>
              <a:gd name="connsiteY12" fmla="*/ 719092 h 798991"/>
              <a:gd name="connsiteX13" fmla="*/ 763480 w 1873189"/>
              <a:gd name="connsiteY13" fmla="*/ 621437 h 798991"/>
              <a:gd name="connsiteX14" fmla="*/ 878890 w 1873189"/>
              <a:gd name="connsiteY14" fmla="*/ 577049 h 798991"/>
              <a:gd name="connsiteX15" fmla="*/ 1012055 w 1873189"/>
              <a:gd name="connsiteY15" fmla="*/ 630315 h 798991"/>
              <a:gd name="connsiteX16" fmla="*/ 1056443 w 1873189"/>
              <a:gd name="connsiteY16" fmla="*/ 612560 h 798991"/>
              <a:gd name="connsiteX17" fmla="*/ 1100831 w 1873189"/>
              <a:gd name="connsiteY17" fmla="*/ 603682 h 798991"/>
              <a:gd name="connsiteX18" fmla="*/ 1198486 w 1873189"/>
              <a:gd name="connsiteY18" fmla="*/ 559294 h 798991"/>
              <a:gd name="connsiteX19" fmla="*/ 1242874 w 1873189"/>
              <a:gd name="connsiteY19" fmla="*/ 550416 h 798991"/>
              <a:gd name="connsiteX20" fmla="*/ 1287262 w 1873189"/>
              <a:gd name="connsiteY20" fmla="*/ 594804 h 798991"/>
              <a:gd name="connsiteX21" fmla="*/ 1313895 w 1873189"/>
              <a:gd name="connsiteY21" fmla="*/ 612560 h 798991"/>
              <a:gd name="connsiteX22" fmla="*/ 1438183 w 1873189"/>
              <a:gd name="connsiteY22" fmla="*/ 665826 h 798991"/>
              <a:gd name="connsiteX23" fmla="*/ 1464816 w 1873189"/>
              <a:gd name="connsiteY23" fmla="*/ 648070 h 798991"/>
              <a:gd name="connsiteX24" fmla="*/ 1491449 w 1873189"/>
              <a:gd name="connsiteY24" fmla="*/ 603682 h 798991"/>
              <a:gd name="connsiteX25" fmla="*/ 1544715 w 1873189"/>
              <a:gd name="connsiteY25" fmla="*/ 585927 h 798991"/>
              <a:gd name="connsiteX26" fmla="*/ 1837678 w 1873189"/>
              <a:gd name="connsiteY26" fmla="*/ 568171 h 798991"/>
              <a:gd name="connsiteX27" fmla="*/ 1873189 w 1873189"/>
              <a:gd name="connsiteY27" fmla="*/ 275208 h 798991"/>
              <a:gd name="connsiteX28" fmla="*/ 1864311 w 1873189"/>
              <a:gd name="connsiteY28" fmla="*/ 53266 h 798991"/>
              <a:gd name="connsiteX29" fmla="*/ 1855433 w 1873189"/>
              <a:gd name="connsiteY29" fmla="*/ 17756 h 798991"/>
              <a:gd name="connsiteX30" fmla="*/ 1695635 w 1873189"/>
              <a:gd name="connsiteY30" fmla="*/ 8878 h 798991"/>
              <a:gd name="connsiteX31" fmla="*/ 1065321 w 1873189"/>
              <a:gd name="connsiteY31" fmla="*/ 0 h 798991"/>
              <a:gd name="connsiteX32" fmla="*/ 861134 w 1873189"/>
              <a:gd name="connsiteY32" fmla="*/ 26633 h 798991"/>
              <a:gd name="connsiteX33" fmla="*/ 541538 w 1873189"/>
              <a:gd name="connsiteY33" fmla="*/ 159798 h 798991"/>
              <a:gd name="connsiteX34" fmla="*/ 435006 w 1873189"/>
              <a:gd name="connsiteY34" fmla="*/ 204187 h 798991"/>
              <a:gd name="connsiteX35" fmla="*/ 363985 w 1873189"/>
              <a:gd name="connsiteY35" fmla="*/ 213064 h 798991"/>
              <a:gd name="connsiteX36" fmla="*/ 257453 w 1873189"/>
              <a:gd name="connsiteY36" fmla="*/ 230820 h 798991"/>
              <a:gd name="connsiteX37" fmla="*/ 17756 w 1873189"/>
              <a:gd name="connsiteY37" fmla="*/ 239697 h 798991"/>
              <a:gd name="connsiteX38" fmla="*/ 8878 w 1873189"/>
              <a:gd name="connsiteY38" fmla="*/ 301841 h 798991"/>
              <a:gd name="connsiteX39" fmla="*/ 26633 w 1873189"/>
              <a:gd name="connsiteY39" fmla="*/ 239697 h 79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3189" h="798991">
                <a:moveTo>
                  <a:pt x="26633" y="239697"/>
                </a:moveTo>
                <a:lnTo>
                  <a:pt x="26633" y="239697"/>
                </a:lnTo>
                <a:cubicBezTo>
                  <a:pt x="23674" y="331433"/>
                  <a:pt x="22992" y="423271"/>
                  <a:pt x="17756" y="514905"/>
                </a:cubicBezTo>
                <a:cubicBezTo>
                  <a:pt x="17060" y="527086"/>
                  <a:pt x="11271" y="538452"/>
                  <a:pt x="8878" y="550416"/>
                </a:cubicBezTo>
                <a:cubicBezTo>
                  <a:pt x="5348" y="568067"/>
                  <a:pt x="2959" y="585927"/>
                  <a:pt x="0" y="603682"/>
                </a:cubicBezTo>
                <a:cubicBezTo>
                  <a:pt x="2959" y="648070"/>
                  <a:pt x="1940" y="692905"/>
                  <a:pt x="8878" y="736847"/>
                </a:cubicBezTo>
                <a:cubicBezTo>
                  <a:pt x="10942" y="749919"/>
                  <a:pt x="21420" y="760194"/>
                  <a:pt x="26633" y="772358"/>
                </a:cubicBezTo>
                <a:cubicBezTo>
                  <a:pt x="30319" y="780959"/>
                  <a:pt x="32552" y="790113"/>
                  <a:pt x="35511" y="798991"/>
                </a:cubicBezTo>
                <a:cubicBezTo>
                  <a:pt x="71022" y="790113"/>
                  <a:pt x="108221" y="786353"/>
                  <a:pt x="142043" y="772358"/>
                </a:cubicBezTo>
                <a:cubicBezTo>
                  <a:pt x="436291" y="650600"/>
                  <a:pt x="185541" y="719315"/>
                  <a:pt x="363985" y="674703"/>
                </a:cubicBezTo>
                <a:cubicBezTo>
                  <a:pt x="500138" y="694154"/>
                  <a:pt x="351213" y="667383"/>
                  <a:pt x="488272" y="710214"/>
                </a:cubicBezTo>
                <a:cubicBezTo>
                  <a:pt x="514313" y="718352"/>
                  <a:pt x="541538" y="722051"/>
                  <a:pt x="568171" y="727969"/>
                </a:cubicBezTo>
                <a:cubicBezTo>
                  <a:pt x="594804" y="725010"/>
                  <a:pt x="624545" y="731924"/>
                  <a:pt x="648070" y="719092"/>
                </a:cubicBezTo>
                <a:cubicBezTo>
                  <a:pt x="692311" y="694961"/>
                  <a:pt x="716445" y="639527"/>
                  <a:pt x="763480" y="621437"/>
                </a:cubicBezTo>
                <a:lnTo>
                  <a:pt x="878890" y="577049"/>
                </a:lnTo>
                <a:cubicBezTo>
                  <a:pt x="923278" y="594804"/>
                  <a:pt x="965176" y="620939"/>
                  <a:pt x="1012055" y="630315"/>
                </a:cubicBezTo>
                <a:cubicBezTo>
                  <a:pt x="1027681" y="633440"/>
                  <a:pt x="1041179" y="617139"/>
                  <a:pt x="1056443" y="612560"/>
                </a:cubicBezTo>
                <a:cubicBezTo>
                  <a:pt x="1070896" y="608224"/>
                  <a:pt x="1086035" y="606641"/>
                  <a:pt x="1100831" y="603682"/>
                </a:cubicBezTo>
                <a:cubicBezTo>
                  <a:pt x="1131564" y="588316"/>
                  <a:pt x="1166642" y="569909"/>
                  <a:pt x="1198486" y="559294"/>
                </a:cubicBezTo>
                <a:cubicBezTo>
                  <a:pt x="1212801" y="554522"/>
                  <a:pt x="1228078" y="553375"/>
                  <a:pt x="1242874" y="550416"/>
                </a:cubicBezTo>
                <a:cubicBezTo>
                  <a:pt x="1257670" y="565212"/>
                  <a:pt x="1271515" y="581025"/>
                  <a:pt x="1287262" y="594804"/>
                </a:cubicBezTo>
                <a:cubicBezTo>
                  <a:pt x="1295292" y="601830"/>
                  <a:pt x="1304528" y="607451"/>
                  <a:pt x="1313895" y="612560"/>
                </a:cubicBezTo>
                <a:cubicBezTo>
                  <a:pt x="1382845" y="650169"/>
                  <a:pt x="1373109" y="644134"/>
                  <a:pt x="1438183" y="665826"/>
                </a:cubicBezTo>
                <a:cubicBezTo>
                  <a:pt x="1447061" y="659907"/>
                  <a:pt x="1457872" y="656171"/>
                  <a:pt x="1464816" y="648070"/>
                </a:cubicBezTo>
                <a:cubicBezTo>
                  <a:pt x="1476045" y="634969"/>
                  <a:pt x="1477829" y="614275"/>
                  <a:pt x="1491449" y="603682"/>
                </a:cubicBezTo>
                <a:cubicBezTo>
                  <a:pt x="1506222" y="592192"/>
                  <a:pt x="1526097" y="587837"/>
                  <a:pt x="1544715" y="585927"/>
                </a:cubicBezTo>
                <a:cubicBezTo>
                  <a:pt x="1642038" y="575945"/>
                  <a:pt x="1740024" y="574090"/>
                  <a:pt x="1837678" y="568171"/>
                </a:cubicBezTo>
                <a:cubicBezTo>
                  <a:pt x="1867751" y="427829"/>
                  <a:pt x="1873189" y="434372"/>
                  <a:pt x="1873189" y="275208"/>
                </a:cubicBezTo>
                <a:cubicBezTo>
                  <a:pt x="1873189" y="201168"/>
                  <a:pt x="1869405" y="127130"/>
                  <a:pt x="1864311" y="53266"/>
                </a:cubicBezTo>
                <a:cubicBezTo>
                  <a:pt x="1863472" y="41094"/>
                  <a:pt x="1867232" y="20861"/>
                  <a:pt x="1855433" y="17756"/>
                </a:cubicBezTo>
                <a:cubicBezTo>
                  <a:pt x="1803841" y="4179"/>
                  <a:pt x="1748970" y="10077"/>
                  <a:pt x="1695635" y="8878"/>
                </a:cubicBezTo>
                <a:lnTo>
                  <a:pt x="1065321" y="0"/>
                </a:lnTo>
                <a:cubicBezTo>
                  <a:pt x="997259" y="8878"/>
                  <a:pt x="926786" y="6604"/>
                  <a:pt x="861134" y="26633"/>
                </a:cubicBezTo>
                <a:cubicBezTo>
                  <a:pt x="750747" y="60310"/>
                  <a:pt x="648070" y="115410"/>
                  <a:pt x="541538" y="159798"/>
                </a:cubicBezTo>
                <a:cubicBezTo>
                  <a:pt x="506027" y="174594"/>
                  <a:pt x="473179" y="199416"/>
                  <a:pt x="435006" y="204187"/>
                </a:cubicBezTo>
                <a:cubicBezTo>
                  <a:pt x="411332" y="207146"/>
                  <a:pt x="387579" y="209525"/>
                  <a:pt x="363985" y="213064"/>
                </a:cubicBezTo>
                <a:cubicBezTo>
                  <a:pt x="328383" y="218404"/>
                  <a:pt x="293347" y="228059"/>
                  <a:pt x="257453" y="230820"/>
                </a:cubicBezTo>
                <a:cubicBezTo>
                  <a:pt x="177735" y="236952"/>
                  <a:pt x="97655" y="236738"/>
                  <a:pt x="17756" y="239697"/>
                </a:cubicBezTo>
                <a:cubicBezTo>
                  <a:pt x="6725" y="283821"/>
                  <a:pt x="8878" y="263007"/>
                  <a:pt x="8878" y="301841"/>
                </a:cubicBezTo>
                <a:lnTo>
                  <a:pt x="26633" y="23969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Plasmolyse rode ui. Verg. 400 x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auto">
          <a:xfrm>
            <a:off x="1093788" y="6402632"/>
            <a:ext cx="13668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003300"/>
                </a:solidFill>
                <a:latin typeface="Arial" charset="0"/>
              </a:rPr>
              <a:t>Plasmolyse rode ui</a:t>
            </a:r>
          </a:p>
        </p:txBody>
      </p:sp>
      <p:pic>
        <p:nvPicPr>
          <p:cNvPr id="10245" name="Picture 26" descr="i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320082"/>
            <a:ext cx="412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67754" y="1430215"/>
            <a:ext cx="323678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Celwand</a:t>
            </a:r>
          </a:p>
          <a:p>
            <a:endParaRPr lang="nl-NL" dirty="0"/>
          </a:p>
          <a:p>
            <a:r>
              <a:rPr lang="nl-NL" dirty="0" smtClean="0"/>
              <a:t>Cytoplasmamembraan</a:t>
            </a:r>
          </a:p>
          <a:p>
            <a:endParaRPr lang="nl-NL" dirty="0"/>
          </a:p>
          <a:p>
            <a:r>
              <a:rPr lang="nl-NL" dirty="0" smtClean="0"/>
              <a:t>Cytoplasma</a:t>
            </a:r>
          </a:p>
          <a:p>
            <a:endParaRPr lang="nl-NL" dirty="0"/>
          </a:p>
          <a:p>
            <a:r>
              <a:rPr lang="nl-NL" dirty="0" smtClean="0"/>
              <a:t>Vacuole membraan</a:t>
            </a:r>
          </a:p>
          <a:p>
            <a:endParaRPr lang="nl-NL" dirty="0"/>
          </a:p>
          <a:p>
            <a:r>
              <a:rPr lang="nl-NL" dirty="0" smtClean="0"/>
              <a:t>Vacuole</a:t>
            </a:r>
          </a:p>
          <a:p>
            <a:endParaRPr lang="nl-NL" dirty="0"/>
          </a:p>
          <a:p>
            <a:r>
              <a:rPr lang="nl-NL" dirty="0" err="1" smtClean="0"/>
              <a:t>Plasmalemmadraad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15246</TotalTime>
  <Words>777</Words>
  <Application>Microsoft Office PowerPoint</Application>
  <PresentationFormat>Diavoorstelling (4:3)</PresentationFormat>
  <Paragraphs>194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Colonna MT</vt:lpstr>
      <vt:lpstr>Times New Roman</vt:lpstr>
      <vt:lpstr>Trebuchet MS</vt:lpstr>
      <vt:lpstr>Biologie lessen</vt:lpstr>
      <vt:lpstr>Thema 1. Inleiding in de biologie.</vt:lpstr>
      <vt:lpstr>Teken regels </vt:lpstr>
      <vt:lpstr>PowerPoint-presentatie</vt:lpstr>
      <vt:lpstr>Thema 1. Inleiding in de biologie.</vt:lpstr>
      <vt:lpstr>T3. Organen en cellen.</vt:lpstr>
      <vt:lpstr>Plasmastroming bij Waterpest</vt:lpstr>
      <vt:lpstr>Plasmolyse rode ui. Verg. 400 x</vt:lpstr>
      <vt:lpstr>Plasmolyse Rode ui.</vt:lpstr>
      <vt:lpstr>Plasmolyse rode ui. Verg. 400 x</vt:lpstr>
      <vt:lpstr>Osmose bij aardappelcellen.</vt:lpstr>
      <vt:lpstr>Controle proef aardappelstaven.</vt:lpstr>
      <vt:lpstr>Grafiek aardappelstaaf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96</cp:revision>
  <dcterms:created xsi:type="dcterms:W3CDTF">2009-01-13T13:03:19Z</dcterms:created>
  <dcterms:modified xsi:type="dcterms:W3CDTF">2020-09-16T14:52:11Z</dcterms:modified>
</cp:coreProperties>
</file>