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6" r:id="rId2"/>
    <p:sldId id="288" r:id="rId3"/>
    <p:sldId id="283" r:id="rId4"/>
    <p:sldId id="277" r:id="rId5"/>
    <p:sldId id="278" r:id="rId6"/>
    <p:sldId id="274" r:id="rId7"/>
    <p:sldId id="275" r:id="rId8"/>
    <p:sldId id="273" r:id="rId9"/>
    <p:sldId id="289" r:id="rId10"/>
    <p:sldId id="290" r:id="rId11"/>
    <p:sldId id="281" r:id="rId12"/>
    <p:sldId id="280" r:id="rId13"/>
    <p:sldId id="279" r:id="rId14"/>
    <p:sldId id="285" r:id="rId15"/>
    <p:sldId id="286" r:id="rId16"/>
    <p:sldId id="287" r:id="rId17"/>
    <p:sldId id="284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8000"/>
    <a:srgbClr val="FF0000"/>
    <a:srgbClr val="CC0000"/>
    <a:srgbClr val="0000FF"/>
    <a:srgbClr val="37441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93" autoAdjust="0"/>
  </p:normalViewPr>
  <p:slideViewPr>
    <p:cSldViewPr snapToGrid="0">
      <p:cViewPr>
        <p:scale>
          <a:sx n="107" d="100"/>
          <a:sy n="107" d="100"/>
        </p:scale>
        <p:origin x="-492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B60ACA3-5F20-496B-B8F1-D6D71A479510}" type="datetimeFigureOut">
              <a:rPr lang="nl-NL"/>
              <a:pPr>
                <a:defRPr/>
              </a:pPr>
              <a:t>16-4-2015</a:t>
            </a:fld>
            <a:endParaRPr lang="nl-NL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BD055EA-DA99-44E4-A7ED-A55357CD39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47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F0E378-11E2-4DE5-AC4E-B38FAEBE4E5D}" type="datetimeFigureOut">
              <a:rPr lang="nl-NL"/>
              <a:pPr>
                <a:defRPr/>
              </a:pPr>
              <a:t>16-4-2015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2078FE5-2A36-47E6-9BE0-CBA84E117E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654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59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5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2844" y="71415"/>
            <a:ext cx="7286676" cy="642942"/>
          </a:xfr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2844" y="857232"/>
            <a:ext cx="8858312" cy="5715040"/>
          </a:xfrm>
        </p:spPr>
        <p:txBody>
          <a:bodyPr/>
          <a:lstStyle>
            <a:lvl1pPr marL="0" indent="0" algn="l">
              <a:buNone/>
              <a:defRPr>
                <a:solidFill>
                  <a:srgbClr val="37441C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915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930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352956" cy="56436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832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43545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42844" y="1500174"/>
            <a:ext cx="4354544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857232"/>
            <a:ext cx="4356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356131" cy="50720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8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7858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42875" y="71438"/>
            <a:ext cx="721518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42875" y="857250"/>
            <a:ext cx="88582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9" name="Picture 4" descr="http://mail.google.com/mail/?attid=0.1&amp;disp=emb&amp;view=att&amp;th=11ecfebf3cf534c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8738"/>
            <a:ext cx="16430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dianummer 5"/>
          <p:cNvSpPr txBox="1">
            <a:spLocks/>
          </p:cNvSpPr>
          <p:nvPr userDrawn="1"/>
        </p:nvSpPr>
        <p:spPr>
          <a:xfrm>
            <a:off x="7296150" y="6564313"/>
            <a:ext cx="1776413" cy="293687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© 2009 </a:t>
            </a:r>
            <a:r>
              <a:rPr lang="nl-NL" sz="800" dirty="0" err="1" smtClean="0">
                <a:solidFill>
                  <a:srgbClr val="37441C"/>
                </a:solidFill>
                <a:latin typeface="+mn-lt"/>
                <a:cs typeface="+mn-cs"/>
              </a:rPr>
              <a:t>Biosoft</a:t>
            </a:r>
            <a:r>
              <a:rPr lang="nl-NL" sz="800" dirty="0" smtClean="0">
                <a:solidFill>
                  <a:srgbClr val="37441C"/>
                </a:solidFill>
                <a:latin typeface="+mn-lt"/>
                <a:cs typeface="+mn-cs"/>
              </a:rPr>
              <a:t>  TCC - Lyceumstraat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8" r:id="rId2"/>
    <p:sldLayoutId id="2147483735" r:id="rId3"/>
    <p:sldLayoutId id="2147483736" r:id="rId4"/>
    <p:sldLayoutId id="2147483737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300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30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vakken.tcc-lyceumstraat.nl/bi1/Video%20biologie/Practica/Mosquito%20life%20cycle.flv" TargetMode="External"/><Relationship Id="rId3" Type="http://schemas.openxmlformats.org/officeDocument/2006/relationships/slide" Target="slide5.xml"/><Relationship Id="rId7" Type="http://schemas.openxmlformats.org/officeDocument/2006/relationships/image" Target="../media/image28.pn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8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1.pn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teleblik.nl/media/1189500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8.jpeg"/><Relationship Id="rId7" Type="http://schemas.openxmlformats.org/officeDocument/2006/relationships/image" Target="../media/image3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Start%20Biologie%20voor%20jou.ppt" TargetMode="External"/><Relationship Id="rId11" Type="http://schemas.openxmlformats.org/officeDocument/2006/relationships/image" Target="../media/image36.png"/><Relationship Id="rId5" Type="http://schemas.openxmlformats.org/officeDocument/2006/relationships/image" Target="../media/image32.jpeg"/><Relationship Id="rId10" Type="http://schemas.openxmlformats.org/officeDocument/2006/relationships/hyperlink" Target="http://www.schooltv.nl/beeldbank/clip/20030611_mossel01" TargetMode="External"/><Relationship Id="rId4" Type="http://schemas.openxmlformats.org/officeDocument/2006/relationships/hyperlink" Target="Flipchart%20leeg.flp" TargetMode="Externa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" Target="slide1.xml"/><Relationship Id="rId7" Type="http://schemas.openxmlformats.org/officeDocument/2006/relationships/hyperlink" Target="Start%20Biologie%20voor%20jou.ppt" TargetMode="External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hyperlink" Target="Flipchart%20leeg.flp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1.jpeg"/><Relationship Id="rId2" Type="http://schemas.openxmlformats.org/officeDocument/2006/relationships/hyperlink" Target="http://www.bioplek.org/animaties/bloed/bloedsamenstell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Thema 1. Ordening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857250"/>
            <a:ext cx="9144000" cy="5715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nl-NL" sz="2000" b="1" dirty="0" smtClean="0"/>
              <a:t>Opdracht.  </a:t>
            </a:r>
            <a:r>
              <a:rPr lang="nl-NL" sz="2000" b="1" dirty="0"/>
              <a:t>Determineren m.b.v. de </a:t>
            </a:r>
            <a:r>
              <a:rPr lang="nl-NL" sz="2000" b="1" dirty="0" smtClean="0"/>
              <a:t>Nederlandse </a:t>
            </a:r>
            <a:r>
              <a:rPr lang="nl-NL" sz="2000" b="1" dirty="0"/>
              <a:t>flora</a:t>
            </a:r>
            <a:r>
              <a:rPr lang="nl-NL" sz="2000" b="1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endParaRPr lang="nl-NL" sz="2000" dirty="0"/>
          </a:p>
          <a:p>
            <a:pPr>
              <a:defRPr/>
            </a:pPr>
            <a:r>
              <a:rPr lang="nl-NL" sz="2000" b="1" dirty="0"/>
              <a:t>Je krijgt verschillende bloeiende planten voor je. </a:t>
            </a:r>
            <a:endParaRPr lang="nl-NL" sz="2000" dirty="0"/>
          </a:p>
          <a:p>
            <a:pPr>
              <a:defRPr/>
            </a:pPr>
            <a:r>
              <a:rPr lang="nl-NL" sz="2000" b="1" dirty="0" smtClean="0"/>
              <a:t>Probeer m.b.v. tabel </a:t>
            </a:r>
            <a:r>
              <a:rPr lang="nl-NL" sz="2000" b="1" dirty="0"/>
              <a:t>2 </a:t>
            </a:r>
            <a:r>
              <a:rPr lang="nl-NL" sz="2000" b="1" dirty="0" smtClean="0"/>
              <a:t>(blz. 21) eerst </a:t>
            </a:r>
            <a:r>
              <a:rPr lang="nl-NL" sz="2000" b="1" dirty="0"/>
              <a:t>de </a:t>
            </a:r>
            <a:r>
              <a:rPr lang="nl-NL" sz="2000" b="1" dirty="0" smtClean="0"/>
              <a:t>familie </a:t>
            </a:r>
            <a:r>
              <a:rPr lang="nl-NL" sz="2000" b="1" dirty="0"/>
              <a:t>te bepalen van de plant</a:t>
            </a:r>
            <a:r>
              <a:rPr lang="nl-NL" sz="2000" b="1" dirty="0" smtClean="0"/>
              <a:t>.</a:t>
            </a:r>
            <a:endParaRPr lang="nl-NL" sz="2000" dirty="0"/>
          </a:p>
          <a:p>
            <a:pPr>
              <a:defRPr/>
            </a:pPr>
            <a:r>
              <a:rPr lang="nl-NL" sz="2000" b="1" dirty="0"/>
              <a:t>Probeer </a:t>
            </a:r>
            <a:r>
              <a:rPr lang="nl-NL" sz="2000" b="1" dirty="0" smtClean="0"/>
              <a:t>dan </a:t>
            </a:r>
            <a:r>
              <a:rPr lang="nl-NL" sz="2000" b="1" dirty="0"/>
              <a:t>de geslachts- en soortnaam te </a:t>
            </a:r>
            <a:r>
              <a:rPr lang="nl-NL" sz="2000" b="1" dirty="0" smtClean="0"/>
              <a:t>bepalen </a:t>
            </a:r>
            <a:r>
              <a:rPr lang="nl-NL" sz="2000" b="1" dirty="0"/>
              <a:t>van de plant.</a:t>
            </a:r>
            <a:endParaRPr lang="nl-NL" sz="2000" dirty="0"/>
          </a:p>
          <a:p>
            <a:pPr marL="0" indent="0">
              <a:buFont typeface="Arial" charset="0"/>
              <a:buNone/>
              <a:defRPr/>
            </a:pPr>
            <a:r>
              <a:rPr lang="nl-NL" sz="2000" b="1" dirty="0" smtClean="0"/>
              <a:t>     LET </a:t>
            </a:r>
            <a:r>
              <a:rPr lang="nl-NL" sz="2000" b="1" dirty="0"/>
              <a:t>OP! Op blz. </a:t>
            </a:r>
            <a:r>
              <a:rPr lang="nl-NL" sz="2000" b="1" dirty="0" smtClean="0"/>
              <a:t>371 </a:t>
            </a:r>
            <a:r>
              <a:rPr lang="nl-NL" sz="2000" b="1" dirty="0"/>
              <a:t>staat een begrippenlijst.</a:t>
            </a:r>
            <a:endParaRPr lang="nl-NL" sz="2000" dirty="0"/>
          </a:p>
          <a:p>
            <a:pPr>
              <a:defRPr/>
            </a:pPr>
            <a:r>
              <a:rPr lang="nl-NL" sz="2000" b="1" dirty="0"/>
              <a:t>Noteer de stappen die je doet.</a:t>
            </a:r>
            <a:endParaRPr lang="nl-NL" sz="2000" dirty="0"/>
          </a:p>
          <a:p>
            <a:pPr>
              <a:defRPr/>
            </a:pPr>
            <a:r>
              <a:rPr lang="nl-NL" sz="2000" b="1" dirty="0"/>
              <a:t>Voorbeeld.</a:t>
            </a:r>
            <a:endParaRPr lang="nl-NL" sz="2000" dirty="0"/>
          </a:p>
          <a:p>
            <a:pPr>
              <a:defRPr/>
            </a:pPr>
            <a:r>
              <a:rPr lang="nl-NL" sz="2000" b="1" dirty="0"/>
              <a:t>Tabel </a:t>
            </a:r>
            <a:r>
              <a:rPr lang="nl-NL" sz="2000" b="1" dirty="0" smtClean="0"/>
              <a:t>2.  </a:t>
            </a:r>
            <a:r>
              <a:rPr lang="nl-NL" sz="2000" b="1" dirty="0"/>
              <a:t>1-2-3-5-71-86 fam. </a:t>
            </a:r>
            <a:r>
              <a:rPr lang="nl-NL" sz="2000" b="1" dirty="0" err="1" smtClean="0"/>
              <a:t>Robertica</a:t>
            </a:r>
            <a:r>
              <a:rPr lang="nl-NL" sz="2000" b="1" dirty="0" smtClean="0"/>
              <a:t> </a:t>
            </a:r>
            <a:r>
              <a:rPr lang="nl-NL" sz="2000" b="1" dirty="0"/>
              <a:t>blz. 267</a:t>
            </a:r>
            <a:endParaRPr lang="nl-NL" sz="2000" dirty="0"/>
          </a:p>
          <a:p>
            <a:pPr>
              <a:defRPr/>
            </a:pPr>
            <a:r>
              <a:rPr lang="nl-NL" sz="2000" b="1" dirty="0"/>
              <a:t>Blz. 267. 1-2-5 geslacht </a:t>
            </a:r>
            <a:r>
              <a:rPr lang="nl-NL" sz="2000" b="1" dirty="0" err="1" smtClean="0"/>
              <a:t>Titiarium</a:t>
            </a:r>
            <a:r>
              <a:rPr lang="nl-NL" sz="2000" b="1" dirty="0" smtClean="0"/>
              <a:t> </a:t>
            </a:r>
            <a:r>
              <a:rPr lang="nl-NL" sz="2000" b="1" dirty="0"/>
              <a:t>blz. 269.</a:t>
            </a:r>
            <a:endParaRPr lang="nl-NL" sz="2000" dirty="0"/>
          </a:p>
          <a:p>
            <a:pPr>
              <a:defRPr/>
            </a:pPr>
            <a:r>
              <a:rPr lang="nl-NL" sz="2000" b="1" dirty="0"/>
              <a:t>Blz. 269. 1-4-6-8 Soort </a:t>
            </a:r>
            <a:r>
              <a:rPr lang="nl-NL" sz="2000" b="1" dirty="0" err="1" smtClean="0"/>
              <a:t>Titiarium</a:t>
            </a:r>
            <a:r>
              <a:rPr lang="nl-NL" sz="2000" b="1" dirty="0" smtClean="0"/>
              <a:t> </a:t>
            </a:r>
            <a:r>
              <a:rPr lang="nl-NL" sz="2000" b="1" dirty="0" err="1"/>
              <a:t>rosinia</a:t>
            </a:r>
            <a:r>
              <a:rPr lang="nl-NL" sz="2000" b="1" dirty="0"/>
              <a:t>, Vaag kruiskruid.</a:t>
            </a:r>
            <a:endParaRPr lang="nl-NL" sz="2000" dirty="0"/>
          </a:p>
          <a:p>
            <a:pPr>
              <a:defRPr/>
            </a:pPr>
            <a:endParaRPr lang="nl-NL" dirty="0"/>
          </a:p>
        </p:txBody>
      </p:sp>
      <p:pic>
        <p:nvPicPr>
          <p:cNvPr id="3076" name="Picture 2" descr="http://www.yvonnevandermey.nl/wp-content/gallery/wilde-bloemen/veldje-klaprozen-en-wilde-bloemen-copyr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3344863"/>
            <a:ext cx="1890713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42875" y="71438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Thema </a:t>
            </a:r>
            <a:r>
              <a:rPr lang="nl-NL" dirty="0" smtClean="0"/>
              <a:t>1. Ordening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0" y="2901137"/>
            <a:ext cx="3810000" cy="355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4535996" y="3140968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Oog</a:t>
            </a:r>
            <a:endParaRPr lang="nl-NL" sz="2000" b="1" dirty="0">
              <a:latin typeface="Trebuchet MS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550794" y="3444969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Hersenen</a:t>
            </a:r>
            <a:endParaRPr lang="nl-NL" sz="2000" b="1" dirty="0">
              <a:latin typeface="Trebuchet MS" pitchFamily="34" charset="0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4623210" y="4325710"/>
            <a:ext cx="3231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Zwempoten met kieuwen</a:t>
            </a:r>
            <a:endParaRPr lang="nl-NL" sz="2000" b="1" dirty="0">
              <a:latin typeface="Trebuchet MS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611004" y="4813313"/>
            <a:ext cx="418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smtClean="0">
                <a:latin typeface="Trebuchet MS" pitchFamily="34" charset="0"/>
              </a:rPr>
              <a:t>Darmkanaal met buisvormig hart</a:t>
            </a:r>
            <a:endParaRPr lang="nl-NL" sz="2000" b="1" dirty="0">
              <a:latin typeface="Trebuchet MS" pitchFamily="34" charset="0"/>
            </a:endParaRPr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187624" y="3341023"/>
            <a:ext cx="342338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1417302" y="4520278"/>
            <a:ext cx="319370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>
            <a:endCxn id="11" idx="1"/>
          </p:cNvCxnSpPr>
          <p:nvPr/>
        </p:nvCxnSpPr>
        <p:spPr>
          <a:xfrm>
            <a:off x="974020" y="3541078"/>
            <a:ext cx="3576774" cy="10394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2627784" y="4641726"/>
            <a:ext cx="2041574" cy="3716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593661" y="1189582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De pekelkreeft.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006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Thema 1. Ordening.</a:t>
            </a:r>
          </a:p>
        </p:txBody>
      </p:sp>
      <p:sp>
        <p:nvSpPr>
          <p:cNvPr id="11267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52700" y="981075"/>
            <a:ext cx="3813175" cy="461963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chemeClr val="bg1"/>
                </a:solidFill>
              </a:rPr>
              <a:t>Practicum 5: De Watervlo.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388" y="1557338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Waar moet je tekenen? blz. 83. 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60350" y="1989138"/>
            <a:ext cx="882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37441C"/>
                </a:solidFill>
              </a:rPr>
              <a:t>Titel. Watervlo.  Vergroting: 40x.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300788" y="2781300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Oog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300788" y="2349500"/>
            <a:ext cx="139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Voelspriet</a:t>
            </a:r>
          </a:p>
        </p:txBody>
      </p:sp>
      <p:pic>
        <p:nvPicPr>
          <p:cNvPr id="11273" name="Picture 9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5686425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300788" y="3752850"/>
            <a:ext cx="1030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Eieren 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6300788" y="4508500"/>
            <a:ext cx="1577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Darmkanaal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6319838" y="3284538"/>
            <a:ext cx="700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Hart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300788" y="5157788"/>
            <a:ext cx="1208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Kieuwen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1331913" y="2565400"/>
            <a:ext cx="489585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1979613" y="3068638"/>
            <a:ext cx="42481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3635375" y="3500438"/>
            <a:ext cx="2663825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3995738" y="4724400"/>
            <a:ext cx="2303462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3203575" y="5373688"/>
            <a:ext cx="3095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flipV="1">
            <a:off x="3995738" y="4005263"/>
            <a:ext cx="23034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Thema 1. Ordening.</a:t>
            </a:r>
          </a:p>
        </p:txBody>
      </p:sp>
      <p:sp>
        <p:nvSpPr>
          <p:cNvPr id="12291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732088" y="981075"/>
            <a:ext cx="3468687" cy="457200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chemeClr val="bg1"/>
                </a:solidFill>
              </a:rPr>
              <a:t>Practicum 5: Muggelarf.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79388" y="1557338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b="1">
                <a:solidFill>
                  <a:srgbClr val="FF0000"/>
                </a:solidFill>
              </a:rPr>
              <a:t>Waar moet je tekenen? blz. 83. Alleen de kop 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60350" y="1989138"/>
            <a:ext cx="882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37441C"/>
                </a:solidFill>
              </a:rPr>
              <a:t>Titel. De Muggelarf.  Vergroting: 40x.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7164388" y="2636838"/>
            <a:ext cx="139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Voelspriet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7092950" y="4221163"/>
            <a:ext cx="1597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Ballasttanks</a:t>
            </a:r>
          </a:p>
        </p:txBody>
      </p:sp>
      <p:pic>
        <p:nvPicPr>
          <p:cNvPr id="12297" name="Picture 12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22669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20938"/>
            <a:ext cx="1993900" cy="384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0" name="Text Box 15"/>
          <p:cNvSpPr txBox="1">
            <a:spLocks noChangeArrowheads="1"/>
          </p:cNvSpPr>
          <p:nvPr/>
        </p:nvSpPr>
        <p:spPr bwMode="auto">
          <a:xfrm>
            <a:off x="7380288" y="3284538"/>
            <a:ext cx="63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Oog</a:t>
            </a:r>
          </a:p>
        </p:txBody>
      </p:sp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2627313" y="3860800"/>
            <a:ext cx="2195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Darmkanaal met </a:t>
            </a:r>
          </a:p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buisvormig hart</a:t>
            </a:r>
          </a:p>
        </p:txBody>
      </p:sp>
      <p:sp>
        <p:nvSpPr>
          <p:cNvPr id="12302" name="Line 19"/>
          <p:cNvSpPr>
            <a:spLocks noChangeShapeType="1"/>
          </p:cNvSpPr>
          <p:nvPr/>
        </p:nvSpPr>
        <p:spPr bwMode="auto">
          <a:xfrm>
            <a:off x="1331913" y="4221163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303" name="Line 20"/>
          <p:cNvSpPr>
            <a:spLocks noChangeShapeType="1"/>
          </p:cNvSpPr>
          <p:nvPr/>
        </p:nvSpPr>
        <p:spPr bwMode="auto">
          <a:xfrm>
            <a:off x="1187450" y="3429000"/>
            <a:ext cx="1655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304" name="Line 21"/>
          <p:cNvSpPr>
            <a:spLocks noChangeShapeType="1"/>
          </p:cNvSpPr>
          <p:nvPr/>
        </p:nvSpPr>
        <p:spPr bwMode="auto">
          <a:xfrm>
            <a:off x="5580063" y="2781300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305" name="Line 22"/>
          <p:cNvSpPr>
            <a:spLocks noChangeShapeType="1"/>
          </p:cNvSpPr>
          <p:nvPr/>
        </p:nvSpPr>
        <p:spPr bwMode="auto">
          <a:xfrm>
            <a:off x="5724525" y="3500438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306" name="Line 23"/>
          <p:cNvSpPr>
            <a:spLocks noChangeShapeType="1"/>
          </p:cNvSpPr>
          <p:nvPr/>
        </p:nvSpPr>
        <p:spPr bwMode="auto">
          <a:xfrm>
            <a:off x="5508625" y="4437063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307" name="Line 24"/>
          <p:cNvSpPr>
            <a:spLocks noChangeShapeType="1"/>
          </p:cNvSpPr>
          <p:nvPr/>
        </p:nvSpPr>
        <p:spPr bwMode="auto">
          <a:xfrm>
            <a:off x="1116013" y="5734050"/>
            <a:ext cx="1800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2987675" y="5516563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Adembuis</a:t>
            </a:r>
          </a:p>
        </p:txBody>
      </p:sp>
      <p:pic>
        <p:nvPicPr>
          <p:cNvPr id="12309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08050"/>
            <a:ext cx="1968500" cy="133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10" name="Text Box 27"/>
          <p:cNvSpPr txBox="1">
            <a:spLocks noChangeArrowheads="1"/>
          </p:cNvSpPr>
          <p:nvPr/>
        </p:nvSpPr>
        <p:spPr bwMode="auto">
          <a:xfrm>
            <a:off x="2987675" y="3213100"/>
            <a:ext cx="633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rgbClr val="37441C"/>
                </a:solidFill>
              </a:rPr>
              <a:t>Kop</a:t>
            </a:r>
          </a:p>
        </p:txBody>
      </p:sp>
      <p:sp>
        <p:nvSpPr>
          <p:cNvPr id="12311" name="Text Box 21"/>
          <p:cNvSpPr txBox="1">
            <a:spLocks noChangeArrowheads="1"/>
          </p:cNvSpPr>
          <p:nvPr/>
        </p:nvSpPr>
        <p:spPr bwMode="auto">
          <a:xfrm>
            <a:off x="7589838" y="5981700"/>
            <a:ext cx="1366837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003300"/>
                </a:solidFill>
              </a:rPr>
              <a:t>Levenscyclus mug</a:t>
            </a:r>
          </a:p>
        </p:txBody>
      </p:sp>
      <p:pic>
        <p:nvPicPr>
          <p:cNvPr id="12312" name="Picture 25" descr="youtube-logo(2)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5908675"/>
            <a:ext cx="384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Thema 1. Ordening.</a:t>
            </a:r>
          </a:p>
        </p:txBody>
      </p:sp>
      <p:sp>
        <p:nvSpPr>
          <p:cNvPr id="13315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1978025" y="981075"/>
            <a:ext cx="4949825" cy="461963"/>
          </a:xfrm>
          <a:prstGeom prst="rect">
            <a:avLst/>
          </a:prstGeom>
          <a:solidFill>
            <a:srgbClr val="3744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nl-NL">
                <a:solidFill>
                  <a:schemeClr val="bg1"/>
                </a:solidFill>
              </a:rPr>
              <a:t>Practicum 5: Het pantoffeldiertje.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179388" y="1557338"/>
            <a:ext cx="91725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2000" b="1">
                <a:solidFill>
                  <a:srgbClr val="FF0000"/>
                </a:solidFill>
              </a:rPr>
              <a:t>Wat moet je doen? </a:t>
            </a:r>
            <a:r>
              <a:rPr lang="nl-NL" sz="2000" b="1"/>
              <a:t>Je krijgt een kweek van pantoffeldiertjes op je objectglas.</a:t>
            </a:r>
            <a:endParaRPr lang="nl-NL" sz="2000"/>
          </a:p>
          <a:p>
            <a:r>
              <a:rPr lang="nl-NL" sz="2000" b="1"/>
              <a:t>Maak een tekening van 1 pantoffeldiertje met een vergroting van 400 of 100x. Vermeld: </a:t>
            </a:r>
            <a:r>
              <a:rPr lang="nl-NL" sz="2000" b="1" i="1"/>
              <a:t>trilharen - cytoplasma - celmembraam - vacuole (kloppend).</a:t>
            </a:r>
          </a:p>
          <a:p>
            <a:r>
              <a:rPr lang="nl-NL" sz="2000" b="1" i="1">
                <a:solidFill>
                  <a:srgbClr val="FF0000"/>
                </a:solidFill>
              </a:rPr>
              <a:t>Tekening </a:t>
            </a:r>
          </a:p>
          <a:p>
            <a:r>
              <a:rPr lang="nl-NL" sz="2000" b="1" i="1">
                <a:solidFill>
                  <a:srgbClr val="FF0000"/>
                </a:solidFill>
              </a:rPr>
              <a:t>maken </a:t>
            </a:r>
          </a:p>
          <a:p>
            <a:r>
              <a:rPr lang="nl-NL" sz="2000" b="1" i="1">
                <a:solidFill>
                  <a:srgbClr val="FF0000"/>
                </a:solidFill>
              </a:rPr>
              <a:t>op blz. 83</a:t>
            </a:r>
          </a:p>
          <a:p>
            <a:r>
              <a:rPr lang="nl-NL" sz="2000" b="1" i="1">
                <a:solidFill>
                  <a:srgbClr val="FF0000"/>
                </a:solidFill>
              </a:rPr>
              <a:t>Bovenste </a:t>
            </a:r>
          </a:p>
          <a:p>
            <a:r>
              <a:rPr lang="nl-NL" sz="2000" b="1" i="1">
                <a:solidFill>
                  <a:srgbClr val="FF0000"/>
                </a:solidFill>
              </a:rPr>
              <a:t>helft     </a:t>
            </a:r>
            <a:endParaRPr lang="nl-NL" sz="2000" b="1">
              <a:solidFill>
                <a:srgbClr val="FF0000"/>
              </a:solidFill>
            </a:endParaRPr>
          </a:p>
        </p:txBody>
      </p:sp>
      <p:pic>
        <p:nvPicPr>
          <p:cNvPr id="13318" name="Picture 20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909888"/>
            <a:ext cx="7188200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Tekstvak 1"/>
          <p:cNvSpPr txBox="1">
            <a:spLocks noChangeArrowheads="1"/>
          </p:cNvSpPr>
          <p:nvPr/>
        </p:nvSpPr>
        <p:spPr bwMode="auto">
          <a:xfrm>
            <a:off x="4076700" y="3511550"/>
            <a:ext cx="20907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Trilharen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Cytoplasma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Celmembraan</a:t>
            </a:r>
          </a:p>
          <a:p>
            <a:pPr eaLnBrk="1" hangingPunct="1"/>
            <a:endParaRPr lang="nl-NL"/>
          </a:p>
          <a:p>
            <a:pPr eaLnBrk="1" hangingPunct="1"/>
            <a:r>
              <a:rPr lang="nl-NL"/>
              <a:t>vacuole</a:t>
            </a:r>
          </a:p>
        </p:txBody>
      </p:sp>
      <p:cxnSp>
        <p:nvCxnSpPr>
          <p:cNvPr id="4" name="Gebogen verbindingslijn 3"/>
          <p:cNvCxnSpPr/>
          <p:nvPr/>
        </p:nvCxnSpPr>
        <p:spPr>
          <a:xfrm flipV="1">
            <a:off x="3678238" y="3897313"/>
            <a:ext cx="1444625" cy="185737"/>
          </a:xfrm>
          <a:prstGeom prst="bentConnector3">
            <a:avLst>
              <a:gd name="adj1" fmla="val 356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bogen verbindingslijn 17"/>
          <p:cNvCxnSpPr/>
          <p:nvPr/>
        </p:nvCxnSpPr>
        <p:spPr>
          <a:xfrm>
            <a:off x="5122863" y="3897313"/>
            <a:ext cx="2535237" cy="269875"/>
          </a:xfrm>
          <a:prstGeom prst="bentConnector3">
            <a:avLst>
              <a:gd name="adj1" fmla="val 942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3575050" y="4667250"/>
            <a:ext cx="42799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4" name="Picture 27" descr="im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5935663"/>
            <a:ext cx="3651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 Box 28"/>
          <p:cNvSpPr txBox="1">
            <a:spLocks noChangeArrowheads="1"/>
          </p:cNvSpPr>
          <p:nvPr/>
        </p:nvSpPr>
        <p:spPr bwMode="auto">
          <a:xfrm>
            <a:off x="625475" y="6008688"/>
            <a:ext cx="1366838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>
                <a:solidFill>
                  <a:srgbClr val="003300"/>
                </a:solidFill>
              </a:rPr>
              <a:t>pantoffeldiertje</a:t>
            </a:r>
          </a:p>
        </p:txBody>
      </p:sp>
      <p:cxnSp>
        <p:nvCxnSpPr>
          <p:cNvPr id="32" name="Rechte verbindingslijn 31"/>
          <p:cNvCxnSpPr/>
          <p:nvPr/>
        </p:nvCxnSpPr>
        <p:spPr>
          <a:xfrm>
            <a:off x="3441700" y="5422900"/>
            <a:ext cx="382111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bogen verbindingslijn 33"/>
          <p:cNvCxnSpPr/>
          <p:nvPr/>
        </p:nvCxnSpPr>
        <p:spPr>
          <a:xfrm>
            <a:off x="2825750" y="5756275"/>
            <a:ext cx="2060575" cy="396875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bogen verbindingslijn 36"/>
          <p:cNvCxnSpPr/>
          <p:nvPr/>
        </p:nvCxnSpPr>
        <p:spPr>
          <a:xfrm flipV="1">
            <a:off x="4886325" y="5568950"/>
            <a:ext cx="2968625" cy="58420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T1. Ordening.</a:t>
            </a:r>
          </a:p>
        </p:txBody>
      </p:sp>
      <p:pic>
        <p:nvPicPr>
          <p:cNvPr id="14339" name="Picture 4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active icon">
            <a:hlinkClick r:id="rId4"/>
          </p:cNvPr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start">
            <a:hlinkClick r:id="rId6"/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hthoek 1"/>
          <p:cNvSpPr>
            <a:spLocks noChangeArrowheads="1"/>
          </p:cNvSpPr>
          <p:nvPr/>
        </p:nvSpPr>
        <p:spPr bwMode="auto">
          <a:xfrm>
            <a:off x="250825" y="909638"/>
            <a:ext cx="7634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/>
              <a:t>Weekdieren. De tweekleppigen. De Mossel.</a:t>
            </a:r>
            <a:endParaRPr lang="nl-NL"/>
          </a:p>
        </p:txBody>
      </p:sp>
      <p:sp>
        <p:nvSpPr>
          <p:cNvPr id="14343" name="Rechthoek 2"/>
          <p:cNvSpPr>
            <a:spLocks noChangeArrowheads="1"/>
          </p:cNvSpPr>
          <p:nvPr/>
        </p:nvSpPr>
        <p:spPr bwMode="auto">
          <a:xfrm>
            <a:off x="412750" y="1401763"/>
            <a:ext cx="85899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/>
              <a:t>Opdracht 1. UITWENDIGE BOUW</a:t>
            </a:r>
            <a:endParaRPr lang="nl-NL"/>
          </a:p>
          <a:p>
            <a:r>
              <a:rPr lang="nl-NL" b="1"/>
              <a:t>Maak een tekening op een 1/2 A4 van het buitenaanzicht van de mossel. </a:t>
            </a:r>
            <a:endParaRPr lang="nl-NL"/>
          </a:p>
          <a:p>
            <a:r>
              <a:rPr lang="nl-NL" b="1"/>
              <a:t>Vermeld: </a:t>
            </a:r>
            <a:r>
              <a:rPr lang="nl-NL" b="1" i="1">
                <a:solidFill>
                  <a:srgbClr val="FF0000"/>
                </a:solidFill>
              </a:rPr>
              <a:t>Tweekleppige schelp - groeistrepen</a:t>
            </a:r>
            <a:r>
              <a:rPr lang="nl-NL" b="1" i="1"/>
              <a:t>.</a:t>
            </a:r>
            <a:endParaRPr lang="nl-NL"/>
          </a:p>
        </p:txBody>
      </p:sp>
      <p:sp>
        <p:nvSpPr>
          <p:cNvPr id="14344" name="Rechthoek 3"/>
          <p:cNvSpPr>
            <a:spLocks noChangeArrowheads="1"/>
          </p:cNvSpPr>
          <p:nvPr/>
        </p:nvSpPr>
        <p:spPr bwMode="auto">
          <a:xfrm>
            <a:off x="250825" y="3636963"/>
            <a:ext cx="85471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/>
              <a:t>Opdracht 2. Vooraanzicht mossel.</a:t>
            </a:r>
            <a:endParaRPr lang="nl-NL"/>
          </a:p>
          <a:p>
            <a:r>
              <a:rPr lang="nl-NL" b="1"/>
              <a:t>Open de mossel iets met vingers.</a:t>
            </a:r>
            <a:endParaRPr lang="nl-NL"/>
          </a:p>
          <a:p>
            <a:r>
              <a:rPr lang="nl-NL" b="1"/>
              <a:t>Maak een tekening op een 1/2 A4 van het</a:t>
            </a:r>
            <a:endParaRPr lang="nl-NL"/>
          </a:p>
          <a:p>
            <a:r>
              <a:rPr lang="nl-NL" b="1"/>
              <a:t>vooraanzicht van de mossel. </a:t>
            </a:r>
            <a:endParaRPr lang="nl-NL"/>
          </a:p>
          <a:p>
            <a:r>
              <a:rPr lang="nl-NL" b="1"/>
              <a:t>Vermeld: </a:t>
            </a:r>
            <a:r>
              <a:rPr lang="nl-NL" b="1" i="1">
                <a:solidFill>
                  <a:srgbClr val="FF0000"/>
                </a:solidFill>
              </a:rPr>
              <a:t>instroomopening - uitstroomopening</a:t>
            </a:r>
            <a:r>
              <a:rPr lang="nl-NL" b="1" i="1"/>
              <a:t>.</a:t>
            </a:r>
            <a:endParaRPr lang="nl-NL"/>
          </a:p>
        </p:txBody>
      </p:sp>
      <p:pic>
        <p:nvPicPr>
          <p:cNvPr id="1434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71800"/>
            <a:ext cx="38544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5659438"/>
            <a:ext cx="26479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5468938" y="2903538"/>
            <a:ext cx="1060450" cy="9667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>
            <a:off x="2671763" y="5529263"/>
            <a:ext cx="1879600" cy="7762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>
            <a:off x="5051425" y="5529263"/>
            <a:ext cx="377825" cy="654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1" name="Tekstvak 1"/>
          <p:cNvSpPr txBox="1">
            <a:spLocks noChangeArrowheads="1"/>
          </p:cNvSpPr>
          <p:nvPr/>
        </p:nvSpPr>
        <p:spPr bwMode="auto">
          <a:xfrm>
            <a:off x="7934325" y="5938838"/>
            <a:ext cx="642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800"/>
              <a:t>De mossel</a:t>
            </a:r>
          </a:p>
        </p:txBody>
      </p:sp>
      <p:pic>
        <p:nvPicPr>
          <p:cNvPr id="16" name="Picture 36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5954713"/>
            <a:ext cx="431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Thema 1. Ordening.</a:t>
            </a:r>
          </a:p>
        </p:txBody>
      </p:sp>
      <p:pic>
        <p:nvPicPr>
          <p:cNvPr id="15363" name="Picture 9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098550"/>
            <a:ext cx="8308975" cy="52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/>
              <a:t>Thema 1. Ordening.</a:t>
            </a:r>
          </a:p>
        </p:txBody>
      </p:sp>
      <p:pic>
        <p:nvPicPr>
          <p:cNvPr id="16387" name="Picture 9" descr="home_icoon">
            <a:hlinkClick r:id="rId2" action="ppaction://hlinksldjump"/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144000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T1. Ordening.</a:t>
            </a:r>
          </a:p>
        </p:txBody>
      </p:sp>
      <p:sp>
        <p:nvSpPr>
          <p:cNvPr id="17411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7412" name="Picture 4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active icon">
            <a:hlinkClick r:id="rId5"/>
          </p:cNvPr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start">
            <a:hlinkClick r:id="rId7"/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8" y="47625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250825" y="836613"/>
            <a:ext cx="84978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b="1"/>
              <a:t>Morfologie van een inktvis.</a:t>
            </a:r>
          </a:p>
          <a:p>
            <a:r>
              <a:rPr lang="nl-NL" b="1"/>
              <a:t>· Maak een tekening op een  A4 van het buitenaanzicht </a:t>
            </a:r>
          </a:p>
          <a:p>
            <a:r>
              <a:rPr lang="nl-NL" b="1"/>
              <a:t>  van pijlinktvis. Vermeld: </a:t>
            </a:r>
            <a:r>
              <a:rPr lang="nl-NL" b="1" i="1">
                <a:solidFill>
                  <a:srgbClr val="FF0000"/>
                </a:solidFill>
              </a:rPr>
              <a:t>Mond- arm - oog - tentakel - vin – trechter - mantelrand met spleet - zuignap</a:t>
            </a:r>
            <a:r>
              <a:rPr lang="nl-NL" b="1" i="1"/>
              <a:t>.</a:t>
            </a:r>
          </a:p>
        </p:txBody>
      </p:sp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7521575" cy="4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8" name="Line 13"/>
          <p:cNvSpPr>
            <a:spLocks noChangeShapeType="1"/>
          </p:cNvSpPr>
          <p:nvPr/>
        </p:nvSpPr>
        <p:spPr bwMode="auto">
          <a:xfrm flipV="1">
            <a:off x="3132138" y="3357563"/>
            <a:ext cx="0" cy="5032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19" name="Line 14"/>
          <p:cNvSpPr>
            <a:spLocks noChangeShapeType="1"/>
          </p:cNvSpPr>
          <p:nvPr/>
        </p:nvSpPr>
        <p:spPr bwMode="auto">
          <a:xfrm flipH="1" flipV="1">
            <a:off x="755650" y="2852738"/>
            <a:ext cx="792163" cy="11525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0" name="Line 15"/>
          <p:cNvSpPr>
            <a:spLocks noChangeShapeType="1"/>
          </p:cNvSpPr>
          <p:nvPr/>
        </p:nvSpPr>
        <p:spPr bwMode="auto">
          <a:xfrm flipH="1">
            <a:off x="539750" y="4581525"/>
            <a:ext cx="2016125" cy="12239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1" name="Line 16"/>
          <p:cNvSpPr>
            <a:spLocks noChangeShapeType="1"/>
          </p:cNvSpPr>
          <p:nvPr/>
        </p:nvSpPr>
        <p:spPr bwMode="auto">
          <a:xfrm flipH="1">
            <a:off x="3276600" y="4508500"/>
            <a:ext cx="142875" cy="936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2" name="Line 17"/>
          <p:cNvSpPr>
            <a:spLocks noChangeShapeType="1"/>
          </p:cNvSpPr>
          <p:nvPr/>
        </p:nvSpPr>
        <p:spPr bwMode="auto">
          <a:xfrm>
            <a:off x="7308850" y="5157788"/>
            <a:ext cx="0" cy="64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3" name="Line 18"/>
          <p:cNvSpPr>
            <a:spLocks noChangeShapeType="1"/>
          </p:cNvSpPr>
          <p:nvPr/>
        </p:nvSpPr>
        <p:spPr bwMode="auto">
          <a:xfrm>
            <a:off x="5795963" y="2781300"/>
            <a:ext cx="151288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250825" y="2501900"/>
            <a:ext cx="769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Arm</a:t>
            </a:r>
          </a:p>
        </p:txBody>
      </p:sp>
      <p:sp>
        <p:nvSpPr>
          <p:cNvPr id="17425" name="Text Box 20"/>
          <p:cNvSpPr txBox="1">
            <a:spLocks noChangeArrowheads="1"/>
          </p:cNvSpPr>
          <p:nvPr/>
        </p:nvSpPr>
        <p:spPr bwMode="auto">
          <a:xfrm>
            <a:off x="6877050" y="5805488"/>
            <a:ext cx="642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Vin</a:t>
            </a:r>
          </a:p>
        </p:txBody>
      </p:sp>
      <p:sp>
        <p:nvSpPr>
          <p:cNvPr id="17426" name="Text Box 21"/>
          <p:cNvSpPr txBox="1">
            <a:spLocks noChangeArrowheads="1"/>
          </p:cNvSpPr>
          <p:nvPr/>
        </p:nvSpPr>
        <p:spPr bwMode="auto">
          <a:xfrm>
            <a:off x="3059113" y="5445125"/>
            <a:ext cx="1436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Trechter</a:t>
            </a:r>
          </a:p>
        </p:txBody>
      </p:sp>
      <p:sp>
        <p:nvSpPr>
          <p:cNvPr id="17427" name="Text Box 22"/>
          <p:cNvSpPr txBox="1">
            <a:spLocks noChangeArrowheads="1"/>
          </p:cNvSpPr>
          <p:nvPr/>
        </p:nvSpPr>
        <p:spPr bwMode="auto">
          <a:xfrm>
            <a:off x="0" y="5691188"/>
            <a:ext cx="93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Mond</a:t>
            </a:r>
          </a:p>
        </p:txBody>
      </p:sp>
      <p:sp>
        <p:nvSpPr>
          <p:cNvPr id="17428" name="Text Box 23"/>
          <p:cNvSpPr txBox="1">
            <a:spLocks noChangeArrowheads="1"/>
          </p:cNvSpPr>
          <p:nvPr/>
        </p:nvSpPr>
        <p:spPr bwMode="auto">
          <a:xfrm>
            <a:off x="2771775" y="2992438"/>
            <a:ext cx="723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Oog</a:t>
            </a:r>
          </a:p>
        </p:txBody>
      </p:sp>
      <p:sp>
        <p:nvSpPr>
          <p:cNvPr id="17429" name="Text Box 24"/>
          <p:cNvSpPr txBox="1">
            <a:spLocks noChangeArrowheads="1"/>
          </p:cNvSpPr>
          <p:nvPr/>
        </p:nvSpPr>
        <p:spPr bwMode="auto">
          <a:xfrm>
            <a:off x="7164388" y="2540000"/>
            <a:ext cx="1709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Tentakel</a:t>
            </a:r>
          </a:p>
          <a:p>
            <a:pPr eaLnBrk="1" hangingPunct="1"/>
            <a:r>
              <a:rPr lang="nl-NL" b="1"/>
              <a:t> (vangarm)</a:t>
            </a:r>
          </a:p>
        </p:txBody>
      </p:sp>
      <p:sp>
        <p:nvSpPr>
          <p:cNvPr id="17430" name="Line 25"/>
          <p:cNvSpPr>
            <a:spLocks noChangeShapeType="1"/>
          </p:cNvSpPr>
          <p:nvPr/>
        </p:nvSpPr>
        <p:spPr bwMode="auto">
          <a:xfrm>
            <a:off x="5795963" y="6021388"/>
            <a:ext cx="863600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31" name="Text Box 26"/>
          <p:cNvSpPr txBox="1">
            <a:spLocks noChangeArrowheads="1"/>
          </p:cNvSpPr>
          <p:nvPr/>
        </p:nvSpPr>
        <p:spPr bwMode="auto">
          <a:xfrm>
            <a:off x="6588125" y="6203950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Zuignap</a:t>
            </a:r>
          </a:p>
        </p:txBody>
      </p:sp>
      <p:sp>
        <p:nvSpPr>
          <p:cNvPr id="17432" name="Line 27"/>
          <p:cNvSpPr>
            <a:spLocks noChangeShapeType="1"/>
          </p:cNvSpPr>
          <p:nvPr/>
        </p:nvSpPr>
        <p:spPr bwMode="auto">
          <a:xfrm>
            <a:off x="3779838" y="4508500"/>
            <a:ext cx="10795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7433" name="Text Box 28"/>
          <p:cNvSpPr txBox="1">
            <a:spLocks noChangeArrowheads="1"/>
          </p:cNvSpPr>
          <p:nvPr/>
        </p:nvSpPr>
        <p:spPr bwMode="auto">
          <a:xfrm>
            <a:off x="4859338" y="4292600"/>
            <a:ext cx="3397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/>
              <a:t>Mantelrand met spleet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Thema 1. ordening.</a:t>
            </a:r>
          </a:p>
        </p:txBody>
      </p:sp>
      <p:sp>
        <p:nvSpPr>
          <p:cNvPr id="4099" name="Tijdelijke aanduiding voor inhoud 1"/>
          <p:cNvSpPr>
            <a:spLocks noGrp="1"/>
          </p:cNvSpPr>
          <p:nvPr>
            <p:ph idx="1"/>
          </p:nvPr>
        </p:nvSpPr>
        <p:spPr>
          <a:xfrm>
            <a:off x="155575" y="1035050"/>
            <a:ext cx="8858250" cy="5715000"/>
          </a:xfrm>
        </p:spPr>
        <p:txBody>
          <a:bodyPr/>
          <a:lstStyle/>
          <a:p>
            <a:r>
              <a:rPr lang="nl-NL" smtClean="0"/>
              <a:t>Extra info van de planten die we hebben.</a:t>
            </a:r>
          </a:p>
          <a:p>
            <a:r>
              <a:rPr lang="nl-NL" smtClean="0"/>
              <a:t>, </a:t>
            </a:r>
          </a:p>
          <a:p>
            <a:r>
              <a:rPr lang="nl-NL" smtClean="0"/>
              <a:t>                          Vruchtbeginsel bovenstandig              </a:t>
            </a:r>
          </a:p>
          <a:p>
            <a:r>
              <a:rPr lang="nl-NL" smtClean="0"/>
              <a:t>                          Meeldraden vergroeid   </a:t>
            </a:r>
          </a:p>
          <a:p>
            <a:endParaRPr lang="nl-NL" smtClean="0"/>
          </a:p>
          <a:p>
            <a:r>
              <a:rPr lang="nl-NL" smtClean="0"/>
              <a:t>                     </a:t>
            </a:r>
          </a:p>
          <a:p>
            <a:r>
              <a:rPr lang="nl-NL" smtClean="0"/>
              <a:t>                     8 meeldraden</a:t>
            </a:r>
          </a:p>
          <a:p>
            <a:r>
              <a:rPr lang="nl-NL" smtClean="0"/>
              <a:t>                     Vruchtbeginsel onderstandig  </a:t>
            </a:r>
            <a:br>
              <a:rPr lang="nl-NL" smtClean="0"/>
            </a:br>
            <a:r>
              <a:rPr lang="nl-NL" smtClean="0"/>
              <a:t>                     Meeldraden tot twee bundels </a:t>
            </a:r>
            <a:br>
              <a:rPr lang="nl-NL" smtClean="0"/>
            </a:br>
            <a:r>
              <a:rPr lang="nl-NL" smtClean="0"/>
              <a:t>                     vergroeid</a:t>
            </a:r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</p:txBody>
      </p:sp>
      <p:pic>
        <p:nvPicPr>
          <p:cNvPr id="4100" name="Picture 2" descr="http://home.kpn.nl/foto30/images/Bloemen/M%200020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573213"/>
            <a:ext cx="2551113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http://upload.wikimedia.org/wikipedia/commons/f/fd/Kleine-teunisbloem_op_Pothoofd_juni20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3790950"/>
            <a:ext cx="19843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Thema 1. ordening.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  <a:p>
            <a:r>
              <a:rPr lang="nl-NL" sz="2000" b="1" smtClean="0"/>
              <a:t>Maak nu een tekening van de plant en benoem alle onderdelen.</a:t>
            </a:r>
          </a:p>
          <a:p>
            <a:r>
              <a:rPr lang="nl-NL" sz="2000" b="1" smtClean="0">
                <a:solidFill>
                  <a:srgbClr val="FF0000"/>
                </a:solidFill>
              </a:rPr>
              <a:t>(kelkblad, kroonblad, stengel, meeldraad, stamper etc).</a:t>
            </a:r>
          </a:p>
          <a:p>
            <a:endParaRPr lang="nl-NL" sz="2000" b="1" smtClean="0"/>
          </a:p>
          <a:p>
            <a:pPr eaLnBrk="1" hangingPunct="1"/>
            <a:r>
              <a:rPr lang="nl-NL" sz="2000" b="1" smtClean="0"/>
              <a:t>Zet nu de volgende gegevens erbij:</a:t>
            </a:r>
          </a:p>
          <a:p>
            <a:pPr eaLnBrk="1" hangingPunct="1"/>
            <a:r>
              <a:rPr lang="nl-NL" sz="2000" b="1" smtClean="0"/>
              <a:t>Naam: </a:t>
            </a:r>
            <a:r>
              <a:rPr lang="nl-NL" sz="2000" smtClean="0"/>
              <a:t>Brunel</a:t>
            </a:r>
            <a:br>
              <a:rPr lang="nl-NL" sz="2000" smtClean="0"/>
            </a:br>
            <a:r>
              <a:rPr lang="nl-NL" sz="2000" b="1" smtClean="0"/>
              <a:t>Familie: </a:t>
            </a:r>
            <a:r>
              <a:rPr lang="nl-NL" sz="2000" smtClean="0"/>
              <a:t>Lipbloemen</a:t>
            </a:r>
            <a:br>
              <a:rPr lang="nl-NL" sz="2000" smtClean="0"/>
            </a:br>
            <a:r>
              <a:rPr lang="nl-NL" sz="2000" b="1" smtClean="0"/>
              <a:t>Latijn: </a:t>
            </a:r>
            <a:r>
              <a:rPr lang="nl-NL" sz="2000" smtClean="0"/>
              <a:t>Prunella vulgaris</a:t>
            </a:r>
            <a:br>
              <a:rPr lang="nl-NL" sz="2000" smtClean="0"/>
            </a:br>
            <a:r>
              <a:rPr lang="nl-NL" sz="2000" b="1" smtClean="0"/>
              <a:t>Standplaats: </a:t>
            </a:r>
            <a:r>
              <a:rPr lang="nl-NL" sz="2000" smtClean="0"/>
              <a:t>op akkers, langs wegen en op lichte plekken in bossen.</a:t>
            </a:r>
          </a:p>
          <a:p>
            <a:pPr eaLnBrk="1" hangingPunct="1"/>
            <a:r>
              <a:rPr lang="nl-NL" sz="2000" b="1" smtClean="0"/>
              <a:t>Vindplaats: </a:t>
            </a:r>
            <a:r>
              <a:rPr lang="nl-NL" sz="2000" smtClean="0"/>
              <a:t>Tankenberg, Oldenzaal  </a:t>
            </a:r>
            <a:br>
              <a:rPr lang="nl-NL" sz="2000" smtClean="0"/>
            </a:br>
            <a:r>
              <a:rPr lang="nl-NL" sz="2000" b="1" smtClean="0"/>
              <a:t>Bijzonderheden:</a:t>
            </a:r>
            <a:r>
              <a:rPr lang="nl-NL" sz="2000" smtClean="0"/>
              <a:t> Zie flora.</a:t>
            </a:r>
            <a:endParaRPr lang="nl-NL" sz="2000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nl-NL" b="1" dirty="0"/>
              <a:t>PRACTICUM 2. Inzet </a:t>
            </a:r>
            <a:r>
              <a:rPr lang="nl-NL" b="1" dirty="0" smtClean="0"/>
              <a:t>bacteriën/schimmelcultuur</a:t>
            </a:r>
            <a:r>
              <a:rPr lang="nl-NL" b="1" dirty="0"/>
              <a:t>, </a:t>
            </a:r>
            <a:r>
              <a:rPr lang="nl-NL" b="1" dirty="0" smtClean="0"/>
              <a:t>zoetwaterplankton. </a:t>
            </a:r>
          </a:p>
          <a:p>
            <a:pPr>
              <a:defRPr/>
            </a:pPr>
            <a:endParaRPr lang="nl-NL" dirty="0"/>
          </a:p>
          <a:p>
            <a:pPr>
              <a:defRPr/>
            </a:pPr>
            <a:r>
              <a:rPr lang="nl-NL" sz="2000" b="1" dirty="0" smtClean="0"/>
              <a:t>Werkwijze:  </a:t>
            </a:r>
            <a:r>
              <a:rPr lang="nl-NL" sz="2000" b="1" dirty="0"/>
              <a:t>Inzet </a:t>
            </a:r>
            <a:r>
              <a:rPr lang="nl-NL" sz="2000" b="1" dirty="0" smtClean="0"/>
              <a:t>bacteriën/schimmelcultuur</a:t>
            </a:r>
            <a:endParaRPr lang="nl-NL" sz="2000" dirty="0"/>
          </a:p>
          <a:p>
            <a:pPr>
              <a:defRPr/>
            </a:pPr>
            <a:r>
              <a:rPr lang="nl-NL" sz="2000" b="1" dirty="0"/>
              <a:t>1. Je krijgt een steriele petrischaal met een </a:t>
            </a:r>
            <a:r>
              <a:rPr lang="nl-NL" sz="2000" b="1" dirty="0" err="1"/>
              <a:t>agar-agarbodem</a:t>
            </a:r>
            <a:r>
              <a:rPr lang="nl-NL" sz="2000" b="1" dirty="0"/>
              <a:t>. </a:t>
            </a:r>
            <a:endParaRPr lang="nl-NL" sz="2000" dirty="0"/>
          </a:p>
          <a:p>
            <a:pPr marL="0" indent="0">
              <a:buFont typeface="Arial" charset="0"/>
              <a:buNone/>
              <a:defRPr/>
            </a:pPr>
            <a:r>
              <a:rPr lang="nl-NL" sz="2000" b="1" dirty="0" smtClean="0"/>
              <a:t>     Verdeel </a:t>
            </a:r>
            <a:r>
              <a:rPr lang="nl-NL" sz="2000" b="1" dirty="0"/>
              <a:t>de schaal op de onderkant in vieren, zet je naam en klas </a:t>
            </a:r>
            <a:endParaRPr lang="nl-NL" sz="2000" dirty="0"/>
          </a:p>
          <a:p>
            <a:pPr marL="0" indent="0">
              <a:buFont typeface="Arial" charset="0"/>
              <a:buNone/>
              <a:defRPr/>
            </a:pPr>
            <a:r>
              <a:rPr lang="nl-NL" sz="2000" b="1" dirty="0" smtClean="0"/>
              <a:t>     erop </a:t>
            </a:r>
            <a:r>
              <a:rPr lang="nl-NL" sz="2000" b="1" dirty="0"/>
              <a:t>en infecteer de bodem met 4 verschillende dingen. </a:t>
            </a:r>
            <a:endParaRPr lang="nl-NL" sz="2000" dirty="0"/>
          </a:p>
          <a:p>
            <a:pPr>
              <a:defRPr/>
            </a:pPr>
            <a:r>
              <a:rPr lang="nl-NL" sz="2000" b="1" dirty="0"/>
              <a:t>Na 1 week bekijk je het resultaat. </a:t>
            </a:r>
            <a:endParaRPr lang="nl-NL" sz="2000" dirty="0"/>
          </a:p>
          <a:p>
            <a:pPr>
              <a:defRPr/>
            </a:pPr>
            <a:endParaRPr lang="nl-NL" sz="2000" b="1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4305300"/>
            <a:ext cx="235267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al 3"/>
          <p:cNvSpPr/>
          <p:nvPr/>
        </p:nvSpPr>
        <p:spPr>
          <a:xfrm>
            <a:off x="5202238" y="4376738"/>
            <a:ext cx="1749425" cy="2051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dirty="0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6076950" y="3995738"/>
            <a:ext cx="0" cy="2649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4935538" y="5402263"/>
            <a:ext cx="2308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52" name="Tekstvak 8"/>
          <p:cNvSpPr txBox="1">
            <a:spLocks noChangeArrowheads="1"/>
          </p:cNvSpPr>
          <p:nvPr/>
        </p:nvSpPr>
        <p:spPr bwMode="auto">
          <a:xfrm>
            <a:off x="5575300" y="4700588"/>
            <a:ext cx="34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1</a:t>
            </a:r>
          </a:p>
        </p:txBody>
      </p:sp>
      <p:sp>
        <p:nvSpPr>
          <p:cNvPr id="6153" name="Tekstvak 11"/>
          <p:cNvSpPr txBox="1">
            <a:spLocks noChangeArrowheads="1"/>
          </p:cNvSpPr>
          <p:nvPr/>
        </p:nvSpPr>
        <p:spPr bwMode="auto">
          <a:xfrm>
            <a:off x="6278563" y="4706938"/>
            <a:ext cx="34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2</a:t>
            </a:r>
          </a:p>
        </p:txBody>
      </p:sp>
      <p:sp>
        <p:nvSpPr>
          <p:cNvPr id="6154" name="Tekstvak 12"/>
          <p:cNvSpPr txBox="1">
            <a:spLocks noChangeArrowheads="1"/>
          </p:cNvSpPr>
          <p:nvPr/>
        </p:nvSpPr>
        <p:spPr bwMode="auto">
          <a:xfrm>
            <a:off x="5575300" y="5607050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3</a:t>
            </a:r>
          </a:p>
        </p:txBody>
      </p:sp>
      <p:sp>
        <p:nvSpPr>
          <p:cNvPr id="6155" name="Tekstvak 13"/>
          <p:cNvSpPr txBox="1">
            <a:spLocks noChangeArrowheads="1"/>
          </p:cNvSpPr>
          <p:nvPr/>
        </p:nvSpPr>
        <p:spPr bwMode="auto">
          <a:xfrm>
            <a:off x="6278563" y="5607050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1"/>
          </p:nvPr>
        </p:nvSpPr>
        <p:spPr>
          <a:xfrm>
            <a:off x="142875" y="857250"/>
            <a:ext cx="8858250" cy="1770063"/>
          </a:xfrm>
        </p:spPr>
        <p:txBody>
          <a:bodyPr/>
          <a:lstStyle/>
          <a:p>
            <a:r>
              <a:rPr lang="nl-NL" b="1" smtClean="0"/>
              <a:t>PRACTICUM 2. Inzet bacteriën/schimmelcultuur, zoetwaterplankton. </a:t>
            </a:r>
          </a:p>
          <a:p>
            <a:r>
              <a:rPr lang="nl-NL" sz="2000" b="1" smtClean="0"/>
              <a:t>Maak een preparaat van slootwater en teken de diverse plankton soorten die je vind.</a:t>
            </a:r>
          </a:p>
          <a:p>
            <a:endParaRPr lang="nl-NL" sz="2000" smtClean="0"/>
          </a:p>
          <a:p>
            <a:endParaRPr lang="nl-NL" smtClean="0"/>
          </a:p>
        </p:txBody>
      </p:sp>
      <p:pic>
        <p:nvPicPr>
          <p:cNvPr id="7172" name="Picture 2" descr="http://www.west-vlaanderen.be/kwaliteit/Leefomgeving/debergen/heuvelstreek/beeldmateriaal/PublishingImages/eenoogkree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501900"/>
            <a:ext cx="428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www.scheldeschorren.be/cms/uploads/images/flora_en_fauna/flora/kiezelwieren-navicula-arenar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2501900"/>
            <a:ext cx="35179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www.vildaphoto.net/data/php/frontend.actions.php?action=photo-viewphoto&amp;id=3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4567238"/>
            <a:ext cx="3517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smtClean="0"/>
              <a:t>Thema 1. Ordening.</a:t>
            </a:r>
          </a:p>
        </p:txBody>
      </p:sp>
      <p:sp>
        <p:nvSpPr>
          <p:cNvPr id="8195" name="Rechthoek 4"/>
          <p:cNvSpPr>
            <a:spLocks noChangeArrowheads="1"/>
          </p:cNvSpPr>
          <p:nvPr/>
        </p:nvSpPr>
        <p:spPr bwMode="auto">
          <a:xfrm>
            <a:off x="182563" y="909638"/>
            <a:ext cx="6529387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/>
              <a:t>Practicum Varens en mossen.</a:t>
            </a:r>
          </a:p>
          <a:p>
            <a:r>
              <a:rPr lang="nl-NL" b="1"/>
              <a:t>Er zijn 5 soorten sporenplanten.</a:t>
            </a:r>
            <a:endParaRPr lang="nl-NL"/>
          </a:p>
          <a:p>
            <a:endParaRPr lang="nl-NL" b="1"/>
          </a:p>
          <a:p>
            <a:r>
              <a:rPr lang="nl-NL" b="1"/>
              <a:t>1. Levermossen. </a:t>
            </a:r>
            <a:endParaRPr lang="nl-NL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r>
              <a:rPr lang="nl-NL" b="1"/>
              <a:t>2. Bladmossen.</a:t>
            </a:r>
            <a:endParaRPr lang="nl-NL"/>
          </a:p>
          <a:p>
            <a:endParaRPr lang="nl-NL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903413"/>
            <a:ext cx="27654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7" name="Rechthoek 5"/>
          <p:cNvSpPr>
            <a:spLocks noChangeArrowheads="1"/>
          </p:cNvSpPr>
          <p:nvPr/>
        </p:nvSpPr>
        <p:spPr bwMode="auto">
          <a:xfrm>
            <a:off x="2641600" y="3201988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 b="1">
                <a:solidFill>
                  <a:schemeClr val="bg1"/>
                </a:solidFill>
              </a:rPr>
              <a:t>Levermos </a:t>
            </a:r>
            <a:endParaRPr lang="nl-NL" sz="2000">
              <a:solidFill>
                <a:schemeClr val="bg1"/>
              </a:solidFill>
            </a:endParaRPr>
          </a:p>
          <a:p>
            <a:r>
              <a:rPr lang="nl-NL" sz="2000" b="1">
                <a:solidFill>
                  <a:schemeClr val="bg1"/>
                </a:solidFill>
              </a:rPr>
              <a:t>Parapluutjesmos</a:t>
            </a:r>
            <a:endParaRPr lang="nl-NL" sz="2000">
              <a:solidFill>
                <a:schemeClr val="bg1"/>
              </a:solidFill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903413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Rechthoek 6"/>
          <p:cNvSpPr>
            <a:spLocks noChangeArrowheads="1"/>
          </p:cNvSpPr>
          <p:nvPr/>
        </p:nvSpPr>
        <p:spPr bwMode="auto">
          <a:xfrm>
            <a:off x="5624513" y="3184525"/>
            <a:ext cx="2751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2000" b="1">
                <a:solidFill>
                  <a:schemeClr val="bg1"/>
                </a:solidFill>
              </a:rPr>
              <a:t>Sporehouder</a:t>
            </a:r>
            <a:endParaRPr lang="nl-NL" sz="2000">
              <a:solidFill>
                <a:schemeClr val="bg1"/>
              </a:solidFill>
            </a:endParaRPr>
          </a:p>
          <a:p>
            <a:r>
              <a:rPr lang="nl-NL" sz="2000" b="1">
                <a:solidFill>
                  <a:schemeClr val="bg1"/>
                </a:solidFill>
              </a:rPr>
              <a:t>parapluutjesmos</a:t>
            </a:r>
            <a:endParaRPr lang="nl-NL" sz="2000">
              <a:solidFill>
                <a:schemeClr val="bg1"/>
              </a:solidFill>
            </a:endParaRPr>
          </a:p>
        </p:txBody>
      </p:sp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4283075"/>
            <a:ext cx="2971800" cy="223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4283075"/>
            <a:ext cx="26685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2" name="Rechthoek 7"/>
          <p:cNvSpPr>
            <a:spLocks noChangeArrowheads="1"/>
          </p:cNvSpPr>
          <p:nvPr/>
        </p:nvSpPr>
        <p:spPr bwMode="auto">
          <a:xfrm>
            <a:off x="5922963" y="5675313"/>
            <a:ext cx="2024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2000" b="1">
                <a:solidFill>
                  <a:schemeClr val="bg1"/>
                </a:solidFill>
              </a:rPr>
              <a:t>Sporehouder </a:t>
            </a:r>
          </a:p>
          <a:p>
            <a:r>
              <a:rPr lang="nl-NL" sz="2000" b="1">
                <a:solidFill>
                  <a:schemeClr val="bg1"/>
                </a:solidFill>
              </a:rPr>
              <a:t>knikkertjesmos</a:t>
            </a:r>
            <a:endParaRPr lang="nl-NL" sz="2000">
              <a:solidFill>
                <a:schemeClr val="bg1"/>
              </a:solidFill>
            </a:endParaRPr>
          </a:p>
        </p:txBody>
      </p:sp>
      <p:sp>
        <p:nvSpPr>
          <p:cNvPr id="8203" name="Tekstvak 8"/>
          <p:cNvSpPr txBox="1">
            <a:spLocks noChangeArrowheads="1"/>
          </p:cNvSpPr>
          <p:nvPr/>
        </p:nvSpPr>
        <p:spPr bwMode="auto">
          <a:xfrm>
            <a:off x="3603625" y="5973763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chemeClr val="bg1"/>
                </a:solidFill>
              </a:rPr>
              <a:t>Fraai haarmos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hoek 3"/>
          <p:cNvSpPr>
            <a:spLocks noChangeArrowheads="1"/>
          </p:cNvSpPr>
          <p:nvPr/>
        </p:nvSpPr>
        <p:spPr bwMode="auto">
          <a:xfrm>
            <a:off x="403225" y="1096963"/>
            <a:ext cx="826135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b="1"/>
              <a:t>3. Varens.</a:t>
            </a:r>
            <a:endParaRPr lang="nl-NL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r>
              <a:rPr lang="nl-NL" b="1"/>
              <a:t>4. Paardestaarten.</a:t>
            </a:r>
            <a:endParaRPr lang="nl-NL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endParaRPr lang="nl-NL" b="1"/>
          </a:p>
          <a:p>
            <a:r>
              <a:rPr lang="nl-NL" b="1"/>
              <a:t>                                                              5. Wolfsklauw.</a:t>
            </a:r>
            <a:endParaRPr lang="nl-NL"/>
          </a:p>
        </p:txBody>
      </p:sp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smtClean="0"/>
              <a:t>Thema 1. Ordening.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1109663"/>
            <a:ext cx="2389188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096963"/>
            <a:ext cx="2474912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86075"/>
            <a:ext cx="24574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609975"/>
            <a:ext cx="21621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3371850"/>
            <a:ext cx="1925637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kstvak 5"/>
          <p:cNvSpPr txBox="1">
            <a:spLocks noChangeArrowheads="1"/>
          </p:cNvSpPr>
          <p:nvPr/>
        </p:nvSpPr>
        <p:spPr bwMode="auto">
          <a:xfrm>
            <a:off x="4805363" y="2347913"/>
            <a:ext cx="2424112" cy="4000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chemeClr val="bg1"/>
                </a:solidFill>
              </a:rPr>
              <a:t>Sori van een varen</a:t>
            </a:r>
          </a:p>
        </p:txBody>
      </p:sp>
      <p:sp>
        <p:nvSpPr>
          <p:cNvPr id="9226" name="Tekstvak 11"/>
          <p:cNvSpPr txBox="1">
            <a:spLocks noChangeArrowheads="1"/>
          </p:cNvSpPr>
          <p:nvPr/>
        </p:nvSpPr>
        <p:spPr bwMode="auto">
          <a:xfrm>
            <a:off x="2493963" y="2500313"/>
            <a:ext cx="2092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chemeClr val="bg1"/>
                </a:solidFill>
              </a:rPr>
              <a:t>Mannetjesvaren</a:t>
            </a:r>
          </a:p>
        </p:txBody>
      </p:sp>
      <p:sp>
        <p:nvSpPr>
          <p:cNvPr id="9227" name="Tekstvak 12"/>
          <p:cNvSpPr txBox="1">
            <a:spLocks noChangeArrowheads="1"/>
          </p:cNvSpPr>
          <p:nvPr/>
        </p:nvSpPr>
        <p:spPr bwMode="auto">
          <a:xfrm>
            <a:off x="1104900" y="5456238"/>
            <a:ext cx="1389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chemeClr val="bg1"/>
                </a:solidFill>
              </a:rPr>
              <a:t>Heermoes</a:t>
            </a:r>
          </a:p>
        </p:txBody>
      </p:sp>
      <p:sp>
        <p:nvSpPr>
          <p:cNvPr id="9228" name="Tekstvak 13"/>
          <p:cNvSpPr txBox="1">
            <a:spLocks noChangeArrowheads="1"/>
          </p:cNvSpPr>
          <p:nvPr/>
        </p:nvSpPr>
        <p:spPr bwMode="auto">
          <a:xfrm>
            <a:off x="3698875" y="5526088"/>
            <a:ext cx="187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2000" b="1">
                <a:solidFill>
                  <a:schemeClr val="bg1"/>
                </a:solidFill>
              </a:rPr>
              <a:t>Sporenhouder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142875" y="71438"/>
            <a:ext cx="5894388" cy="642937"/>
          </a:xfrm>
        </p:spPr>
        <p:txBody>
          <a:bodyPr/>
          <a:lstStyle/>
          <a:p>
            <a:pPr eaLnBrk="1" hangingPunct="1"/>
            <a:r>
              <a:rPr lang="nl-NL" smtClean="0"/>
              <a:t>Thema 1. Ordening.</a:t>
            </a:r>
          </a:p>
        </p:txBody>
      </p:sp>
      <p:sp>
        <p:nvSpPr>
          <p:cNvPr id="10243" name="Rectangle 3">
            <a:hlinkClick r:id="rId2"/>
          </p:cNvPr>
          <p:cNvSpPr>
            <a:spLocks noChangeArrowheads="1"/>
          </p:cNvSpPr>
          <p:nvPr/>
        </p:nvSpPr>
        <p:spPr bwMode="auto">
          <a:xfrm>
            <a:off x="2619375" y="5676900"/>
            <a:ext cx="822325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0244" name="Picture 4" descr="home_icoon">
            <a:hlinkClick r:id="rId3" action="ppaction://hlinksldjump"/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hthoek 1"/>
          <p:cNvSpPr>
            <a:spLocks noChangeArrowheads="1"/>
          </p:cNvSpPr>
          <p:nvPr/>
        </p:nvSpPr>
        <p:spPr bwMode="auto">
          <a:xfrm>
            <a:off x="180975" y="1014413"/>
            <a:ext cx="8713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1800" b="1"/>
              <a:t>Mossen. Voor tekening 1 t/m 3 gebruik binoculair.</a:t>
            </a:r>
          </a:p>
          <a:p>
            <a:r>
              <a:rPr lang="nl-NL" sz="1800" b="1"/>
              <a:t>Tek. 1. Maak een habitustekening van een mosplant met een sporenhouder van Fraai haarmos . Vermeld: </a:t>
            </a:r>
            <a:r>
              <a:rPr lang="nl-NL" sz="1800" b="1" i="1">
                <a:solidFill>
                  <a:srgbClr val="FF0000"/>
                </a:solidFill>
              </a:rPr>
              <a:t>mosplant - sporenhouder</a:t>
            </a:r>
            <a:endParaRPr lang="nl-NL" sz="1800">
              <a:solidFill>
                <a:srgbClr val="FF0000"/>
              </a:solidFill>
            </a:endParaRPr>
          </a:p>
          <a:p>
            <a:r>
              <a:rPr lang="nl-NL" sz="1800" b="1"/>
              <a:t>Tek. 2. Maak een tekening van een oude sporenhouder van een Fraai haarmos bij een vergroting van 20 x.</a:t>
            </a:r>
            <a:endParaRPr lang="nl-NL" sz="1800"/>
          </a:p>
          <a:p>
            <a:r>
              <a:rPr lang="nl-NL" sz="1800" b="1"/>
              <a:t>Vermeld: </a:t>
            </a:r>
            <a:r>
              <a:rPr lang="nl-NL" sz="1800" b="1" i="1">
                <a:solidFill>
                  <a:srgbClr val="FF0000"/>
                </a:solidFill>
              </a:rPr>
              <a:t>sporendoos - huikje </a:t>
            </a:r>
            <a:r>
              <a:rPr lang="nl-NL" sz="1800" b="1" i="1"/>
              <a:t>(laatste blaadje van de mosplant).</a:t>
            </a:r>
          </a:p>
          <a:p>
            <a:endParaRPr lang="nl-NL" sz="1800"/>
          </a:p>
          <a:p>
            <a:r>
              <a:rPr lang="nl-NL" sz="1800" b="1"/>
              <a:t>Varens.</a:t>
            </a:r>
            <a:endParaRPr lang="nl-NL" sz="1800"/>
          </a:p>
          <a:p>
            <a:r>
              <a:rPr lang="nl-NL" sz="1800" b="1"/>
              <a:t>Tek. 3. Maak een tekening van het blad van een Kamervaren (met enkele sori).</a:t>
            </a:r>
            <a:endParaRPr lang="nl-NL" sz="1800"/>
          </a:p>
          <a:p>
            <a:r>
              <a:rPr lang="nl-NL" sz="1800" b="1"/>
              <a:t>Vermeld: </a:t>
            </a:r>
            <a:r>
              <a:rPr lang="nl-NL" sz="1800" b="1" i="1">
                <a:solidFill>
                  <a:srgbClr val="FF0000"/>
                </a:solidFill>
              </a:rPr>
              <a:t>Sporenhouder + Indusium = Sorus</a:t>
            </a:r>
            <a:endParaRPr lang="nl-NL" sz="1800">
              <a:solidFill>
                <a:srgbClr val="FF0000"/>
              </a:solidFill>
            </a:endParaRPr>
          </a:p>
        </p:txBody>
      </p:sp>
      <p:pic>
        <p:nvPicPr>
          <p:cNvPr id="1024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4116388"/>
            <a:ext cx="2982913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7" name="Rechthoek 2"/>
          <p:cNvSpPr>
            <a:spLocks noChangeArrowheads="1"/>
          </p:cNvSpPr>
          <p:nvPr/>
        </p:nvSpPr>
        <p:spPr bwMode="auto">
          <a:xfrm>
            <a:off x="6415088" y="5400675"/>
            <a:ext cx="26289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sz="1800" b="1" i="1">
                <a:solidFill>
                  <a:schemeClr val="bg1"/>
                </a:solidFill>
              </a:rPr>
              <a:t>Sorus zonder indusium</a:t>
            </a:r>
            <a:endParaRPr lang="nl-NL" sz="1800">
              <a:solidFill>
                <a:schemeClr val="bg1"/>
              </a:solidFill>
            </a:endParaRPr>
          </a:p>
        </p:txBody>
      </p:sp>
      <p:sp>
        <p:nvSpPr>
          <p:cNvPr id="10248" name="Rechthoek 14"/>
          <p:cNvSpPr>
            <a:spLocks noChangeArrowheads="1"/>
          </p:cNvSpPr>
          <p:nvPr/>
        </p:nvSpPr>
        <p:spPr bwMode="auto">
          <a:xfrm>
            <a:off x="5970588" y="3922713"/>
            <a:ext cx="3005137" cy="4619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b="1" i="1">
                <a:solidFill>
                  <a:schemeClr val="bg1"/>
                </a:solidFill>
              </a:rPr>
              <a:t>Sorus met indusium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19088" y="4021138"/>
            <a:ext cx="1778000" cy="2584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250" name="Rechthoek 4"/>
          <p:cNvSpPr>
            <a:spLocks noChangeArrowheads="1"/>
          </p:cNvSpPr>
          <p:nvPr/>
        </p:nvSpPr>
        <p:spPr bwMode="auto">
          <a:xfrm>
            <a:off x="2097088" y="4146550"/>
            <a:ext cx="38735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1800" b="1"/>
              <a:t>Voor tekening 4 en 5 gebruik microscoop.</a:t>
            </a:r>
          </a:p>
          <a:p>
            <a:r>
              <a:rPr lang="nl-NL" sz="1800" b="1"/>
              <a:t>Tek. 4 en 5. Maak een preparaat van sporenhouders van de kamervaren in water en teken </a:t>
            </a:r>
          </a:p>
          <a:p>
            <a:r>
              <a:rPr lang="nl-NL" sz="1800" b="1"/>
              <a:t>bij een vergroting van 400 x een sporenhouder en een spore na.</a:t>
            </a:r>
            <a:endParaRPr lang="nl-NL" sz="1800"/>
          </a:p>
        </p:txBody>
      </p:sp>
      <p:cxnSp>
        <p:nvCxnSpPr>
          <p:cNvPr id="7" name="Rechte verbindingslijn met pijl 6"/>
          <p:cNvCxnSpPr/>
          <p:nvPr/>
        </p:nvCxnSpPr>
        <p:spPr>
          <a:xfrm flipH="1" flipV="1">
            <a:off x="6196013" y="4983163"/>
            <a:ext cx="301625" cy="4318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 flipH="1">
            <a:off x="7245350" y="4384675"/>
            <a:ext cx="755650" cy="384175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Tekstvak 10"/>
          <p:cNvSpPr txBox="1">
            <a:spLocks noChangeArrowheads="1"/>
          </p:cNvSpPr>
          <p:nvPr/>
        </p:nvSpPr>
        <p:spPr bwMode="auto">
          <a:xfrm>
            <a:off x="368300" y="4521200"/>
            <a:ext cx="34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1</a:t>
            </a:r>
          </a:p>
        </p:txBody>
      </p:sp>
      <p:sp>
        <p:nvSpPr>
          <p:cNvPr id="10254" name="Tekstvak 24"/>
          <p:cNvSpPr txBox="1">
            <a:spLocks noChangeArrowheads="1"/>
          </p:cNvSpPr>
          <p:nvPr/>
        </p:nvSpPr>
        <p:spPr bwMode="auto">
          <a:xfrm>
            <a:off x="1411288" y="5888038"/>
            <a:ext cx="34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5</a:t>
            </a:r>
          </a:p>
        </p:txBody>
      </p:sp>
      <p:sp>
        <p:nvSpPr>
          <p:cNvPr id="10255" name="Tekstvak 25"/>
          <p:cNvSpPr txBox="1">
            <a:spLocks noChangeArrowheads="1"/>
          </p:cNvSpPr>
          <p:nvPr/>
        </p:nvSpPr>
        <p:spPr bwMode="auto">
          <a:xfrm>
            <a:off x="647700" y="5184775"/>
            <a:ext cx="347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3</a:t>
            </a:r>
          </a:p>
        </p:txBody>
      </p:sp>
      <p:sp>
        <p:nvSpPr>
          <p:cNvPr id="10256" name="Tekstvak 26"/>
          <p:cNvSpPr txBox="1">
            <a:spLocks noChangeArrowheads="1"/>
          </p:cNvSpPr>
          <p:nvPr/>
        </p:nvSpPr>
        <p:spPr bwMode="auto">
          <a:xfrm>
            <a:off x="515938" y="6003925"/>
            <a:ext cx="346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4</a:t>
            </a:r>
          </a:p>
        </p:txBody>
      </p:sp>
      <p:sp>
        <p:nvSpPr>
          <p:cNvPr id="10257" name="Tekstvak 27"/>
          <p:cNvSpPr txBox="1">
            <a:spLocks noChangeArrowheads="1"/>
          </p:cNvSpPr>
          <p:nvPr/>
        </p:nvSpPr>
        <p:spPr bwMode="auto">
          <a:xfrm>
            <a:off x="1549400" y="4614863"/>
            <a:ext cx="34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/>
              <a:t>2</a:t>
            </a:r>
          </a:p>
        </p:txBody>
      </p:sp>
      <p:sp>
        <p:nvSpPr>
          <p:cNvPr id="12" name="Vrije vorm 11"/>
          <p:cNvSpPr/>
          <p:nvPr/>
        </p:nvSpPr>
        <p:spPr>
          <a:xfrm>
            <a:off x="417513" y="4305300"/>
            <a:ext cx="301625" cy="790575"/>
          </a:xfrm>
          <a:custGeom>
            <a:avLst/>
            <a:gdLst>
              <a:gd name="connsiteX0" fmla="*/ 0 w 301841"/>
              <a:gd name="connsiteY0" fmla="*/ 790113 h 790113"/>
              <a:gd name="connsiteX1" fmla="*/ 8878 w 301841"/>
              <a:gd name="connsiteY1" fmla="*/ 648070 h 790113"/>
              <a:gd name="connsiteX2" fmla="*/ 0 w 301841"/>
              <a:gd name="connsiteY2" fmla="*/ 585926 h 790113"/>
              <a:gd name="connsiteX3" fmla="*/ 8878 w 301841"/>
              <a:gd name="connsiteY3" fmla="*/ 284085 h 790113"/>
              <a:gd name="connsiteX4" fmla="*/ 44389 w 301841"/>
              <a:gd name="connsiteY4" fmla="*/ 177553 h 790113"/>
              <a:gd name="connsiteX5" fmla="*/ 71022 w 301841"/>
              <a:gd name="connsiteY5" fmla="*/ 97654 h 790113"/>
              <a:gd name="connsiteX6" fmla="*/ 159799 w 301841"/>
              <a:gd name="connsiteY6" fmla="*/ 0 h 790113"/>
              <a:gd name="connsiteX7" fmla="*/ 301841 w 301841"/>
              <a:gd name="connsiteY7" fmla="*/ 8878 h 7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41" h="790113">
                <a:moveTo>
                  <a:pt x="0" y="790113"/>
                </a:moveTo>
                <a:cubicBezTo>
                  <a:pt x="2959" y="742765"/>
                  <a:pt x="8878" y="695510"/>
                  <a:pt x="8878" y="648070"/>
                </a:cubicBezTo>
                <a:cubicBezTo>
                  <a:pt x="8878" y="627145"/>
                  <a:pt x="0" y="606851"/>
                  <a:pt x="0" y="585926"/>
                </a:cubicBezTo>
                <a:cubicBezTo>
                  <a:pt x="0" y="485269"/>
                  <a:pt x="1532" y="384474"/>
                  <a:pt x="8878" y="284085"/>
                </a:cubicBezTo>
                <a:cubicBezTo>
                  <a:pt x="11265" y="251460"/>
                  <a:pt x="33238" y="208774"/>
                  <a:pt x="44389" y="177553"/>
                </a:cubicBezTo>
                <a:cubicBezTo>
                  <a:pt x="53831" y="151115"/>
                  <a:pt x="53786" y="119814"/>
                  <a:pt x="71022" y="97654"/>
                </a:cubicBezTo>
                <a:cubicBezTo>
                  <a:pt x="139717" y="9333"/>
                  <a:pt x="105092" y="36471"/>
                  <a:pt x="159799" y="0"/>
                </a:cubicBezTo>
                <a:cubicBezTo>
                  <a:pt x="289989" y="9300"/>
                  <a:pt x="242551" y="8878"/>
                  <a:pt x="301841" y="8878"/>
                </a:cubicBezTo>
              </a:path>
            </a:pathLst>
          </a:cu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Vrije vorm 12"/>
          <p:cNvSpPr/>
          <p:nvPr/>
        </p:nvSpPr>
        <p:spPr>
          <a:xfrm>
            <a:off x="342900" y="4829175"/>
            <a:ext cx="190500" cy="287338"/>
          </a:xfrm>
          <a:custGeom>
            <a:avLst/>
            <a:gdLst>
              <a:gd name="connsiteX0" fmla="*/ 66251 w 190538"/>
              <a:gd name="connsiteY0" fmla="*/ 248901 h 286759"/>
              <a:gd name="connsiteX1" fmla="*/ 21862 w 190538"/>
              <a:gd name="connsiteY1" fmla="*/ 133491 h 286759"/>
              <a:gd name="connsiteX2" fmla="*/ 4107 w 190538"/>
              <a:gd name="connsiteY2" fmla="*/ 106858 h 286759"/>
              <a:gd name="connsiteX3" fmla="*/ 57373 w 190538"/>
              <a:gd name="connsiteY3" fmla="*/ 160124 h 286759"/>
              <a:gd name="connsiteX4" fmla="*/ 66251 w 190538"/>
              <a:gd name="connsiteY4" fmla="*/ 222268 h 286759"/>
              <a:gd name="connsiteX5" fmla="*/ 57373 w 190538"/>
              <a:gd name="connsiteY5" fmla="*/ 115736 h 286759"/>
              <a:gd name="connsiteX6" fmla="*/ 12985 w 190538"/>
              <a:gd name="connsiteY6" fmla="*/ 35837 h 286759"/>
              <a:gd name="connsiteX7" fmla="*/ 4107 w 190538"/>
              <a:gd name="connsiteY7" fmla="*/ 326 h 286759"/>
              <a:gd name="connsiteX8" fmla="*/ 101761 w 190538"/>
              <a:gd name="connsiteY8" fmla="*/ 53592 h 286759"/>
              <a:gd name="connsiteX9" fmla="*/ 110639 w 190538"/>
              <a:gd name="connsiteY9" fmla="*/ 80225 h 286759"/>
              <a:gd name="connsiteX10" fmla="*/ 146150 w 190538"/>
              <a:gd name="connsiteY10" fmla="*/ 44715 h 286759"/>
              <a:gd name="connsiteX11" fmla="*/ 172783 w 190538"/>
              <a:gd name="connsiteY11" fmla="*/ 26959 h 286759"/>
              <a:gd name="connsiteX12" fmla="*/ 146150 w 190538"/>
              <a:gd name="connsiteY12" fmla="*/ 97981 h 286759"/>
              <a:gd name="connsiteX13" fmla="*/ 110639 w 190538"/>
              <a:gd name="connsiteY13" fmla="*/ 151247 h 286759"/>
              <a:gd name="connsiteX14" fmla="*/ 128395 w 190538"/>
              <a:gd name="connsiteY14" fmla="*/ 133491 h 286759"/>
              <a:gd name="connsiteX15" fmla="*/ 92884 w 190538"/>
              <a:gd name="connsiteY15" fmla="*/ 186757 h 286759"/>
              <a:gd name="connsiteX16" fmla="*/ 57373 w 190538"/>
              <a:gd name="connsiteY16" fmla="*/ 222268 h 286759"/>
              <a:gd name="connsiteX17" fmla="*/ 137272 w 190538"/>
              <a:gd name="connsiteY17" fmla="*/ 204513 h 286759"/>
              <a:gd name="connsiteX18" fmla="*/ 190538 w 190538"/>
              <a:gd name="connsiteY18" fmla="*/ 186757 h 286759"/>
              <a:gd name="connsiteX19" fmla="*/ 163905 w 190538"/>
              <a:gd name="connsiteY19" fmla="*/ 222268 h 286759"/>
              <a:gd name="connsiteX20" fmla="*/ 137272 w 190538"/>
              <a:gd name="connsiteY20" fmla="*/ 248901 h 286759"/>
              <a:gd name="connsiteX21" fmla="*/ 119517 w 190538"/>
              <a:gd name="connsiteY21" fmla="*/ 284412 h 286759"/>
              <a:gd name="connsiteX22" fmla="*/ 66251 w 190538"/>
              <a:gd name="connsiteY22" fmla="*/ 248901 h 28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0538" h="286759">
                <a:moveTo>
                  <a:pt x="66251" y="248901"/>
                </a:moveTo>
                <a:cubicBezTo>
                  <a:pt x="49975" y="223748"/>
                  <a:pt x="61897" y="206889"/>
                  <a:pt x="21862" y="133491"/>
                </a:cubicBezTo>
                <a:cubicBezTo>
                  <a:pt x="16753" y="124124"/>
                  <a:pt x="-4429" y="100456"/>
                  <a:pt x="4107" y="106858"/>
                </a:cubicBezTo>
                <a:cubicBezTo>
                  <a:pt x="24195" y="121924"/>
                  <a:pt x="39618" y="142369"/>
                  <a:pt x="57373" y="160124"/>
                </a:cubicBezTo>
                <a:cubicBezTo>
                  <a:pt x="60332" y="180839"/>
                  <a:pt x="66251" y="243193"/>
                  <a:pt x="66251" y="222268"/>
                </a:cubicBezTo>
                <a:cubicBezTo>
                  <a:pt x="66251" y="186634"/>
                  <a:pt x="63231" y="150885"/>
                  <a:pt x="57373" y="115736"/>
                </a:cubicBezTo>
                <a:cubicBezTo>
                  <a:pt x="48683" y="63594"/>
                  <a:pt x="44108" y="66960"/>
                  <a:pt x="12985" y="35837"/>
                </a:cubicBezTo>
                <a:cubicBezTo>
                  <a:pt x="10026" y="24000"/>
                  <a:pt x="-7928" y="2332"/>
                  <a:pt x="4107" y="326"/>
                </a:cubicBezTo>
                <a:cubicBezTo>
                  <a:pt x="30667" y="-4101"/>
                  <a:pt x="80512" y="37655"/>
                  <a:pt x="101761" y="53592"/>
                </a:cubicBezTo>
                <a:cubicBezTo>
                  <a:pt x="104720" y="62470"/>
                  <a:pt x="101463" y="82060"/>
                  <a:pt x="110639" y="80225"/>
                </a:cubicBezTo>
                <a:cubicBezTo>
                  <a:pt x="127054" y="76942"/>
                  <a:pt x="133440" y="55609"/>
                  <a:pt x="146150" y="44715"/>
                </a:cubicBezTo>
                <a:cubicBezTo>
                  <a:pt x="154251" y="37771"/>
                  <a:pt x="163905" y="32878"/>
                  <a:pt x="172783" y="26959"/>
                </a:cubicBezTo>
                <a:cubicBezTo>
                  <a:pt x="163905" y="50633"/>
                  <a:pt x="157457" y="75366"/>
                  <a:pt x="146150" y="97981"/>
                </a:cubicBezTo>
                <a:cubicBezTo>
                  <a:pt x="136607" y="117067"/>
                  <a:pt x="95550" y="166336"/>
                  <a:pt x="110639" y="151247"/>
                </a:cubicBezTo>
                <a:lnTo>
                  <a:pt x="128395" y="133491"/>
                </a:lnTo>
                <a:cubicBezTo>
                  <a:pt x="111812" y="216403"/>
                  <a:pt x="137472" y="154909"/>
                  <a:pt x="92884" y="186757"/>
                </a:cubicBezTo>
                <a:cubicBezTo>
                  <a:pt x="79262" y="196487"/>
                  <a:pt x="41830" y="216051"/>
                  <a:pt x="57373" y="222268"/>
                </a:cubicBezTo>
                <a:cubicBezTo>
                  <a:pt x="82704" y="232401"/>
                  <a:pt x="110911" y="211543"/>
                  <a:pt x="137272" y="204513"/>
                </a:cubicBezTo>
                <a:cubicBezTo>
                  <a:pt x="155356" y="199691"/>
                  <a:pt x="190538" y="186757"/>
                  <a:pt x="190538" y="186757"/>
                </a:cubicBezTo>
                <a:cubicBezTo>
                  <a:pt x="181660" y="198594"/>
                  <a:pt x="173534" y="211034"/>
                  <a:pt x="163905" y="222268"/>
                </a:cubicBezTo>
                <a:cubicBezTo>
                  <a:pt x="155734" y="231800"/>
                  <a:pt x="144569" y="238685"/>
                  <a:pt x="137272" y="248901"/>
                </a:cubicBezTo>
                <a:cubicBezTo>
                  <a:pt x="129580" y="259670"/>
                  <a:pt x="131086" y="277985"/>
                  <a:pt x="119517" y="284412"/>
                </a:cubicBezTo>
                <a:cubicBezTo>
                  <a:pt x="102784" y="293709"/>
                  <a:pt x="82527" y="274054"/>
                  <a:pt x="66251" y="248901"/>
                </a:cubicBezTo>
                <a:close/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4" name="Vrije vorm 13"/>
          <p:cNvSpPr/>
          <p:nvPr/>
        </p:nvSpPr>
        <p:spPr>
          <a:xfrm>
            <a:off x="647700" y="4278313"/>
            <a:ext cx="257175" cy="117475"/>
          </a:xfrm>
          <a:custGeom>
            <a:avLst/>
            <a:gdLst>
              <a:gd name="connsiteX0" fmla="*/ 62144 w 257452"/>
              <a:gd name="connsiteY0" fmla="*/ 17755 h 116420"/>
              <a:gd name="connsiteX1" fmla="*/ 106532 w 257452"/>
              <a:gd name="connsiteY1" fmla="*/ 0 h 116420"/>
              <a:gd name="connsiteX2" fmla="*/ 150920 w 257452"/>
              <a:gd name="connsiteY2" fmla="*/ 79899 h 116420"/>
              <a:gd name="connsiteX3" fmla="*/ 53266 w 257452"/>
              <a:gd name="connsiteY3" fmla="*/ 115410 h 116420"/>
              <a:gd name="connsiteX4" fmla="*/ 0 w 257452"/>
              <a:gd name="connsiteY4" fmla="*/ 79899 h 116420"/>
              <a:gd name="connsiteX5" fmla="*/ 8878 w 257452"/>
              <a:gd name="connsiteY5" fmla="*/ 44388 h 116420"/>
              <a:gd name="connsiteX6" fmla="*/ 142043 w 257452"/>
              <a:gd name="connsiteY6" fmla="*/ 44388 h 116420"/>
              <a:gd name="connsiteX7" fmla="*/ 195309 w 257452"/>
              <a:gd name="connsiteY7" fmla="*/ 71021 h 116420"/>
              <a:gd name="connsiteX8" fmla="*/ 257452 w 257452"/>
              <a:gd name="connsiteY8" fmla="*/ 88777 h 116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7452" h="116420">
                <a:moveTo>
                  <a:pt x="62144" y="17755"/>
                </a:moveTo>
                <a:cubicBezTo>
                  <a:pt x="76940" y="11837"/>
                  <a:pt x="90596" y="0"/>
                  <a:pt x="106532" y="0"/>
                </a:cubicBezTo>
                <a:cubicBezTo>
                  <a:pt x="142603" y="0"/>
                  <a:pt x="147370" y="67475"/>
                  <a:pt x="150920" y="79899"/>
                </a:cubicBezTo>
                <a:cubicBezTo>
                  <a:pt x="121250" y="99679"/>
                  <a:pt x="95147" y="121393"/>
                  <a:pt x="53266" y="115410"/>
                </a:cubicBezTo>
                <a:cubicBezTo>
                  <a:pt x="32141" y="112392"/>
                  <a:pt x="17755" y="91736"/>
                  <a:pt x="0" y="79899"/>
                </a:cubicBezTo>
                <a:cubicBezTo>
                  <a:pt x="2959" y="68062"/>
                  <a:pt x="1067" y="53761"/>
                  <a:pt x="8878" y="44388"/>
                </a:cubicBezTo>
                <a:cubicBezTo>
                  <a:pt x="41001" y="5841"/>
                  <a:pt x="113819" y="39257"/>
                  <a:pt x="142043" y="44388"/>
                </a:cubicBezTo>
                <a:cubicBezTo>
                  <a:pt x="182452" y="71329"/>
                  <a:pt x="153300" y="55268"/>
                  <a:pt x="195309" y="71021"/>
                </a:cubicBezTo>
                <a:cubicBezTo>
                  <a:pt x="248520" y="90975"/>
                  <a:pt x="222525" y="88777"/>
                  <a:pt x="257452" y="88777"/>
                </a:cubicBezTo>
              </a:path>
            </a:pathLst>
          </a:custGeom>
          <a:solidFill>
            <a:srgbClr val="CCCC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7" name="Vrije vorm 16"/>
          <p:cNvSpPr/>
          <p:nvPr/>
        </p:nvSpPr>
        <p:spPr>
          <a:xfrm>
            <a:off x="1171575" y="4146550"/>
            <a:ext cx="855663" cy="869950"/>
          </a:xfrm>
          <a:custGeom>
            <a:avLst/>
            <a:gdLst>
              <a:gd name="connsiteX0" fmla="*/ 0 w 854909"/>
              <a:gd name="connsiteY0" fmla="*/ 870011 h 870011"/>
              <a:gd name="connsiteX1" fmla="*/ 26633 w 854909"/>
              <a:gd name="connsiteY1" fmla="*/ 603681 h 870011"/>
              <a:gd name="connsiteX2" fmla="*/ 71022 w 854909"/>
              <a:gd name="connsiteY2" fmla="*/ 532660 h 870011"/>
              <a:gd name="connsiteX3" fmla="*/ 88777 w 854909"/>
              <a:gd name="connsiteY3" fmla="*/ 497149 h 870011"/>
              <a:gd name="connsiteX4" fmla="*/ 97655 w 854909"/>
              <a:gd name="connsiteY4" fmla="*/ 461639 h 870011"/>
              <a:gd name="connsiteX5" fmla="*/ 106532 w 854909"/>
              <a:gd name="connsiteY5" fmla="*/ 346229 h 870011"/>
              <a:gd name="connsiteX6" fmla="*/ 115410 w 854909"/>
              <a:gd name="connsiteY6" fmla="*/ 319596 h 870011"/>
              <a:gd name="connsiteX7" fmla="*/ 221942 w 854909"/>
              <a:gd name="connsiteY7" fmla="*/ 248575 h 870011"/>
              <a:gd name="connsiteX8" fmla="*/ 257453 w 854909"/>
              <a:gd name="connsiteY8" fmla="*/ 221942 h 870011"/>
              <a:gd name="connsiteX9" fmla="*/ 355107 w 854909"/>
              <a:gd name="connsiteY9" fmla="*/ 150920 h 870011"/>
              <a:gd name="connsiteX10" fmla="*/ 390618 w 854909"/>
              <a:gd name="connsiteY10" fmla="*/ 142043 h 870011"/>
              <a:gd name="connsiteX11" fmla="*/ 488272 w 854909"/>
              <a:gd name="connsiteY11" fmla="*/ 88777 h 870011"/>
              <a:gd name="connsiteX12" fmla="*/ 550416 w 854909"/>
              <a:gd name="connsiteY12" fmla="*/ 97654 h 870011"/>
              <a:gd name="connsiteX13" fmla="*/ 577049 w 854909"/>
              <a:gd name="connsiteY13" fmla="*/ 124287 h 870011"/>
              <a:gd name="connsiteX14" fmla="*/ 541538 w 854909"/>
              <a:gd name="connsiteY14" fmla="*/ 275208 h 870011"/>
              <a:gd name="connsiteX15" fmla="*/ 497150 w 854909"/>
              <a:gd name="connsiteY15" fmla="*/ 292963 h 870011"/>
              <a:gd name="connsiteX16" fmla="*/ 443884 w 854909"/>
              <a:gd name="connsiteY16" fmla="*/ 328474 h 870011"/>
              <a:gd name="connsiteX17" fmla="*/ 363985 w 854909"/>
              <a:gd name="connsiteY17" fmla="*/ 346229 h 870011"/>
              <a:gd name="connsiteX18" fmla="*/ 319597 w 854909"/>
              <a:gd name="connsiteY18" fmla="*/ 355107 h 870011"/>
              <a:gd name="connsiteX19" fmla="*/ 257453 w 854909"/>
              <a:gd name="connsiteY19" fmla="*/ 372862 h 870011"/>
              <a:gd name="connsiteX20" fmla="*/ 230820 w 854909"/>
              <a:gd name="connsiteY20" fmla="*/ 408373 h 870011"/>
              <a:gd name="connsiteX21" fmla="*/ 221942 w 854909"/>
              <a:gd name="connsiteY21" fmla="*/ 435006 h 870011"/>
              <a:gd name="connsiteX22" fmla="*/ 159798 w 854909"/>
              <a:gd name="connsiteY22" fmla="*/ 470516 h 870011"/>
              <a:gd name="connsiteX23" fmla="*/ 133165 w 854909"/>
              <a:gd name="connsiteY23" fmla="*/ 488272 h 870011"/>
              <a:gd name="connsiteX24" fmla="*/ 106532 w 854909"/>
              <a:gd name="connsiteY24" fmla="*/ 497149 h 870011"/>
              <a:gd name="connsiteX25" fmla="*/ 204187 w 854909"/>
              <a:gd name="connsiteY25" fmla="*/ 479394 h 870011"/>
              <a:gd name="connsiteX26" fmla="*/ 266331 w 854909"/>
              <a:gd name="connsiteY26" fmla="*/ 426128 h 870011"/>
              <a:gd name="connsiteX27" fmla="*/ 292964 w 854909"/>
              <a:gd name="connsiteY27" fmla="*/ 399495 h 870011"/>
              <a:gd name="connsiteX28" fmla="*/ 355107 w 854909"/>
              <a:gd name="connsiteY28" fmla="*/ 372862 h 870011"/>
              <a:gd name="connsiteX29" fmla="*/ 399496 w 854909"/>
              <a:gd name="connsiteY29" fmla="*/ 363984 h 870011"/>
              <a:gd name="connsiteX30" fmla="*/ 426129 w 854909"/>
              <a:gd name="connsiteY30" fmla="*/ 355107 h 870011"/>
              <a:gd name="connsiteX31" fmla="*/ 497150 w 854909"/>
              <a:gd name="connsiteY31" fmla="*/ 310718 h 870011"/>
              <a:gd name="connsiteX32" fmla="*/ 523783 w 854909"/>
              <a:gd name="connsiteY32" fmla="*/ 301841 h 870011"/>
              <a:gd name="connsiteX33" fmla="*/ 541538 w 854909"/>
              <a:gd name="connsiteY33" fmla="*/ 275208 h 870011"/>
              <a:gd name="connsiteX34" fmla="*/ 577049 w 854909"/>
              <a:gd name="connsiteY34" fmla="*/ 213064 h 870011"/>
              <a:gd name="connsiteX35" fmla="*/ 603682 w 854909"/>
              <a:gd name="connsiteY35" fmla="*/ 195309 h 870011"/>
              <a:gd name="connsiteX36" fmla="*/ 585927 w 854909"/>
              <a:gd name="connsiteY36" fmla="*/ 133165 h 870011"/>
              <a:gd name="connsiteX37" fmla="*/ 559294 w 854909"/>
              <a:gd name="connsiteY37" fmla="*/ 124287 h 870011"/>
              <a:gd name="connsiteX38" fmla="*/ 532661 w 854909"/>
              <a:gd name="connsiteY38" fmla="*/ 97654 h 870011"/>
              <a:gd name="connsiteX39" fmla="*/ 488272 w 854909"/>
              <a:gd name="connsiteY39" fmla="*/ 88777 h 870011"/>
              <a:gd name="connsiteX40" fmla="*/ 461639 w 854909"/>
              <a:gd name="connsiteY40" fmla="*/ 71021 h 870011"/>
              <a:gd name="connsiteX41" fmla="*/ 435006 w 854909"/>
              <a:gd name="connsiteY41" fmla="*/ 79899 h 870011"/>
              <a:gd name="connsiteX42" fmla="*/ 426129 w 854909"/>
              <a:gd name="connsiteY42" fmla="*/ 124287 h 870011"/>
              <a:gd name="connsiteX43" fmla="*/ 337352 w 854909"/>
              <a:gd name="connsiteY43" fmla="*/ 159798 h 870011"/>
              <a:gd name="connsiteX44" fmla="*/ 381740 w 854909"/>
              <a:gd name="connsiteY44" fmla="*/ 177553 h 870011"/>
              <a:gd name="connsiteX45" fmla="*/ 417251 w 854909"/>
              <a:gd name="connsiteY45" fmla="*/ 168676 h 870011"/>
              <a:gd name="connsiteX46" fmla="*/ 470517 w 854909"/>
              <a:gd name="connsiteY46" fmla="*/ 204186 h 870011"/>
              <a:gd name="connsiteX47" fmla="*/ 461639 w 854909"/>
              <a:gd name="connsiteY47" fmla="*/ 230819 h 870011"/>
              <a:gd name="connsiteX48" fmla="*/ 452762 w 854909"/>
              <a:gd name="connsiteY48" fmla="*/ 204186 h 870011"/>
              <a:gd name="connsiteX49" fmla="*/ 408373 w 854909"/>
              <a:gd name="connsiteY49" fmla="*/ 177553 h 870011"/>
              <a:gd name="connsiteX50" fmla="*/ 328474 w 854909"/>
              <a:gd name="connsiteY50" fmla="*/ 168676 h 870011"/>
              <a:gd name="connsiteX51" fmla="*/ 452762 w 854909"/>
              <a:gd name="connsiteY51" fmla="*/ 124287 h 870011"/>
              <a:gd name="connsiteX52" fmla="*/ 541538 w 854909"/>
              <a:gd name="connsiteY52" fmla="*/ 79899 h 870011"/>
              <a:gd name="connsiteX53" fmla="*/ 594804 w 854909"/>
              <a:gd name="connsiteY53" fmla="*/ 44388 h 870011"/>
              <a:gd name="connsiteX54" fmla="*/ 639193 w 854909"/>
              <a:gd name="connsiteY54" fmla="*/ 35511 h 870011"/>
              <a:gd name="connsiteX55" fmla="*/ 701336 w 854909"/>
              <a:gd name="connsiteY55" fmla="*/ 53266 h 870011"/>
              <a:gd name="connsiteX56" fmla="*/ 710214 w 854909"/>
              <a:gd name="connsiteY56" fmla="*/ 79899 h 870011"/>
              <a:gd name="connsiteX57" fmla="*/ 745725 w 854909"/>
              <a:gd name="connsiteY57" fmla="*/ 106532 h 870011"/>
              <a:gd name="connsiteX58" fmla="*/ 852257 w 854909"/>
              <a:gd name="connsiteY58" fmla="*/ 88777 h 870011"/>
              <a:gd name="connsiteX59" fmla="*/ 834501 w 854909"/>
              <a:gd name="connsiteY59" fmla="*/ 62144 h 870011"/>
              <a:gd name="connsiteX60" fmla="*/ 790113 w 854909"/>
              <a:gd name="connsiteY60" fmla="*/ 44388 h 870011"/>
              <a:gd name="connsiteX61" fmla="*/ 763480 w 854909"/>
              <a:gd name="connsiteY61" fmla="*/ 17755 h 870011"/>
              <a:gd name="connsiteX62" fmla="*/ 674703 w 854909"/>
              <a:gd name="connsiteY62" fmla="*/ 0 h 870011"/>
              <a:gd name="connsiteX63" fmla="*/ 541538 w 854909"/>
              <a:gd name="connsiteY63" fmla="*/ 17755 h 870011"/>
              <a:gd name="connsiteX64" fmla="*/ 506028 w 854909"/>
              <a:gd name="connsiteY64" fmla="*/ 26633 h 870011"/>
              <a:gd name="connsiteX65" fmla="*/ 470517 w 854909"/>
              <a:gd name="connsiteY65" fmla="*/ 44388 h 870011"/>
              <a:gd name="connsiteX66" fmla="*/ 363985 w 854909"/>
              <a:gd name="connsiteY66" fmla="*/ 79899 h 870011"/>
              <a:gd name="connsiteX67" fmla="*/ 239698 w 854909"/>
              <a:gd name="connsiteY67" fmla="*/ 159798 h 870011"/>
              <a:gd name="connsiteX68" fmla="*/ 213065 w 854909"/>
              <a:gd name="connsiteY68" fmla="*/ 195309 h 870011"/>
              <a:gd name="connsiteX69" fmla="*/ 186431 w 854909"/>
              <a:gd name="connsiteY69" fmla="*/ 248575 h 870011"/>
              <a:gd name="connsiteX70" fmla="*/ 168676 w 854909"/>
              <a:gd name="connsiteY70" fmla="*/ 275208 h 8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54909" h="870011">
                <a:moveTo>
                  <a:pt x="0" y="870011"/>
                </a:moveTo>
                <a:cubicBezTo>
                  <a:pt x="1909" y="843291"/>
                  <a:pt x="15639" y="620172"/>
                  <a:pt x="26633" y="603681"/>
                </a:cubicBezTo>
                <a:cubicBezTo>
                  <a:pt x="45133" y="575932"/>
                  <a:pt x="53176" y="564784"/>
                  <a:pt x="71022" y="532660"/>
                </a:cubicBezTo>
                <a:cubicBezTo>
                  <a:pt x="77449" y="521091"/>
                  <a:pt x="84130" y="509540"/>
                  <a:pt x="88777" y="497149"/>
                </a:cubicBezTo>
                <a:cubicBezTo>
                  <a:pt x="93061" y="485725"/>
                  <a:pt x="94696" y="473476"/>
                  <a:pt x="97655" y="461639"/>
                </a:cubicBezTo>
                <a:cubicBezTo>
                  <a:pt x="100614" y="423169"/>
                  <a:pt x="101746" y="384515"/>
                  <a:pt x="106532" y="346229"/>
                </a:cubicBezTo>
                <a:cubicBezTo>
                  <a:pt x="107693" y="336943"/>
                  <a:pt x="109795" y="327082"/>
                  <a:pt x="115410" y="319596"/>
                </a:cubicBezTo>
                <a:cubicBezTo>
                  <a:pt x="161421" y="258248"/>
                  <a:pt x="155980" y="284554"/>
                  <a:pt x="221942" y="248575"/>
                </a:cubicBezTo>
                <a:cubicBezTo>
                  <a:pt x="234932" y="241490"/>
                  <a:pt x="245899" y="231185"/>
                  <a:pt x="257453" y="221942"/>
                </a:cubicBezTo>
                <a:cubicBezTo>
                  <a:pt x="292584" y="193837"/>
                  <a:pt x="314335" y="169040"/>
                  <a:pt x="355107" y="150920"/>
                </a:cubicBezTo>
                <a:cubicBezTo>
                  <a:pt x="366257" y="145965"/>
                  <a:pt x="379151" y="146213"/>
                  <a:pt x="390618" y="142043"/>
                </a:cubicBezTo>
                <a:cubicBezTo>
                  <a:pt x="453631" y="119130"/>
                  <a:pt x="443091" y="122664"/>
                  <a:pt x="488272" y="88777"/>
                </a:cubicBezTo>
                <a:cubicBezTo>
                  <a:pt x="508987" y="91736"/>
                  <a:pt x="530988" y="89883"/>
                  <a:pt x="550416" y="97654"/>
                </a:cubicBezTo>
                <a:cubicBezTo>
                  <a:pt x="562073" y="102317"/>
                  <a:pt x="575492" y="111829"/>
                  <a:pt x="577049" y="124287"/>
                </a:cubicBezTo>
                <a:cubicBezTo>
                  <a:pt x="582412" y="167190"/>
                  <a:pt x="585425" y="242293"/>
                  <a:pt x="541538" y="275208"/>
                </a:cubicBezTo>
                <a:cubicBezTo>
                  <a:pt x="528789" y="284769"/>
                  <a:pt x="511140" y="285332"/>
                  <a:pt x="497150" y="292963"/>
                </a:cubicBezTo>
                <a:cubicBezTo>
                  <a:pt x="478416" y="303181"/>
                  <a:pt x="464809" y="324289"/>
                  <a:pt x="443884" y="328474"/>
                </a:cubicBezTo>
                <a:cubicBezTo>
                  <a:pt x="310089" y="355231"/>
                  <a:pt x="476757" y="321168"/>
                  <a:pt x="363985" y="346229"/>
                </a:cubicBezTo>
                <a:cubicBezTo>
                  <a:pt x="349255" y="349502"/>
                  <a:pt x="334327" y="351834"/>
                  <a:pt x="319597" y="355107"/>
                </a:cubicBezTo>
                <a:cubicBezTo>
                  <a:pt x="286146" y="362540"/>
                  <a:pt x="287118" y="362973"/>
                  <a:pt x="257453" y="372862"/>
                </a:cubicBezTo>
                <a:cubicBezTo>
                  <a:pt x="248575" y="384699"/>
                  <a:pt x="238161" y="395526"/>
                  <a:pt x="230820" y="408373"/>
                </a:cubicBezTo>
                <a:cubicBezTo>
                  <a:pt x="226177" y="416498"/>
                  <a:pt x="227933" y="427817"/>
                  <a:pt x="221942" y="435006"/>
                </a:cubicBezTo>
                <a:cubicBezTo>
                  <a:pt x="201270" y="459813"/>
                  <a:pt x="186349" y="461666"/>
                  <a:pt x="159798" y="470516"/>
                </a:cubicBezTo>
                <a:cubicBezTo>
                  <a:pt x="150920" y="476435"/>
                  <a:pt x="142708" y="483500"/>
                  <a:pt x="133165" y="488272"/>
                </a:cubicBezTo>
                <a:cubicBezTo>
                  <a:pt x="124795" y="492457"/>
                  <a:pt x="97174" y="497149"/>
                  <a:pt x="106532" y="497149"/>
                </a:cubicBezTo>
                <a:cubicBezTo>
                  <a:pt x="138346" y="497149"/>
                  <a:pt x="173104" y="487165"/>
                  <a:pt x="204187" y="479394"/>
                </a:cubicBezTo>
                <a:cubicBezTo>
                  <a:pt x="238134" y="428472"/>
                  <a:pt x="202086" y="474312"/>
                  <a:pt x="266331" y="426128"/>
                </a:cubicBezTo>
                <a:cubicBezTo>
                  <a:pt x="276375" y="418595"/>
                  <a:pt x="282748" y="406792"/>
                  <a:pt x="292964" y="399495"/>
                </a:cubicBezTo>
                <a:cubicBezTo>
                  <a:pt x="306644" y="389724"/>
                  <a:pt x="337275" y="377320"/>
                  <a:pt x="355107" y="372862"/>
                </a:cubicBezTo>
                <a:cubicBezTo>
                  <a:pt x="369746" y="369202"/>
                  <a:pt x="384857" y="367644"/>
                  <a:pt x="399496" y="363984"/>
                </a:cubicBezTo>
                <a:cubicBezTo>
                  <a:pt x="408574" y="361714"/>
                  <a:pt x="417251" y="358066"/>
                  <a:pt x="426129" y="355107"/>
                </a:cubicBezTo>
                <a:cubicBezTo>
                  <a:pt x="447257" y="341021"/>
                  <a:pt x="475733" y="321427"/>
                  <a:pt x="497150" y="310718"/>
                </a:cubicBezTo>
                <a:cubicBezTo>
                  <a:pt x="505520" y="306533"/>
                  <a:pt x="514905" y="304800"/>
                  <a:pt x="523783" y="301841"/>
                </a:cubicBezTo>
                <a:cubicBezTo>
                  <a:pt x="529701" y="292963"/>
                  <a:pt x="536244" y="284472"/>
                  <a:pt x="541538" y="275208"/>
                </a:cubicBezTo>
                <a:cubicBezTo>
                  <a:pt x="550820" y="258965"/>
                  <a:pt x="562632" y="227481"/>
                  <a:pt x="577049" y="213064"/>
                </a:cubicBezTo>
                <a:cubicBezTo>
                  <a:pt x="584594" y="205519"/>
                  <a:pt x="594804" y="201227"/>
                  <a:pt x="603682" y="195309"/>
                </a:cubicBezTo>
                <a:cubicBezTo>
                  <a:pt x="603606" y="195005"/>
                  <a:pt x="590171" y="137409"/>
                  <a:pt x="585927" y="133165"/>
                </a:cubicBezTo>
                <a:cubicBezTo>
                  <a:pt x="579310" y="126548"/>
                  <a:pt x="568172" y="127246"/>
                  <a:pt x="559294" y="124287"/>
                </a:cubicBezTo>
                <a:cubicBezTo>
                  <a:pt x="550416" y="115409"/>
                  <a:pt x="543891" y="103269"/>
                  <a:pt x="532661" y="97654"/>
                </a:cubicBezTo>
                <a:cubicBezTo>
                  <a:pt x="519165" y="90906"/>
                  <a:pt x="502401" y="94075"/>
                  <a:pt x="488272" y="88777"/>
                </a:cubicBezTo>
                <a:cubicBezTo>
                  <a:pt x="478282" y="85031"/>
                  <a:pt x="470517" y="76940"/>
                  <a:pt x="461639" y="71021"/>
                </a:cubicBezTo>
                <a:cubicBezTo>
                  <a:pt x="452761" y="73980"/>
                  <a:pt x="440197" y="72113"/>
                  <a:pt x="435006" y="79899"/>
                </a:cubicBezTo>
                <a:cubicBezTo>
                  <a:pt x="426636" y="92454"/>
                  <a:pt x="437807" y="114732"/>
                  <a:pt x="426129" y="124287"/>
                </a:cubicBezTo>
                <a:cubicBezTo>
                  <a:pt x="401462" y="144470"/>
                  <a:pt x="337352" y="159798"/>
                  <a:pt x="337352" y="159798"/>
                </a:cubicBezTo>
                <a:cubicBezTo>
                  <a:pt x="352148" y="165716"/>
                  <a:pt x="365902" y="175793"/>
                  <a:pt x="381740" y="177553"/>
                </a:cubicBezTo>
                <a:cubicBezTo>
                  <a:pt x="393867" y="178900"/>
                  <a:pt x="405564" y="165170"/>
                  <a:pt x="417251" y="168676"/>
                </a:cubicBezTo>
                <a:cubicBezTo>
                  <a:pt x="437690" y="174808"/>
                  <a:pt x="452762" y="192349"/>
                  <a:pt x="470517" y="204186"/>
                </a:cubicBezTo>
                <a:cubicBezTo>
                  <a:pt x="467558" y="213064"/>
                  <a:pt x="470997" y="230819"/>
                  <a:pt x="461639" y="230819"/>
                </a:cubicBezTo>
                <a:cubicBezTo>
                  <a:pt x="452281" y="230819"/>
                  <a:pt x="459379" y="210803"/>
                  <a:pt x="452762" y="204186"/>
                </a:cubicBezTo>
                <a:cubicBezTo>
                  <a:pt x="440561" y="191985"/>
                  <a:pt x="424964" y="182293"/>
                  <a:pt x="408373" y="177553"/>
                </a:cubicBezTo>
                <a:cubicBezTo>
                  <a:pt x="382607" y="170191"/>
                  <a:pt x="355107" y="171635"/>
                  <a:pt x="328474" y="168676"/>
                </a:cubicBezTo>
                <a:cubicBezTo>
                  <a:pt x="434886" y="104830"/>
                  <a:pt x="294942" y="182432"/>
                  <a:pt x="452762" y="124287"/>
                </a:cubicBezTo>
                <a:cubicBezTo>
                  <a:pt x="483807" y="112849"/>
                  <a:pt x="514010" y="98251"/>
                  <a:pt x="541538" y="79899"/>
                </a:cubicBezTo>
                <a:cubicBezTo>
                  <a:pt x="559293" y="68062"/>
                  <a:pt x="575377" y="53218"/>
                  <a:pt x="594804" y="44388"/>
                </a:cubicBezTo>
                <a:cubicBezTo>
                  <a:pt x="608541" y="38144"/>
                  <a:pt x="624397" y="38470"/>
                  <a:pt x="639193" y="35511"/>
                </a:cubicBezTo>
                <a:cubicBezTo>
                  <a:pt x="659907" y="41429"/>
                  <a:pt x="683067" y="41848"/>
                  <a:pt x="701336" y="53266"/>
                </a:cubicBezTo>
                <a:cubicBezTo>
                  <a:pt x="709272" y="58226"/>
                  <a:pt x="704223" y="72710"/>
                  <a:pt x="710214" y="79899"/>
                </a:cubicBezTo>
                <a:cubicBezTo>
                  <a:pt x="719686" y="91266"/>
                  <a:pt x="733888" y="97654"/>
                  <a:pt x="745725" y="106532"/>
                </a:cubicBezTo>
                <a:cubicBezTo>
                  <a:pt x="781236" y="100614"/>
                  <a:pt x="820057" y="104877"/>
                  <a:pt x="852257" y="88777"/>
                </a:cubicBezTo>
                <a:cubicBezTo>
                  <a:pt x="861800" y="84005"/>
                  <a:pt x="843183" y="68346"/>
                  <a:pt x="834501" y="62144"/>
                </a:cubicBezTo>
                <a:cubicBezTo>
                  <a:pt x="821533" y="52881"/>
                  <a:pt x="804909" y="50307"/>
                  <a:pt x="790113" y="44388"/>
                </a:cubicBezTo>
                <a:cubicBezTo>
                  <a:pt x="781235" y="35510"/>
                  <a:pt x="775198" y="22262"/>
                  <a:pt x="763480" y="17755"/>
                </a:cubicBezTo>
                <a:cubicBezTo>
                  <a:pt x="735313" y="6922"/>
                  <a:pt x="674703" y="0"/>
                  <a:pt x="674703" y="0"/>
                </a:cubicBezTo>
                <a:cubicBezTo>
                  <a:pt x="597288" y="7742"/>
                  <a:pt x="601707" y="4384"/>
                  <a:pt x="541538" y="17755"/>
                </a:cubicBezTo>
                <a:cubicBezTo>
                  <a:pt x="529628" y="20402"/>
                  <a:pt x="517452" y="22349"/>
                  <a:pt x="506028" y="26633"/>
                </a:cubicBezTo>
                <a:cubicBezTo>
                  <a:pt x="493637" y="31280"/>
                  <a:pt x="482908" y="39741"/>
                  <a:pt x="470517" y="44388"/>
                </a:cubicBezTo>
                <a:cubicBezTo>
                  <a:pt x="368402" y="82681"/>
                  <a:pt x="533619" y="736"/>
                  <a:pt x="363985" y="79899"/>
                </a:cubicBezTo>
                <a:cubicBezTo>
                  <a:pt x="332866" y="94421"/>
                  <a:pt x="264571" y="137412"/>
                  <a:pt x="239698" y="159798"/>
                </a:cubicBezTo>
                <a:cubicBezTo>
                  <a:pt x="228700" y="169696"/>
                  <a:pt x="221943" y="183472"/>
                  <a:pt x="213065" y="195309"/>
                </a:cubicBezTo>
                <a:cubicBezTo>
                  <a:pt x="190748" y="262258"/>
                  <a:pt x="220854" y="179729"/>
                  <a:pt x="186431" y="248575"/>
                </a:cubicBezTo>
                <a:cubicBezTo>
                  <a:pt x="171711" y="278015"/>
                  <a:pt x="188464" y="275208"/>
                  <a:pt x="168676" y="275208"/>
                </a:cubicBezTo>
              </a:path>
            </a:pathLst>
          </a:custGeom>
          <a:solidFill>
            <a:srgbClr val="CCCC0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647700" y="4152900"/>
            <a:ext cx="373063" cy="3683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cxnSp>
        <p:nvCxnSpPr>
          <p:cNvPr id="20" name="Rechte verbindingslijn met pijl 19"/>
          <p:cNvCxnSpPr>
            <a:endCxn id="17" idx="67"/>
          </p:cNvCxnSpPr>
          <p:nvPr/>
        </p:nvCxnSpPr>
        <p:spPr>
          <a:xfrm>
            <a:off x="1020763" y="4216400"/>
            <a:ext cx="390525" cy="8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4" name="Afbeelding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983163"/>
            <a:ext cx="10382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Afbeelding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5520">
            <a:off x="815975" y="5946775"/>
            <a:ext cx="35718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Ovaal 31"/>
          <p:cNvSpPr/>
          <p:nvPr/>
        </p:nvSpPr>
        <p:spPr>
          <a:xfrm>
            <a:off x="1739900" y="6053138"/>
            <a:ext cx="155575" cy="131762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0267" name="Tekstvak 32"/>
          <p:cNvSpPr txBox="1">
            <a:spLocks noChangeArrowheads="1"/>
          </p:cNvSpPr>
          <p:nvPr/>
        </p:nvSpPr>
        <p:spPr bwMode="auto">
          <a:xfrm>
            <a:off x="2532063" y="6157913"/>
            <a:ext cx="584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sz="1800" b="1">
                <a:solidFill>
                  <a:srgbClr val="FF0000"/>
                </a:solidFill>
              </a:rPr>
              <a:t>Schrijf bij de onderdelen erachter of ze N of 2N zijn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4"/>
          <p:cNvSpPr>
            <a:spLocks noGrp="1"/>
          </p:cNvSpPr>
          <p:nvPr>
            <p:ph type="ctrTitle"/>
          </p:nvPr>
        </p:nvSpPr>
        <p:spPr>
          <a:xfrm>
            <a:off x="179512" y="121767"/>
            <a:ext cx="7286625" cy="642937"/>
          </a:xfrm>
        </p:spPr>
        <p:txBody>
          <a:bodyPr/>
          <a:lstStyle/>
          <a:p>
            <a:pPr eaLnBrk="1" hangingPunct="1"/>
            <a:r>
              <a:rPr lang="nl-NL" dirty="0"/>
              <a:t>Thema </a:t>
            </a:r>
            <a:r>
              <a:rPr lang="nl-NL" dirty="0" smtClean="0"/>
              <a:t>1. Ordening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24744"/>
            <a:ext cx="28575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419872" y="1340768"/>
            <a:ext cx="2432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Trebuchet MS" pitchFamily="34" charset="0"/>
              </a:rPr>
              <a:t>De Pekelkreeft.</a:t>
            </a:r>
            <a:endParaRPr lang="nl-NL" sz="24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77072"/>
            <a:ext cx="8534722" cy="240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hoek 8"/>
          <p:cNvSpPr/>
          <p:nvPr/>
        </p:nvSpPr>
        <p:spPr>
          <a:xfrm>
            <a:off x="4139952" y="3337371"/>
            <a:ext cx="3869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Trebuchet MS" pitchFamily="34" charset="0"/>
              </a:rPr>
              <a:t>Zoutwoestijn in Utah (VS)</a:t>
            </a:r>
            <a:endParaRPr lang="nl-NL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ie lessen">
  <a:themeElements>
    <a:clrScheme name="Biologie lessen 4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3300"/>
      </a:hlink>
      <a:folHlink>
        <a:srgbClr val="0033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ologie lesse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FFFF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ie lesse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3300"/>
        </a:hlink>
        <a:folHlink>
          <a:srgbClr val="00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10858</TotalTime>
  <Words>781</Words>
  <Application>Microsoft Office PowerPoint</Application>
  <PresentationFormat>Diavoorstelling (4:3)</PresentationFormat>
  <Paragraphs>180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Biologie lessen</vt:lpstr>
      <vt:lpstr>Thema 1. Ordening</vt:lpstr>
      <vt:lpstr>Thema 1. ordening.</vt:lpstr>
      <vt:lpstr>Thema 1. ordening.</vt:lpstr>
      <vt:lpstr>PowerPoint-presentatie</vt:lpstr>
      <vt:lpstr>PowerPoint-presentatie</vt:lpstr>
      <vt:lpstr>Thema 1. Ordening.</vt:lpstr>
      <vt:lpstr>Thema 1. Ordening.</vt:lpstr>
      <vt:lpstr>Thema 1. Ordening.</vt:lpstr>
      <vt:lpstr>Thema 1. Ordening</vt:lpstr>
      <vt:lpstr>Thema 1. Ordening</vt:lpstr>
      <vt:lpstr>Thema 1. Ordening.</vt:lpstr>
      <vt:lpstr>Thema 1. Ordening.</vt:lpstr>
      <vt:lpstr>Thema 1. Ordening.</vt:lpstr>
      <vt:lpstr>T1. Ordening.</vt:lpstr>
      <vt:lpstr>Thema 1. Ordening.</vt:lpstr>
      <vt:lpstr>Thema 1. Ordening.</vt:lpstr>
      <vt:lpstr>T1. Ordening.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D. Hafner</dc:creator>
  <cp:lastModifiedBy>Rob Tervoert</cp:lastModifiedBy>
  <cp:revision>100</cp:revision>
  <dcterms:created xsi:type="dcterms:W3CDTF">2009-01-13T13:03:19Z</dcterms:created>
  <dcterms:modified xsi:type="dcterms:W3CDTF">2015-04-16T08:56:41Z</dcterms:modified>
</cp:coreProperties>
</file>