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3" r:id="rId2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rebuchet MS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rebuchet MS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rebuchet MS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rebuchet MS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rebuchet MS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rebuchet MS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rebuchet MS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rebuchet MS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rebuchet MS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CC0000"/>
    <a:srgbClr val="008000"/>
    <a:srgbClr val="CCCC00"/>
    <a:srgbClr val="0000FF"/>
    <a:srgbClr val="37441C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3" autoAdjust="0"/>
    <p:restoredTop sz="94693" autoAdjust="0"/>
  </p:normalViewPr>
  <p:slideViewPr>
    <p:cSldViewPr snapToGrid="0">
      <p:cViewPr varScale="1">
        <p:scale>
          <a:sx n="69" d="100"/>
          <a:sy n="69" d="100"/>
        </p:scale>
        <p:origin x="1398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2DCF7665-3EA7-49C0-9C87-7E8F168040E4}" type="datetimeFigureOut">
              <a:rPr lang="nl-NL"/>
              <a:pPr>
                <a:defRPr/>
              </a:pPr>
              <a:t>8-10-2018</a:t>
            </a:fld>
            <a:endParaRPr lang="nl-NL"/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45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7BCF3958-FBA4-49C3-90C2-EE5FCE1EC35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825686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EB8C7A92-933D-4FB3-B3E6-D4D89A308A84}" type="datetimeFigureOut">
              <a:rPr lang="nl-NL"/>
              <a:pPr>
                <a:defRPr/>
              </a:pPr>
              <a:t>8-10-2018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 smtClean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noProof="0" smtClean="0"/>
              <a:t>Klik om de modelstijlen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F63B3D67-396F-477C-86D3-BD1CEA17DE0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096828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0523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 userDrawn="1"/>
        </p:nvSpPr>
        <p:spPr>
          <a:xfrm>
            <a:off x="0" y="0"/>
            <a:ext cx="9144000" cy="785813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sz="1800"/>
          </a:p>
        </p:txBody>
      </p:sp>
      <p:pic>
        <p:nvPicPr>
          <p:cNvPr id="5" name="Picture 4" descr="http://mail.google.com/mail/?attid=0.1&amp;disp=emb&amp;view=att&amp;th=11ecfebf3cf534cf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8738"/>
            <a:ext cx="1643063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42844" y="71415"/>
            <a:ext cx="7286676" cy="642942"/>
          </a:xfrm>
        </p:spPr>
        <p:txBody>
          <a:bodyPr/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42844" y="857232"/>
            <a:ext cx="8858312" cy="5715040"/>
          </a:xfrm>
        </p:spPr>
        <p:txBody>
          <a:bodyPr/>
          <a:lstStyle>
            <a:lvl1pPr marL="0" indent="0" algn="l">
              <a:buNone/>
              <a:defRPr>
                <a:solidFill>
                  <a:srgbClr val="37441C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het opmaakprofiel van de modelondertitel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57086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85397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42844" y="928670"/>
            <a:ext cx="4352956" cy="56436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928670"/>
            <a:ext cx="4352956" cy="56436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3753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42844" y="857232"/>
            <a:ext cx="435454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142844" y="1500174"/>
            <a:ext cx="4354544" cy="50720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857232"/>
            <a:ext cx="435613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1500174"/>
            <a:ext cx="4356131" cy="50720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685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0" y="0"/>
            <a:ext cx="9144000" cy="785813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sz="1800"/>
          </a:p>
        </p:txBody>
      </p:sp>
      <p:sp>
        <p:nvSpPr>
          <p:cNvPr id="1027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142875" y="71438"/>
            <a:ext cx="7215188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stijl te bewerken</a:t>
            </a:r>
          </a:p>
        </p:txBody>
      </p:sp>
      <p:sp>
        <p:nvSpPr>
          <p:cNvPr id="1028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142875" y="857250"/>
            <a:ext cx="885825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pic>
        <p:nvPicPr>
          <p:cNvPr id="1029" name="Picture 4" descr="http://mail.google.com/mail/?attid=0.1&amp;disp=emb&amp;view=att&amp;th=11ecfebf3cf534cf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8738"/>
            <a:ext cx="1643063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jdelijke aanduiding voor dianummer 5"/>
          <p:cNvSpPr txBox="1">
            <a:spLocks/>
          </p:cNvSpPr>
          <p:nvPr userDrawn="1"/>
        </p:nvSpPr>
        <p:spPr>
          <a:xfrm>
            <a:off x="7296150" y="6564313"/>
            <a:ext cx="1776413" cy="293687"/>
          </a:xfrm>
          <a:prstGeom prst="rect">
            <a:avLst/>
          </a:prstGeom>
        </p:spPr>
        <p:txBody>
          <a:bodyPr anchor="ctr"/>
          <a:lstStyle>
            <a:lvl1pPr algn="r">
              <a:defRPr sz="12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800" dirty="0" smtClean="0">
                <a:solidFill>
                  <a:srgbClr val="37441C"/>
                </a:solidFill>
                <a:latin typeface="+mn-lt"/>
                <a:cs typeface="+mn-cs"/>
              </a:rPr>
              <a:t>© 2009 </a:t>
            </a:r>
            <a:r>
              <a:rPr lang="nl-NL" sz="800" dirty="0" err="1" smtClean="0">
                <a:solidFill>
                  <a:srgbClr val="37441C"/>
                </a:solidFill>
                <a:latin typeface="+mn-lt"/>
                <a:cs typeface="+mn-cs"/>
              </a:rPr>
              <a:t>Biosoft</a:t>
            </a:r>
            <a:r>
              <a:rPr lang="nl-NL" sz="800" dirty="0" smtClean="0">
                <a:solidFill>
                  <a:srgbClr val="37441C"/>
                </a:solidFill>
                <a:latin typeface="+mn-lt"/>
                <a:cs typeface="+mn-cs"/>
              </a:rPr>
              <a:t>  TCC - Lyceumstraat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4" r:id="rId2"/>
    <p:sldLayoutId id="2147483711" r:id="rId3"/>
    <p:sldLayoutId id="2147483712" r:id="rId4"/>
    <p:sldLayoutId id="2147483713" r:id="rId5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rgbClr val="003300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3300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3300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3300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3300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003300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003300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003300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003300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iologietccl.nl/new-page-2/l1b/l1b-th-4-ordening/1-th-4-groei-bacterie.html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jpg"/><Relationship Id="rId5" Type="http://schemas.openxmlformats.org/officeDocument/2006/relationships/hyperlink" Target="https://www.youtube.com/watch?v=G3r9RT9K1TE" TargetMode="Externa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/>
          </p:cNvSpPr>
          <p:nvPr>
            <p:ph type="title"/>
          </p:nvPr>
        </p:nvSpPr>
        <p:spPr>
          <a:xfrm>
            <a:off x="142875" y="71438"/>
            <a:ext cx="5894388" cy="642937"/>
          </a:xfrm>
        </p:spPr>
        <p:txBody>
          <a:bodyPr/>
          <a:lstStyle/>
          <a:p>
            <a:pPr eaLnBrk="1" hangingPunct="1"/>
            <a:r>
              <a:rPr lang="nl-NL" dirty="0" smtClean="0"/>
              <a:t>Thema 1. Inleiding in de biologie.</a:t>
            </a:r>
          </a:p>
        </p:txBody>
      </p:sp>
      <p:pic>
        <p:nvPicPr>
          <p:cNvPr id="3075" name="Picture 4" descr="home_icoon">
            <a:hlinkClick r:id="" action="ppaction://noaction"/>
          </p:cNvPr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9750" y="476250"/>
            <a:ext cx="252413" cy="25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Rechthoek 1"/>
          <p:cNvSpPr>
            <a:spLocks noChangeArrowheads="1"/>
          </p:cNvSpPr>
          <p:nvPr/>
        </p:nvSpPr>
        <p:spPr bwMode="auto">
          <a:xfrm>
            <a:off x="83127" y="867093"/>
            <a:ext cx="9060873" cy="569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nl-NL" b="1" dirty="0"/>
              <a:t>Les 1</a:t>
            </a:r>
            <a:r>
              <a:rPr lang="nl-NL" b="1" dirty="0" smtClean="0"/>
              <a:t>. Biologische techniek</a:t>
            </a:r>
            <a:r>
              <a:rPr lang="nl-NL" b="1" smtClean="0"/>
              <a:t>. </a:t>
            </a:r>
            <a:endParaRPr lang="nl-NL" sz="2000" b="1" dirty="0" smtClean="0"/>
          </a:p>
          <a:p>
            <a:endParaRPr lang="nl-NL" sz="2000" b="1" dirty="0" smtClean="0"/>
          </a:p>
          <a:p>
            <a:r>
              <a:rPr lang="nl-NL" sz="2000" b="1" dirty="0" smtClean="0"/>
              <a:t>Je maakt van deze proeven een klein verslag, volgens de </a:t>
            </a:r>
            <a:r>
              <a:rPr lang="nl-NL" sz="2000" b="1" dirty="0" err="1" smtClean="0"/>
              <a:t>natuurweten-schappelijke</a:t>
            </a:r>
            <a:r>
              <a:rPr lang="nl-NL" sz="2000" b="1" dirty="0" smtClean="0"/>
              <a:t> methode.</a:t>
            </a:r>
          </a:p>
          <a:p>
            <a:endParaRPr lang="nl-NL" sz="2000" dirty="0" smtClean="0">
              <a:solidFill>
                <a:srgbClr val="FF0000"/>
              </a:solidFill>
            </a:endParaRPr>
          </a:p>
          <a:p>
            <a:r>
              <a:rPr lang="nl-NL" sz="2000" dirty="0" smtClean="0">
                <a:solidFill>
                  <a:srgbClr val="FF0000"/>
                </a:solidFill>
              </a:rPr>
              <a:t>1.  Het kweken van bacteriën.</a:t>
            </a:r>
          </a:p>
          <a:p>
            <a:r>
              <a:rPr lang="nl-NL" sz="2000" dirty="0"/>
              <a:t>Je krijgt een steriele petrischaal met een </a:t>
            </a:r>
            <a:r>
              <a:rPr lang="nl-NL" sz="2000" dirty="0" err="1"/>
              <a:t>agar-agarbodem</a:t>
            </a:r>
            <a:r>
              <a:rPr lang="nl-NL" sz="2000" dirty="0"/>
              <a:t>. Deze bodem is geschikt om bacteriën en schimmels op te kweken. Verdeel de schaal op </a:t>
            </a:r>
          </a:p>
          <a:p>
            <a:r>
              <a:rPr lang="nl-NL" sz="2000" b="1" i="1" dirty="0"/>
              <a:t>de onderkant</a:t>
            </a:r>
            <a:r>
              <a:rPr lang="nl-NL" sz="2000" dirty="0"/>
              <a:t> in vieren, zet je naam en klas erop en infecteer de bodem </a:t>
            </a:r>
            <a:endParaRPr lang="nl-NL" sz="2000" dirty="0" smtClean="0"/>
          </a:p>
          <a:p>
            <a:r>
              <a:rPr lang="nl-NL" sz="2000" dirty="0" smtClean="0"/>
              <a:t>met </a:t>
            </a:r>
            <a:r>
              <a:rPr lang="nl-NL" sz="2000" dirty="0"/>
              <a:t>4 </a:t>
            </a:r>
            <a:r>
              <a:rPr lang="nl-NL" sz="2000" dirty="0" smtClean="0"/>
              <a:t>verschillende </a:t>
            </a:r>
            <a:r>
              <a:rPr lang="nl-NL" sz="2000" dirty="0"/>
              <a:t>dingen. Na 1 week kijk je na het resultaat. Noteer zelf waar je wat met </a:t>
            </a:r>
            <a:r>
              <a:rPr lang="nl-NL" sz="2000" dirty="0" smtClean="0"/>
              <a:t>besmet </a:t>
            </a:r>
            <a:r>
              <a:rPr lang="nl-NL" sz="2000" dirty="0"/>
              <a:t>hebt</a:t>
            </a:r>
            <a:r>
              <a:rPr lang="nl-NL" sz="2000" dirty="0" smtClean="0"/>
              <a:t>.</a:t>
            </a:r>
          </a:p>
          <a:p>
            <a:endParaRPr lang="nl-NL" sz="2000" dirty="0"/>
          </a:p>
          <a:p>
            <a:r>
              <a:rPr lang="nl-NL" sz="2000" dirty="0">
                <a:solidFill>
                  <a:srgbClr val="FF0000"/>
                </a:solidFill>
              </a:rPr>
              <a:t>2. De invloed van (bacteriedodende) zeep en normale zeep op de huid flora.</a:t>
            </a:r>
          </a:p>
          <a:p>
            <a:r>
              <a:rPr lang="nl-NL" sz="2000" dirty="0" smtClean="0"/>
              <a:t>Bedenk </a:t>
            </a:r>
            <a:r>
              <a:rPr lang="nl-NL" sz="2000" dirty="0"/>
              <a:t>zelf een onderzoek volgens de natuurwetenschappelijke methode</a:t>
            </a:r>
            <a:r>
              <a:rPr lang="nl-NL" sz="2000" dirty="0" smtClean="0"/>
              <a:t>.</a:t>
            </a:r>
          </a:p>
          <a:p>
            <a:r>
              <a:rPr lang="nl-NL" sz="2000" dirty="0" smtClean="0"/>
              <a:t>De desinfecterende zeep is </a:t>
            </a:r>
            <a:r>
              <a:rPr lang="nl-NL" sz="2000" dirty="0" err="1" smtClean="0"/>
              <a:t>Dettol</a:t>
            </a:r>
            <a:r>
              <a:rPr lang="nl-NL" sz="2000" dirty="0" smtClean="0"/>
              <a:t>, normale zeep is </a:t>
            </a:r>
            <a:r>
              <a:rPr lang="nl-NL" sz="2000" dirty="0" err="1" smtClean="0"/>
              <a:t>Soapy</a:t>
            </a:r>
            <a:r>
              <a:rPr lang="nl-NL" sz="2000" dirty="0" smtClean="0"/>
              <a:t>.</a:t>
            </a:r>
          </a:p>
          <a:p>
            <a:endParaRPr lang="nl-NL" sz="2000" dirty="0"/>
          </a:p>
          <a:p>
            <a:r>
              <a:rPr lang="nl-NL" sz="2000" dirty="0" smtClean="0"/>
              <a:t>Tips! </a:t>
            </a:r>
            <a:r>
              <a:rPr lang="nl-NL" sz="2000" dirty="0"/>
              <a:t>Je besmet de schalen met je vingers door er zachtjes mee op de agaragar bodem te vegen</a:t>
            </a:r>
            <a:r>
              <a:rPr lang="nl-NL" sz="2000" dirty="0" smtClean="0"/>
              <a:t>. Denk aan de </a:t>
            </a:r>
            <a:r>
              <a:rPr lang="nl-NL" sz="2000" dirty="0" err="1" smtClean="0"/>
              <a:t>blancoproef</a:t>
            </a:r>
            <a:r>
              <a:rPr lang="nl-NL" sz="2000" dirty="0" smtClean="0"/>
              <a:t>!</a:t>
            </a:r>
            <a:endParaRPr lang="nl-NL" sz="2000" dirty="0"/>
          </a:p>
        </p:txBody>
      </p:sp>
      <p:sp>
        <p:nvSpPr>
          <p:cNvPr id="2" name="Tekstvak 1"/>
          <p:cNvSpPr txBox="1"/>
          <p:nvPr/>
        </p:nvSpPr>
        <p:spPr>
          <a:xfrm>
            <a:off x="7875934" y="6330127"/>
            <a:ext cx="99738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00" dirty="0" smtClean="0"/>
              <a:t>Groei bacteriën</a:t>
            </a:r>
            <a:endParaRPr lang="nl-NL" sz="900" dirty="0"/>
          </a:p>
        </p:txBody>
      </p:sp>
      <p:pic>
        <p:nvPicPr>
          <p:cNvPr id="10" name="Picture 25" descr="youtube-logo(2)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3169" y="6330127"/>
            <a:ext cx="384175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kstvak 12"/>
          <p:cNvSpPr txBox="1"/>
          <p:nvPr/>
        </p:nvSpPr>
        <p:spPr>
          <a:xfrm>
            <a:off x="7679869" y="5468733"/>
            <a:ext cx="12218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rebuchet MS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rebuchet MS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rebuchet MS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rebuchet MS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rebuchet MS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rebuchet MS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rebuchet MS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rebuchet MS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rebuchet MS" pitchFamily="34" charset="0"/>
                <a:ea typeface="+mn-ea"/>
                <a:cs typeface="Arial" charset="0"/>
              </a:defRPr>
            </a:lvl9pPr>
          </a:lstStyle>
          <a:p>
            <a:r>
              <a:rPr lang="nl-NL" sz="800" dirty="0" smtClean="0"/>
              <a:t>Bacteriën op een hand</a:t>
            </a:r>
          </a:p>
        </p:txBody>
      </p:sp>
      <p:pic>
        <p:nvPicPr>
          <p:cNvPr id="8" name="Afbeelding 7">
            <a:hlinkClick r:id="rId5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3169" y="5493677"/>
            <a:ext cx="266700" cy="190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iologie lessen">
  <a:themeElements>
    <a:clrScheme name="Biologie lessen 4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3300"/>
      </a:hlink>
      <a:folHlink>
        <a:srgbClr val="0033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iologie lessen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iologie lessen 2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FFFF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iologie lessen 3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FFFF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iologie lessen 4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3300"/>
        </a:hlink>
        <a:folHlink>
          <a:srgbClr val="0033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Kantoor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16747</TotalTime>
  <Words>166</Words>
  <Application>Microsoft Office PowerPoint</Application>
  <PresentationFormat>Diavoorstelling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Trebuchet MS</vt:lpstr>
      <vt:lpstr>Biologie lessen</vt:lpstr>
      <vt:lpstr>Thema 1. Inleiding in de biologie.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D. Hafner</dc:creator>
  <cp:lastModifiedBy>Voert, RB (Rob) ter</cp:lastModifiedBy>
  <cp:revision>92</cp:revision>
  <dcterms:created xsi:type="dcterms:W3CDTF">2009-01-13T13:03:19Z</dcterms:created>
  <dcterms:modified xsi:type="dcterms:W3CDTF">2018-10-08T09:49:17Z</dcterms:modified>
</cp:coreProperties>
</file>