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4" r:id="rId2"/>
    <p:sldId id="323" r:id="rId3"/>
    <p:sldId id="275" r:id="rId4"/>
    <p:sldId id="314" r:id="rId5"/>
    <p:sldId id="325" r:id="rId6"/>
    <p:sldId id="320" r:id="rId7"/>
    <p:sldId id="321" r:id="rId8"/>
    <p:sldId id="322" r:id="rId9"/>
    <p:sldId id="272" r:id="rId10"/>
    <p:sldId id="316" r:id="rId11"/>
    <p:sldId id="317" r:id="rId12"/>
    <p:sldId id="318" r:id="rId13"/>
    <p:sldId id="319" r:id="rId14"/>
    <p:sldId id="313" r:id="rId15"/>
    <p:sldId id="294" r:id="rId16"/>
    <p:sldId id="295" r:id="rId17"/>
    <p:sldId id="296" r:id="rId18"/>
    <p:sldId id="297" r:id="rId19"/>
    <p:sldId id="283" r:id="rId20"/>
    <p:sldId id="284" r:id="rId21"/>
    <p:sldId id="285" r:id="rId22"/>
    <p:sldId id="298" r:id="rId23"/>
    <p:sldId id="326" r:id="rId24"/>
    <p:sldId id="299" r:id="rId25"/>
    <p:sldId id="300" r:id="rId26"/>
    <p:sldId id="301" r:id="rId27"/>
    <p:sldId id="302" r:id="rId28"/>
    <p:sldId id="306" r:id="rId29"/>
    <p:sldId id="303" r:id="rId30"/>
    <p:sldId id="304" r:id="rId31"/>
    <p:sldId id="305" r:id="rId32"/>
    <p:sldId id="307" r:id="rId33"/>
    <p:sldId id="308" r:id="rId34"/>
    <p:sldId id="310" r:id="rId35"/>
    <p:sldId id="309" r:id="rId36"/>
    <p:sldId id="311" r:id="rId3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21" autoAdjust="0"/>
  </p:normalViewPr>
  <p:slideViewPr>
    <p:cSldViewPr>
      <p:cViewPr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9112DC6-7320-4656-9681-983BD340A33B}" type="datetimeFigureOut">
              <a:rPr lang="nl-NL"/>
              <a:pPr>
                <a:defRPr/>
              </a:pPr>
              <a:t>20-2-2015</a:t>
            </a:fld>
            <a:endParaRPr lang="nl-NL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C921D09-49F3-46D7-9690-5D01319EC7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645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57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387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22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2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9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4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7" r:id="rId2"/>
    <p:sldLayoutId id="2147483713" r:id="rId3"/>
    <p:sldLayoutId id="2147483714" r:id="rId4"/>
    <p:sldLayoutId id="2147483715" r:id="rId5"/>
    <p:sldLayoutId id="214748371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3.jpeg"/><Relationship Id="rId10" Type="http://schemas.openxmlformats.org/officeDocument/2006/relationships/image" Target="../media/image25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hyperlink" Target="http://teleblik.nl/media/1203429" TargetMode="External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uisexperimenteren.nl/science/herbarium/herbarium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hyperlink" Target="http://teleblik.nl/media/1203429" TargetMode="External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sp>
        <p:nvSpPr>
          <p:cNvPr id="18435" name="Ondertitel 15"/>
          <p:cNvSpPr>
            <a:spLocks noGrp="1"/>
          </p:cNvSpPr>
          <p:nvPr>
            <p:ph type="subTitle" idx="4294967295"/>
          </p:nvPr>
        </p:nvSpPr>
        <p:spPr>
          <a:xfrm>
            <a:off x="142875" y="857250"/>
            <a:ext cx="8858250" cy="41041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1. Inventarisatie van het gebied (plattegrond maken van het </a:t>
            </a:r>
            <a:br>
              <a:rPr lang="nl-NL" sz="2400" b="1" dirty="0" smtClean="0"/>
            </a:br>
            <a:r>
              <a:rPr lang="nl-NL" sz="2400" b="1" dirty="0" smtClean="0"/>
              <a:t>    gebied incl. </a:t>
            </a:r>
            <a:r>
              <a:rPr lang="nl-NL" sz="2400" b="1" smtClean="0"/>
              <a:t>legenda </a:t>
            </a:r>
            <a:r>
              <a:rPr lang="nl-NL" sz="2400" b="1" dirty="0" smtClean="0"/>
              <a:t>volgens de regels van AK)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2. Grondboringen 2x</a:t>
            </a:r>
            <a:endParaRPr lang="nl-NL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3. </a:t>
            </a:r>
            <a:r>
              <a:rPr lang="nl-NL" sz="2400" b="1" dirty="0"/>
              <a:t>P</a:t>
            </a:r>
            <a:r>
              <a:rPr lang="nl-NL" sz="2400" b="1" dirty="0" smtClean="0"/>
              <a:t>roeven uitvoeren met de 2 boringen (zie handleiding). </a:t>
            </a:r>
            <a:endParaRPr lang="nl-NL" sz="2400" b="1" dirty="0" smtClean="0"/>
          </a:p>
          <a:p>
            <a:pPr marL="0" indent="0">
              <a:buFont typeface="Arial" charset="0"/>
              <a:buNone/>
            </a:pPr>
            <a:r>
              <a:rPr lang="nl-NL" sz="2400" b="1" dirty="0" smtClean="0"/>
              <a:t>4. Chemisch bepalen van de waterkwaliteit m.b.v. de </a:t>
            </a:r>
          </a:p>
          <a:p>
            <a:pPr marL="0" indent="0">
              <a:buFont typeface="Arial" charset="0"/>
              <a:buNone/>
            </a:pPr>
            <a:r>
              <a:rPr lang="nl-NL" sz="2400" b="1" dirty="0"/>
              <a:t> </a:t>
            </a:r>
            <a:r>
              <a:rPr lang="nl-NL" sz="2400" b="1" dirty="0" smtClean="0"/>
              <a:t>   milieukoffer.</a:t>
            </a:r>
          </a:p>
          <a:p>
            <a:pPr marL="0" indent="0">
              <a:buFont typeface="Arial" charset="0"/>
              <a:buNone/>
            </a:pPr>
            <a:r>
              <a:rPr lang="nl-NL" sz="2400" b="1" dirty="0" smtClean="0"/>
              <a:t>Hiermee kun je de </a:t>
            </a:r>
            <a:br>
              <a:rPr lang="nl-NL" sz="2400" b="1" dirty="0" smtClean="0"/>
            </a:br>
            <a:r>
              <a:rPr lang="nl-NL" sz="2400" b="1" dirty="0" smtClean="0"/>
              <a:t>vervuilingsgraad bepalen.</a:t>
            </a:r>
          </a:p>
          <a:p>
            <a:pPr marL="0" indent="0">
              <a:buFont typeface="Arial" charset="0"/>
              <a:buNone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dirty="0" smtClean="0"/>
          </a:p>
        </p:txBody>
      </p:sp>
      <p:pic>
        <p:nvPicPr>
          <p:cNvPr id="3076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milieukoff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284984"/>
            <a:ext cx="355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1. Van welke boom is dit blad?</a:t>
            </a:r>
          </a:p>
        </p:txBody>
      </p:sp>
      <p:pic>
        <p:nvPicPr>
          <p:cNvPr id="10243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373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2. Van welke boom is dit blad?</a:t>
            </a:r>
          </a:p>
        </p:txBody>
      </p:sp>
      <p:pic>
        <p:nvPicPr>
          <p:cNvPr id="11267" name="Picture 5" descr="http://www.digitalnature.org/clip/esdoorn%20b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5476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3. Van welke boom is dit blad?</a:t>
            </a:r>
          </a:p>
        </p:txBody>
      </p:sp>
      <p:pic>
        <p:nvPicPr>
          <p:cNvPr id="12291" name="Picture 5" descr="http://www.natuurvereniging-ridderkerk.nl/klein_plaatjes/bla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7691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4. Van welke boom is dit blad?</a:t>
            </a:r>
          </a:p>
        </p:txBody>
      </p:sp>
      <p:pic>
        <p:nvPicPr>
          <p:cNvPr id="13315" name="Picture 2" descr="http://www.recreatiefjoure.nl/images/natuur/planten/zwarte_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0322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PWS Aardrijkskunde</a:t>
            </a:r>
            <a:endParaRPr lang="nl-NL" smtClean="0">
              <a:solidFill>
                <a:schemeClr val="tx1"/>
              </a:solidFill>
            </a:endParaRPr>
          </a:p>
        </p:txBody>
      </p:sp>
      <p:pic>
        <p:nvPicPr>
          <p:cNvPr id="14339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50825" y="1125538"/>
            <a:ext cx="871378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 smtClean="0"/>
              <a:t>Fauna </a:t>
            </a:r>
            <a:r>
              <a:rPr lang="nl-NL" sz="2400" b="1" dirty="0"/>
              <a:t>van een grasland. </a:t>
            </a:r>
          </a:p>
          <a:p>
            <a:endParaRPr lang="nl-NL" sz="2400" b="1" dirty="0"/>
          </a:p>
          <a:p>
            <a:r>
              <a:rPr lang="nl-NL" sz="2400" b="1" dirty="0"/>
              <a:t>Je gaat weideplankton bekijken en deze determineren en tekenen. </a:t>
            </a:r>
          </a:p>
          <a:p>
            <a:r>
              <a:rPr lang="nl-NL" sz="2400" b="1" dirty="0"/>
              <a:t>           </a:t>
            </a:r>
          </a:p>
        </p:txBody>
      </p:sp>
      <p:pic>
        <p:nvPicPr>
          <p:cNvPr id="28683" name="Picture 11" descr="Wijde%20Aa%20Weiland%20en%20ruig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05125"/>
            <a:ext cx="49228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http://t0.gstatic.com/images?q=tbn:cM94YjvcMUMDMM:http://www.bertpijs.nl/blog/uploads/Tipula_sp_12487.jpg&amp;t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03525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http://users.skynet.be/verzamelen/DSC_2514-Mandelh-19-10-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5368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http://zestigplus.punt.nl/upload/zweefvlie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97425"/>
            <a:ext cx="24622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5. Welk dier is dit?</a:t>
            </a:r>
          </a:p>
        </p:txBody>
      </p:sp>
      <p:pic>
        <p:nvPicPr>
          <p:cNvPr id="15363" name="Picture 4" descr="http://lh3.ggpht.com/_Lrxxx0hnjlc/TFSsqaOVB9I/AAAAAAAAYkE/pjXqEzxInuM/IMG_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064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6. Welk dier is dit?</a:t>
            </a:r>
          </a:p>
        </p:txBody>
      </p:sp>
      <p:pic>
        <p:nvPicPr>
          <p:cNvPr id="16387" name="Picture 2" descr="http://www.wildebijen.nl/blauwemetselbi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475297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7. Welk dier is dit?</a:t>
            </a:r>
          </a:p>
        </p:txBody>
      </p:sp>
      <p:pic>
        <p:nvPicPr>
          <p:cNvPr id="17411" name="Picture 2" descr="http://www.insectenfotos.nl/Wespen%20-%20Vespidae/slides/069%20%20Rood%20zwarte%20bladwesp%20Tentredopsis%20scutell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780213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8. Welk dier is dit?</a:t>
            </a:r>
          </a:p>
        </p:txBody>
      </p:sp>
      <p:pic>
        <p:nvPicPr>
          <p:cNvPr id="18435" name="Picture 6" descr="http://forum.belgiumdigital.com/members/marl1-albums-allemaal-beestjes-picture1200-langpootmug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91795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9. Welke plant is dit?</a:t>
            </a:r>
          </a:p>
        </p:txBody>
      </p:sp>
      <p:pic>
        <p:nvPicPr>
          <p:cNvPr id="19459" name="Picture 2" descr="http://degroteklok.punt.nl/upload/Sint-Janskru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052513"/>
            <a:ext cx="42862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sp>
        <p:nvSpPr>
          <p:cNvPr id="2" name="Rechthoek 1"/>
          <p:cNvSpPr/>
          <p:nvPr/>
        </p:nvSpPr>
        <p:spPr>
          <a:xfrm>
            <a:off x="310723" y="133985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nl-NL" sz="2400" b="1" dirty="0"/>
              <a:t>5</a:t>
            </a:r>
            <a:r>
              <a:rPr lang="nl-NL" sz="2400" b="1" dirty="0" smtClean="0"/>
              <a:t>. Inventariseren van de fauna in het gebied.</a:t>
            </a:r>
          </a:p>
          <a:p>
            <a:pPr marL="0" indent="0">
              <a:buFont typeface="Arial" charset="0"/>
              <a:buNone/>
            </a:pPr>
            <a:r>
              <a:rPr lang="nl-NL" sz="2400" b="1" dirty="0" smtClean="0"/>
              <a:t>    Daarbij hoort de planten te verzamelen en drogen           </a:t>
            </a:r>
          </a:p>
          <a:p>
            <a:pPr marL="0" indent="0">
              <a:buFont typeface="Arial" charset="0"/>
              <a:buNone/>
            </a:pPr>
            <a:r>
              <a:rPr lang="nl-NL" sz="2400" b="1" dirty="0"/>
              <a:t> </a:t>
            </a:r>
            <a:r>
              <a:rPr lang="nl-NL" sz="2400" b="1" dirty="0" smtClean="0"/>
              <a:t>   </a:t>
            </a:r>
            <a:r>
              <a:rPr lang="nl-NL" sz="2400" b="1" dirty="0" smtClean="0"/>
              <a:t>voor het herbarium.</a:t>
            </a:r>
          </a:p>
          <a:p>
            <a:pPr marL="0" indent="0">
              <a:buFont typeface="Arial" charset="0"/>
              <a:buNone/>
            </a:pPr>
            <a:endParaRPr lang="nl-NL" sz="2400" b="1" dirty="0" smtClean="0"/>
          </a:p>
        </p:txBody>
      </p:sp>
      <p:pic>
        <p:nvPicPr>
          <p:cNvPr id="8" name="Picture 4" descr="zigzag_da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31938"/>
            <a:ext cx="2867100" cy="42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igure1_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880320" cy="41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7215187" cy="642937"/>
          </a:xfrm>
        </p:spPr>
        <p:txBody>
          <a:bodyPr/>
          <a:lstStyle/>
          <a:p>
            <a:pPr eaLnBrk="1" hangingPunct="1"/>
            <a:r>
              <a:rPr lang="nl-NL" smtClean="0"/>
              <a:t>10. Welke plant is dit?</a:t>
            </a:r>
          </a:p>
        </p:txBody>
      </p:sp>
      <p:pic>
        <p:nvPicPr>
          <p:cNvPr id="20483" name="Picture 4" descr="http://www.amko-grafics.nl/foto/flora/030709rolkla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11. Welke plant is dit?</a:t>
            </a:r>
          </a:p>
        </p:txBody>
      </p:sp>
      <p:pic>
        <p:nvPicPr>
          <p:cNvPr id="21507" name="Picture 4" descr="http://data.weeronline.nl/html/images/weernieuws/image/weegb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48958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12. Welke plant is dit?</a:t>
            </a:r>
          </a:p>
        </p:txBody>
      </p:sp>
      <p:pic>
        <p:nvPicPr>
          <p:cNvPr id="22531" name="Picture 2" descr="http://www.tussendezeeendesterren.nl/plaatjes/boerenwormkru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4248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PWS Aardrijkskunde</a:t>
            </a:r>
          </a:p>
        </p:txBody>
      </p:sp>
      <p:pic>
        <p:nvPicPr>
          <p:cNvPr id="23555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79388" y="1052513"/>
            <a:ext cx="896461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 smtClean="0"/>
              <a:t>7.Wat </a:t>
            </a:r>
            <a:r>
              <a:rPr lang="nl-NL" sz="2400" b="1" dirty="0"/>
              <a:t>leeft er in een sloot of plas. </a:t>
            </a:r>
          </a:p>
          <a:p>
            <a:endParaRPr lang="nl-NL" sz="2400" b="1" dirty="0"/>
          </a:p>
          <a:p>
            <a:r>
              <a:rPr lang="nl-NL" sz="2400" b="1" dirty="0"/>
              <a:t>Je gaat plankton </a:t>
            </a:r>
            <a:r>
              <a:rPr lang="nl-NL" sz="2400" b="1" dirty="0" smtClean="0"/>
              <a:t>vangen uit de sloot bekijken</a:t>
            </a:r>
            <a:r>
              <a:rPr lang="nl-NL" sz="2400" b="1" dirty="0"/>
              <a:t>, tekenen en op naam brengen </a:t>
            </a:r>
            <a:r>
              <a:rPr lang="nl-NL" sz="2400" b="1" dirty="0" smtClean="0"/>
              <a:t>van </a:t>
            </a:r>
            <a:r>
              <a:rPr lang="nl-NL" sz="2400" b="1" dirty="0"/>
              <a:t>het te onderzoeken gebied.</a:t>
            </a:r>
          </a:p>
          <a:p>
            <a:r>
              <a:rPr lang="nl-NL" sz="2400" b="1" dirty="0"/>
              <a:t>          </a:t>
            </a:r>
          </a:p>
        </p:txBody>
      </p:sp>
      <p:pic>
        <p:nvPicPr>
          <p:cNvPr id="23559" name="Picture 13" descr="grlisdod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46500"/>
            <a:ext cx="44164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slootp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6588"/>
            <a:ext cx="44465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 descr="im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335338"/>
            <a:ext cx="365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1717675" y="3408363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003300"/>
                </a:solidFill>
              </a:rPr>
              <a:t>Vlokreeft en Waterscorpioen</a:t>
            </a:r>
          </a:p>
        </p:txBody>
      </p:sp>
    </p:spTree>
    <p:extLst>
      <p:ext uri="{BB962C8B-B14F-4D97-AF65-F5344CB8AC3E}">
        <p14:creationId xmlns:p14="http://schemas.microsoft.com/office/powerpoint/2010/main" val="3638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13. Welk dier is dit?</a:t>
            </a:r>
          </a:p>
        </p:txBody>
      </p:sp>
      <p:pic>
        <p:nvPicPr>
          <p:cNvPr id="24579" name="Picture 2" descr="http://www.vildaphoto.net/photo.php?id=8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14. Welk dier is dit?</a:t>
            </a:r>
          </a:p>
        </p:txBody>
      </p:sp>
      <p:pic>
        <p:nvPicPr>
          <p:cNvPr id="25603" name="Picture 2" descr="http://www.bioplek.org/organismen/dieren/WATERDIEREN/vlokre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7041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15. Welk dier is dit?</a:t>
            </a:r>
          </a:p>
        </p:txBody>
      </p:sp>
      <p:pic>
        <p:nvPicPr>
          <p:cNvPr id="26627" name="Picture 2" descr="http://www.mulder-theo.nl/insecten/waterleven/larvenhaft/ima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0463"/>
            <a:ext cx="748823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16. Welk dier is dit?</a:t>
            </a:r>
          </a:p>
        </p:txBody>
      </p:sp>
      <p:pic>
        <p:nvPicPr>
          <p:cNvPr id="27651" name="Picture 2" descr="http://alipo.web-log.nl/alipo/images/2008/08/07/20080601_1433waterpissen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096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17. Welke plant is dit?</a:t>
            </a:r>
          </a:p>
        </p:txBody>
      </p:sp>
      <p:pic>
        <p:nvPicPr>
          <p:cNvPr id="28675" name="Picture 4" descr="http://kijkenindenatuur.nl/bloemen/pijlkruid-100628-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5611812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18. Welke plant is dit?</a:t>
            </a:r>
          </a:p>
        </p:txBody>
      </p:sp>
      <p:pic>
        <p:nvPicPr>
          <p:cNvPr id="29699" name="Picture 2" descr="http://1.bp.blogspot.com/_WTmgW4U-m2A/TGrX6yrRBVI/AAAAAAAABa4/x4l4WMNv7lo/s1600/beekpu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704138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50825" y="757238"/>
            <a:ext cx="88931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 b="1" dirty="0">
                <a:solidFill>
                  <a:srgbClr val="003300"/>
                </a:solidFill>
              </a:rPr>
              <a:t>Een herbarium maken.</a:t>
            </a:r>
          </a:p>
          <a:p>
            <a:pPr eaLnBrk="1" hangingPunct="1"/>
            <a:endParaRPr lang="nl-NL" sz="2400" b="1" dirty="0"/>
          </a:p>
          <a:p>
            <a:pPr eaLnBrk="1" hangingPunct="1">
              <a:buFontTx/>
              <a:buChar char="•"/>
            </a:pPr>
            <a:r>
              <a:rPr lang="nl-NL" sz="2400" b="1" dirty="0"/>
              <a:t>Planten determineren m.b.v. zoekkaarten ed.</a:t>
            </a:r>
          </a:p>
          <a:p>
            <a:pPr eaLnBrk="1" hangingPunct="1">
              <a:buFontTx/>
              <a:buChar char="•"/>
            </a:pPr>
            <a:r>
              <a:rPr lang="nl-NL" sz="2400" b="1" dirty="0"/>
              <a:t>Planten verzamelen (natuurlijk geen zeldzame planten).</a:t>
            </a:r>
          </a:p>
          <a:p>
            <a:pPr eaLnBrk="1" hangingPunct="1">
              <a:buFontTx/>
              <a:buChar char="•"/>
            </a:pPr>
            <a:r>
              <a:rPr lang="nl-NL" sz="2400" b="1" dirty="0"/>
              <a:t>Planten drogen.</a:t>
            </a:r>
          </a:p>
          <a:p>
            <a:pPr eaLnBrk="1" hangingPunct="1">
              <a:buFontTx/>
              <a:buChar char="•"/>
            </a:pPr>
            <a:r>
              <a:rPr lang="nl-NL" sz="2400" b="1" dirty="0"/>
              <a:t>Planten opplakken op A4. </a:t>
            </a:r>
          </a:p>
          <a:p>
            <a:pPr eaLnBrk="1" hangingPunct="1"/>
            <a:endParaRPr lang="nl-NL" sz="2400" b="1" dirty="0"/>
          </a:p>
          <a:p>
            <a:pPr eaLnBrk="1" hangingPunct="1"/>
            <a:r>
              <a:rPr lang="nl-NL" sz="2400" b="1" dirty="0"/>
              <a:t>Zet nu de volgende gegevens erbij:</a:t>
            </a:r>
          </a:p>
          <a:p>
            <a:pPr eaLnBrk="1" hangingPunct="1"/>
            <a:r>
              <a:rPr lang="nl-NL" sz="2400" b="1" dirty="0"/>
              <a:t>    Naam: </a:t>
            </a:r>
            <a:r>
              <a:rPr lang="nl-NL" sz="2400" dirty="0"/>
              <a:t>Brunel</a:t>
            </a:r>
            <a:br>
              <a:rPr lang="nl-NL" sz="2400" dirty="0"/>
            </a:br>
            <a:r>
              <a:rPr lang="nl-NL" sz="2400" b="1" dirty="0"/>
              <a:t>Familie: </a:t>
            </a:r>
            <a:r>
              <a:rPr lang="nl-NL" sz="2400" dirty="0"/>
              <a:t>Lipbloemen</a:t>
            </a:r>
            <a:br>
              <a:rPr lang="nl-NL" sz="2400" dirty="0"/>
            </a:br>
            <a:r>
              <a:rPr lang="nl-NL" sz="2400" b="1" dirty="0"/>
              <a:t>Latijn: </a:t>
            </a:r>
            <a:r>
              <a:rPr lang="nl-NL" sz="2400" dirty="0" err="1"/>
              <a:t>Prunella</a:t>
            </a:r>
            <a:r>
              <a:rPr lang="nl-NL" sz="2400" dirty="0"/>
              <a:t> vulgaris</a:t>
            </a:r>
            <a:br>
              <a:rPr lang="nl-NL" sz="2400" dirty="0"/>
            </a:br>
            <a:r>
              <a:rPr lang="nl-NL" sz="2400" b="1" dirty="0"/>
              <a:t>Standplaats: </a:t>
            </a:r>
            <a:r>
              <a:rPr lang="nl-NL" sz="2400" dirty="0"/>
              <a:t>op akkers, langs wegen en op lichte plekken in bossen.</a:t>
            </a:r>
          </a:p>
          <a:p>
            <a:pPr eaLnBrk="1" hangingPunct="1"/>
            <a:r>
              <a:rPr lang="nl-NL" sz="2400" b="1" dirty="0"/>
              <a:t>    Vindplaats: </a:t>
            </a:r>
            <a:r>
              <a:rPr lang="nl-NL" sz="2400" dirty="0" err="1"/>
              <a:t>Tankenberg</a:t>
            </a:r>
            <a:r>
              <a:rPr lang="nl-NL" sz="2400" dirty="0"/>
              <a:t>, Oldenzaal  </a:t>
            </a:r>
            <a:br>
              <a:rPr lang="nl-NL" sz="2400" dirty="0"/>
            </a:br>
            <a:r>
              <a:rPr lang="nl-NL" sz="2400" b="1" dirty="0"/>
              <a:t>Bijzonderheden:</a:t>
            </a:r>
            <a:r>
              <a:rPr lang="nl-NL" sz="2400" dirty="0"/>
              <a:t> Dit kun je opzoeken op internet.                                    </a:t>
            </a:r>
          </a:p>
        </p:txBody>
      </p:sp>
      <p:pic>
        <p:nvPicPr>
          <p:cNvPr id="5124" name="Picture 4" descr="internet-explorer-icon">
            <a:hlinkClick r:id="rId3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1255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451725" y="1125538"/>
            <a:ext cx="1357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37441C"/>
                </a:solidFill>
              </a:rPr>
              <a:t>Maken van een herbarium</a:t>
            </a:r>
          </a:p>
        </p:txBody>
      </p:sp>
      <p:pic>
        <p:nvPicPr>
          <p:cNvPr id="5126" name="Picture 8" descr="prunella-vulgaris-gewone-brunel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578100"/>
            <a:ext cx="265588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19. Welke plant is dit?</a:t>
            </a:r>
          </a:p>
        </p:txBody>
      </p:sp>
      <p:pic>
        <p:nvPicPr>
          <p:cNvPr id="30723" name="Picture 2" descr="http://www.fryslansite.com/d-base/foto/Wolfsp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196975"/>
            <a:ext cx="3906837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20. Welke plant is dit?</a:t>
            </a:r>
          </a:p>
        </p:txBody>
      </p:sp>
      <p:pic>
        <p:nvPicPr>
          <p:cNvPr id="31747" name="Picture 2" descr="http://members.multimania.nl/vijverplanten/image/fg/grote_waterweegb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42783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21. Welk dier is dit?</a:t>
            </a:r>
          </a:p>
        </p:txBody>
      </p:sp>
      <p:pic>
        <p:nvPicPr>
          <p:cNvPr id="32771" name="Picture 2" descr="http://www.afanja.nl/blog2008/080917-234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22. Welk dier is dit?</a:t>
            </a:r>
          </a:p>
        </p:txBody>
      </p:sp>
      <p:pic>
        <p:nvPicPr>
          <p:cNvPr id="33795" name="Picture 2" descr="http://www.zwolle-insecten.nl/html/Overig/Spinnen/Images/Sitticus%20pubescens01_800shrp_060715_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23. Welk dier is dit?</a:t>
            </a:r>
          </a:p>
        </p:txBody>
      </p:sp>
      <p:pic>
        <p:nvPicPr>
          <p:cNvPr id="34819" name="Picture 4" descr="http://www.dierenkliniekdemonnickskamp.nl/t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3276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24. Welk dier is dit?</a:t>
            </a:r>
          </a:p>
        </p:txBody>
      </p:sp>
      <p:pic>
        <p:nvPicPr>
          <p:cNvPr id="35843" name="Picture 2" descr="http://static.zoom.nl/4025B534AEC054F33502D5BDBAB1FDF6-kniptor---athous-haemorrhoida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33475"/>
            <a:ext cx="68405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Antwoorden</a:t>
            </a:r>
          </a:p>
        </p:txBody>
      </p:sp>
      <p:sp>
        <p:nvSpPr>
          <p:cNvPr id="36867" name="Tekstvak 1"/>
          <p:cNvSpPr txBox="1">
            <a:spLocks noChangeArrowheads="1"/>
          </p:cNvSpPr>
          <p:nvPr/>
        </p:nvSpPr>
        <p:spPr bwMode="auto">
          <a:xfrm>
            <a:off x="900113" y="1125538"/>
            <a:ext cx="3081337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nl-NL" sz="2400"/>
              <a:t>Beuk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Esdoorn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Amerikaanse eik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Els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Grijze vleesvlieg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Metselbij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Bladwesp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Langpootmug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St jacobskruid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Rolklaver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Grote weegbree</a:t>
            </a:r>
          </a:p>
          <a:p>
            <a:pPr eaLnBrk="1" hangingPunct="1">
              <a:buFontTx/>
              <a:buAutoNum type="arabicPeriod"/>
            </a:pPr>
            <a:r>
              <a:rPr lang="nl-NL" sz="2400"/>
              <a:t>boerenwormkruid</a:t>
            </a:r>
          </a:p>
        </p:txBody>
      </p:sp>
      <p:sp>
        <p:nvSpPr>
          <p:cNvPr id="36868" name="Tekstvak 2"/>
          <p:cNvSpPr txBox="1">
            <a:spLocks noChangeArrowheads="1"/>
          </p:cNvSpPr>
          <p:nvPr/>
        </p:nvSpPr>
        <p:spPr bwMode="auto">
          <a:xfrm>
            <a:off x="4894263" y="1122363"/>
            <a:ext cx="2881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/>
              <a:t>13. Larve mug</a:t>
            </a:r>
          </a:p>
          <a:p>
            <a:pPr eaLnBrk="1" hangingPunct="1"/>
            <a:r>
              <a:rPr lang="nl-NL" sz="2400"/>
              <a:t>14. Larve haft</a:t>
            </a:r>
          </a:p>
          <a:p>
            <a:pPr eaLnBrk="1" hangingPunct="1"/>
            <a:r>
              <a:rPr lang="nl-NL" sz="2400"/>
              <a:t>15. Vlokreeft</a:t>
            </a:r>
          </a:p>
          <a:p>
            <a:pPr eaLnBrk="1" hangingPunct="1"/>
            <a:r>
              <a:rPr lang="nl-NL" sz="2400"/>
              <a:t>16. Waterpissebed</a:t>
            </a:r>
          </a:p>
          <a:p>
            <a:pPr eaLnBrk="1" hangingPunct="1"/>
            <a:r>
              <a:rPr lang="nl-NL" sz="2400"/>
              <a:t>17. Pijlkrijd</a:t>
            </a:r>
          </a:p>
          <a:p>
            <a:pPr eaLnBrk="1" hangingPunct="1"/>
            <a:r>
              <a:rPr lang="nl-NL" sz="2400"/>
              <a:t>18. Beekpunge</a:t>
            </a:r>
          </a:p>
          <a:p>
            <a:pPr eaLnBrk="1" hangingPunct="1"/>
            <a:r>
              <a:rPr lang="nl-NL" sz="2400"/>
              <a:t>19. Wolfspoot</a:t>
            </a:r>
          </a:p>
          <a:p>
            <a:pPr eaLnBrk="1" hangingPunct="1"/>
            <a:r>
              <a:rPr lang="nl-NL" sz="2400"/>
              <a:t>20. Waterweegbree</a:t>
            </a:r>
          </a:p>
          <a:p>
            <a:pPr eaLnBrk="1" hangingPunct="1"/>
            <a:r>
              <a:rPr lang="nl-NL" sz="2400"/>
              <a:t>21. Snuitkever</a:t>
            </a:r>
          </a:p>
          <a:p>
            <a:pPr eaLnBrk="1" hangingPunct="1"/>
            <a:r>
              <a:rPr lang="nl-NL" sz="2400"/>
              <a:t>22. Springspin</a:t>
            </a:r>
          </a:p>
          <a:p>
            <a:pPr eaLnBrk="1" hangingPunct="1"/>
            <a:r>
              <a:rPr lang="nl-NL" sz="2400"/>
              <a:t>23. Teek</a:t>
            </a:r>
          </a:p>
          <a:p>
            <a:pPr eaLnBrk="1" hangingPunct="1"/>
            <a:r>
              <a:rPr lang="nl-NL" sz="2400"/>
              <a:t>24. Kniptor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PWS Aardrijkskunde</a:t>
            </a:r>
          </a:p>
        </p:txBody>
      </p:sp>
      <p:pic>
        <p:nvPicPr>
          <p:cNvPr id="23555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79388" y="1052513"/>
            <a:ext cx="89646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 smtClean="0"/>
              <a:t>6. Weideplankton</a:t>
            </a:r>
            <a:endParaRPr lang="nl-NL" sz="2400" b="1" dirty="0"/>
          </a:p>
          <a:p>
            <a:r>
              <a:rPr lang="nl-NL" sz="2400" b="1" dirty="0" smtClean="0"/>
              <a:t>Je </a:t>
            </a:r>
            <a:r>
              <a:rPr lang="nl-NL" sz="2400" b="1" dirty="0"/>
              <a:t>gaat </a:t>
            </a:r>
            <a:r>
              <a:rPr lang="nl-NL" sz="2400" b="1" dirty="0" smtClean="0"/>
              <a:t>weideplankton vangen en een week later bekijken</a:t>
            </a:r>
            <a:r>
              <a:rPr lang="nl-NL" sz="2400" b="1" dirty="0"/>
              <a:t>, tekenen en op naam brengen van </a:t>
            </a:r>
            <a:r>
              <a:rPr lang="nl-NL" sz="2400" b="1" dirty="0" smtClean="0"/>
              <a:t>het </a:t>
            </a:r>
            <a:r>
              <a:rPr lang="nl-NL" sz="2400" b="1" dirty="0"/>
              <a:t>te onderzoeken gebied.</a:t>
            </a:r>
          </a:p>
          <a:p>
            <a:r>
              <a:rPr lang="nl-NL" sz="2400" b="1" dirty="0"/>
              <a:t>          </a:t>
            </a:r>
          </a:p>
        </p:txBody>
      </p:sp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1717675" y="3408363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23564" name="Picture 12" descr="http://www.gifkikkerportaal.nl/Portals/0/activeforums_Attach/P10700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891606" cy="36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http://pixabay.com/static/uploads/photo/2012/07/03/12/27/beetle-51185_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83" y="2636912"/>
            <a:ext cx="4194255" cy="30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PWS Aardrijkskunde</a:t>
            </a:r>
          </a:p>
        </p:txBody>
      </p:sp>
      <p:pic>
        <p:nvPicPr>
          <p:cNvPr id="23555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79388" y="1052513"/>
            <a:ext cx="896461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 smtClean="0"/>
              <a:t>7.Wat </a:t>
            </a:r>
            <a:r>
              <a:rPr lang="nl-NL" sz="2400" b="1" dirty="0"/>
              <a:t>leeft er in een sloot of plas. </a:t>
            </a:r>
          </a:p>
          <a:p>
            <a:endParaRPr lang="nl-NL" sz="2400" b="1" dirty="0"/>
          </a:p>
          <a:p>
            <a:r>
              <a:rPr lang="nl-NL" sz="2400" b="1" dirty="0"/>
              <a:t>Je gaat plankton </a:t>
            </a:r>
            <a:r>
              <a:rPr lang="nl-NL" sz="2400" b="1" dirty="0" smtClean="0"/>
              <a:t>vangen uit de sloot bekijken</a:t>
            </a:r>
            <a:r>
              <a:rPr lang="nl-NL" sz="2400" b="1" dirty="0"/>
              <a:t>, tekenen en op naam brengen </a:t>
            </a:r>
            <a:r>
              <a:rPr lang="nl-NL" sz="2400" b="1" dirty="0" smtClean="0"/>
              <a:t>van </a:t>
            </a:r>
            <a:r>
              <a:rPr lang="nl-NL" sz="2400" b="1" dirty="0"/>
              <a:t>het te onderzoeken gebied.</a:t>
            </a:r>
          </a:p>
          <a:p>
            <a:r>
              <a:rPr lang="nl-NL" sz="2400" b="1" dirty="0"/>
              <a:t>          </a:t>
            </a:r>
          </a:p>
        </p:txBody>
      </p:sp>
      <p:pic>
        <p:nvPicPr>
          <p:cNvPr id="23559" name="Picture 13" descr="grlisdod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46500"/>
            <a:ext cx="44164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slootp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6588"/>
            <a:ext cx="44465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 descr="im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335338"/>
            <a:ext cx="365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1717675" y="3408363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003300"/>
                </a:solidFill>
              </a:rPr>
              <a:t>Vlokreeft en Waterscorpioen</a:t>
            </a:r>
          </a:p>
        </p:txBody>
      </p:sp>
    </p:spTree>
    <p:extLst>
      <p:ext uri="{BB962C8B-B14F-4D97-AF65-F5344CB8AC3E}">
        <p14:creationId xmlns:p14="http://schemas.microsoft.com/office/powerpoint/2010/main" val="468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sp>
        <p:nvSpPr>
          <p:cNvPr id="4099" name="Ondertitel 15"/>
          <p:cNvSpPr>
            <a:spLocks noGrp="1"/>
          </p:cNvSpPr>
          <p:nvPr>
            <p:ph type="subTitle" idx="4294967295"/>
          </p:nvPr>
        </p:nvSpPr>
        <p:spPr>
          <a:xfrm>
            <a:off x="0" y="882650"/>
            <a:ext cx="9182100" cy="5954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Wat </a:t>
            </a:r>
            <a:r>
              <a:rPr lang="nl-NL" sz="2400" b="1" dirty="0" smtClean="0"/>
              <a:t>moet erin </a:t>
            </a:r>
            <a:r>
              <a:rPr lang="nl-NL" sz="2400" b="1" dirty="0" smtClean="0"/>
              <a:t>werkboek staan</a:t>
            </a:r>
            <a:r>
              <a:rPr lang="nl-NL" sz="2400" b="1" dirty="0"/>
              <a:t>?</a:t>
            </a:r>
            <a:r>
              <a:rPr lang="nl-NL" sz="2400" b="1" dirty="0" smtClean="0"/>
              <a:t> </a:t>
            </a:r>
            <a:br>
              <a:rPr lang="nl-NL" sz="2400" b="1" dirty="0" smtClean="0"/>
            </a:br>
            <a:r>
              <a:rPr lang="nl-NL" sz="2400" b="1" dirty="0" smtClean="0"/>
              <a:t>Kun je downloaden op biologietccl.nl -&gt; vakken -&gt; NLT</a:t>
            </a:r>
            <a:endParaRPr lang="nl-NL" sz="2400" b="1" dirty="0" smtClean="0"/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nl-NL" sz="2400" b="1" dirty="0" smtClean="0"/>
              <a:t>Resultaten van de grondboringen.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400" b="1" dirty="0" smtClean="0"/>
              <a:t>2. Vervuilingsgraad van het water bepalen m.b.v.  de </a:t>
            </a:r>
            <a:br>
              <a:rPr lang="nl-NL" sz="2400" b="1" dirty="0" smtClean="0"/>
            </a:br>
            <a:r>
              <a:rPr lang="nl-NL" sz="2400" b="1" dirty="0" smtClean="0"/>
              <a:t>     milieukoffer.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400" b="1" dirty="0" smtClean="0"/>
              <a:t>Dit gebeurt via de natuurwetenschappelijke methode.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400" b="1" dirty="0" smtClean="0"/>
              <a:t>    1. Vraagstelling, 2 hypothese etc.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3. Herbarium van </a:t>
            </a:r>
            <a:r>
              <a:rPr lang="nl-NL" sz="2400" b="1" dirty="0" smtClean="0"/>
              <a:t>de planten die je vind.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/>
              <a:t>4</a:t>
            </a:r>
            <a:r>
              <a:rPr lang="nl-NL" sz="2400" b="1" dirty="0" smtClean="0"/>
              <a:t>. Tekeningen </a:t>
            </a:r>
            <a:r>
              <a:rPr lang="nl-NL" sz="2400" b="1" dirty="0" smtClean="0"/>
              <a:t>van het gevonden plankton (water en weide).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5. Inventarisatie </a:t>
            </a:r>
            <a:r>
              <a:rPr lang="nl-NL" sz="2400" b="1" dirty="0" smtClean="0"/>
              <a:t>van het gebied van flora tot fauna en hun relaties met elkaar (</a:t>
            </a:r>
            <a:r>
              <a:rPr lang="nl-NL" sz="2400" b="1" dirty="0" err="1" smtClean="0"/>
              <a:t>voedselweb</a:t>
            </a:r>
            <a:r>
              <a:rPr lang="nl-NL" sz="2400" b="1" dirty="0" smtClean="0"/>
              <a:t>). Hierin staat wie wat eet en tot welke groep ze behoren en wat de kenmerken van de flora is m.b.t. de grond waar ze staan.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dirty="0" smtClean="0"/>
          </a:p>
        </p:txBody>
      </p:sp>
      <p:pic>
        <p:nvPicPr>
          <p:cNvPr id="4100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pic>
        <p:nvPicPr>
          <p:cNvPr id="7171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www.10voorbiologie.nl/afbfczw/Ecologie%202/240102duinecosystee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3088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kstvak 1"/>
          <p:cNvSpPr txBox="1">
            <a:spLocks noChangeArrowheads="1"/>
          </p:cNvSpPr>
          <p:nvPr/>
        </p:nvSpPr>
        <p:spPr bwMode="auto">
          <a:xfrm>
            <a:off x="179388" y="925513"/>
            <a:ext cx="5475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 b="1"/>
              <a:t>2 voorbeelden van een voedsel web.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smtClean="0"/>
              <a:t>PWS Aardrijkskunde</a:t>
            </a:r>
          </a:p>
        </p:txBody>
      </p:sp>
      <p:pic>
        <p:nvPicPr>
          <p:cNvPr id="8195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www.plantenziektekunde.nl/UserFiles/Image/planten/welkom/aaltjes/voedsel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85137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NLT Aardrijkskunde/biologie</a:t>
            </a:r>
            <a:endParaRPr lang="nl-NL" dirty="0" smtClean="0"/>
          </a:p>
        </p:txBody>
      </p:sp>
      <p:pic>
        <p:nvPicPr>
          <p:cNvPr id="9219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1196975"/>
            <a:ext cx="8964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b="1" dirty="0" smtClean="0"/>
              <a:t>Quiz.</a:t>
            </a:r>
          </a:p>
          <a:p>
            <a:pPr marL="342900" indent="-342900">
              <a:buFontTx/>
              <a:buChar char="-"/>
            </a:pPr>
            <a:r>
              <a:rPr lang="nl-NL" sz="2400" b="1" dirty="0" smtClean="0"/>
              <a:t>Planten </a:t>
            </a:r>
            <a:r>
              <a:rPr lang="nl-NL" sz="2400" b="1" dirty="0"/>
              <a:t>en dieren op naam brengen m.b.v. zoekkaarten  en </a:t>
            </a:r>
            <a:r>
              <a:rPr lang="nl-NL" sz="2400" b="1" dirty="0" smtClean="0"/>
              <a:t>determinatietabellen.</a:t>
            </a:r>
            <a:endParaRPr lang="nl-NL" sz="2400" b="1" dirty="0"/>
          </a:p>
        </p:txBody>
      </p:sp>
      <p:pic>
        <p:nvPicPr>
          <p:cNvPr id="9223" name="Picture 9" descr="herbarium_im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26416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zoekka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496887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463</Words>
  <Application>Microsoft Office PowerPoint</Application>
  <PresentationFormat>Diavoorstelling (4:3)</PresentationFormat>
  <Paragraphs>110</Paragraphs>
  <Slides>36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Trebuchet MS</vt:lpstr>
      <vt:lpstr>Arial</vt:lpstr>
      <vt:lpstr>Calibri</vt:lpstr>
      <vt:lpstr>Biologie lessen</vt:lpstr>
      <vt:lpstr>NLT Aardrijkskunde/biologie</vt:lpstr>
      <vt:lpstr>NLT Aardrijkskunde/biologie</vt:lpstr>
      <vt:lpstr>NLT Aardrijkskunde/biologie</vt:lpstr>
      <vt:lpstr>PWS Aardrijkskunde</vt:lpstr>
      <vt:lpstr>PWS Aardrijkskunde</vt:lpstr>
      <vt:lpstr>NLT Aardrijkskunde/biologie</vt:lpstr>
      <vt:lpstr>NLT Aardrijkskunde/biologie</vt:lpstr>
      <vt:lpstr>PWS Aardrijkskunde</vt:lpstr>
      <vt:lpstr>NLT Aardrijkskunde/biologie</vt:lpstr>
      <vt:lpstr>1. Van welke boom is dit blad?</vt:lpstr>
      <vt:lpstr>2. Van welke boom is dit blad?</vt:lpstr>
      <vt:lpstr>3. Van welke boom is dit blad?</vt:lpstr>
      <vt:lpstr>4. Van welke boom is dit blad?</vt:lpstr>
      <vt:lpstr>PWS Aardrijkskunde</vt:lpstr>
      <vt:lpstr>5. Welk dier is dit?</vt:lpstr>
      <vt:lpstr>6. Welk dier is dit?</vt:lpstr>
      <vt:lpstr>7. Welk dier is dit?</vt:lpstr>
      <vt:lpstr>8. Welk dier is dit?</vt:lpstr>
      <vt:lpstr>9. Welke plant is dit?</vt:lpstr>
      <vt:lpstr>10. Welke plant is dit?</vt:lpstr>
      <vt:lpstr>11. Welke plant is dit?</vt:lpstr>
      <vt:lpstr>12. Welke plant is dit?</vt:lpstr>
      <vt:lpstr>PWS Aardrijkskunde</vt:lpstr>
      <vt:lpstr>13. Welk dier is dit?</vt:lpstr>
      <vt:lpstr>14. Welk dier is dit?</vt:lpstr>
      <vt:lpstr>15. Welk dier is dit?</vt:lpstr>
      <vt:lpstr>16. Welk dier is dit?</vt:lpstr>
      <vt:lpstr>17. Welke plant is dit?</vt:lpstr>
      <vt:lpstr>18. Welke plant is dit?</vt:lpstr>
      <vt:lpstr>19. Welke plant is dit?</vt:lpstr>
      <vt:lpstr>20. Welke plant is dit?</vt:lpstr>
      <vt:lpstr>21. Welk dier is dit?</vt:lpstr>
      <vt:lpstr>22. Welk dier is dit?</vt:lpstr>
      <vt:lpstr>23. Welk dier is dit?</vt:lpstr>
      <vt:lpstr>24. Welk dier is dit?</vt:lpstr>
      <vt:lpstr>Antwoorden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Tervoert</cp:lastModifiedBy>
  <cp:revision>82</cp:revision>
  <dcterms:created xsi:type="dcterms:W3CDTF">2009-01-13T13:03:19Z</dcterms:created>
  <dcterms:modified xsi:type="dcterms:W3CDTF">2015-02-20T12:39:52Z</dcterms:modified>
</cp:coreProperties>
</file>