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8" r:id="rId2"/>
    <p:sldId id="268" r:id="rId3"/>
    <p:sldId id="269" r:id="rId4"/>
    <p:sldId id="265" r:id="rId5"/>
    <p:sldId id="256" r:id="rId6"/>
    <p:sldId id="258" r:id="rId7"/>
    <p:sldId id="260" r:id="rId8"/>
    <p:sldId id="259" r:id="rId9"/>
    <p:sldId id="264" r:id="rId10"/>
    <p:sldId id="261" r:id="rId11"/>
    <p:sldId id="262" r:id="rId12"/>
    <p:sldId id="274" r:id="rId13"/>
    <p:sldId id="275" r:id="rId14"/>
    <p:sldId id="276" r:id="rId15"/>
    <p:sldId id="277" r:id="rId16"/>
    <p:sldId id="270" r:id="rId17"/>
    <p:sldId id="271" r:id="rId18"/>
    <p:sldId id="272" r:id="rId19"/>
  </p:sldIdLst>
  <p:sldSz cx="9144000" cy="6858000" type="screen4x3"/>
  <p:notesSz cx="6858000" cy="9144000"/>
  <p:custDataLst>
    <p:tags r:id="rId21"/>
  </p:custDataLst>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71" autoAdjust="0"/>
  </p:normalViewPr>
  <p:slideViewPr>
    <p:cSldViewPr>
      <p:cViewPr>
        <p:scale>
          <a:sx n="75" d="100"/>
          <a:sy n="75" d="100"/>
        </p:scale>
        <p:origin x="-14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8B9A399-32B1-46AD-950F-A8DBE4A1375F}" type="datetimeFigureOut">
              <a:rPr lang="nl-NL"/>
              <a:pPr>
                <a:defRPr/>
              </a:pPr>
              <a:t>29-1-2015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DBC95FD-8F00-4BE7-A844-AADF7BE4A090}" type="slidenum">
              <a:rPr lang="nl-NL"/>
              <a:pPr>
                <a:defRPr/>
              </a:pPr>
              <a:t>‹nr.›</a:t>
            </a:fld>
            <a:endParaRPr lang="nl-NL"/>
          </a:p>
        </p:txBody>
      </p:sp>
    </p:spTree>
    <p:extLst>
      <p:ext uri="{BB962C8B-B14F-4D97-AF65-F5344CB8AC3E}">
        <p14:creationId xmlns:p14="http://schemas.microsoft.com/office/powerpoint/2010/main" val="1398330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215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0FA27A2F-A921-4F81-B199-45E9E3DDDECA}" type="slidenum">
              <a:rPr lang="nl-NL" altLang="nl-NL" smtClean="0">
                <a:latin typeface="Arial" charset="0"/>
              </a:rPr>
              <a:pPr/>
              <a:t>2</a:t>
            </a:fld>
            <a:endParaRPr lang="nl-NL" altLang="nl-NL"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b="1" smtClean="0"/>
              <a:t>Vaccinatie-afkortingen</a:t>
            </a:r>
            <a:endParaRPr lang="nl-NL" smtClean="0"/>
          </a:p>
          <a:p>
            <a:r>
              <a:rPr lang="nl-NL" smtClean="0"/>
              <a:t>DKTP-Hib       Combinatievaccin tegen difterie, kinkhoest, tetanus, polio en Hib-ziekten (haemophilus influenzae type b). Dit vaccin bevat een acellulair kinkhoestvaccin.DKTP-Hib-HepB Combinatie vaccin tegen difterie, kinkhoest, tetanus, polio, Hib-ziekten (haemophilus influenzae type b) en hepatitis B. Dit vaccin bevat een acellulair kinkhoestvaccin.</a:t>
            </a:r>
          </a:p>
          <a:p>
            <a:endParaRPr lang="nl-NL" smtClean="0"/>
          </a:p>
          <a:p>
            <a:r>
              <a:rPr lang="nl-NL" smtClean="0"/>
              <a:t>BMR Vaccin tegen bof, mazelen en rodehond.</a:t>
            </a:r>
          </a:p>
          <a:p>
            <a:endParaRPr lang="nl-NL" smtClean="0"/>
          </a:p>
          <a:p>
            <a:r>
              <a:rPr lang="nl-NL" smtClean="0"/>
              <a:t>DKTP Vaccin tegen difterie,kinkhoest, tetanus en polio.</a:t>
            </a:r>
          </a:p>
          <a:p>
            <a:r>
              <a:rPr lang="nl-NL" smtClean="0"/>
              <a:t>Men C Vaccin tegen meningokokken groep C.</a:t>
            </a:r>
          </a:p>
          <a:p>
            <a:r>
              <a:rPr lang="nl-NL" smtClean="0"/>
              <a:t>Hep B Vaccin tegen hepatitis B.Pneu Pneumokokken HPV Humaan Papillomavirus </a:t>
            </a:r>
            <a:br>
              <a:rPr lang="nl-NL" smtClean="0"/>
            </a:br>
            <a:endParaRPr lang="nl-NL" smtClean="0"/>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1134471-0448-44E2-850D-EE8D9AD20B5A}" type="slidenum">
              <a:rPr lang="nl-NL" smtClean="0"/>
              <a:pPr eaLnBrk="1" hangingPunct="1"/>
              <a:t>4</a:t>
            </a:fld>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8288CDA-839F-4271-B3AD-C94A43C15BE8}" type="slidenum">
              <a:rPr lang="nl-NL"/>
              <a:pPr>
                <a:defRPr/>
              </a:pPr>
              <a:t>‹nr.›</a:t>
            </a:fld>
            <a:endParaRPr lang="nl-NL"/>
          </a:p>
        </p:txBody>
      </p:sp>
    </p:spTree>
    <p:extLst>
      <p:ext uri="{BB962C8B-B14F-4D97-AF65-F5344CB8AC3E}">
        <p14:creationId xmlns:p14="http://schemas.microsoft.com/office/powerpoint/2010/main" val="171184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A7C6A5F8-BBFF-4482-8B40-86FE80FCE4A5}" type="slidenum">
              <a:rPr lang="nl-NL"/>
              <a:pPr>
                <a:defRPr/>
              </a:pPr>
              <a:t>‹nr.›</a:t>
            </a:fld>
            <a:endParaRPr lang="nl-NL"/>
          </a:p>
        </p:txBody>
      </p:sp>
    </p:spTree>
    <p:extLst>
      <p:ext uri="{BB962C8B-B14F-4D97-AF65-F5344CB8AC3E}">
        <p14:creationId xmlns:p14="http://schemas.microsoft.com/office/powerpoint/2010/main" val="169157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411CA33-DFBC-43DB-B1B9-EEE472BD09F7}" type="slidenum">
              <a:rPr lang="nl-NL"/>
              <a:pPr>
                <a:defRPr/>
              </a:pPr>
              <a:t>‹nr.›</a:t>
            </a:fld>
            <a:endParaRPr lang="nl-NL"/>
          </a:p>
        </p:txBody>
      </p:sp>
    </p:spTree>
    <p:extLst>
      <p:ext uri="{BB962C8B-B14F-4D97-AF65-F5344CB8AC3E}">
        <p14:creationId xmlns:p14="http://schemas.microsoft.com/office/powerpoint/2010/main" val="132182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1485875-5502-4EAB-A231-79E22C805D48}" type="slidenum">
              <a:rPr lang="nl-NL"/>
              <a:pPr>
                <a:defRPr/>
              </a:pPr>
              <a:t>‹nr.›</a:t>
            </a:fld>
            <a:endParaRPr lang="nl-NL"/>
          </a:p>
        </p:txBody>
      </p:sp>
    </p:spTree>
    <p:extLst>
      <p:ext uri="{BB962C8B-B14F-4D97-AF65-F5344CB8AC3E}">
        <p14:creationId xmlns:p14="http://schemas.microsoft.com/office/powerpoint/2010/main" val="166798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8175567-7909-46AD-939C-4E0BFCA8660F}" type="slidenum">
              <a:rPr lang="nl-NL"/>
              <a:pPr>
                <a:defRPr/>
              </a:pPr>
              <a:t>‹nr.›</a:t>
            </a:fld>
            <a:endParaRPr lang="nl-NL"/>
          </a:p>
        </p:txBody>
      </p:sp>
    </p:spTree>
    <p:extLst>
      <p:ext uri="{BB962C8B-B14F-4D97-AF65-F5344CB8AC3E}">
        <p14:creationId xmlns:p14="http://schemas.microsoft.com/office/powerpoint/2010/main" val="279573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32F902D-2943-4525-BCDB-48F642944D80}" type="slidenum">
              <a:rPr lang="nl-NL"/>
              <a:pPr>
                <a:defRPr/>
              </a:pPr>
              <a:t>‹nr.›</a:t>
            </a:fld>
            <a:endParaRPr lang="nl-NL"/>
          </a:p>
        </p:txBody>
      </p:sp>
    </p:spTree>
    <p:extLst>
      <p:ext uri="{BB962C8B-B14F-4D97-AF65-F5344CB8AC3E}">
        <p14:creationId xmlns:p14="http://schemas.microsoft.com/office/powerpoint/2010/main" val="156861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160345AF-6F30-4334-AEDE-9D28A2291DF3}" type="slidenum">
              <a:rPr lang="nl-NL"/>
              <a:pPr>
                <a:defRPr/>
              </a:pPr>
              <a:t>‹nr.›</a:t>
            </a:fld>
            <a:endParaRPr lang="nl-NL"/>
          </a:p>
        </p:txBody>
      </p:sp>
    </p:spTree>
    <p:extLst>
      <p:ext uri="{BB962C8B-B14F-4D97-AF65-F5344CB8AC3E}">
        <p14:creationId xmlns:p14="http://schemas.microsoft.com/office/powerpoint/2010/main" val="23398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1CF72792-DED1-41B5-B7CD-AF4FD639D357}" type="slidenum">
              <a:rPr lang="nl-NL"/>
              <a:pPr>
                <a:defRPr/>
              </a:pPr>
              <a:t>‹nr.›</a:t>
            </a:fld>
            <a:endParaRPr lang="nl-NL"/>
          </a:p>
        </p:txBody>
      </p:sp>
    </p:spTree>
    <p:extLst>
      <p:ext uri="{BB962C8B-B14F-4D97-AF65-F5344CB8AC3E}">
        <p14:creationId xmlns:p14="http://schemas.microsoft.com/office/powerpoint/2010/main" val="49016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ED3D02E5-C79A-4D82-8714-C7E21F3A6076}" type="slidenum">
              <a:rPr lang="nl-NL"/>
              <a:pPr>
                <a:defRPr/>
              </a:pPr>
              <a:t>‹nr.›</a:t>
            </a:fld>
            <a:endParaRPr lang="nl-NL"/>
          </a:p>
        </p:txBody>
      </p:sp>
    </p:spTree>
    <p:extLst>
      <p:ext uri="{BB962C8B-B14F-4D97-AF65-F5344CB8AC3E}">
        <p14:creationId xmlns:p14="http://schemas.microsoft.com/office/powerpoint/2010/main" val="351871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62B459E-D41C-44D3-8FCD-AF92A2C8637D}" type="slidenum">
              <a:rPr lang="nl-NL"/>
              <a:pPr>
                <a:defRPr/>
              </a:pPr>
              <a:t>‹nr.›</a:t>
            </a:fld>
            <a:endParaRPr lang="nl-NL"/>
          </a:p>
        </p:txBody>
      </p:sp>
    </p:spTree>
    <p:extLst>
      <p:ext uri="{BB962C8B-B14F-4D97-AF65-F5344CB8AC3E}">
        <p14:creationId xmlns:p14="http://schemas.microsoft.com/office/powerpoint/2010/main" val="259839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E24F2C3-B926-4E34-95CF-39E4E6DC0357}" type="slidenum">
              <a:rPr lang="nl-NL"/>
              <a:pPr>
                <a:defRPr/>
              </a:pPr>
              <a:t>‹nr.›</a:t>
            </a:fld>
            <a:endParaRPr lang="nl-NL"/>
          </a:p>
        </p:txBody>
      </p:sp>
    </p:spTree>
    <p:extLst>
      <p:ext uri="{BB962C8B-B14F-4D97-AF65-F5344CB8AC3E}">
        <p14:creationId xmlns:p14="http://schemas.microsoft.com/office/powerpoint/2010/main" val="287101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936D17F-23B3-478D-A462-79940B2AB965}"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b/be/Edward_Jenner.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hyperlink" Target="http://www.schooltv.nl/beeldbank/clip/20051109_hiv0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nl.wikipedia.org/wiki/Bestand:Antibiotic_resistance.svg"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showimage"/>
          <p:cNvPicPr>
            <a:picLocks noChangeAspect="1" noChangeArrowheads="1"/>
          </p:cNvPicPr>
          <p:nvPr/>
        </p:nvPicPr>
        <p:blipFill>
          <a:blip r:embed="rId2">
            <a:lum bright="66000" contras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Bestand:Edward Jenn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522288"/>
            <a:ext cx="2263775"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kstvak 3"/>
          <p:cNvSpPr txBox="1">
            <a:spLocks noChangeArrowheads="1"/>
          </p:cNvSpPr>
          <p:nvPr/>
        </p:nvSpPr>
        <p:spPr bwMode="auto">
          <a:xfrm>
            <a:off x="6456363" y="3902075"/>
            <a:ext cx="212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nl-NL" sz="1200"/>
              <a:t>Edwin Jenner (1749-1823)</a:t>
            </a:r>
            <a:endParaRPr lang="nl-NL" altLang="nl-NL" sz="1200"/>
          </a:p>
        </p:txBody>
      </p:sp>
      <p:sp>
        <p:nvSpPr>
          <p:cNvPr id="3077" name="Tekstvak 4"/>
          <p:cNvSpPr txBox="1">
            <a:spLocks noChangeArrowheads="1"/>
          </p:cNvSpPr>
          <p:nvPr/>
        </p:nvSpPr>
        <p:spPr bwMode="auto">
          <a:xfrm>
            <a:off x="395288" y="404813"/>
            <a:ext cx="548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nl-NL" sz="2400" b="1">
                <a:solidFill>
                  <a:srgbClr val="0070C0"/>
                </a:solidFill>
              </a:rPr>
              <a:t>Basisstof 3: Immuniteit / vaccinatie</a:t>
            </a:r>
            <a:endParaRPr lang="nl-NL" altLang="nl-NL" sz="2400" b="1">
              <a:solidFill>
                <a:srgbClr val="0070C0"/>
              </a:solidFill>
            </a:endParaRPr>
          </a:p>
        </p:txBody>
      </p:sp>
      <p:pic>
        <p:nvPicPr>
          <p:cNvPr id="3078" name="Picture 4" descr="http://1.bp.blogspot.com/_eW9_3OeeY3c/TAuRbHjbFPI/AAAAAAAAA3U/FjDjkOlp6Uo/s1600/jenn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228850"/>
            <a:ext cx="5715000" cy="428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9" name="Tekstvak 5"/>
          <p:cNvSpPr txBox="1">
            <a:spLocks noChangeArrowheads="1"/>
          </p:cNvSpPr>
          <p:nvPr/>
        </p:nvSpPr>
        <p:spPr bwMode="auto">
          <a:xfrm>
            <a:off x="395288" y="1803400"/>
            <a:ext cx="49704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nl-NL" sz="1600" i="1"/>
              <a:t>DVD “Mijlpalen in de natuurwetenschap” aflevering 8</a:t>
            </a:r>
            <a:endParaRPr lang="nl-NL" altLang="nl-NL" sz="16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nl-NL" altLang="nl-NL" smtClean="0"/>
          </a:p>
        </p:txBody>
      </p:sp>
      <p:sp>
        <p:nvSpPr>
          <p:cNvPr id="12291" name="Rectangle 3"/>
          <p:cNvSpPr>
            <a:spLocks noGrp="1" noChangeArrowheads="1"/>
          </p:cNvSpPr>
          <p:nvPr>
            <p:ph type="body" idx="1"/>
          </p:nvPr>
        </p:nvSpPr>
        <p:spPr/>
        <p:txBody>
          <a:bodyPr/>
          <a:lstStyle/>
          <a:p>
            <a:pPr eaLnBrk="1" hangingPunct="1"/>
            <a:endParaRPr lang="nl-NL" altLang="nl-NL" smtClean="0"/>
          </a:p>
        </p:txBody>
      </p:sp>
      <p:pic>
        <p:nvPicPr>
          <p:cNvPr id="12292" name="Picture 5" descr="Grafiek%20tetanus%20voor%20en%20na%20vaccina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nl-NL" altLang="nl-NL" smtClean="0"/>
          </a:p>
        </p:txBody>
      </p:sp>
      <p:sp>
        <p:nvSpPr>
          <p:cNvPr id="13315" name="Rectangle 3"/>
          <p:cNvSpPr>
            <a:spLocks noGrp="1" noChangeArrowheads="1"/>
          </p:cNvSpPr>
          <p:nvPr>
            <p:ph type="body" idx="1"/>
          </p:nvPr>
        </p:nvSpPr>
        <p:spPr/>
        <p:txBody>
          <a:bodyPr/>
          <a:lstStyle/>
          <a:p>
            <a:pPr eaLnBrk="1" hangingPunct="1"/>
            <a:endParaRPr lang="nl-NL" altLang="nl-NL" smtClean="0"/>
          </a:p>
        </p:txBody>
      </p:sp>
      <p:pic>
        <p:nvPicPr>
          <p:cNvPr id="13316" name="Picture 5" descr="Kaart%20tetanus%20in%20de%20wer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afweerbiodatago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5286375"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al 1"/>
          <p:cNvSpPr/>
          <p:nvPr/>
        </p:nvSpPr>
        <p:spPr>
          <a:xfrm>
            <a:off x="2316163" y="50800"/>
            <a:ext cx="1368425" cy="1057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cxnSp>
        <p:nvCxnSpPr>
          <p:cNvPr id="4" name="Rechte verbindingslijn met pijl 3"/>
          <p:cNvCxnSpPr/>
          <p:nvPr/>
        </p:nvCxnSpPr>
        <p:spPr>
          <a:xfrm>
            <a:off x="3684588" y="544513"/>
            <a:ext cx="1873250" cy="11858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341" name="Picture 6" descr="http://www.creatiefbeeldwerk.nl/cartoon/cartoons/snotne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239713"/>
            <a:ext cx="1474787"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http://www.kennislink.nl/upload/139599_962_1129284338748-griepvir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063" y="1916113"/>
            <a:ext cx="1573212"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kstvak 9"/>
          <p:cNvSpPr txBox="1">
            <a:spLocks noChangeArrowheads="1"/>
          </p:cNvSpPr>
          <p:nvPr/>
        </p:nvSpPr>
        <p:spPr bwMode="auto">
          <a:xfrm>
            <a:off x="3900488" y="138113"/>
            <a:ext cx="194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nl-NL" sz="1400">
                <a:solidFill>
                  <a:srgbClr val="FF0000"/>
                </a:solidFill>
              </a:rPr>
              <a:t>Griep of verkoudheid?</a:t>
            </a:r>
            <a:endParaRPr lang="nl-NL" altLang="nl-NL" sz="1400">
              <a:solidFill>
                <a:srgbClr val="FF0000"/>
              </a:solidFill>
            </a:endParaRPr>
          </a:p>
        </p:txBody>
      </p:sp>
      <p:sp>
        <p:nvSpPr>
          <p:cNvPr id="11" name="Tekstvak 10"/>
          <p:cNvSpPr txBox="1"/>
          <p:nvPr/>
        </p:nvSpPr>
        <p:spPr>
          <a:xfrm>
            <a:off x="5651500" y="3933825"/>
            <a:ext cx="3241675" cy="1384300"/>
          </a:xfrm>
          <a:prstGeom prst="rect">
            <a:avLst/>
          </a:prstGeom>
          <a:noFill/>
        </p:spPr>
        <p:txBody>
          <a:bodyPr>
            <a:spAutoFit/>
          </a:bodyPr>
          <a:lstStyle/>
          <a:p>
            <a:pPr>
              <a:defRPr/>
            </a:pPr>
            <a:r>
              <a:rPr lang="en-US" sz="1400" dirty="0">
                <a:solidFill>
                  <a:srgbClr val="0070C0"/>
                </a:solidFill>
              </a:rPr>
              <a:t>* 200 virus-</a:t>
            </a:r>
            <a:r>
              <a:rPr lang="en-US" sz="1400" dirty="0" err="1">
                <a:solidFill>
                  <a:srgbClr val="0070C0"/>
                </a:solidFill>
              </a:rPr>
              <a:t>stammen</a:t>
            </a:r>
            <a:r>
              <a:rPr lang="en-US" sz="1400" dirty="0">
                <a:solidFill>
                  <a:srgbClr val="0070C0"/>
                </a:solidFill>
              </a:rPr>
              <a:t> </a:t>
            </a:r>
            <a:r>
              <a:rPr lang="en-US" sz="1400" dirty="0" err="1">
                <a:solidFill>
                  <a:srgbClr val="0070C0"/>
                </a:solidFill>
              </a:rPr>
              <a:t>voor</a:t>
            </a:r>
            <a:r>
              <a:rPr lang="en-US" sz="1400" dirty="0">
                <a:solidFill>
                  <a:srgbClr val="0070C0"/>
                </a:solidFill>
              </a:rPr>
              <a:t> </a:t>
            </a:r>
            <a:r>
              <a:rPr lang="en-US" sz="1400" dirty="0" err="1">
                <a:solidFill>
                  <a:srgbClr val="0070C0"/>
                </a:solidFill>
              </a:rPr>
              <a:t>verkoudheid</a:t>
            </a:r>
            <a:endParaRPr lang="en-US" sz="1400" dirty="0">
              <a:solidFill>
                <a:srgbClr val="0070C0"/>
              </a:solidFill>
            </a:endParaRPr>
          </a:p>
          <a:p>
            <a:pPr marL="285750" indent="-285750">
              <a:buFont typeface="Wingdings" pitchFamily="2" charset="2"/>
              <a:buChar char="à"/>
              <a:defRPr/>
            </a:pPr>
            <a:r>
              <a:rPr lang="en-US" sz="1400" dirty="0">
                <a:solidFill>
                  <a:srgbClr val="0070C0"/>
                </a:solidFill>
                <a:sym typeface="Wingdings" pitchFamily="2" charset="2"/>
              </a:rPr>
              <a:t>Hoe </a:t>
            </a:r>
            <a:r>
              <a:rPr lang="en-US" sz="1400" dirty="0" err="1">
                <a:solidFill>
                  <a:srgbClr val="0070C0"/>
                </a:solidFill>
                <a:sym typeface="Wingdings" pitchFamily="2" charset="2"/>
              </a:rPr>
              <a:t>ouder</a:t>
            </a:r>
            <a:r>
              <a:rPr lang="en-US" sz="1400" dirty="0">
                <a:solidFill>
                  <a:srgbClr val="0070C0"/>
                </a:solidFill>
                <a:sym typeface="Wingdings" pitchFamily="2" charset="2"/>
              </a:rPr>
              <a:t>, hoe minder </a:t>
            </a:r>
            <a:r>
              <a:rPr lang="en-US" sz="1400" dirty="0" err="1">
                <a:solidFill>
                  <a:srgbClr val="0070C0"/>
                </a:solidFill>
                <a:sym typeface="Wingdings" pitchFamily="2" charset="2"/>
              </a:rPr>
              <a:t>verkouden</a:t>
            </a:r>
            <a:endParaRPr lang="en-US" sz="1400" dirty="0">
              <a:solidFill>
                <a:srgbClr val="0070C0"/>
              </a:solidFill>
            </a:endParaRPr>
          </a:p>
          <a:p>
            <a:pPr>
              <a:defRPr/>
            </a:pPr>
            <a:endParaRPr lang="en-US" sz="1400" dirty="0">
              <a:solidFill>
                <a:srgbClr val="0070C0"/>
              </a:solidFill>
            </a:endParaRPr>
          </a:p>
          <a:p>
            <a:pPr>
              <a:defRPr/>
            </a:pPr>
            <a:endParaRPr lang="en-US" sz="1400" dirty="0">
              <a:solidFill>
                <a:srgbClr val="0070C0"/>
              </a:solidFill>
            </a:endParaRPr>
          </a:p>
          <a:p>
            <a:pPr>
              <a:defRPr/>
            </a:pPr>
            <a:r>
              <a:rPr lang="en-US" sz="1400" dirty="0">
                <a:solidFill>
                  <a:srgbClr val="0070C0"/>
                </a:solidFill>
              </a:rPr>
              <a:t>* </a:t>
            </a:r>
            <a:r>
              <a:rPr lang="en-US" sz="1400" dirty="0" err="1">
                <a:solidFill>
                  <a:srgbClr val="0070C0"/>
                </a:solidFill>
              </a:rPr>
              <a:t>Griep</a:t>
            </a:r>
            <a:r>
              <a:rPr lang="en-US" sz="1400" dirty="0">
                <a:solidFill>
                  <a:srgbClr val="0070C0"/>
                </a:solidFill>
              </a:rPr>
              <a:t>: </a:t>
            </a:r>
            <a:r>
              <a:rPr lang="en-US" sz="1400" dirty="0" err="1">
                <a:solidFill>
                  <a:srgbClr val="0070C0"/>
                </a:solidFill>
              </a:rPr>
              <a:t>telkens</a:t>
            </a:r>
            <a:r>
              <a:rPr lang="en-US" sz="1400" dirty="0">
                <a:solidFill>
                  <a:srgbClr val="0070C0"/>
                </a:solidFill>
              </a:rPr>
              <a:t> </a:t>
            </a:r>
            <a:r>
              <a:rPr lang="en-US" sz="1400" dirty="0" err="1">
                <a:solidFill>
                  <a:srgbClr val="0070C0"/>
                </a:solidFill>
              </a:rPr>
              <a:t>verandering</a:t>
            </a:r>
            <a:r>
              <a:rPr lang="en-US" sz="1400" dirty="0">
                <a:solidFill>
                  <a:srgbClr val="0070C0"/>
                </a:solidFill>
              </a:rPr>
              <a:t> van de </a:t>
            </a:r>
            <a:r>
              <a:rPr lang="en-US" sz="1400" dirty="0" err="1">
                <a:solidFill>
                  <a:srgbClr val="0070C0"/>
                </a:solidFill>
              </a:rPr>
              <a:t>eiwitten</a:t>
            </a:r>
            <a:r>
              <a:rPr lang="en-US" sz="1400" dirty="0">
                <a:solidFill>
                  <a:srgbClr val="0070C0"/>
                </a:solidFill>
              </a:rPr>
              <a:t> op mantel</a:t>
            </a:r>
            <a:endParaRPr lang="nl-NL" sz="1400"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afweerbiodatago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4638" y="0"/>
            <a:ext cx="5286375"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al 1"/>
          <p:cNvSpPr/>
          <p:nvPr/>
        </p:nvSpPr>
        <p:spPr>
          <a:xfrm>
            <a:off x="4591050" y="2144713"/>
            <a:ext cx="2160588" cy="1871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cxnSp>
        <p:nvCxnSpPr>
          <p:cNvPr id="4" name="Rechte verbindingslijn met pijl 3"/>
          <p:cNvCxnSpPr>
            <a:stCxn id="2" idx="2"/>
          </p:cNvCxnSpPr>
          <p:nvPr/>
        </p:nvCxnSpPr>
        <p:spPr>
          <a:xfrm flipH="1">
            <a:off x="2719388" y="3079750"/>
            <a:ext cx="1871662" cy="636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365" name="Picture 2" descr="http://2.bp.blogspot.com/_P9gydy3an44/TPINOLA5VYI/AAAAAAAAOqk/6UsEEDNZ9GY/s1600/humaan%2Bimmuundefici%25C3%25ABntievirus%2B%2528HIV%252C%2Baids-virus%2529%2B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8" y="1412875"/>
            <a:ext cx="17526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kstvak 4"/>
          <p:cNvSpPr txBox="1">
            <a:spLocks noChangeArrowheads="1"/>
          </p:cNvSpPr>
          <p:nvPr/>
        </p:nvSpPr>
        <p:spPr bwMode="auto">
          <a:xfrm>
            <a:off x="876300" y="3646488"/>
            <a:ext cx="13477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r>
              <a:rPr lang="en-US" altLang="nl-NL" sz="1400">
                <a:solidFill>
                  <a:srgbClr val="FF0000"/>
                </a:solidFill>
              </a:rPr>
              <a:t>HIV gebruikt</a:t>
            </a:r>
          </a:p>
          <a:p>
            <a:pPr algn="ctr"/>
            <a:r>
              <a:rPr lang="en-US" altLang="nl-NL" sz="1400">
                <a:solidFill>
                  <a:srgbClr val="FF0000"/>
                </a:solidFill>
              </a:rPr>
              <a:t>T-helpercel als</a:t>
            </a:r>
          </a:p>
          <a:p>
            <a:pPr algn="ctr"/>
            <a:r>
              <a:rPr lang="en-US" altLang="nl-NL" sz="1400">
                <a:solidFill>
                  <a:srgbClr val="FF0000"/>
                </a:solidFill>
              </a:rPr>
              <a:t>gastheer</a:t>
            </a:r>
            <a:endParaRPr lang="nl-NL" altLang="nl-NL" sz="1400">
              <a:solidFill>
                <a:srgbClr val="FF0000"/>
              </a:solidFill>
            </a:endParaRPr>
          </a:p>
        </p:txBody>
      </p:sp>
      <p:pic>
        <p:nvPicPr>
          <p:cNvPr id="15367" name="Picture 4" descr="http://www.bibl-rijswijk.nl/img/jeugd/fil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2688" y="4508500"/>
            <a:ext cx="7350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showimage"/>
          <p:cNvPicPr>
            <a:picLocks noChangeAspect="1" noChangeArrowheads="1"/>
          </p:cNvPicPr>
          <p:nvPr/>
        </p:nvPicPr>
        <p:blipFill>
          <a:blip r:embed="rId2">
            <a:lum bright="66000" contras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noChangeArrowheads="1"/>
          </p:cNvSpPr>
          <p:nvPr/>
        </p:nvSpPr>
        <p:spPr bwMode="auto">
          <a:xfrm>
            <a:off x="611188" y="333375"/>
            <a:ext cx="8137525" cy="5975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ltLang="nl-NL"/>
          </a:p>
        </p:txBody>
      </p:sp>
      <p:sp>
        <p:nvSpPr>
          <p:cNvPr id="16388" name="Rectangle 2"/>
          <p:cNvSpPr>
            <a:spLocks noGrp="1" noChangeArrowheads="1"/>
          </p:cNvSpPr>
          <p:nvPr>
            <p:ph type="title"/>
          </p:nvPr>
        </p:nvSpPr>
        <p:spPr/>
        <p:txBody>
          <a:bodyPr/>
          <a:lstStyle/>
          <a:p>
            <a:pPr eaLnBrk="1" hangingPunct="1"/>
            <a:r>
              <a:rPr lang="nl-NL" altLang="nl-NL" smtClean="0"/>
              <a:t>Bofepidemie in Nederland</a:t>
            </a:r>
          </a:p>
        </p:txBody>
      </p:sp>
      <p:sp>
        <p:nvSpPr>
          <p:cNvPr id="16389" name="Rectangle 3"/>
          <p:cNvSpPr>
            <a:spLocks noGrp="1" noChangeArrowheads="1"/>
          </p:cNvSpPr>
          <p:nvPr>
            <p:ph type="body" idx="1"/>
          </p:nvPr>
        </p:nvSpPr>
        <p:spPr/>
        <p:txBody>
          <a:bodyPr/>
          <a:lstStyle/>
          <a:p>
            <a:pPr eaLnBrk="1" hangingPunct="1">
              <a:lnSpc>
                <a:spcPct val="80000"/>
              </a:lnSpc>
              <a:buFontTx/>
              <a:buNone/>
            </a:pPr>
            <a:r>
              <a:rPr lang="nl-NL" altLang="nl-NL" sz="2000" i="1" smtClean="0"/>
              <a:t>	24 April 2008</a:t>
            </a:r>
            <a:r>
              <a:rPr lang="nl-NL" altLang="nl-NL" sz="2000" smtClean="0"/>
              <a:t> </a:t>
            </a:r>
          </a:p>
          <a:p>
            <a:pPr eaLnBrk="1" hangingPunct="1">
              <a:lnSpc>
                <a:spcPct val="80000"/>
              </a:lnSpc>
              <a:buFontTx/>
              <a:buNone/>
            </a:pPr>
            <a:r>
              <a:rPr lang="nl-NL" altLang="nl-NL" sz="2000" b="1" smtClean="0"/>
              <a:t>	Sinds augustus 2007 is er een epidemie van bof in Nederland. De plaatsen waar de ziekte heerst zijn in kaart gebracht. Het gaat vooral om gebieden waar de vaccinatiegraad voor BMR lager is dan gemiddeld.</a:t>
            </a:r>
            <a:br>
              <a:rPr lang="nl-NL" altLang="nl-NL" sz="2000" b="1" smtClean="0"/>
            </a:br>
            <a:r>
              <a:rPr lang="nl-NL" altLang="nl-NL" sz="2000" b="1" smtClean="0"/>
              <a:t/>
            </a:r>
            <a:br>
              <a:rPr lang="nl-NL" altLang="nl-NL" sz="2000" b="1" smtClean="0"/>
            </a:br>
            <a:r>
              <a:rPr lang="nl-NL" altLang="nl-NL" sz="2000" smtClean="0"/>
              <a:t>Van augustus 2007 tot april 2008 zijn 61 gevallen van bof bevestigd door laboratoriumonderzoek. Omdat bof niet gemeld hoeft te worden bij GGD’en of het RIVM, is het werkelijke aantal waarschijnlijk veel groter. De meeste patiënten wonen in regio’s </a:t>
            </a:r>
          </a:p>
          <a:p>
            <a:pPr eaLnBrk="1" hangingPunct="1">
              <a:lnSpc>
                <a:spcPct val="80000"/>
              </a:lnSpc>
              <a:buFontTx/>
              <a:buNone/>
            </a:pPr>
            <a:r>
              <a:rPr lang="nl-NL" altLang="nl-NL" sz="2000" smtClean="0"/>
              <a:t>	waar de vaccinatiegraad laag is.</a:t>
            </a:r>
            <a:br>
              <a:rPr lang="nl-NL" altLang="nl-NL" sz="2000" smtClean="0"/>
            </a:br>
            <a:r>
              <a:rPr lang="nl-NL" altLang="nl-NL" sz="2000" smtClean="0"/>
              <a:t>Door vaccinatie tegen bof met het BMR-vaccin </a:t>
            </a:r>
          </a:p>
          <a:p>
            <a:pPr eaLnBrk="1" hangingPunct="1">
              <a:lnSpc>
                <a:spcPct val="80000"/>
              </a:lnSpc>
              <a:buFontTx/>
              <a:buNone/>
            </a:pPr>
            <a:r>
              <a:rPr lang="nl-NL" altLang="nl-NL" sz="2000" smtClean="0"/>
              <a:t>	komt de ziekte niet veel meer voor in ons land. </a:t>
            </a:r>
          </a:p>
          <a:p>
            <a:pPr eaLnBrk="1" hangingPunct="1">
              <a:lnSpc>
                <a:spcPct val="80000"/>
              </a:lnSpc>
              <a:buFontTx/>
              <a:buNone/>
            </a:pPr>
            <a:r>
              <a:rPr lang="nl-NL" altLang="nl-NL" sz="2000" smtClean="0"/>
              <a:t>	Kinderen geboren in of na 1987 zijn binnen het Rijksvaccinatieprogramma tegen bof gevaccineerd. </a:t>
            </a:r>
          </a:p>
          <a:p>
            <a:pPr eaLnBrk="1" hangingPunct="1">
              <a:lnSpc>
                <a:spcPct val="80000"/>
              </a:lnSpc>
              <a:buFontTx/>
              <a:buNone/>
            </a:pPr>
            <a:r>
              <a:rPr lang="nl-NL" altLang="nl-NL" sz="2000" smtClean="0"/>
              <a:t>	Hiervan zijn kinderen geboren in of na 1992, twee-</a:t>
            </a:r>
          </a:p>
          <a:p>
            <a:pPr eaLnBrk="1" hangingPunct="1">
              <a:lnSpc>
                <a:spcPct val="80000"/>
              </a:lnSpc>
              <a:buFontTx/>
              <a:buNone/>
            </a:pPr>
            <a:r>
              <a:rPr lang="nl-NL" altLang="nl-NL" sz="2000" smtClean="0"/>
              <a:t>	maal tegen bof gevaccineerd.</a:t>
            </a:r>
            <a:br>
              <a:rPr lang="nl-NL" altLang="nl-NL" sz="2000" smtClean="0"/>
            </a:br>
            <a:endParaRPr lang="nl-NL" altLang="nl-NL" sz="2000" smtClean="0"/>
          </a:p>
        </p:txBody>
      </p:sp>
      <p:pic>
        <p:nvPicPr>
          <p:cNvPr id="16390" name="Picture 6" descr="b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005263"/>
            <a:ext cx="17256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26" name="ShockwaveFlash1" r:id="rId2" imgW="7559905" imgH="6093626"/>
        </mc:Choice>
        <mc:Fallback>
          <p:control name="ShockwaveFlash1" r:id="rId2" imgW="7559905" imgH="6093626">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900113" y="0"/>
                  <a:ext cx="7559675" cy="609282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showimage"/>
          <p:cNvPicPr>
            <a:picLocks noChangeAspect="1" noChangeArrowheads="1"/>
          </p:cNvPicPr>
          <p:nvPr/>
        </p:nvPicPr>
        <p:blipFill>
          <a:blip r:embed="rId2">
            <a:lum bright="66000" contras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457200" y="549275"/>
            <a:ext cx="8229600" cy="5903913"/>
          </a:xfrm>
        </p:spPr>
        <p:txBody>
          <a:bodyPr/>
          <a:lstStyle/>
          <a:p>
            <a:pPr marL="0" indent="0" eaLnBrk="1" hangingPunct="1">
              <a:buFontTx/>
              <a:buNone/>
            </a:pPr>
            <a:r>
              <a:rPr lang="en-US" altLang="nl-NL" sz="1800" b="1" smtClean="0">
                <a:solidFill>
                  <a:srgbClr val="C00000"/>
                </a:solidFill>
              </a:rPr>
              <a:t>Actieve immunisatie</a:t>
            </a:r>
          </a:p>
          <a:p>
            <a:pPr marL="0" indent="0" eaLnBrk="1" hangingPunct="1">
              <a:buFontTx/>
              <a:buNone/>
            </a:pPr>
            <a:r>
              <a:rPr lang="en-US" altLang="nl-NL" sz="1800" smtClean="0"/>
              <a:t>= lichaam maakt zelf antistoffen + geheugencellen</a:t>
            </a:r>
          </a:p>
          <a:p>
            <a:pPr marL="0" indent="0" eaLnBrk="1" hangingPunct="1">
              <a:buFontTx/>
              <a:buNone/>
            </a:pPr>
            <a:endParaRPr lang="en-US" altLang="nl-NL" sz="1800" smtClean="0"/>
          </a:p>
          <a:p>
            <a:pPr marL="0" indent="0" eaLnBrk="1" hangingPunct="1">
              <a:buFontTx/>
              <a:buNone/>
            </a:pPr>
            <a:r>
              <a:rPr lang="en-US" altLang="nl-NL" sz="1800" smtClean="0">
                <a:solidFill>
                  <a:srgbClr val="0070C0"/>
                </a:solidFill>
              </a:rPr>
              <a:t>1) natuurlijk: </a:t>
            </a:r>
          </a:p>
          <a:p>
            <a:pPr marL="0" indent="0" eaLnBrk="1" hangingPunct="1">
              <a:buFontTx/>
              <a:buNone/>
            </a:pPr>
            <a:r>
              <a:rPr lang="en-US" altLang="nl-NL" sz="1800" smtClean="0"/>
              <a:t>	Je loopt ziekte op </a:t>
            </a:r>
            <a:r>
              <a:rPr lang="en-US" altLang="nl-NL" sz="1800" smtClean="0">
                <a:sym typeface="Wingdings" pitchFamily="2" charset="2"/>
              </a:rPr>
              <a:t> maakt geheugencellen/antistoffen</a:t>
            </a:r>
          </a:p>
          <a:p>
            <a:pPr marL="0" indent="0" eaLnBrk="1" hangingPunct="1">
              <a:buFontTx/>
              <a:buNone/>
            </a:pPr>
            <a:r>
              <a:rPr lang="en-US" altLang="nl-NL" sz="1800" smtClean="0">
                <a:solidFill>
                  <a:srgbClr val="0070C0"/>
                </a:solidFill>
                <a:sym typeface="Wingdings" pitchFamily="2" charset="2"/>
              </a:rPr>
              <a:t>2) kunstmatig:</a:t>
            </a:r>
          </a:p>
          <a:p>
            <a:pPr marL="0" indent="0" eaLnBrk="1" hangingPunct="1">
              <a:buFontTx/>
              <a:buNone/>
            </a:pPr>
            <a:r>
              <a:rPr lang="en-US" altLang="nl-NL" sz="1800" smtClean="0">
                <a:sym typeface="Wingdings" pitchFamily="2" charset="2"/>
              </a:rPr>
              <a:t>	Vaccinatie = inspuiten van verzwakte ziektekiemen</a:t>
            </a:r>
          </a:p>
          <a:p>
            <a:pPr marL="0" indent="0" eaLnBrk="1" hangingPunct="1">
              <a:buFontTx/>
              <a:buNone/>
            </a:pPr>
            <a:endParaRPr lang="en-US" altLang="nl-NL" sz="1800" b="1" smtClean="0">
              <a:solidFill>
                <a:srgbClr val="C00000"/>
              </a:solidFill>
            </a:endParaRPr>
          </a:p>
          <a:p>
            <a:pPr marL="0" indent="0" eaLnBrk="1" hangingPunct="1">
              <a:buFontTx/>
              <a:buNone/>
            </a:pPr>
            <a:endParaRPr lang="en-US" altLang="nl-NL" sz="1800" b="1" smtClean="0">
              <a:solidFill>
                <a:srgbClr val="C00000"/>
              </a:solidFill>
            </a:endParaRPr>
          </a:p>
          <a:p>
            <a:pPr marL="0" indent="0" eaLnBrk="1" hangingPunct="1">
              <a:buFontTx/>
              <a:buNone/>
            </a:pPr>
            <a:r>
              <a:rPr lang="en-US" altLang="nl-NL" sz="1800" b="1" smtClean="0">
                <a:solidFill>
                  <a:srgbClr val="C00000"/>
                </a:solidFill>
              </a:rPr>
              <a:t>Passieve immunisatie</a:t>
            </a:r>
          </a:p>
          <a:p>
            <a:pPr marL="0" indent="0" eaLnBrk="1" hangingPunct="1">
              <a:buFontTx/>
              <a:buNone/>
            </a:pPr>
            <a:r>
              <a:rPr lang="en-US" altLang="nl-NL" sz="1800" smtClean="0"/>
              <a:t>= lichaam maakt zelf niet de antistoffen maar krijgt ze binnen</a:t>
            </a:r>
            <a:r>
              <a:rPr lang="en-US" altLang="nl-NL" sz="1800" smtClean="0">
                <a:sym typeface="Wingdings" pitchFamily="2" charset="2"/>
              </a:rPr>
              <a:t> worden daarna vrij snel afgebroken in lichaam</a:t>
            </a:r>
          </a:p>
          <a:p>
            <a:pPr marL="0" indent="0" eaLnBrk="1" hangingPunct="1">
              <a:buFontTx/>
              <a:buNone/>
            </a:pPr>
            <a:endParaRPr lang="en-US" altLang="nl-NL" sz="1800" smtClean="0">
              <a:sym typeface="Wingdings" pitchFamily="2" charset="2"/>
            </a:endParaRPr>
          </a:p>
          <a:p>
            <a:pPr marL="0" indent="0" eaLnBrk="1" hangingPunct="1">
              <a:buFontTx/>
              <a:buNone/>
            </a:pPr>
            <a:r>
              <a:rPr lang="en-US" altLang="nl-NL" sz="1800" smtClean="0">
                <a:solidFill>
                  <a:srgbClr val="0070C0"/>
                </a:solidFill>
                <a:sym typeface="Wingdings" pitchFamily="2" charset="2"/>
              </a:rPr>
              <a:t>1) natuurlijk:</a:t>
            </a:r>
          </a:p>
          <a:p>
            <a:pPr marL="0" indent="0" eaLnBrk="1" hangingPunct="1">
              <a:buFontTx/>
              <a:buNone/>
            </a:pPr>
            <a:r>
              <a:rPr lang="en-US" altLang="nl-NL" sz="1800" smtClean="0">
                <a:sym typeface="Wingdings" pitchFamily="2" charset="2"/>
              </a:rPr>
              <a:t>	Sommige antistoffen via placenta, via moedermelk</a:t>
            </a:r>
          </a:p>
          <a:p>
            <a:pPr marL="0" indent="0" eaLnBrk="1" hangingPunct="1">
              <a:buFontTx/>
              <a:buNone/>
            </a:pPr>
            <a:r>
              <a:rPr lang="en-US" altLang="nl-NL" sz="1800" smtClean="0">
                <a:solidFill>
                  <a:srgbClr val="0070C0"/>
                </a:solidFill>
                <a:sym typeface="Wingdings" pitchFamily="2" charset="2"/>
              </a:rPr>
              <a:t>2) kunstmatig:</a:t>
            </a:r>
          </a:p>
          <a:p>
            <a:pPr marL="0" indent="0" eaLnBrk="1" hangingPunct="1">
              <a:buFontTx/>
              <a:buNone/>
            </a:pPr>
            <a:r>
              <a:rPr lang="en-US" altLang="nl-NL" sz="1800" smtClean="0">
                <a:sym typeface="Wingdings" pitchFamily="2" charset="2"/>
              </a:rPr>
              <a:t>	Inspuiten van antistoffen (serum) bij ernstige ziekte of slangebeet</a:t>
            </a:r>
            <a:endParaRPr lang="nl-NL" altLang="nl-NL" sz="18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 calcmode="lin" valueType="num">
                                      <p:cBhvr>
                                        <p:cTn id="7"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2" end="1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 calcmode="lin" valueType="num">
                                      <p:cBhvr>
                                        <p:cTn id="15"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3" end="1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anim calcmode="lin" valueType="num">
                                      <p:cBhvr>
                                        <p:cTn id="23"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4" end="1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anim calcmode="lin" valueType="num">
                                      <p:cBhvr>
                                        <p:cTn id="31"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mu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60338"/>
            <a:ext cx="5232400" cy="650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p:cNvSpPr txBox="1">
            <a:spLocks noChangeArrowheads="1"/>
          </p:cNvSpPr>
          <p:nvPr/>
        </p:nvSpPr>
        <p:spPr bwMode="auto">
          <a:xfrm>
            <a:off x="323850" y="188913"/>
            <a:ext cx="4883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nl-NL" altLang="nl-NL" sz="2800" b="1">
                <a:solidFill>
                  <a:srgbClr val="990000"/>
                </a:solidFill>
              </a:rPr>
              <a:t>Celfusie: maken antistoffen</a:t>
            </a:r>
          </a:p>
        </p:txBody>
      </p:sp>
      <p:sp>
        <p:nvSpPr>
          <p:cNvPr id="2" name="Rechthoek 1"/>
          <p:cNvSpPr/>
          <p:nvPr/>
        </p:nvSpPr>
        <p:spPr>
          <a:xfrm>
            <a:off x="3059113" y="908050"/>
            <a:ext cx="2665412" cy="1728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5" name="Rechthoek 4"/>
          <p:cNvSpPr/>
          <p:nvPr/>
        </p:nvSpPr>
        <p:spPr>
          <a:xfrm>
            <a:off x="4067175" y="2789238"/>
            <a:ext cx="2665413" cy="3879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hthoek 5"/>
          <p:cNvSpPr/>
          <p:nvPr/>
        </p:nvSpPr>
        <p:spPr>
          <a:xfrm>
            <a:off x="6108700" y="3644900"/>
            <a:ext cx="2663825" cy="3087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7" name="Rechthoek 6"/>
          <p:cNvSpPr/>
          <p:nvPr/>
        </p:nvSpPr>
        <p:spPr>
          <a:xfrm>
            <a:off x="3444875" y="2074863"/>
            <a:ext cx="2663825" cy="3087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xit" presetSubtype="4" fill="hold" grpId="0" nodeType="clickEffect">
                                  <p:stCondLst>
                                    <p:cond delay="0"/>
                                  </p:stCondLst>
                                  <p:childTnLst>
                                    <p:animEffect transition="out" filter="wipe(down)">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22" presetClass="exit" presetSubtype="4" fill="hold" grpId="0" nodeType="withEffect">
                                  <p:stCondLst>
                                    <p:cond delay="0"/>
                                  </p:stCondLst>
                                  <p:childTnLst>
                                    <p:animEffect transition="out" filter="wipe(down)">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http://gedicht.punt.nl/upload/kame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73025"/>
            <a:ext cx="31718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http://static.howstuffworks.com/gif/willow/coral-snake-info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13" y="4508500"/>
            <a:ext cx="360997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kstvak 1"/>
          <p:cNvSpPr txBox="1">
            <a:spLocks noChangeArrowheads="1"/>
          </p:cNvSpPr>
          <p:nvPr/>
        </p:nvSpPr>
        <p:spPr bwMode="auto">
          <a:xfrm>
            <a:off x="971550" y="1101725"/>
            <a:ext cx="7704138"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nl-NL" altLang="nl-NL" sz="1800" b="1">
                <a:solidFill>
                  <a:srgbClr val="002060"/>
                </a:solidFill>
              </a:rPr>
              <a:t>Kamelen leveren nuttige antistoffen tegen slangenbeten</a:t>
            </a:r>
          </a:p>
          <a:p>
            <a:endParaRPr lang="nl-NL" altLang="nl-NL" sz="1800" b="1"/>
          </a:p>
          <a:p>
            <a:pPr algn="just"/>
            <a:r>
              <a:rPr lang="nl-NL" altLang="nl-NL" sz="1800"/>
              <a:t>Kamelen blijken zeer nuttig te zijn bij het maken van antigif tegen slangenbeten. Hun bloed is beter bestand tegen temperatuur-schommelingen en beduidend stabieler dan het bloed van paarden, de stof die tot dusver overwegend wordt gebruikt bij het fabriceren van antigif. </a:t>
            </a:r>
          </a:p>
          <a:p>
            <a:pPr algn="just"/>
            <a:endParaRPr lang="nl-NL" altLang="nl-NL" sz="1800"/>
          </a:p>
          <a:p>
            <a:pPr algn="just"/>
            <a:r>
              <a:rPr lang="nl-NL" altLang="nl-NL" sz="1800"/>
              <a:t>Het bedrijf spuit kamelen in met een beetje slangengif. De woestijndieren maken dan antistof aan. Het bedrijf haalt de antistoffen dan uit het bloed, zodat mensen de beten van giftige slangen kunnen overleven. Het probleem van antistoffen uit paardenbloed is dat een mens die slechts eenmaal kan krijgen. Bij een tweede toediening kan een heftige allergie optreden. Dan moet het antiserum uit een ander dier komen. “We hebben serum uit kamelen ontwikkeld en aangetoond dat het minstens zo goed werkt als dat van paarden”, verklaart bedrijfsleider Herwig Reichl.</a:t>
            </a:r>
          </a:p>
          <a:p>
            <a:r>
              <a:rPr lang="nl-NL" altLang="nl-NL" sz="1800"/>
              <a:t/>
            </a:r>
            <a:br>
              <a:rPr lang="nl-NL" altLang="nl-NL" sz="1800"/>
            </a:br>
            <a:endParaRPr lang="nl-NL" altLang="nl-NL" sz="1800"/>
          </a:p>
          <a:p>
            <a:endParaRPr lang="nl-NL" altLang="nl-NL"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showimage"/>
          <p:cNvPicPr>
            <a:picLocks noChangeAspect="1" noChangeArrowheads="1"/>
          </p:cNvPicPr>
          <p:nvPr/>
        </p:nvPicPr>
        <p:blipFill>
          <a:blip r:embed="rId3">
            <a:lum bright="66000" contras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http://farm2.static.flickr.com/1436/754962309_2dce031cd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5276850"/>
            <a:ext cx="17541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1042988" y="836613"/>
            <a:ext cx="7335837" cy="1754187"/>
          </a:xfrm>
          <a:prstGeom prst="rect">
            <a:avLst/>
          </a:prstGeom>
          <a:noFill/>
        </p:spPr>
        <p:txBody>
          <a:bodyPr wrap="none">
            <a:spAutoFit/>
          </a:bodyPr>
          <a:lstStyle/>
          <a:p>
            <a:pPr>
              <a:defRPr/>
            </a:pPr>
            <a:r>
              <a:rPr lang="en-US" b="1" dirty="0" err="1">
                <a:solidFill>
                  <a:srgbClr val="C00000"/>
                </a:solidFill>
              </a:rPr>
              <a:t>Immuniteit</a:t>
            </a:r>
            <a:r>
              <a:rPr lang="en-US" b="1" dirty="0">
                <a:solidFill>
                  <a:srgbClr val="C00000"/>
                </a:solidFill>
              </a:rPr>
              <a:t> =</a:t>
            </a:r>
          </a:p>
          <a:p>
            <a:pPr>
              <a:defRPr/>
            </a:pPr>
            <a:endParaRPr lang="en-US" dirty="0"/>
          </a:p>
          <a:p>
            <a:pPr>
              <a:defRPr/>
            </a:pPr>
            <a:r>
              <a:rPr lang="en-US" dirty="0"/>
              <a:t>Het </a:t>
            </a:r>
            <a:r>
              <a:rPr lang="en-US" dirty="0" err="1"/>
              <a:t>niet</a:t>
            </a:r>
            <a:r>
              <a:rPr lang="en-US" dirty="0"/>
              <a:t> (</a:t>
            </a:r>
            <a:r>
              <a:rPr lang="en-US" dirty="0" err="1"/>
              <a:t>meer</a:t>
            </a:r>
            <a:r>
              <a:rPr lang="en-US" dirty="0"/>
              <a:t>) </a:t>
            </a:r>
            <a:r>
              <a:rPr lang="en-US" dirty="0" err="1"/>
              <a:t>vatbaar</a:t>
            </a:r>
            <a:r>
              <a:rPr lang="en-US" dirty="0"/>
              <a:t> </a:t>
            </a:r>
            <a:r>
              <a:rPr lang="en-US" dirty="0" err="1"/>
              <a:t>zijn</a:t>
            </a:r>
            <a:r>
              <a:rPr lang="en-US" dirty="0"/>
              <a:t> </a:t>
            </a:r>
            <a:r>
              <a:rPr lang="en-US" dirty="0" err="1"/>
              <a:t>voor</a:t>
            </a:r>
            <a:r>
              <a:rPr lang="en-US" dirty="0"/>
              <a:t> </a:t>
            </a:r>
            <a:r>
              <a:rPr lang="en-US" dirty="0" err="1"/>
              <a:t>een</a:t>
            </a:r>
            <a:r>
              <a:rPr lang="en-US" dirty="0"/>
              <a:t> </a:t>
            </a:r>
            <a:r>
              <a:rPr lang="en-US" dirty="0" err="1"/>
              <a:t>bepaalde</a:t>
            </a:r>
            <a:r>
              <a:rPr lang="en-US" dirty="0"/>
              <a:t> </a:t>
            </a:r>
            <a:r>
              <a:rPr lang="en-US" dirty="0" err="1"/>
              <a:t>ziekte</a:t>
            </a:r>
            <a:endParaRPr lang="en-US" dirty="0"/>
          </a:p>
          <a:p>
            <a:pPr>
              <a:defRPr/>
            </a:pPr>
            <a:endParaRPr lang="en-US" dirty="0"/>
          </a:p>
          <a:p>
            <a:pPr marL="285750" indent="-285750">
              <a:buFont typeface="Wingdings"/>
              <a:buChar char="à"/>
              <a:defRPr/>
            </a:pPr>
            <a:r>
              <a:rPr lang="en-US" dirty="0" err="1">
                <a:solidFill>
                  <a:srgbClr val="0070C0"/>
                </a:solidFill>
                <a:sym typeface="Wingdings" pitchFamily="2" charset="2"/>
              </a:rPr>
              <a:t>Blijft</a:t>
            </a:r>
            <a:r>
              <a:rPr lang="en-US" dirty="0">
                <a:solidFill>
                  <a:srgbClr val="0070C0"/>
                </a:solidFill>
                <a:sym typeface="Wingdings" pitchFamily="2" charset="2"/>
              </a:rPr>
              <a:t> </a:t>
            </a:r>
            <a:r>
              <a:rPr lang="en-US" dirty="0" err="1">
                <a:solidFill>
                  <a:srgbClr val="0070C0"/>
                </a:solidFill>
                <a:sym typeface="Wingdings" pitchFamily="2" charset="2"/>
              </a:rPr>
              <a:t>aanwezig</a:t>
            </a:r>
            <a:r>
              <a:rPr lang="en-US" dirty="0">
                <a:solidFill>
                  <a:srgbClr val="0070C0"/>
                </a:solidFill>
                <a:sym typeface="Wingdings" pitchFamily="2" charset="2"/>
              </a:rPr>
              <a:t> </a:t>
            </a:r>
            <a:r>
              <a:rPr lang="en-US" dirty="0" err="1">
                <a:solidFill>
                  <a:srgbClr val="0070C0"/>
                </a:solidFill>
                <a:sym typeface="Wingdings" pitchFamily="2" charset="2"/>
              </a:rPr>
              <a:t>zolang</a:t>
            </a:r>
            <a:r>
              <a:rPr lang="en-US" dirty="0">
                <a:solidFill>
                  <a:srgbClr val="0070C0"/>
                </a:solidFill>
                <a:sym typeface="Wingdings" pitchFamily="2" charset="2"/>
              </a:rPr>
              <a:t> het </a:t>
            </a:r>
            <a:r>
              <a:rPr lang="en-US" dirty="0" err="1">
                <a:solidFill>
                  <a:srgbClr val="0070C0"/>
                </a:solidFill>
                <a:sym typeface="Wingdings" pitchFamily="2" charset="2"/>
              </a:rPr>
              <a:t>antistof-producerende</a:t>
            </a:r>
            <a:r>
              <a:rPr lang="en-US" dirty="0">
                <a:solidFill>
                  <a:srgbClr val="0070C0"/>
                </a:solidFill>
                <a:sym typeface="Wingdings" pitchFamily="2" charset="2"/>
              </a:rPr>
              <a:t> </a:t>
            </a:r>
            <a:r>
              <a:rPr lang="en-US" dirty="0" err="1">
                <a:solidFill>
                  <a:srgbClr val="0070C0"/>
                </a:solidFill>
                <a:sym typeface="Wingdings" pitchFamily="2" charset="2"/>
              </a:rPr>
              <a:t>systeem</a:t>
            </a:r>
            <a:r>
              <a:rPr lang="en-US" dirty="0">
                <a:solidFill>
                  <a:srgbClr val="0070C0"/>
                </a:solidFill>
                <a:sym typeface="Wingdings" pitchFamily="2" charset="2"/>
              </a:rPr>
              <a:t> intact </a:t>
            </a:r>
            <a:r>
              <a:rPr lang="en-US" dirty="0" err="1">
                <a:solidFill>
                  <a:srgbClr val="0070C0"/>
                </a:solidFill>
                <a:sym typeface="Wingdings" pitchFamily="2" charset="2"/>
              </a:rPr>
              <a:t>blijft</a:t>
            </a:r>
            <a:endParaRPr lang="en-US" dirty="0">
              <a:solidFill>
                <a:srgbClr val="0070C0"/>
              </a:solidFill>
              <a:sym typeface="Wingdings" pitchFamily="2" charset="2"/>
            </a:endParaRPr>
          </a:p>
          <a:p>
            <a:pPr marL="285750" indent="-285750">
              <a:buFont typeface="Wingdings"/>
              <a:buChar char="à"/>
              <a:defRPr/>
            </a:pPr>
            <a:r>
              <a:rPr lang="en-US" dirty="0" err="1">
                <a:solidFill>
                  <a:srgbClr val="0070C0"/>
                </a:solidFill>
                <a:sym typeface="Wingdings" pitchFamily="2" charset="2"/>
              </a:rPr>
              <a:t>Duur</a:t>
            </a:r>
            <a:r>
              <a:rPr lang="en-US" dirty="0">
                <a:solidFill>
                  <a:srgbClr val="0070C0"/>
                </a:solidFill>
                <a:sym typeface="Wingdings" pitchFamily="2" charset="2"/>
              </a:rPr>
              <a:t> van </a:t>
            </a:r>
            <a:r>
              <a:rPr lang="en-US" dirty="0" err="1">
                <a:solidFill>
                  <a:srgbClr val="0070C0"/>
                </a:solidFill>
                <a:sym typeface="Wingdings" pitchFamily="2" charset="2"/>
              </a:rPr>
              <a:t>immuniteit</a:t>
            </a:r>
            <a:r>
              <a:rPr lang="en-US" dirty="0">
                <a:solidFill>
                  <a:srgbClr val="0070C0"/>
                </a:solidFill>
                <a:sym typeface="Wingdings" pitchFamily="2" charset="2"/>
              </a:rPr>
              <a:t> </a:t>
            </a:r>
            <a:r>
              <a:rPr lang="en-US" dirty="0" err="1">
                <a:solidFill>
                  <a:srgbClr val="0070C0"/>
                </a:solidFill>
                <a:sym typeface="Wingdings" pitchFamily="2" charset="2"/>
              </a:rPr>
              <a:t>hangt</a:t>
            </a:r>
            <a:r>
              <a:rPr lang="en-US" dirty="0">
                <a:solidFill>
                  <a:srgbClr val="0070C0"/>
                </a:solidFill>
                <a:sym typeface="Wingdings" pitchFamily="2" charset="2"/>
              </a:rPr>
              <a:t> </a:t>
            </a:r>
            <a:r>
              <a:rPr lang="en-US" dirty="0" err="1">
                <a:solidFill>
                  <a:srgbClr val="0070C0"/>
                </a:solidFill>
                <a:sym typeface="Wingdings" pitchFamily="2" charset="2"/>
              </a:rPr>
              <a:t>af</a:t>
            </a:r>
            <a:r>
              <a:rPr lang="en-US" dirty="0">
                <a:solidFill>
                  <a:srgbClr val="0070C0"/>
                </a:solidFill>
                <a:sym typeface="Wingdings" pitchFamily="2" charset="2"/>
              </a:rPr>
              <a:t> van type </a:t>
            </a:r>
            <a:r>
              <a:rPr lang="en-US" dirty="0" err="1">
                <a:solidFill>
                  <a:srgbClr val="0070C0"/>
                </a:solidFill>
                <a:sym typeface="Wingdings" pitchFamily="2" charset="2"/>
              </a:rPr>
              <a:t>antigeen</a:t>
            </a:r>
            <a:endParaRPr lang="nl-NL" dirty="0">
              <a:solidFill>
                <a:srgbClr val="0070C0"/>
              </a:solidFill>
            </a:endParaRPr>
          </a:p>
        </p:txBody>
      </p:sp>
      <p:pic>
        <p:nvPicPr>
          <p:cNvPr id="15362" name="Picture 2" descr="http://upload.wikimedia.org/wikipedia/commons/thumb/f/f6/Antibiotic_resistance.svg/200px-Antibiotic_resistance.sv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2970213"/>
            <a:ext cx="19050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1077913" y="3573463"/>
            <a:ext cx="5364162" cy="2030412"/>
          </a:xfrm>
          <a:prstGeom prst="rect">
            <a:avLst/>
          </a:prstGeom>
          <a:noFill/>
        </p:spPr>
        <p:txBody>
          <a:bodyPr wrap="none">
            <a:spAutoFit/>
          </a:bodyPr>
          <a:lstStyle/>
          <a:p>
            <a:pPr>
              <a:defRPr/>
            </a:pPr>
            <a:r>
              <a:rPr lang="en-US" b="1" dirty="0" err="1">
                <a:solidFill>
                  <a:srgbClr val="C00000"/>
                </a:solidFill>
              </a:rPr>
              <a:t>Resistentie</a:t>
            </a:r>
            <a:r>
              <a:rPr lang="en-US" b="1" dirty="0">
                <a:solidFill>
                  <a:srgbClr val="C00000"/>
                </a:solidFill>
              </a:rPr>
              <a:t> = </a:t>
            </a:r>
          </a:p>
          <a:p>
            <a:pPr>
              <a:defRPr/>
            </a:pPr>
            <a:endParaRPr lang="en-US" dirty="0"/>
          </a:p>
          <a:p>
            <a:pPr>
              <a:defRPr/>
            </a:pPr>
            <a:r>
              <a:rPr lang="en-US" dirty="0" err="1"/>
              <a:t>Bacterie</a:t>
            </a:r>
            <a:r>
              <a:rPr lang="en-US" dirty="0"/>
              <a:t> is </a:t>
            </a:r>
            <a:r>
              <a:rPr lang="en-US" dirty="0" err="1"/>
              <a:t>bestand</a:t>
            </a:r>
            <a:r>
              <a:rPr lang="en-US" dirty="0"/>
              <a:t>/</a:t>
            </a:r>
            <a:r>
              <a:rPr lang="en-US" dirty="0" err="1"/>
              <a:t>ongevoelig</a:t>
            </a:r>
            <a:r>
              <a:rPr lang="en-US" dirty="0"/>
              <a:t> </a:t>
            </a:r>
            <a:r>
              <a:rPr lang="en-US" dirty="0" err="1"/>
              <a:t>geworden</a:t>
            </a:r>
            <a:r>
              <a:rPr lang="en-US" dirty="0"/>
              <a:t> </a:t>
            </a:r>
            <a:r>
              <a:rPr lang="en-US" dirty="0" err="1"/>
              <a:t>voor</a:t>
            </a:r>
            <a:r>
              <a:rPr lang="en-US" dirty="0"/>
              <a:t> </a:t>
            </a:r>
            <a:r>
              <a:rPr lang="en-US" dirty="0" err="1"/>
              <a:t>een</a:t>
            </a:r>
            <a:endParaRPr lang="en-US" dirty="0"/>
          </a:p>
          <a:p>
            <a:pPr>
              <a:defRPr/>
            </a:pPr>
            <a:r>
              <a:rPr lang="en-US" dirty="0" err="1"/>
              <a:t>bepaalde</a:t>
            </a:r>
            <a:r>
              <a:rPr lang="en-US" dirty="0"/>
              <a:t> </a:t>
            </a:r>
            <a:r>
              <a:rPr lang="en-US" dirty="0" err="1"/>
              <a:t>stof</a:t>
            </a:r>
            <a:r>
              <a:rPr lang="en-US" dirty="0"/>
              <a:t> </a:t>
            </a:r>
            <a:r>
              <a:rPr lang="en-US" sz="1400" dirty="0"/>
              <a:t>(</a:t>
            </a:r>
            <a:r>
              <a:rPr lang="en-US" sz="1400" dirty="0" err="1"/>
              <a:t>zoals</a:t>
            </a:r>
            <a:r>
              <a:rPr lang="en-US" sz="1400" dirty="0"/>
              <a:t> </a:t>
            </a:r>
            <a:r>
              <a:rPr lang="en-US" sz="1400" dirty="0" err="1"/>
              <a:t>antibiotica</a:t>
            </a:r>
            <a:r>
              <a:rPr lang="en-US" sz="1400" dirty="0"/>
              <a:t>, </a:t>
            </a:r>
            <a:r>
              <a:rPr lang="en-US" sz="1400" dirty="0" err="1"/>
              <a:t>bestrijdingsmiddel</a:t>
            </a:r>
            <a:r>
              <a:rPr lang="en-US" sz="1400" dirty="0"/>
              <a:t>)</a:t>
            </a:r>
          </a:p>
          <a:p>
            <a:pPr>
              <a:defRPr/>
            </a:pPr>
            <a:endParaRPr lang="en-US" dirty="0">
              <a:solidFill>
                <a:srgbClr val="0070C0"/>
              </a:solidFill>
            </a:endParaRPr>
          </a:p>
          <a:p>
            <a:pPr marL="285750" indent="-285750">
              <a:buFont typeface="Wingdings"/>
              <a:buChar char="à"/>
              <a:defRPr/>
            </a:pPr>
            <a:r>
              <a:rPr lang="en-US" dirty="0" err="1">
                <a:solidFill>
                  <a:srgbClr val="0070C0"/>
                </a:solidFill>
                <a:sym typeface="Wingdings" pitchFamily="2" charset="2"/>
              </a:rPr>
              <a:t>Geen</a:t>
            </a:r>
            <a:r>
              <a:rPr lang="en-US" dirty="0">
                <a:solidFill>
                  <a:srgbClr val="0070C0"/>
                </a:solidFill>
                <a:sym typeface="Wingdings" pitchFamily="2" charset="2"/>
              </a:rPr>
              <a:t> </a:t>
            </a:r>
            <a:r>
              <a:rPr lang="en-US" dirty="0" err="1">
                <a:solidFill>
                  <a:srgbClr val="0070C0"/>
                </a:solidFill>
                <a:sym typeface="Wingdings" pitchFamily="2" charset="2"/>
              </a:rPr>
              <a:t>onnodig</a:t>
            </a:r>
            <a:r>
              <a:rPr lang="en-US" dirty="0">
                <a:solidFill>
                  <a:srgbClr val="0070C0"/>
                </a:solidFill>
                <a:sym typeface="Wingdings" pitchFamily="2" charset="2"/>
              </a:rPr>
              <a:t> </a:t>
            </a:r>
            <a:r>
              <a:rPr lang="en-US" dirty="0" err="1">
                <a:solidFill>
                  <a:srgbClr val="0070C0"/>
                </a:solidFill>
                <a:sym typeface="Wingdings" pitchFamily="2" charset="2"/>
              </a:rPr>
              <a:t>gebruik</a:t>
            </a:r>
            <a:r>
              <a:rPr lang="en-US" dirty="0">
                <a:solidFill>
                  <a:srgbClr val="0070C0"/>
                </a:solidFill>
                <a:sym typeface="Wingdings" pitchFamily="2" charset="2"/>
              </a:rPr>
              <a:t> </a:t>
            </a:r>
            <a:r>
              <a:rPr lang="en-US" dirty="0" err="1">
                <a:solidFill>
                  <a:srgbClr val="0070C0"/>
                </a:solidFill>
                <a:sym typeface="Wingdings" pitchFamily="2" charset="2"/>
              </a:rPr>
              <a:t>antibiotica</a:t>
            </a:r>
            <a:endParaRPr lang="en-US" dirty="0">
              <a:solidFill>
                <a:srgbClr val="0070C0"/>
              </a:solidFill>
              <a:sym typeface="Wingdings" pitchFamily="2" charset="2"/>
            </a:endParaRPr>
          </a:p>
          <a:p>
            <a:pPr marL="285750" indent="-285750">
              <a:buFont typeface="Wingdings"/>
              <a:buChar char="à"/>
              <a:defRPr/>
            </a:pPr>
            <a:r>
              <a:rPr lang="en-US" dirty="0" err="1">
                <a:solidFill>
                  <a:srgbClr val="0070C0"/>
                </a:solidFill>
                <a:sym typeface="Wingdings" pitchFamily="2" charset="2"/>
              </a:rPr>
              <a:t>Kuur</a:t>
            </a:r>
            <a:r>
              <a:rPr lang="en-US" dirty="0">
                <a:solidFill>
                  <a:srgbClr val="0070C0"/>
                </a:solidFill>
                <a:sym typeface="Wingdings" pitchFamily="2" charset="2"/>
              </a:rPr>
              <a:t> </a:t>
            </a:r>
            <a:r>
              <a:rPr lang="en-US" dirty="0" err="1">
                <a:solidFill>
                  <a:srgbClr val="0070C0"/>
                </a:solidFill>
                <a:sym typeface="Wingdings" pitchFamily="2" charset="2"/>
              </a:rPr>
              <a:t>altijd</a:t>
            </a:r>
            <a:r>
              <a:rPr lang="en-US" dirty="0">
                <a:solidFill>
                  <a:srgbClr val="0070C0"/>
                </a:solidFill>
                <a:sym typeface="Wingdings" pitchFamily="2" charset="2"/>
              </a:rPr>
              <a:t> </a:t>
            </a:r>
            <a:r>
              <a:rPr lang="en-US" dirty="0" err="1">
                <a:solidFill>
                  <a:srgbClr val="0070C0"/>
                </a:solidFill>
                <a:sym typeface="Wingdings" pitchFamily="2" charset="2"/>
              </a:rPr>
              <a:t>afmaken</a:t>
            </a:r>
            <a:r>
              <a:rPr lang="en-US" dirty="0">
                <a:solidFill>
                  <a:srgbClr val="0070C0"/>
                </a:solidFill>
                <a:sym typeface="Wingdings" pitchFamily="2" charset="2"/>
              </a:rPr>
              <a:t>!</a:t>
            </a:r>
            <a:endParaRPr lang="nl-NL" dirty="0">
              <a:solidFill>
                <a:srgbClr val="0070C0"/>
              </a:solidFill>
            </a:endParaRPr>
          </a:p>
        </p:txBody>
      </p:sp>
      <p:pic>
        <p:nvPicPr>
          <p:cNvPr id="4103" name="Picture 4"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250825"/>
            <a:ext cx="1905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5366"/>
                                        </p:tgtEl>
                                        <p:attrNameLst>
                                          <p:attrName>style.visibility</p:attrName>
                                        </p:attrNameLst>
                                      </p:cBhvr>
                                      <p:to>
                                        <p:strVal val="visible"/>
                                      </p:to>
                                    </p:set>
                                    <p:anim calcmode="lin" valueType="num">
                                      <p:cBhvr>
                                        <p:cTn id="13" dur="1000" fill="hold"/>
                                        <p:tgtEl>
                                          <p:spTgt spid="15366"/>
                                        </p:tgtEl>
                                        <p:attrNameLst>
                                          <p:attrName>ppt_w</p:attrName>
                                        </p:attrNameLst>
                                      </p:cBhvr>
                                      <p:tavLst>
                                        <p:tav tm="0">
                                          <p:val>
                                            <p:fltVal val="0"/>
                                          </p:val>
                                        </p:tav>
                                        <p:tav tm="100000">
                                          <p:val>
                                            <p:strVal val="#ppt_w"/>
                                          </p:val>
                                        </p:tav>
                                      </p:tavLst>
                                    </p:anim>
                                    <p:anim calcmode="lin" valueType="num">
                                      <p:cBhvr>
                                        <p:cTn id="14" dur="1000" fill="hold"/>
                                        <p:tgtEl>
                                          <p:spTgt spid="15366"/>
                                        </p:tgtEl>
                                        <p:attrNameLst>
                                          <p:attrName>ppt_h</p:attrName>
                                        </p:attrNameLst>
                                      </p:cBhvr>
                                      <p:tavLst>
                                        <p:tav tm="0">
                                          <p:val>
                                            <p:fltVal val="0"/>
                                          </p:val>
                                        </p:tav>
                                        <p:tav tm="100000">
                                          <p:val>
                                            <p:strVal val="#ppt_h"/>
                                          </p:val>
                                        </p:tav>
                                      </p:tavLst>
                                    </p:anim>
                                    <p:anim calcmode="lin" valueType="num">
                                      <p:cBhvr>
                                        <p:cTn id="15" dur="1000" fill="hold"/>
                                        <p:tgtEl>
                                          <p:spTgt spid="15366"/>
                                        </p:tgtEl>
                                        <p:attrNameLst>
                                          <p:attrName>style.rotation</p:attrName>
                                        </p:attrNameLst>
                                      </p:cBhvr>
                                      <p:tavLst>
                                        <p:tav tm="0">
                                          <p:val>
                                            <p:fltVal val="90"/>
                                          </p:val>
                                        </p:tav>
                                        <p:tav tm="100000">
                                          <p:val>
                                            <p:fltVal val="0"/>
                                          </p:val>
                                        </p:tav>
                                      </p:tavLst>
                                    </p:anim>
                                    <p:animEffect transition="in" filter="fade">
                                      <p:cBhvr>
                                        <p:cTn id="16" dur="1000"/>
                                        <p:tgtEl>
                                          <p:spTgt spid="15366"/>
                                        </p:tgtEl>
                                      </p:cBhvr>
                                    </p:animEffect>
                                  </p:childTnLst>
                                </p:cTn>
                              </p:par>
                              <p:par>
                                <p:cTn id="17" presetID="31" presetClass="entr" presetSubtype="0" fill="hold" nodeType="withEffect">
                                  <p:stCondLst>
                                    <p:cond delay="0"/>
                                  </p:stCondLst>
                                  <p:childTnLst>
                                    <p:set>
                                      <p:cBhvr>
                                        <p:cTn id="18" dur="1" fill="hold">
                                          <p:stCondLst>
                                            <p:cond delay="0"/>
                                          </p:stCondLst>
                                        </p:cTn>
                                        <p:tgtEl>
                                          <p:spTgt spid="15362"/>
                                        </p:tgtEl>
                                        <p:attrNameLst>
                                          <p:attrName>style.visibility</p:attrName>
                                        </p:attrNameLst>
                                      </p:cBhvr>
                                      <p:to>
                                        <p:strVal val="visible"/>
                                      </p:to>
                                    </p:set>
                                    <p:anim calcmode="lin" valueType="num">
                                      <p:cBhvr>
                                        <p:cTn id="19" dur="1000" fill="hold"/>
                                        <p:tgtEl>
                                          <p:spTgt spid="15362"/>
                                        </p:tgtEl>
                                        <p:attrNameLst>
                                          <p:attrName>ppt_w</p:attrName>
                                        </p:attrNameLst>
                                      </p:cBhvr>
                                      <p:tavLst>
                                        <p:tav tm="0">
                                          <p:val>
                                            <p:fltVal val="0"/>
                                          </p:val>
                                        </p:tav>
                                        <p:tav tm="100000">
                                          <p:val>
                                            <p:strVal val="#ppt_w"/>
                                          </p:val>
                                        </p:tav>
                                      </p:tavLst>
                                    </p:anim>
                                    <p:anim calcmode="lin" valueType="num">
                                      <p:cBhvr>
                                        <p:cTn id="20" dur="1000" fill="hold"/>
                                        <p:tgtEl>
                                          <p:spTgt spid="15362"/>
                                        </p:tgtEl>
                                        <p:attrNameLst>
                                          <p:attrName>ppt_h</p:attrName>
                                        </p:attrNameLst>
                                      </p:cBhvr>
                                      <p:tavLst>
                                        <p:tav tm="0">
                                          <p:val>
                                            <p:fltVal val="0"/>
                                          </p:val>
                                        </p:tav>
                                        <p:tav tm="100000">
                                          <p:val>
                                            <p:strVal val="#ppt_h"/>
                                          </p:val>
                                        </p:tav>
                                      </p:tavLst>
                                    </p:anim>
                                    <p:anim calcmode="lin" valueType="num">
                                      <p:cBhvr>
                                        <p:cTn id="21" dur="1000" fill="hold"/>
                                        <p:tgtEl>
                                          <p:spTgt spid="15362"/>
                                        </p:tgtEl>
                                        <p:attrNameLst>
                                          <p:attrName>style.rotation</p:attrName>
                                        </p:attrNameLst>
                                      </p:cBhvr>
                                      <p:tavLst>
                                        <p:tav tm="0">
                                          <p:val>
                                            <p:fltVal val="90"/>
                                          </p:val>
                                        </p:tav>
                                        <p:tav tm="100000">
                                          <p:val>
                                            <p:fltVal val="0"/>
                                          </p:val>
                                        </p:tav>
                                      </p:tavLst>
                                    </p:anim>
                                    <p:animEffect transition="in" filter="fade">
                                      <p:cBhvr>
                                        <p:cTn id="22"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showimage"/>
          <p:cNvPicPr>
            <a:picLocks noChangeAspect="1" noChangeArrowheads="1"/>
          </p:cNvPicPr>
          <p:nvPr/>
        </p:nvPicPr>
        <p:blipFill>
          <a:blip r:embed="rId2">
            <a:lum bright="66000" contras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jdelijke aanduiding voor inhoud 2"/>
          <p:cNvSpPr>
            <a:spLocks noGrp="1"/>
          </p:cNvSpPr>
          <p:nvPr>
            <p:ph idx="1"/>
          </p:nvPr>
        </p:nvSpPr>
        <p:spPr>
          <a:xfrm>
            <a:off x="457200" y="549275"/>
            <a:ext cx="8229600" cy="5903913"/>
          </a:xfrm>
        </p:spPr>
        <p:txBody>
          <a:bodyPr/>
          <a:lstStyle/>
          <a:p>
            <a:pPr marL="0" indent="0" eaLnBrk="1" hangingPunct="1">
              <a:buFontTx/>
              <a:buNone/>
            </a:pPr>
            <a:r>
              <a:rPr lang="en-US" altLang="nl-NL" sz="1800" b="1" smtClean="0">
                <a:solidFill>
                  <a:srgbClr val="C00000"/>
                </a:solidFill>
              </a:rPr>
              <a:t>Actieve immunisatie</a:t>
            </a:r>
          </a:p>
          <a:p>
            <a:pPr marL="0" indent="0" eaLnBrk="1" hangingPunct="1">
              <a:buFontTx/>
              <a:buNone/>
            </a:pPr>
            <a:r>
              <a:rPr lang="en-US" altLang="nl-NL" sz="1800" smtClean="0"/>
              <a:t>= lichaam maakt zelf antistoffen + geheugencellen</a:t>
            </a:r>
          </a:p>
          <a:p>
            <a:pPr marL="0" indent="0" eaLnBrk="1" hangingPunct="1">
              <a:buFontTx/>
              <a:buNone/>
            </a:pPr>
            <a:endParaRPr lang="en-US" altLang="nl-NL" sz="1800" smtClean="0"/>
          </a:p>
          <a:p>
            <a:pPr marL="0" indent="0" eaLnBrk="1" hangingPunct="1">
              <a:buFontTx/>
              <a:buNone/>
            </a:pPr>
            <a:r>
              <a:rPr lang="en-US" altLang="nl-NL" sz="1800" smtClean="0">
                <a:solidFill>
                  <a:srgbClr val="0070C0"/>
                </a:solidFill>
              </a:rPr>
              <a:t>1) natuurlijk: </a:t>
            </a:r>
          </a:p>
          <a:p>
            <a:pPr marL="0" indent="0" eaLnBrk="1" hangingPunct="1">
              <a:buFontTx/>
              <a:buNone/>
            </a:pPr>
            <a:r>
              <a:rPr lang="en-US" altLang="nl-NL" sz="1800" smtClean="0"/>
              <a:t>	Je loopt ziekte op </a:t>
            </a:r>
            <a:r>
              <a:rPr lang="en-US" altLang="nl-NL" sz="1800" smtClean="0">
                <a:sym typeface="Wingdings" pitchFamily="2" charset="2"/>
              </a:rPr>
              <a:t> maakt geheugencellen/antistoffen</a:t>
            </a:r>
          </a:p>
          <a:p>
            <a:pPr marL="0" indent="0" eaLnBrk="1" hangingPunct="1">
              <a:buFontTx/>
              <a:buNone/>
            </a:pPr>
            <a:endParaRPr lang="en-US" altLang="nl-NL" sz="1800" smtClean="0">
              <a:sym typeface="Wingdings" pitchFamily="2" charset="2"/>
            </a:endParaRPr>
          </a:p>
          <a:p>
            <a:pPr marL="0" indent="0" eaLnBrk="1" hangingPunct="1">
              <a:buFontTx/>
              <a:buNone/>
            </a:pPr>
            <a:r>
              <a:rPr lang="en-US" altLang="nl-NL" sz="1800" smtClean="0">
                <a:solidFill>
                  <a:srgbClr val="0070C0"/>
                </a:solidFill>
                <a:sym typeface="Wingdings" pitchFamily="2" charset="2"/>
              </a:rPr>
              <a:t>2) kunstmatig:</a:t>
            </a:r>
          </a:p>
          <a:p>
            <a:pPr marL="0" indent="0" eaLnBrk="1" hangingPunct="1">
              <a:buFontTx/>
              <a:buNone/>
            </a:pPr>
            <a:r>
              <a:rPr lang="en-US" altLang="nl-NL" sz="1800" smtClean="0">
                <a:sym typeface="Wingdings" pitchFamily="2" charset="2"/>
              </a:rPr>
              <a:t>	Vaccinatie = inspuiten van verzwakte ziektekiemen</a:t>
            </a:r>
          </a:p>
          <a:p>
            <a:pPr marL="0" indent="0" eaLnBrk="1" hangingPunct="1">
              <a:buFontTx/>
              <a:buNone/>
            </a:pPr>
            <a:endParaRPr lang="en-US" altLang="nl-NL" sz="1800" b="1" smtClean="0">
              <a:solidFill>
                <a:srgbClr val="C00000"/>
              </a:solidFill>
            </a:endParaRPr>
          </a:p>
        </p:txBody>
      </p:sp>
      <p:pic>
        <p:nvPicPr>
          <p:cNvPr id="5124" name="Picture 2" descr="http://t1.gstatic.com/images?q=tbn:ANd9GcRAb8M16DGjWQIAsDbF-Ly4IlC6L5wtRRrvhKSDh3bh01x-W43D&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698875"/>
            <a:ext cx="878522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showimage"/>
          <p:cNvPicPr>
            <a:picLocks noChangeAspect="1" noChangeArrowheads="1"/>
          </p:cNvPicPr>
          <p:nvPr/>
        </p:nvPicPr>
        <p:blipFill>
          <a:blip r:embed="rId3">
            <a:lum bright="66000" contrast="-1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lstStyle/>
          <a:p>
            <a:pPr eaLnBrk="1" hangingPunct="1"/>
            <a:r>
              <a:rPr lang="nl-NL" altLang="nl-NL" b="1" smtClean="0"/>
              <a:t>Vaccinatie NL</a:t>
            </a:r>
          </a:p>
        </p:txBody>
      </p:sp>
      <p:sp>
        <p:nvSpPr>
          <p:cNvPr id="11268" name="Rectangle 4"/>
          <p:cNvSpPr>
            <a:spLocks noGrp="1" noChangeArrowheads="1"/>
          </p:cNvSpPr>
          <p:nvPr>
            <p:ph type="body" sz="half" idx="1"/>
          </p:nvPr>
        </p:nvSpPr>
        <p:spPr/>
        <p:txBody>
          <a:bodyPr/>
          <a:lstStyle/>
          <a:p>
            <a:pPr eaLnBrk="1" hangingPunct="1">
              <a:buFontTx/>
              <a:buNone/>
              <a:defRPr/>
            </a:pPr>
            <a:r>
              <a:rPr lang="nl-NL" sz="1800" dirty="0" smtClean="0">
                <a:solidFill>
                  <a:schemeClr val="accent2"/>
                </a:solidFill>
              </a:rPr>
              <a:t>Bacterie:</a:t>
            </a:r>
          </a:p>
          <a:p>
            <a:pPr eaLnBrk="1" hangingPunct="1">
              <a:defRPr/>
            </a:pPr>
            <a:r>
              <a:rPr lang="nl-NL" sz="1800" dirty="0" smtClean="0"/>
              <a:t>Kinkhoest</a:t>
            </a:r>
          </a:p>
          <a:p>
            <a:pPr eaLnBrk="1" hangingPunct="1">
              <a:defRPr/>
            </a:pPr>
            <a:r>
              <a:rPr lang="nl-NL" sz="1800" dirty="0" smtClean="0"/>
              <a:t>Difterie</a:t>
            </a:r>
          </a:p>
          <a:p>
            <a:pPr eaLnBrk="1" hangingPunct="1">
              <a:defRPr/>
            </a:pPr>
            <a:r>
              <a:rPr lang="nl-NL" sz="1800" dirty="0" smtClean="0"/>
              <a:t>Tetanus </a:t>
            </a:r>
            <a:r>
              <a:rPr lang="nl-NL" sz="1200" dirty="0" smtClean="0"/>
              <a:t>(o.a. spierkrampen)</a:t>
            </a:r>
          </a:p>
          <a:p>
            <a:pPr eaLnBrk="1" hangingPunct="1">
              <a:defRPr/>
            </a:pPr>
            <a:r>
              <a:rPr lang="nl-NL" sz="1800" dirty="0" smtClean="0"/>
              <a:t>Pneumokokken</a:t>
            </a:r>
          </a:p>
          <a:p>
            <a:pPr eaLnBrk="1" hangingPunct="1">
              <a:defRPr/>
            </a:pPr>
            <a:r>
              <a:rPr lang="nl-NL" sz="1800" dirty="0" smtClean="0"/>
              <a:t>Meningokokken C</a:t>
            </a:r>
          </a:p>
          <a:p>
            <a:pPr marL="0" indent="0" eaLnBrk="1" hangingPunct="1">
              <a:buFontTx/>
              <a:buNone/>
              <a:defRPr/>
            </a:pPr>
            <a:r>
              <a:rPr lang="en-US" sz="1200" dirty="0" smtClean="0"/>
              <a:t>        (</a:t>
            </a:r>
            <a:r>
              <a:rPr lang="en-US" sz="1200" dirty="0" err="1" smtClean="0"/>
              <a:t>o.a</a:t>
            </a:r>
            <a:r>
              <a:rPr lang="en-US" sz="1200" dirty="0" smtClean="0"/>
              <a:t>. </a:t>
            </a:r>
            <a:r>
              <a:rPr lang="en-US" sz="1200" dirty="0" err="1" smtClean="0"/>
              <a:t>hersenvliesontsteking</a:t>
            </a:r>
            <a:r>
              <a:rPr lang="en-US" sz="1200" dirty="0" smtClean="0"/>
              <a:t>)</a:t>
            </a:r>
            <a:endParaRPr lang="nl-NL" sz="1200" dirty="0" smtClean="0"/>
          </a:p>
          <a:p>
            <a:pPr eaLnBrk="1" hangingPunct="1">
              <a:defRPr/>
            </a:pPr>
            <a:r>
              <a:rPr lang="nl-NL" sz="1800" dirty="0" err="1" smtClean="0"/>
              <a:t>Hib</a:t>
            </a:r>
            <a:r>
              <a:rPr lang="nl-NL" sz="1800" dirty="0" smtClean="0"/>
              <a:t>-bacterie</a:t>
            </a:r>
          </a:p>
          <a:p>
            <a:pPr eaLnBrk="1" hangingPunct="1">
              <a:buFontTx/>
              <a:buNone/>
              <a:defRPr/>
            </a:pPr>
            <a:endParaRPr lang="nl-NL" sz="1800" dirty="0" smtClean="0">
              <a:solidFill>
                <a:schemeClr val="accent2"/>
              </a:solidFill>
            </a:endParaRPr>
          </a:p>
          <a:p>
            <a:pPr eaLnBrk="1" hangingPunct="1">
              <a:buFontTx/>
              <a:buNone/>
              <a:defRPr/>
            </a:pPr>
            <a:r>
              <a:rPr lang="nl-NL" sz="1800" dirty="0" smtClean="0">
                <a:solidFill>
                  <a:schemeClr val="accent2"/>
                </a:solidFill>
              </a:rPr>
              <a:t>Virus</a:t>
            </a:r>
          </a:p>
          <a:p>
            <a:pPr eaLnBrk="1" hangingPunct="1">
              <a:defRPr/>
            </a:pPr>
            <a:r>
              <a:rPr lang="nl-NL" sz="1800" dirty="0" smtClean="0"/>
              <a:t>Rode hond</a:t>
            </a:r>
          </a:p>
          <a:p>
            <a:pPr eaLnBrk="1" hangingPunct="1">
              <a:defRPr/>
            </a:pPr>
            <a:r>
              <a:rPr lang="nl-NL" sz="1800" dirty="0" smtClean="0"/>
              <a:t>Bof</a:t>
            </a:r>
          </a:p>
          <a:p>
            <a:pPr eaLnBrk="1" hangingPunct="1">
              <a:defRPr/>
            </a:pPr>
            <a:r>
              <a:rPr lang="nl-NL" sz="1800" dirty="0" smtClean="0"/>
              <a:t>Mazelen</a:t>
            </a:r>
          </a:p>
          <a:p>
            <a:pPr eaLnBrk="1" hangingPunct="1">
              <a:defRPr/>
            </a:pPr>
            <a:r>
              <a:rPr lang="nl-NL" sz="1800" dirty="0" smtClean="0"/>
              <a:t>Polio </a:t>
            </a:r>
            <a:r>
              <a:rPr lang="nl-NL" sz="1200" dirty="0" smtClean="0"/>
              <a:t>(kinderverlamming)</a:t>
            </a:r>
          </a:p>
          <a:p>
            <a:pPr marL="0" indent="0" eaLnBrk="1" hangingPunct="1">
              <a:buFontTx/>
              <a:buNone/>
              <a:defRPr/>
            </a:pPr>
            <a:endParaRPr lang="nl-NL" sz="1800" dirty="0" smtClean="0"/>
          </a:p>
        </p:txBody>
      </p:sp>
      <p:graphicFrame>
        <p:nvGraphicFramePr>
          <p:cNvPr id="2" name="Tabel 1"/>
          <p:cNvGraphicFramePr>
            <a:graphicFrameLocks noGrp="1"/>
          </p:cNvGraphicFramePr>
          <p:nvPr/>
        </p:nvGraphicFramePr>
        <p:xfrm>
          <a:off x="3563938" y="1341438"/>
          <a:ext cx="5267325" cy="2306635"/>
        </p:xfrm>
        <a:graphic>
          <a:graphicData uri="http://schemas.openxmlformats.org/drawingml/2006/table">
            <a:tbl>
              <a:tblPr/>
              <a:tblGrid>
                <a:gridCol w="1053465"/>
                <a:gridCol w="1053465"/>
                <a:gridCol w="1133380"/>
                <a:gridCol w="973550"/>
                <a:gridCol w="1053465"/>
              </a:tblGrid>
              <a:tr h="236578">
                <a:tc>
                  <a:txBody>
                    <a:bodyPr/>
                    <a:lstStyle/>
                    <a:p>
                      <a:r>
                        <a:rPr lang="nl-NL" sz="900" dirty="0">
                          <a:solidFill>
                            <a:srgbClr val="0070C0"/>
                          </a:solidFill>
                        </a:rPr>
                        <a:t>Fase</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a:solidFill>
                            <a:srgbClr val="0070C0"/>
                          </a:solidFill>
                        </a:rPr>
                        <a:t>Leeftijd</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dirty="0">
                          <a:solidFill>
                            <a:srgbClr val="0070C0"/>
                          </a:solidFill>
                        </a:rPr>
                        <a:t>Injectie 1</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a:solidFill>
                            <a:srgbClr val="0070C0"/>
                          </a:solidFill>
                        </a:rPr>
                        <a:t>Injectie 2</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dirty="0">
                          <a:solidFill>
                            <a:srgbClr val="0070C0"/>
                          </a:solidFill>
                        </a:rPr>
                        <a:t>Injectie 3</a:t>
                      </a:r>
                    </a:p>
                  </a:txBody>
                  <a:tcPr marL="91447" marR="91447" marT="45703" marB="45703" anchor="ctr">
                    <a:lnL>
                      <a:noFill/>
                    </a:lnL>
                    <a:lnR>
                      <a:noFill/>
                    </a:lnR>
                    <a:lnT>
                      <a:noFill/>
                    </a:lnT>
                    <a:lnB>
                      <a:noFill/>
                    </a:lnB>
                    <a:solidFill>
                      <a:schemeClr val="accent1">
                        <a:alpha val="38000"/>
                      </a:schemeClr>
                    </a:solidFill>
                  </a:tcPr>
                </a:tc>
              </a:tr>
              <a:tr h="236578">
                <a:tc rowSpan="5">
                  <a:txBody>
                    <a:bodyPr/>
                    <a:lstStyle/>
                    <a:p>
                      <a:r>
                        <a:rPr lang="nl-NL" sz="900" dirty="0">
                          <a:solidFill>
                            <a:srgbClr val="0070C0"/>
                          </a:solidFill>
                        </a:rPr>
                        <a:t>Fase 1</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dirty="0"/>
                        <a:t>2 maanden</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dirty="0" smtClean="0"/>
                        <a:t>DKTP-</a:t>
                      </a:r>
                      <a:r>
                        <a:rPr lang="nl-NL" sz="900" dirty="0" err="1" smtClean="0"/>
                        <a:t>Hib</a:t>
                      </a:r>
                      <a:r>
                        <a:rPr lang="nl-NL" sz="900" dirty="0" smtClean="0"/>
                        <a:t> + </a:t>
                      </a:r>
                      <a:r>
                        <a:rPr lang="nl-NL" sz="900" dirty="0" err="1" smtClean="0"/>
                        <a:t>HepB</a:t>
                      </a:r>
                      <a:endParaRPr lang="nl-NL" sz="900" dirty="0"/>
                    </a:p>
                  </a:txBody>
                  <a:tcPr marL="91447" marR="91447" marT="45703" marB="45703" anchor="ctr">
                    <a:lnL>
                      <a:noFill/>
                    </a:lnL>
                    <a:lnR>
                      <a:noFill/>
                    </a:lnR>
                    <a:lnT>
                      <a:noFill/>
                    </a:lnT>
                    <a:lnB>
                      <a:noFill/>
                    </a:lnB>
                    <a:solidFill>
                      <a:schemeClr val="accent1">
                        <a:alpha val="38000"/>
                      </a:schemeClr>
                    </a:solidFill>
                  </a:tcPr>
                </a:tc>
                <a:tc>
                  <a:txBody>
                    <a:bodyPr/>
                    <a:lstStyle/>
                    <a:p>
                      <a:r>
                        <a:rPr lang="nl-NL" sz="900"/>
                        <a:t>Pneu</a:t>
                      </a:r>
                    </a:p>
                  </a:txBody>
                  <a:tcPr marL="91447" marR="91447" marT="45703" marB="45703" anchor="ctr">
                    <a:lnL>
                      <a:noFill/>
                    </a:lnL>
                    <a:lnR>
                      <a:noFill/>
                    </a:lnR>
                    <a:lnT>
                      <a:noFill/>
                    </a:lnT>
                    <a:lnB>
                      <a:noFill/>
                    </a:lnB>
                    <a:solidFill>
                      <a:schemeClr val="accent1">
                        <a:alpha val="38000"/>
                      </a:schemeClr>
                    </a:solidFill>
                  </a:tcPr>
                </a:tc>
                <a:tc>
                  <a:txBody>
                    <a:bodyPr/>
                    <a:lstStyle/>
                    <a:p>
                      <a:endParaRPr lang="nl-NL" sz="900"/>
                    </a:p>
                  </a:txBody>
                  <a:tcPr marL="91447" marR="91447" marT="45703" marB="45703" anchor="ctr">
                    <a:lnL>
                      <a:noFill/>
                    </a:lnL>
                    <a:lnR>
                      <a:noFill/>
                    </a:lnR>
                    <a:lnT>
                      <a:noFill/>
                    </a:lnT>
                    <a:lnB>
                      <a:noFill/>
                    </a:lnB>
                    <a:solidFill>
                      <a:schemeClr val="accent1">
                        <a:alpha val="38000"/>
                      </a:schemeClr>
                    </a:solidFill>
                  </a:tcPr>
                </a:tc>
              </a:tr>
              <a:tr h="236578">
                <a:tc vMerge="1">
                  <a:txBody>
                    <a:bodyPr/>
                    <a:lstStyle/>
                    <a:p>
                      <a:endParaRPr lang="nl-NL"/>
                    </a:p>
                  </a:txBody>
                  <a:tcPr/>
                </a:tc>
                <a:tc>
                  <a:txBody>
                    <a:bodyPr/>
                    <a:lstStyle/>
                    <a:p>
                      <a:r>
                        <a:rPr lang="nl-NL" sz="900"/>
                        <a:t>3 maanden</a:t>
                      </a:r>
                    </a:p>
                  </a:txBody>
                  <a:tcPr marL="91447" marR="91447" marT="45703" marB="45703" anchor="ctr">
                    <a:lnL>
                      <a:noFill/>
                    </a:lnL>
                    <a:lnR>
                      <a:noFill/>
                    </a:lnR>
                    <a:lnT>
                      <a:noFill/>
                    </a:lnT>
                    <a:lnB>
                      <a:noFill/>
                    </a:lnB>
                    <a:solidFill>
                      <a:schemeClr val="accent1">
                        <a:alpha val="38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900" dirty="0" smtClean="0"/>
                        <a:t>DKTP-</a:t>
                      </a:r>
                      <a:r>
                        <a:rPr lang="nl-NL" sz="900" dirty="0" err="1" smtClean="0"/>
                        <a:t>Hib</a:t>
                      </a:r>
                      <a:r>
                        <a:rPr lang="nl-NL" sz="900" dirty="0" smtClean="0"/>
                        <a:t> + </a:t>
                      </a:r>
                      <a:r>
                        <a:rPr lang="nl-NL" sz="900" dirty="0" err="1" smtClean="0"/>
                        <a:t>HepB</a:t>
                      </a:r>
                      <a:endParaRPr lang="nl-NL" sz="900" dirty="0" smtClean="0"/>
                    </a:p>
                  </a:txBody>
                  <a:tcPr marL="91447" marR="91447" marT="45703" marB="45703" anchor="ctr">
                    <a:lnL>
                      <a:noFill/>
                    </a:lnL>
                    <a:lnR>
                      <a:noFill/>
                    </a:lnR>
                    <a:lnT>
                      <a:noFill/>
                    </a:lnT>
                    <a:lnB>
                      <a:noFill/>
                    </a:lnB>
                    <a:solidFill>
                      <a:schemeClr val="accent1">
                        <a:alpha val="38000"/>
                      </a:schemeClr>
                    </a:solidFill>
                  </a:tcPr>
                </a:tc>
                <a:tc>
                  <a:txBody>
                    <a:bodyPr/>
                    <a:lstStyle/>
                    <a:p>
                      <a:endParaRPr lang="nl-NL" sz="900" dirty="0"/>
                    </a:p>
                  </a:txBody>
                  <a:tcPr marL="91447" marR="91447" marT="45703" marB="45703" anchor="ctr">
                    <a:lnL>
                      <a:noFill/>
                    </a:lnL>
                    <a:lnR>
                      <a:noFill/>
                    </a:lnR>
                    <a:lnT>
                      <a:noFill/>
                    </a:lnT>
                    <a:lnB>
                      <a:noFill/>
                    </a:lnB>
                    <a:solidFill>
                      <a:schemeClr val="accent1">
                        <a:alpha val="38000"/>
                      </a:schemeClr>
                    </a:solidFill>
                  </a:tcPr>
                </a:tc>
                <a:tc>
                  <a:txBody>
                    <a:bodyPr/>
                    <a:lstStyle/>
                    <a:p>
                      <a:endParaRPr lang="nl-NL" sz="900"/>
                    </a:p>
                  </a:txBody>
                  <a:tcPr marL="91447" marR="91447" marT="45703" marB="45703" anchor="ctr">
                    <a:lnL>
                      <a:noFill/>
                    </a:lnL>
                    <a:lnR>
                      <a:noFill/>
                    </a:lnR>
                    <a:lnT>
                      <a:noFill/>
                    </a:lnT>
                    <a:lnB>
                      <a:noFill/>
                    </a:lnB>
                    <a:solidFill>
                      <a:schemeClr val="accent1">
                        <a:alpha val="38000"/>
                      </a:schemeClr>
                    </a:solidFill>
                  </a:tcPr>
                </a:tc>
              </a:tr>
              <a:tr h="236578">
                <a:tc vMerge="1">
                  <a:txBody>
                    <a:bodyPr/>
                    <a:lstStyle/>
                    <a:p>
                      <a:endParaRPr lang="nl-NL"/>
                    </a:p>
                  </a:txBody>
                  <a:tcPr/>
                </a:tc>
                <a:tc>
                  <a:txBody>
                    <a:bodyPr/>
                    <a:lstStyle/>
                    <a:p>
                      <a:r>
                        <a:rPr lang="nl-NL" sz="900"/>
                        <a:t>4 maanden</a:t>
                      </a:r>
                    </a:p>
                  </a:txBody>
                  <a:tcPr marL="91447" marR="91447" marT="45703" marB="45703" anchor="ctr">
                    <a:lnL>
                      <a:noFill/>
                    </a:lnL>
                    <a:lnR>
                      <a:noFill/>
                    </a:lnR>
                    <a:lnT>
                      <a:noFill/>
                    </a:lnT>
                    <a:lnB>
                      <a:noFill/>
                    </a:lnB>
                    <a:solidFill>
                      <a:schemeClr val="accent1">
                        <a:alpha val="38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900" dirty="0" smtClean="0"/>
                        <a:t>DKTP-</a:t>
                      </a:r>
                      <a:r>
                        <a:rPr lang="nl-NL" sz="900" dirty="0" err="1" smtClean="0"/>
                        <a:t>Hib</a:t>
                      </a:r>
                      <a:r>
                        <a:rPr lang="nl-NL" sz="900" dirty="0" smtClean="0"/>
                        <a:t> + </a:t>
                      </a:r>
                      <a:r>
                        <a:rPr lang="nl-NL" sz="900" dirty="0" err="1" smtClean="0"/>
                        <a:t>HepB</a:t>
                      </a:r>
                      <a:endParaRPr lang="nl-NL" sz="900" dirty="0" smtClean="0"/>
                    </a:p>
                  </a:txBody>
                  <a:tcPr marL="91447" marR="91447" marT="45703" marB="45703" anchor="ctr">
                    <a:lnL>
                      <a:noFill/>
                    </a:lnL>
                    <a:lnR>
                      <a:noFill/>
                    </a:lnR>
                    <a:lnT>
                      <a:noFill/>
                    </a:lnT>
                    <a:lnB>
                      <a:noFill/>
                    </a:lnB>
                    <a:solidFill>
                      <a:schemeClr val="accent1">
                        <a:alpha val="38000"/>
                      </a:schemeClr>
                    </a:solidFill>
                  </a:tcPr>
                </a:tc>
                <a:tc>
                  <a:txBody>
                    <a:bodyPr/>
                    <a:lstStyle/>
                    <a:p>
                      <a:r>
                        <a:rPr lang="nl-NL" sz="900"/>
                        <a:t>Pneu</a:t>
                      </a:r>
                    </a:p>
                  </a:txBody>
                  <a:tcPr marL="91447" marR="91447" marT="45703" marB="45703" anchor="ctr">
                    <a:lnL>
                      <a:noFill/>
                    </a:lnL>
                    <a:lnR>
                      <a:noFill/>
                    </a:lnR>
                    <a:lnT>
                      <a:noFill/>
                    </a:lnT>
                    <a:lnB>
                      <a:noFill/>
                    </a:lnB>
                    <a:solidFill>
                      <a:schemeClr val="accent1">
                        <a:alpha val="38000"/>
                      </a:schemeClr>
                    </a:solidFill>
                  </a:tcPr>
                </a:tc>
                <a:tc>
                  <a:txBody>
                    <a:bodyPr/>
                    <a:lstStyle/>
                    <a:p>
                      <a:endParaRPr lang="nl-NL" sz="900"/>
                    </a:p>
                  </a:txBody>
                  <a:tcPr marL="91447" marR="91447" marT="45703" marB="45703" anchor="ctr">
                    <a:lnL>
                      <a:noFill/>
                    </a:lnL>
                    <a:lnR>
                      <a:noFill/>
                    </a:lnR>
                    <a:lnT>
                      <a:noFill/>
                    </a:lnT>
                    <a:lnB>
                      <a:noFill/>
                    </a:lnB>
                    <a:solidFill>
                      <a:schemeClr val="accent1">
                        <a:alpha val="38000"/>
                      </a:schemeClr>
                    </a:solidFill>
                  </a:tcPr>
                </a:tc>
              </a:tr>
              <a:tr h="236578">
                <a:tc vMerge="1">
                  <a:txBody>
                    <a:bodyPr/>
                    <a:lstStyle/>
                    <a:p>
                      <a:endParaRPr lang="nl-NL"/>
                    </a:p>
                  </a:txBody>
                  <a:tcPr/>
                </a:tc>
                <a:tc>
                  <a:txBody>
                    <a:bodyPr/>
                    <a:lstStyle/>
                    <a:p>
                      <a:r>
                        <a:rPr lang="nl-NL" sz="900"/>
                        <a:t>11 maanden</a:t>
                      </a:r>
                    </a:p>
                  </a:txBody>
                  <a:tcPr marL="91447" marR="91447" marT="45703" marB="45703" anchor="ctr">
                    <a:lnL>
                      <a:noFill/>
                    </a:lnL>
                    <a:lnR>
                      <a:noFill/>
                    </a:lnR>
                    <a:lnT>
                      <a:noFill/>
                    </a:lnT>
                    <a:lnB>
                      <a:noFill/>
                    </a:lnB>
                    <a:solidFill>
                      <a:schemeClr val="accent1">
                        <a:alpha val="38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900" dirty="0" smtClean="0"/>
                        <a:t>DKTP-</a:t>
                      </a:r>
                      <a:r>
                        <a:rPr lang="nl-NL" sz="900" dirty="0" err="1" smtClean="0"/>
                        <a:t>Hib</a:t>
                      </a:r>
                      <a:r>
                        <a:rPr lang="nl-NL" sz="900" dirty="0" smtClean="0"/>
                        <a:t> + </a:t>
                      </a:r>
                      <a:r>
                        <a:rPr lang="nl-NL" sz="900" dirty="0" err="1" smtClean="0"/>
                        <a:t>HepB</a:t>
                      </a:r>
                      <a:endParaRPr lang="nl-NL" sz="900" dirty="0" smtClean="0"/>
                    </a:p>
                  </a:txBody>
                  <a:tcPr marL="91447" marR="91447" marT="45703" marB="45703" anchor="ctr">
                    <a:lnL>
                      <a:noFill/>
                    </a:lnL>
                    <a:lnR>
                      <a:noFill/>
                    </a:lnR>
                    <a:lnT>
                      <a:noFill/>
                    </a:lnT>
                    <a:lnB>
                      <a:noFill/>
                    </a:lnB>
                    <a:solidFill>
                      <a:schemeClr val="accent1">
                        <a:alpha val="38000"/>
                      </a:schemeClr>
                    </a:solidFill>
                  </a:tcPr>
                </a:tc>
                <a:tc>
                  <a:txBody>
                    <a:bodyPr/>
                    <a:lstStyle/>
                    <a:p>
                      <a:r>
                        <a:rPr lang="nl-NL" sz="900"/>
                        <a:t>Pneu</a:t>
                      </a:r>
                    </a:p>
                  </a:txBody>
                  <a:tcPr marL="91447" marR="91447" marT="45703" marB="45703" anchor="ctr">
                    <a:lnL>
                      <a:noFill/>
                    </a:lnL>
                    <a:lnR>
                      <a:noFill/>
                    </a:lnR>
                    <a:lnT>
                      <a:noFill/>
                    </a:lnT>
                    <a:lnB>
                      <a:noFill/>
                    </a:lnB>
                    <a:solidFill>
                      <a:schemeClr val="accent1">
                        <a:alpha val="38000"/>
                      </a:schemeClr>
                    </a:solidFill>
                  </a:tcPr>
                </a:tc>
                <a:tc>
                  <a:txBody>
                    <a:bodyPr/>
                    <a:lstStyle/>
                    <a:p>
                      <a:endParaRPr lang="nl-NL" sz="900"/>
                    </a:p>
                  </a:txBody>
                  <a:tcPr marL="91447" marR="91447" marT="45703" marB="45703" anchor="ctr">
                    <a:lnL>
                      <a:noFill/>
                    </a:lnL>
                    <a:lnR>
                      <a:noFill/>
                    </a:lnR>
                    <a:lnT>
                      <a:noFill/>
                    </a:lnT>
                    <a:lnB>
                      <a:noFill/>
                    </a:lnB>
                    <a:solidFill>
                      <a:schemeClr val="accent1">
                        <a:alpha val="38000"/>
                      </a:schemeClr>
                    </a:solidFill>
                  </a:tcPr>
                </a:tc>
              </a:tr>
              <a:tr h="236578">
                <a:tc vMerge="1">
                  <a:txBody>
                    <a:bodyPr/>
                    <a:lstStyle/>
                    <a:p>
                      <a:endParaRPr lang="nl-NL"/>
                    </a:p>
                  </a:txBody>
                  <a:tcPr/>
                </a:tc>
                <a:tc>
                  <a:txBody>
                    <a:bodyPr/>
                    <a:lstStyle/>
                    <a:p>
                      <a:r>
                        <a:rPr lang="nl-NL" sz="900"/>
                        <a:t>14 maanden</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a:t>BMR</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a:t>Men C</a:t>
                      </a:r>
                    </a:p>
                  </a:txBody>
                  <a:tcPr marL="91447" marR="91447" marT="45703" marB="45703" anchor="ctr">
                    <a:lnL>
                      <a:noFill/>
                    </a:lnL>
                    <a:lnR>
                      <a:noFill/>
                    </a:lnR>
                    <a:lnT>
                      <a:noFill/>
                    </a:lnT>
                    <a:lnB>
                      <a:noFill/>
                    </a:lnB>
                    <a:solidFill>
                      <a:schemeClr val="accent1">
                        <a:alpha val="38000"/>
                      </a:schemeClr>
                    </a:solidFill>
                  </a:tcPr>
                </a:tc>
                <a:tc>
                  <a:txBody>
                    <a:bodyPr/>
                    <a:lstStyle/>
                    <a:p>
                      <a:endParaRPr lang="nl-NL" sz="900"/>
                    </a:p>
                  </a:txBody>
                  <a:tcPr marL="91447" marR="91447" marT="45703" marB="45703" anchor="ctr">
                    <a:lnL>
                      <a:noFill/>
                    </a:lnL>
                    <a:lnR>
                      <a:noFill/>
                    </a:lnR>
                    <a:lnT>
                      <a:noFill/>
                    </a:lnT>
                    <a:lnB>
                      <a:noFill/>
                    </a:lnB>
                    <a:solidFill>
                      <a:schemeClr val="accent1">
                        <a:alpha val="38000"/>
                      </a:schemeClr>
                    </a:solidFill>
                  </a:tcPr>
                </a:tc>
              </a:tr>
              <a:tr h="236578">
                <a:tc>
                  <a:txBody>
                    <a:bodyPr/>
                    <a:lstStyle/>
                    <a:p>
                      <a:r>
                        <a:rPr lang="nl-NL" sz="900">
                          <a:solidFill>
                            <a:srgbClr val="0070C0"/>
                          </a:solidFill>
                        </a:rPr>
                        <a:t>Fase 2</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a:t>4 jaar</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a:t>DKTP</a:t>
                      </a:r>
                    </a:p>
                  </a:txBody>
                  <a:tcPr marL="91447" marR="91447" marT="45703" marB="45703" anchor="ctr">
                    <a:lnL>
                      <a:noFill/>
                    </a:lnL>
                    <a:lnR>
                      <a:noFill/>
                    </a:lnR>
                    <a:lnT>
                      <a:noFill/>
                    </a:lnT>
                    <a:lnB>
                      <a:noFill/>
                    </a:lnB>
                    <a:solidFill>
                      <a:schemeClr val="accent1">
                        <a:alpha val="38000"/>
                      </a:schemeClr>
                    </a:solidFill>
                  </a:tcPr>
                </a:tc>
                <a:tc>
                  <a:txBody>
                    <a:bodyPr/>
                    <a:lstStyle/>
                    <a:p>
                      <a:endParaRPr lang="nl-NL" sz="900"/>
                    </a:p>
                  </a:txBody>
                  <a:tcPr marL="91447" marR="91447" marT="45703" marB="45703" anchor="ctr">
                    <a:lnL>
                      <a:noFill/>
                    </a:lnL>
                    <a:lnR>
                      <a:noFill/>
                    </a:lnR>
                    <a:lnT>
                      <a:noFill/>
                    </a:lnT>
                    <a:lnB>
                      <a:noFill/>
                    </a:lnB>
                    <a:solidFill>
                      <a:schemeClr val="accent1">
                        <a:alpha val="38000"/>
                      </a:schemeClr>
                    </a:solidFill>
                  </a:tcPr>
                </a:tc>
                <a:tc>
                  <a:txBody>
                    <a:bodyPr/>
                    <a:lstStyle/>
                    <a:p>
                      <a:endParaRPr lang="nl-NL" sz="900"/>
                    </a:p>
                  </a:txBody>
                  <a:tcPr marL="91447" marR="91447" marT="45703" marB="45703" anchor="ctr">
                    <a:lnL>
                      <a:noFill/>
                    </a:lnL>
                    <a:lnR>
                      <a:noFill/>
                    </a:lnR>
                    <a:lnT>
                      <a:noFill/>
                    </a:lnT>
                    <a:lnB>
                      <a:noFill/>
                    </a:lnB>
                    <a:solidFill>
                      <a:schemeClr val="accent1">
                        <a:alpha val="38000"/>
                      </a:schemeClr>
                    </a:solidFill>
                  </a:tcPr>
                </a:tc>
              </a:tr>
              <a:tr h="236578">
                <a:tc>
                  <a:txBody>
                    <a:bodyPr/>
                    <a:lstStyle/>
                    <a:p>
                      <a:r>
                        <a:rPr lang="nl-NL" sz="900">
                          <a:solidFill>
                            <a:srgbClr val="0070C0"/>
                          </a:solidFill>
                        </a:rPr>
                        <a:t>Fase 3</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a:t>9 jaar</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a:t>DTP</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a:t>BMR</a:t>
                      </a:r>
                    </a:p>
                  </a:txBody>
                  <a:tcPr marL="91447" marR="91447" marT="45703" marB="45703" anchor="ctr">
                    <a:lnL>
                      <a:noFill/>
                    </a:lnL>
                    <a:lnR>
                      <a:noFill/>
                    </a:lnR>
                    <a:lnT>
                      <a:noFill/>
                    </a:lnT>
                    <a:lnB>
                      <a:noFill/>
                    </a:lnB>
                    <a:solidFill>
                      <a:schemeClr val="accent1">
                        <a:alpha val="38000"/>
                      </a:schemeClr>
                    </a:solidFill>
                  </a:tcPr>
                </a:tc>
                <a:tc>
                  <a:txBody>
                    <a:bodyPr/>
                    <a:lstStyle/>
                    <a:p>
                      <a:endParaRPr lang="nl-NL" sz="900"/>
                    </a:p>
                  </a:txBody>
                  <a:tcPr marL="91447" marR="91447" marT="45703" marB="45703" anchor="ctr">
                    <a:lnL>
                      <a:noFill/>
                    </a:lnL>
                    <a:lnR>
                      <a:noFill/>
                    </a:lnR>
                    <a:lnT>
                      <a:noFill/>
                    </a:lnT>
                    <a:lnB>
                      <a:noFill/>
                    </a:lnB>
                    <a:solidFill>
                      <a:schemeClr val="accent1">
                        <a:alpha val="38000"/>
                      </a:schemeClr>
                    </a:solidFill>
                  </a:tcPr>
                </a:tc>
              </a:tr>
              <a:tr h="414011">
                <a:tc>
                  <a:txBody>
                    <a:bodyPr/>
                    <a:lstStyle/>
                    <a:p>
                      <a:r>
                        <a:rPr lang="nl-NL" sz="900" dirty="0">
                          <a:solidFill>
                            <a:srgbClr val="0070C0"/>
                          </a:solidFill>
                        </a:rPr>
                        <a:t>Fase 4</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dirty="0"/>
                        <a:t>meisjes 12 jaar</a:t>
                      </a:r>
                    </a:p>
                  </a:txBody>
                  <a:tcPr marL="91447" marR="91447" marT="45703" marB="45703" anchor="ctr">
                    <a:lnL>
                      <a:noFill/>
                    </a:lnL>
                    <a:lnR>
                      <a:noFill/>
                    </a:lnR>
                    <a:lnT>
                      <a:noFill/>
                    </a:lnT>
                    <a:lnB>
                      <a:noFill/>
                    </a:lnB>
                    <a:solidFill>
                      <a:schemeClr val="accent1">
                        <a:alpha val="38000"/>
                      </a:schemeClr>
                    </a:solidFill>
                  </a:tcPr>
                </a:tc>
                <a:tc>
                  <a:txBody>
                    <a:bodyPr/>
                    <a:lstStyle/>
                    <a:p>
                      <a:r>
                        <a:rPr lang="nl-NL" sz="900" u="none" dirty="0" smtClean="0"/>
                        <a:t>HPV</a:t>
                      </a:r>
                      <a:endParaRPr lang="nl-NL" sz="900" u="none" dirty="0"/>
                    </a:p>
                  </a:txBody>
                  <a:tcPr marL="91447" marR="91447" marT="45703" marB="45703" anchor="ctr">
                    <a:lnL>
                      <a:noFill/>
                    </a:lnL>
                    <a:lnR>
                      <a:noFill/>
                    </a:lnR>
                    <a:lnT>
                      <a:noFill/>
                    </a:lnT>
                    <a:lnB>
                      <a:noFill/>
                    </a:lnB>
                    <a:solidFill>
                      <a:schemeClr val="accent1">
                        <a:alpha val="38000"/>
                      </a:schemeClr>
                    </a:solidFill>
                  </a:tcPr>
                </a:tc>
                <a:tc>
                  <a:txBody>
                    <a:bodyPr/>
                    <a:lstStyle/>
                    <a:p>
                      <a:r>
                        <a:rPr lang="nl-NL" sz="900" u="none" dirty="0" smtClean="0"/>
                        <a:t>HPV</a:t>
                      </a:r>
                      <a:endParaRPr lang="nl-NL" sz="900" u="none" dirty="0"/>
                    </a:p>
                  </a:txBody>
                  <a:tcPr marL="91447" marR="91447" marT="45703" marB="45703" anchor="ctr">
                    <a:lnL>
                      <a:noFill/>
                    </a:lnL>
                    <a:lnR>
                      <a:noFill/>
                    </a:lnR>
                    <a:lnT>
                      <a:noFill/>
                    </a:lnT>
                    <a:lnB>
                      <a:noFill/>
                    </a:lnB>
                    <a:solidFill>
                      <a:schemeClr val="accent1">
                        <a:alpha val="38000"/>
                      </a:schemeClr>
                    </a:solidFill>
                  </a:tcPr>
                </a:tc>
                <a:tc>
                  <a:txBody>
                    <a:bodyPr/>
                    <a:lstStyle/>
                    <a:p>
                      <a:r>
                        <a:rPr lang="nl-NL" sz="900" u="none" dirty="0" smtClean="0"/>
                        <a:t>HPV</a:t>
                      </a:r>
                      <a:endParaRPr lang="nl-NL" sz="900" u="none" dirty="0"/>
                    </a:p>
                  </a:txBody>
                  <a:tcPr marL="91447" marR="91447" marT="45703" marB="45703" anchor="ctr">
                    <a:lnL>
                      <a:noFill/>
                    </a:lnL>
                    <a:lnR>
                      <a:noFill/>
                    </a:lnR>
                    <a:lnT>
                      <a:noFill/>
                    </a:lnT>
                    <a:lnB>
                      <a:noFill/>
                    </a:lnB>
                    <a:solidFill>
                      <a:schemeClr val="accent1">
                        <a:alpha val="38000"/>
                      </a:schemeClr>
                    </a:solidFill>
                  </a:tcPr>
                </a:tc>
              </a:tr>
            </a:tbl>
          </a:graphicData>
        </a:graphic>
      </p:graphicFrame>
      <p:pic>
        <p:nvPicPr>
          <p:cNvPr id="6191" name="Picture 10" descr="http://upload.wikimedia.org/wikipedia/commons/thumb/b/be/Rash_of_rubella_on_skin_of_child%27s_back.JPG/264px-Rash_of_rubella_on_skin_of_child%27s_b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789363"/>
            <a:ext cx="165893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2" name="Tekstvak 2"/>
          <p:cNvSpPr txBox="1">
            <a:spLocks noChangeArrowheads="1"/>
          </p:cNvSpPr>
          <p:nvPr/>
        </p:nvSpPr>
        <p:spPr bwMode="auto">
          <a:xfrm>
            <a:off x="3871913" y="6308725"/>
            <a:ext cx="106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nl-NL" sz="1400">
                <a:solidFill>
                  <a:srgbClr val="0070C0"/>
                </a:solidFill>
              </a:rPr>
              <a:t>Rode hond</a:t>
            </a:r>
            <a:endParaRPr lang="nl-NL" altLang="nl-NL" sz="1400">
              <a:solidFill>
                <a:srgbClr val="0070C0"/>
              </a:solidFill>
            </a:endParaRPr>
          </a:p>
        </p:txBody>
      </p:sp>
      <p:pic>
        <p:nvPicPr>
          <p:cNvPr id="6193" name="Picture 12" descr="http://medischcontact.artsennet.nl/static/images/medischcontact/AMGATE_6059_138_TICH_R2433516134446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3789363"/>
            <a:ext cx="34385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4" name="Tekstvak 3"/>
          <p:cNvSpPr txBox="1">
            <a:spLocks noChangeArrowheads="1"/>
          </p:cNvSpPr>
          <p:nvPr/>
        </p:nvSpPr>
        <p:spPr bwMode="auto">
          <a:xfrm>
            <a:off x="6662738" y="6308725"/>
            <a:ext cx="862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nl-NL" sz="1400">
                <a:solidFill>
                  <a:srgbClr val="0070C0"/>
                </a:solidFill>
              </a:rPr>
              <a:t>Mazelen</a:t>
            </a:r>
            <a:endParaRPr lang="nl-NL" altLang="nl-NL" sz="140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endParaRPr lang="nl-NL" altLang="nl-NL" smtClean="0"/>
          </a:p>
        </p:txBody>
      </p:sp>
      <p:sp>
        <p:nvSpPr>
          <p:cNvPr id="7171" name="Rectangle 3"/>
          <p:cNvSpPr>
            <a:spLocks noGrp="1" noChangeArrowheads="1"/>
          </p:cNvSpPr>
          <p:nvPr>
            <p:ph type="subTitle" idx="1"/>
          </p:nvPr>
        </p:nvSpPr>
        <p:spPr/>
        <p:txBody>
          <a:bodyPr/>
          <a:lstStyle/>
          <a:p>
            <a:pPr eaLnBrk="1" hangingPunct="1"/>
            <a:endParaRPr lang="nl-NL" altLang="nl-NL" smtClean="0"/>
          </a:p>
        </p:txBody>
      </p:sp>
      <p:pic>
        <p:nvPicPr>
          <p:cNvPr id="7172" name="Picture 5" descr="Grafiek%20ziekenhuisopname%20b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nl-NL" altLang="nl-NL" smtClean="0"/>
          </a:p>
        </p:txBody>
      </p:sp>
      <p:sp>
        <p:nvSpPr>
          <p:cNvPr id="8195" name="Rectangle 3"/>
          <p:cNvSpPr>
            <a:spLocks noGrp="1" noChangeArrowheads="1"/>
          </p:cNvSpPr>
          <p:nvPr>
            <p:ph type="body" idx="1"/>
          </p:nvPr>
        </p:nvSpPr>
        <p:spPr/>
        <p:txBody>
          <a:bodyPr/>
          <a:lstStyle/>
          <a:p>
            <a:pPr eaLnBrk="1" hangingPunct="1"/>
            <a:endParaRPr lang="nl-NL" altLang="nl-NL" smtClean="0"/>
          </a:p>
        </p:txBody>
      </p:sp>
      <p:pic>
        <p:nvPicPr>
          <p:cNvPr id="8196" name="Picture 5" descr="Grafiek%20mazelen%20voor%20en%20na%20vaccina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nl-NL" altLang="nl-NL" smtClean="0"/>
          </a:p>
        </p:txBody>
      </p:sp>
      <p:sp>
        <p:nvSpPr>
          <p:cNvPr id="9219" name="Rectangle 3"/>
          <p:cNvSpPr>
            <a:spLocks noGrp="1" noChangeArrowheads="1"/>
          </p:cNvSpPr>
          <p:nvPr>
            <p:ph type="body" idx="1"/>
          </p:nvPr>
        </p:nvSpPr>
        <p:spPr/>
        <p:txBody>
          <a:bodyPr/>
          <a:lstStyle/>
          <a:p>
            <a:pPr eaLnBrk="1" hangingPunct="1"/>
            <a:endParaRPr lang="nl-NL" altLang="nl-NL" smtClean="0"/>
          </a:p>
        </p:txBody>
      </p:sp>
      <p:pic>
        <p:nvPicPr>
          <p:cNvPr id="9220" name="Picture 5" descr="Grafiek%20rodehond%20voor%20en%20na%20vaccina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nl-NL" altLang="nl-NL" smtClean="0"/>
          </a:p>
        </p:txBody>
      </p:sp>
      <p:sp>
        <p:nvSpPr>
          <p:cNvPr id="10243" name="Rectangle 3"/>
          <p:cNvSpPr>
            <a:spLocks noGrp="1" noChangeArrowheads="1"/>
          </p:cNvSpPr>
          <p:nvPr>
            <p:ph type="body" idx="1"/>
          </p:nvPr>
        </p:nvSpPr>
        <p:spPr/>
        <p:txBody>
          <a:bodyPr/>
          <a:lstStyle/>
          <a:p>
            <a:pPr eaLnBrk="1" hangingPunct="1"/>
            <a:endParaRPr lang="nl-NL" altLang="nl-NL" smtClean="0"/>
          </a:p>
        </p:txBody>
      </p:sp>
      <p:pic>
        <p:nvPicPr>
          <p:cNvPr id="10244" name="Picture 5" descr="Grafiek%20polio%20voor%20en%20na%20vaccina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nl-NL" altLang="nl-NL" smtClean="0"/>
          </a:p>
        </p:txBody>
      </p:sp>
      <p:sp>
        <p:nvSpPr>
          <p:cNvPr id="11267" name="Rectangle 3"/>
          <p:cNvSpPr>
            <a:spLocks noGrp="1" noChangeArrowheads="1"/>
          </p:cNvSpPr>
          <p:nvPr>
            <p:ph type="body" idx="1"/>
          </p:nvPr>
        </p:nvSpPr>
        <p:spPr/>
        <p:txBody>
          <a:bodyPr/>
          <a:lstStyle/>
          <a:p>
            <a:pPr eaLnBrk="1" hangingPunct="1"/>
            <a:endParaRPr lang="nl-NL" altLang="nl-NL" smtClean="0"/>
          </a:p>
        </p:txBody>
      </p:sp>
      <p:pic>
        <p:nvPicPr>
          <p:cNvPr id="11268" name="Picture 5" descr="Kaart%20polio%20in%20de%20wer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c6277e475342a88f9359975c1e8cba7887de4"/>
</p:tagLst>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379</Words>
  <Application>Microsoft Office PowerPoint</Application>
  <PresentationFormat>Diavoorstelling (4:3)</PresentationFormat>
  <Paragraphs>123</Paragraphs>
  <Slides>18</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Wingdings</vt:lpstr>
      <vt:lpstr>Standaardontwerp</vt:lpstr>
      <vt:lpstr>PowerPoint-presentatie</vt:lpstr>
      <vt:lpstr>PowerPoint-presentatie</vt:lpstr>
      <vt:lpstr>PowerPoint-presentatie</vt:lpstr>
      <vt:lpstr>Vaccinatie NL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Bofepidemie in Nederland</vt:lpstr>
      <vt:lpstr>PowerPoint-presentatie</vt:lpstr>
      <vt:lpstr>PowerPoint-presentatie</vt:lpstr>
      <vt:lpstr>PowerPoint-presentatie</vt:lpstr>
      <vt:lpstr>PowerPoint-presentatie</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Immunisatie</dc:title>
  <dc:creator>Jarco Smeenk</dc:creator>
  <cp:lastModifiedBy>Rob Tervoert</cp:lastModifiedBy>
  <cp:revision>26</cp:revision>
  <dcterms:created xsi:type="dcterms:W3CDTF">2008-05-12T10:16:28Z</dcterms:created>
  <dcterms:modified xsi:type="dcterms:W3CDTF">2015-01-29T13:08:28Z</dcterms:modified>
</cp:coreProperties>
</file>