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73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7E8D7-698E-4EFD-A9D4-7E9C1DBE5DE0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62F17-4D34-4E82-BC3B-E16B9D4BFCF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33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79710-D913-4F2E-96FB-DC27BD96A2F9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CD87C-4E1F-4135-A453-76AADC6101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19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F03EA-453D-47AF-AB16-DAEE1827BAC4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0FF0-5A12-4F9A-A0A3-6F52572718B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5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527D6-AAC1-4B03-9A66-0D240D8FDCB6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21279-5E33-4382-A82A-298B232D7D2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14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3D07-7CDB-42D6-BEEB-5E6C0E9FE587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658EF-EA9D-4AED-8F02-005729A01F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3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3C8D-0247-4265-ACC7-9C02E6067426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53FDD-AB9D-48E2-B222-C0C596A9383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70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4B58D-4908-4312-859E-8C02B10A30BB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16CAD-340D-447D-B7C5-472A9CB9931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79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C099C-D768-41B9-956C-20F8BAA206F9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10780-E3AE-4F63-976D-7812C2253FE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413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B827F-B000-4917-8E7E-43D6D6EEA21B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0297A-1448-4DDC-BD23-E8F9B31766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775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D22C8-CAFC-46F5-A3D9-DC474BF6401C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033B5-63FC-408E-8D22-60B90E411A8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348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C7DDB-9652-4F00-9198-A20B19146323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38FCF-02EA-452E-B3A3-69D49CABB77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3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B65762-66E1-492C-88E9-BBB62A5C82C5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C9460A-6F60-4201-8B55-3EE57E6F14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VAhM9OxZDk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smtClean="0">
                <a:solidFill>
                  <a:srgbClr val="0070C0"/>
                </a:solidFill>
              </a:rPr>
              <a:t>Afweersysteem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charset="0"/>
              <a:buAutoNum type="arabicParenR"/>
            </a:pPr>
            <a:r>
              <a:rPr lang="nl-NL" sz="1800" smtClean="0">
                <a:solidFill>
                  <a:srgbClr val="FF0000"/>
                </a:solidFill>
              </a:rPr>
              <a:t>Aspecifieke afweer </a:t>
            </a:r>
            <a:r>
              <a:rPr lang="nl-NL" sz="1400" smtClean="0"/>
              <a:t>(= tegen verschillende ziekteverwekkers)</a:t>
            </a:r>
          </a:p>
          <a:p>
            <a:pPr marL="914400" lvl="1" indent="-514350"/>
            <a:r>
              <a:rPr lang="nl-NL" sz="1400" smtClean="0"/>
              <a:t>Mechanisch: huid, slijmvliezen</a:t>
            </a:r>
          </a:p>
          <a:p>
            <a:pPr marL="914400" lvl="1" indent="-514350"/>
            <a:r>
              <a:rPr lang="nl-NL" sz="1400" smtClean="0"/>
              <a:t>Chemisch: maagsap</a:t>
            </a:r>
          </a:p>
          <a:p>
            <a:pPr marL="914400" lvl="1" indent="-514350"/>
            <a:r>
              <a:rPr lang="nl-NL" sz="1400" smtClean="0"/>
              <a:t>Koorts: versnelt afweerreacties</a:t>
            </a:r>
          </a:p>
          <a:p>
            <a:pPr marL="914400" lvl="1" indent="-514350"/>
            <a:r>
              <a:rPr lang="nl-NL" sz="1400" smtClean="0"/>
              <a:t>Fagocytose: fagocyten (witte bloedcel) sluiten ziekteverwekker in en verteren die</a:t>
            </a:r>
          </a:p>
          <a:p>
            <a:pPr marL="914400" lvl="1" indent="-514350">
              <a:buFont typeface="Arial" charset="0"/>
              <a:buNone/>
            </a:pPr>
            <a:r>
              <a:rPr lang="nl-NL" sz="1400" smtClean="0"/>
              <a:t>	</a:t>
            </a:r>
            <a:r>
              <a:rPr lang="nl-NL" sz="1400" smtClean="0">
                <a:sym typeface="Wingdings" pitchFamily="2" charset="2"/>
              </a:rPr>
              <a:t> </a:t>
            </a:r>
            <a:r>
              <a:rPr lang="nl-NL" sz="1400" smtClean="0">
                <a:sym typeface="Wingdings" pitchFamily="2" charset="2"/>
                <a:hlinkClick r:id="rId2"/>
              </a:rPr>
              <a:t>zie filmpje fagocytose</a:t>
            </a:r>
            <a:endParaRPr lang="nl-NL" sz="1400" smtClean="0"/>
          </a:p>
          <a:p>
            <a:pPr marL="514350" indent="-514350">
              <a:buFont typeface="Arial" charset="0"/>
              <a:buNone/>
            </a:pPr>
            <a:endParaRPr lang="nl-NL" sz="1800" smtClean="0"/>
          </a:p>
          <a:p>
            <a:pPr marL="514350" indent="-514350">
              <a:buFont typeface="Arial" charset="0"/>
              <a:buNone/>
            </a:pPr>
            <a:r>
              <a:rPr lang="nl-NL" sz="1800" smtClean="0">
                <a:solidFill>
                  <a:srgbClr val="FF0000"/>
                </a:solidFill>
              </a:rPr>
              <a:t>2) 	Specifieke afweer </a:t>
            </a:r>
            <a:r>
              <a:rPr lang="nl-NL" sz="1400" smtClean="0"/>
              <a:t>(= tegen 1 type ziekteverwekker)</a:t>
            </a:r>
          </a:p>
          <a:p>
            <a:pPr marL="914400" lvl="1" indent="-514350">
              <a:buFont typeface="Arial" charset="0"/>
              <a:buAutoNum type="alphaUcParenR"/>
            </a:pPr>
            <a:r>
              <a:rPr lang="nl-NL" sz="1400" smtClean="0"/>
              <a:t>Cellulaire afweer </a:t>
            </a:r>
            <a:r>
              <a:rPr lang="nl-NL" sz="1400" smtClean="0">
                <a:sym typeface="Wingdings" pitchFamily="2" charset="2"/>
              </a:rPr>
              <a:t> ziekteverwekkers bevinden zich in </a:t>
            </a:r>
            <a:r>
              <a:rPr lang="nl-NL" sz="1400" smtClean="0">
                <a:solidFill>
                  <a:srgbClr val="FF0000"/>
                </a:solidFill>
                <a:sym typeface="Wingdings" pitchFamily="2" charset="2"/>
              </a:rPr>
              <a:t>een cel</a:t>
            </a:r>
            <a:endParaRPr lang="nl-NL" sz="1400" smtClean="0">
              <a:solidFill>
                <a:srgbClr val="FF0000"/>
              </a:solidFill>
            </a:endParaRPr>
          </a:p>
          <a:p>
            <a:pPr marL="914400" lvl="1" indent="-514350">
              <a:buFont typeface="Arial" charset="0"/>
              <a:buAutoNum type="alphaUcParenR"/>
            </a:pPr>
            <a:r>
              <a:rPr lang="nl-NL" sz="1400" smtClean="0"/>
              <a:t>Humorale afweer </a:t>
            </a:r>
            <a:r>
              <a:rPr lang="nl-NL" sz="1400" smtClean="0">
                <a:sym typeface="Wingdings" pitchFamily="2" charset="2"/>
              </a:rPr>
              <a:t> ziekteverwekkers bevinden zich in </a:t>
            </a:r>
            <a:r>
              <a:rPr lang="nl-NL" sz="1400" smtClean="0">
                <a:solidFill>
                  <a:srgbClr val="FF0000"/>
                </a:solidFill>
                <a:sym typeface="Wingdings" pitchFamily="2" charset="2"/>
              </a:rPr>
              <a:t>lichaamsvocht</a:t>
            </a:r>
            <a:r>
              <a:rPr lang="nl-NL" sz="1400" smtClean="0">
                <a:sym typeface="Wingdings" pitchFamily="2" charset="2"/>
              </a:rPr>
              <a:t> (bloed, lymfe, speeksel, weefselvloeistof etc.)</a:t>
            </a:r>
            <a:endParaRPr lang="nl-NL" sz="1400" smtClean="0"/>
          </a:p>
        </p:txBody>
      </p:sp>
      <p:pic>
        <p:nvPicPr>
          <p:cNvPr id="2052" name="Picture 2" descr="http://images.google.nl/url?source=imgres&amp;ct=tbn&amp;q=http://www.erasmusmc.nl/47702/494650/virus-mens.jpg&amp;usg=AFQjCNGVD9VoOnCeEiqHZJwLWwVmp6O3f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857250"/>
            <a:ext cx="21717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4" descr="http://images.google.nl/url?source=imgres&amp;ct=tbn&amp;q=http://www.biomedisch.nl/afb/biomedisch/influenza.jpg&amp;usg=AFQjCNFhhgpp-VMDn6Lhx2GW0XevTwEN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5000625"/>
            <a:ext cx="1508125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afweerbiodatago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286375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afweerbiodatago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286375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28813" y="0"/>
            <a:ext cx="2143125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5" name="Rectangle 4"/>
          <p:cNvSpPr/>
          <p:nvPr/>
        </p:nvSpPr>
        <p:spPr>
          <a:xfrm>
            <a:off x="5000625" y="142875"/>
            <a:ext cx="2214563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5"/>
          <p:cNvSpPr/>
          <p:nvPr/>
        </p:nvSpPr>
        <p:spPr>
          <a:xfrm>
            <a:off x="4000500" y="2428875"/>
            <a:ext cx="1295400" cy="40719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5153025" y="295275"/>
            <a:ext cx="2214563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2928938" y="2786063"/>
            <a:ext cx="3714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1400">
                <a:solidFill>
                  <a:srgbClr val="FF0000"/>
                </a:solidFill>
              </a:rPr>
              <a:t>Antigenen = </a:t>
            </a:r>
            <a:r>
              <a:rPr lang="nl-NL" sz="1400"/>
              <a:t>eiwitmoleculen die zich bevinden op buitenkant van een ziekteverwekker, zoals: bacterie, schimmel en virus</a:t>
            </a:r>
          </a:p>
        </p:txBody>
      </p:sp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2928938" y="3929063"/>
            <a:ext cx="3714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1400">
                <a:solidFill>
                  <a:srgbClr val="FF0000"/>
                </a:solidFill>
              </a:rPr>
              <a:t>Macrofagen (fagocyten) = </a:t>
            </a:r>
            <a:r>
              <a:rPr lang="nl-NL" sz="1400"/>
              <a:t>witte bloedcel die door </a:t>
            </a:r>
            <a:r>
              <a:rPr lang="nl-NL" sz="1400" u="sng"/>
              <a:t>fagocytose</a:t>
            </a:r>
            <a:r>
              <a:rPr lang="nl-NL" sz="1400"/>
              <a:t> lichaamsvreemde eiwitten op hun celmembraan plaatsen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072063" y="2214563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12"/>
          <p:cNvSpPr txBox="1">
            <a:spLocks noChangeArrowheads="1"/>
          </p:cNvSpPr>
          <p:nvPr/>
        </p:nvSpPr>
        <p:spPr bwMode="auto">
          <a:xfrm>
            <a:off x="5572125" y="2071688"/>
            <a:ext cx="2857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1400">
                <a:solidFill>
                  <a:srgbClr val="FF0000"/>
                </a:solidFill>
              </a:rPr>
              <a:t>APC = antigeen-presenterende cel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72063" y="14287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TextBox 14"/>
          <p:cNvSpPr txBox="1">
            <a:spLocks noChangeArrowheads="1"/>
          </p:cNvSpPr>
          <p:nvPr/>
        </p:nvSpPr>
        <p:spPr bwMode="auto">
          <a:xfrm>
            <a:off x="5715000" y="1285875"/>
            <a:ext cx="13573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1400"/>
              <a:t>Macrofaag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57750" y="500063"/>
            <a:ext cx="214313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afweerbiodatago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286375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28813" y="0"/>
            <a:ext cx="2143125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5" name="Rectangle 4"/>
          <p:cNvSpPr/>
          <p:nvPr/>
        </p:nvSpPr>
        <p:spPr>
          <a:xfrm>
            <a:off x="5000625" y="142875"/>
            <a:ext cx="2214563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5"/>
          <p:cNvSpPr/>
          <p:nvPr/>
        </p:nvSpPr>
        <p:spPr>
          <a:xfrm>
            <a:off x="4000500" y="2928938"/>
            <a:ext cx="1295400" cy="35718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5153025" y="295275"/>
            <a:ext cx="2214563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2000250" y="3143250"/>
            <a:ext cx="5357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>
                <a:solidFill>
                  <a:srgbClr val="FF0000"/>
                </a:solidFill>
              </a:rPr>
              <a:t>APC (antigeen-presenterende cel) bindt aan T-lymfocyt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72063" y="2143125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72063" y="2571750"/>
            <a:ext cx="500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0" name="TextBox 12"/>
          <p:cNvSpPr txBox="1">
            <a:spLocks noChangeArrowheads="1"/>
          </p:cNvSpPr>
          <p:nvPr/>
        </p:nvSpPr>
        <p:spPr bwMode="auto">
          <a:xfrm>
            <a:off x="5715000" y="1928813"/>
            <a:ext cx="114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/>
              <a:t>APC</a:t>
            </a:r>
          </a:p>
        </p:txBody>
      </p:sp>
      <p:sp>
        <p:nvSpPr>
          <p:cNvPr id="5131" name="TextBox 13"/>
          <p:cNvSpPr txBox="1">
            <a:spLocks noChangeArrowheads="1"/>
          </p:cNvSpPr>
          <p:nvPr/>
        </p:nvSpPr>
        <p:spPr bwMode="auto">
          <a:xfrm>
            <a:off x="5715000" y="2428875"/>
            <a:ext cx="1357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/>
              <a:t>T-lymfocyt</a:t>
            </a:r>
          </a:p>
        </p:txBody>
      </p:sp>
      <p:sp>
        <p:nvSpPr>
          <p:cNvPr id="5132" name="TextBox 14"/>
          <p:cNvSpPr txBox="1">
            <a:spLocks noChangeArrowheads="1"/>
          </p:cNvSpPr>
          <p:nvPr/>
        </p:nvSpPr>
        <p:spPr bwMode="auto">
          <a:xfrm>
            <a:off x="500063" y="507206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>
                <a:solidFill>
                  <a:srgbClr val="FF0000"/>
                </a:solidFill>
              </a:rPr>
              <a:t>T-lymfocyt </a:t>
            </a:r>
            <a:r>
              <a:rPr lang="nl-NL"/>
              <a:t>= witte bloedcel die in de </a:t>
            </a:r>
            <a:r>
              <a:rPr lang="nl-NL" b="1">
                <a:solidFill>
                  <a:srgbClr val="FF0000"/>
                </a:solidFill>
              </a:rPr>
              <a:t>T</a:t>
            </a:r>
            <a:r>
              <a:rPr lang="nl-NL"/>
              <a:t>hymus ontstaan uit de daar aanwezige stamcellen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4500563" y="3571875"/>
            <a:ext cx="142875" cy="214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134" name="TextBox 18"/>
          <p:cNvSpPr txBox="1">
            <a:spLocks noChangeArrowheads="1"/>
          </p:cNvSpPr>
          <p:nvPr/>
        </p:nvSpPr>
        <p:spPr bwMode="auto">
          <a:xfrm>
            <a:off x="3071813" y="3857625"/>
            <a:ext cx="3786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/>
              <a:t>T-lymfocyt wordt geactiveerd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57750" y="500063"/>
            <a:ext cx="214313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afweerbiodatago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286375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43125" y="71438"/>
            <a:ext cx="1143000" cy="2786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4"/>
          <p:cNvSpPr/>
          <p:nvPr/>
        </p:nvSpPr>
        <p:spPr>
          <a:xfrm>
            <a:off x="5429250" y="142875"/>
            <a:ext cx="1785938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5500688" y="295275"/>
            <a:ext cx="1866900" cy="6715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8" name="Rectangle 7"/>
          <p:cNvSpPr/>
          <p:nvPr/>
        </p:nvSpPr>
        <p:spPr>
          <a:xfrm>
            <a:off x="3071813" y="0"/>
            <a:ext cx="1000125" cy="2357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5286375" y="4000500"/>
            <a:ext cx="214313" cy="2143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214313" y="214313"/>
            <a:ext cx="1857375" cy="369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solidFill>
                  <a:srgbClr val="FF0000"/>
                </a:solidFill>
                <a:latin typeface="+mn-lt"/>
                <a:cs typeface="+mn-cs"/>
              </a:rPr>
              <a:t>Cellulaire afweer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72063" y="357188"/>
            <a:ext cx="428625" cy="2500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5572125" y="2428875"/>
            <a:ext cx="31432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>
                <a:latin typeface="+mn-lt"/>
                <a:cs typeface="+mn-cs"/>
              </a:rPr>
              <a:t>Geactiveerde T-lymfocyten delen zich en er ontstaan: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nl-NL" dirty="0">
                <a:solidFill>
                  <a:srgbClr val="FF0000"/>
                </a:solidFill>
                <a:latin typeface="+mn-lt"/>
                <a:cs typeface="+mn-cs"/>
              </a:rPr>
              <a:t>T-helpercellen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nl-NL" dirty="0">
                <a:solidFill>
                  <a:srgbClr val="FF0000"/>
                </a:solidFill>
                <a:latin typeface="+mn-lt"/>
                <a:cs typeface="+mn-cs"/>
              </a:rPr>
              <a:t>T-geheugencellen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72063" y="2571750"/>
            <a:ext cx="50006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Box 14"/>
          <p:cNvSpPr txBox="1">
            <a:spLocks noChangeArrowheads="1"/>
          </p:cNvSpPr>
          <p:nvPr/>
        </p:nvSpPr>
        <p:spPr bwMode="auto">
          <a:xfrm>
            <a:off x="285750" y="1214438"/>
            <a:ext cx="3190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/>
              <a:t>o.i.v. cytokinen ontwikkelen zich</a:t>
            </a:r>
          </a:p>
          <a:p>
            <a:r>
              <a:rPr lang="nl-NL">
                <a:solidFill>
                  <a:srgbClr val="FF0000"/>
                </a:solidFill>
              </a:rPr>
              <a:t>Cytotoxische T-cellen</a:t>
            </a:r>
          </a:p>
          <a:p>
            <a:endParaRPr lang="nl-NL"/>
          </a:p>
          <a:p>
            <a:r>
              <a:rPr lang="nl-NL"/>
              <a:t>Vernietigen geinfecteerde </a:t>
            </a:r>
            <a:r>
              <a:rPr lang="nl-NL">
                <a:solidFill>
                  <a:srgbClr val="FF0000"/>
                </a:solidFill>
              </a:rPr>
              <a:t>cellen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1785144" y="192801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57750" y="500063"/>
            <a:ext cx="214313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afweerbiodatago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286375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43125" y="71438"/>
            <a:ext cx="1143000" cy="2786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4"/>
          <p:cNvSpPr/>
          <p:nvPr/>
        </p:nvSpPr>
        <p:spPr>
          <a:xfrm>
            <a:off x="1785938" y="142875"/>
            <a:ext cx="2286000" cy="6286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3071813" y="0"/>
            <a:ext cx="1000125" cy="2357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7072313" y="214313"/>
            <a:ext cx="1857375" cy="369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>
                <a:solidFill>
                  <a:srgbClr val="FF0000"/>
                </a:solidFill>
                <a:latin typeface="+mn-lt"/>
                <a:cs typeface="+mn-cs"/>
              </a:rPr>
              <a:t>Humorale afweer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86188" y="3857625"/>
            <a:ext cx="1428750" cy="2500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6715125" y="2571750"/>
            <a:ext cx="2224088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latin typeface="+mn-lt"/>
                <a:cs typeface="+mn-cs"/>
              </a:rPr>
              <a:t>O.i.v. cytokinen ontwikkelen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latin typeface="+mn-lt"/>
                <a:cs typeface="+mn-cs"/>
              </a:rPr>
              <a:t>B-lymfocyten zich tot: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nl-NL" sz="1400" dirty="0">
                <a:solidFill>
                  <a:srgbClr val="FF0000"/>
                </a:solidFill>
                <a:latin typeface="+mn-lt"/>
                <a:cs typeface="+mn-cs"/>
              </a:rPr>
              <a:t>Plasmacellen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nl-NL" sz="1400" dirty="0">
                <a:solidFill>
                  <a:srgbClr val="FF0000"/>
                </a:solidFill>
                <a:latin typeface="+mn-lt"/>
                <a:cs typeface="+mn-cs"/>
              </a:rPr>
              <a:t>B-geheugencellen</a:t>
            </a:r>
          </a:p>
        </p:txBody>
      </p:sp>
      <p:sp>
        <p:nvSpPr>
          <p:cNvPr id="7177" name="TextBox 17"/>
          <p:cNvSpPr txBox="1">
            <a:spLocks noChangeArrowheads="1"/>
          </p:cNvSpPr>
          <p:nvPr/>
        </p:nvSpPr>
        <p:spPr bwMode="auto">
          <a:xfrm>
            <a:off x="4714875" y="6286500"/>
            <a:ext cx="1104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1200"/>
              <a:t>B-geheugencel</a:t>
            </a:r>
          </a:p>
        </p:txBody>
      </p:sp>
      <p:sp>
        <p:nvSpPr>
          <p:cNvPr id="7178" name="TextBox 18"/>
          <p:cNvSpPr txBox="1">
            <a:spLocks noChangeArrowheads="1"/>
          </p:cNvSpPr>
          <p:nvPr/>
        </p:nvSpPr>
        <p:spPr bwMode="auto">
          <a:xfrm>
            <a:off x="7000875" y="4286250"/>
            <a:ext cx="10017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 sz="1200"/>
              <a:t>Plasmacellen</a:t>
            </a:r>
          </a:p>
        </p:txBody>
      </p:sp>
      <p:sp>
        <p:nvSpPr>
          <p:cNvPr id="7179" name="TextBox 19"/>
          <p:cNvSpPr txBox="1">
            <a:spLocks noChangeArrowheads="1"/>
          </p:cNvSpPr>
          <p:nvPr/>
        </p:nvSpPr>
        <p:spPr bwMode="auto">
          <a:xfrm>
            <a:off x="285750" y="1571625"/>
            <a:ext cx="34353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nl-NL">
                <a:solidFill>
                  <a:srgbClr val="FF0000"/>
                </a:solidFill>
              </a:rPr>
              <a:t>Plasmacellen:</a:t>
            </a:r>
          </a:p>
          <a:p>
            <a:r>
              <a:rPr lang="nl-NL"/>
              <a:t>Kunnen antistoffen (Ig) vormen</a:t>
            </a:r>
          </a:p>
          <a:p>
            <a:r>
              <a:rPr lang="nl-NL"/>
              <a:t>tegen antigenen</a:t>
            </a:r>
          </a:p>
          <a:p>
            <a:endParaRPr lang="nl-NL"/>
          </a:p>
          <a:p>
            <a:r>
              <a:rPr lang="nl-NL">
                <a:solidFill>
                  <a:srgbClr val="FF0000"/>
                </a:solidFill>
              </a:rPr>
              <a:t>B-Lymfocyten:</a:t>
            </a:r>
          </a:p>
          <a:p>
            <a:r>
              <a:rPr lang="nl-NL"/>
              <a:t>Ontwikkelen zich uit de stamcellen</a:t>
            </a:r>
          </a:p>
          <a:p>
            <a:r>
              <a:rPr lang="nl-NL"/>
              <a:t>van het </a:t>
            </a:r>
            <a:r>
              <a:rPr lang="nl-NL" b="1">
                <a:solidFill>
                  <a:srgbClr val="FF0000"/>
                </a:solidFill>
              </a:rPr>
              <a:t>B</a:t>
            </a:r>
            <a:r>
              <a:rPr lang="nl-NL"/>
              <a:t>eenmerg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afweerbiodatagoe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5286375" cy="684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156</Words>
  <Application>Microsoft Office PowerPoint</Application>
  <PresentationFormat>Diavoorstelling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Afweersysteem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Jarco Smeenk</dc:creator>
  <cp:lastModifiedBy>Rob Tervoert</cp:lastModifiedBy>
  <cp:revision>30</cp:revision>
  <dcterms:created xsi:type="dcterms:W3CDTF">2009-03-16T17:24:25Z</dcterms:created>
  <dcterms:modified xsi:type="dcterms:W3CDTF">2015-01-29T13:08:39Z</dcterms:modified>
</cp:coreProperties>
</file>