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56" r:id="rId4"/>
    <p:sldId id="266" r:id="rId5"/>
    <p:sldId id="259" r:id="rId6"/>
    <p:sldId id="268" r:id="rId7"/>
    <p:sldId id="260" r:id="rId8"/>
    <p:sldId id="269" r:id="rId9"/>
    <p:sldId id="270" r:id="rId10"/>
    <p:sldId id="267" r:id="rId11"/>
    <p:sldId id="263" r:id="rId12"/>
    <p:sldId id="258" r:id="rId13"/>
    <p:sldId id="261" r:id="rId14"/>
    <p:sldId id="264" r:id="rId15"/>
    <p:sldId id="265" r:id="rId16"/>
  </p:sldIdLst>
  <p:sldSz cx="9144000" cy="6858000" type="screen4x3"/>
  <p:notesSz cx="6858000" cy="9144000"/>
  <p:custDataLst>
    <p:tags r:id="rId17"/>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4" autoAdjust="0"/>
    <p:restoredTop sz="94660"/>
  </p:normalViewPr>
  <p:slideViewPr>
    <p:cSldViewPr>
      <p:cViewPr varScale="1">
        <p:scale>
          <a:sx n="107" d="100"/>
          <a:sy n="107" d="100"/>
        </p:scale>
        <p:origin x="-113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C0A74C8E-6A06-48A4-A14A-C8430895263F}" type="datetimeFigureOut">
              <a:rPr lang="nl-NL" smtClean="0"/>
              <a:t>23-1-2013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54363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A74C8E-6A06-48A4-A14A-C8430895263F}" type="datetimeFigureOut">
              <a:rPr lang="nl-NL" smtClean="0"/>
              <a:t>23-1-2013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1613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A74C8E-6A06-48A4-A14A-C8430895263F}" type="datetimeFigureOut">
              <a:rPr lang="nl-NL" smtClean="0"/>
              <a:t>23-1-2013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29361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A74C8E-6A06-48A4-A14A-C8430895263F}" type="datetimeFigureOut">
              <a:rPr lang="nl-NL" smtClean="0"/>
              <a:t>23-1-2013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423624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0A74C8E-6A06-48A4-A14A-C8430895263F}" type="datetimeFigureOut">
              <a:rPr lang="nl-NL" smtClean="0"/>
              <a:t>23-1-2013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352317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0A74C8E-6A06-48A4-A14A-C8430895263F}" type="datetimeFigureOut">
              <a:rPr lang="nl-NL" smtClean="0"/>
              <a:t>23-1-2013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97781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0A74C8E-6A06-48A4-A14A-C8430895263F}" type="datetimeFigureOut">
              <a:rPr lang="nl-NL" smtClean="0"/>
              <a:t>23-1-2013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353051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0A74C8E-6A06-48A4-A14A-C8430895263F}" type="datetimeFigureOut">
              <a:rPr lang="nl-NL" smtClean="0"/>
              <a:t>23-1-2013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20749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A74C8E-6A06-48A4-A14A-C8430895263F}" type="datetimeFigureOut">
              <a:rPr lang="nl-NL" smtClean="0"/>
              <a:t>23-1-2013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197034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A74C8E-6A06-48A4-A14A-C8430895263F}" type="datetimeFigureOut">
              <a:rPr lang="nl-NL" smtClean="0"/>
              <a:t>23-1-2013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27049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A74C8E-6A06-48A4-A14A-C8430895263F}" type="datetimeFigureOut">
              <a:rPr lang="nl-NL" smtClean="0"/>
              <a:t>23-1-2013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5EAB7D2-625F-4750-B255-1640E8EDB807}" type="slidenum">
              <a:rPr lang="nl-NL" smtClean="0"/>
              <a:t>‹nr.›</a:t>
            </a:fld>
            <a:endParaRPr lang="nl-NL"/>
          </a:p>
        </p:txBody>
      </p:sp>
    </p:spTree>
    <p:extLst>
      <p:ext uri="{BB962C8B-B14F-4D97-AF65-F5344CB8AC3E}">
        <p14:creationId xmlns:p14="http://schemas.microsoft.com/office/powerpoint/2010/main" val="28208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74C8E-6A06-48A4-A14A-C8430895263F}" type="datetimeFigureOut">
              <a:rPr lang="nl-NL" smtClean="0"/>
              <a:t>23-1-2013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AB7D2-625F-4750-B255-1640E8EDB807}" type="slidenum">
              <a:rPr lang="nl-NL" smtClean="0"/>
              <a:t>‹nr.›</a:t>
            </a:fld>
            <a:endParaRPr lang="nl-NL"/>
          </a:p>
        </p:txBody>
      </p:sp>
    </p:spTree>
    <p:extLst>
      <p:ext uri="{BB962C8B-B14F-4D97-AF65-F5344CB8AC3E}">
        <p14:creationId xmlns:p14="http://schemas.microsoft.com/office/powerpoint/2010/main" val="351733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hyperlink" Target="http://www.bioplek.org/animaties/bloed/stolling.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biodesk.nl/bloed/samenstelling_bloed.swf"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upload.wikimedia.org/wikipedia/commons/5/51/Bloodplasma-nl.svg"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upload.wikimedia.org/wikipedia/commons/b/bb/Blood_donation_-_photo_of_arm.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nos.nl/video/441389-hamilton-legt-werking-bloeddoping-uit.html"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2050" name="Picture 2" descr="http://postmediamontreal.files.wordpress.com/2012/10/uci-armstrong-cyc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09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9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Natuurlijke</a:t>
            </a:r>
            <a:r>
              <a:rPr lang="en-US" dirty="0" smtClean="0"/>
              <a:t> </a:t>
            </a:r>
            <a:r>
              <a:rPr lang="en-US" dirty="0" err="1" smtClean="0"/>
              <a:t>manier</a:t>
            </a:r>
            <a:r>
              <a:rPr lang="en-US" dirty="0" smtClean="0"/>
              <a:t> </a:t>
            </a:r>
            <a:r>
              <a:rPr lang="en-US" dirty="0" err="1" smtClean="0"/>
              <a:t>hematocriet</a:t>
            </a:r>
            <a:r>
              <a:rPr lang="en-US" dirty="0" smtClean="0"/>
              <a:t> </a:t>
            </a:r>
            <a:r>
              <a:rPr lang="en-US" dirty="0" err="1" smtClean="0"/>
              <a:t>verhogen</a:t>
            </a:r>
            <a:r>
              <a:rPr lang="en-US" dirty="0" smtClean="0"/>
              <a:t>?</a:t>
            </a:r>
            <a:endParaRPr lang="nl-NL" dirty="0"/>
          </a:p>
        </p:txBody>
      </p:sp>
      <p:pic>
        <p:nvPicPr>
          <p:cNvPr id="7170" name="Picture 2" descr="http://wielrennen.startpagina.nl/prikbord/addon.php?3313,module=embed_images,url=http%3A%2F%2Fborntobeelite.com%2Fwp-content%2Fuploads%2F2008%2F08%2Fcat-150-portable-t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944" y="2234705"/>
            <a:ext cx="42386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hoogtetraining.nl/bcatshop/upload/65Wat_doet_hoogtestage_Maarten_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8" y="1484784"/>
            <a:ext cx="4809054" cy="532859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hoogtetraining.nl/bcatshop/upload/67Schematische_opstell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5229200"/>
            <a:ext cx="480053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2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fade">
                                      <p:cBhvr>
                                        <p:cTn id="19" dur="1000"/>
                                        <p:tgtEl>
                                          <p:spTgt spid="7174"/>
                                        </p:tgtEl>
                                      </p:cBhvr>
                                    </p:animEffect>
                                    <p:anim calcmode="lin" valueType="num">
                                      <p:cBhvr>
                                        <p:cTn id="20" dur="1000" fill="hold"/>
                                        <p:tgtEl>
                                          <p:spTgt spid="7174"/>
                                        </p:tgtEl>
                                        <p:attrNameLst>
                                          <p:attrName>ppt_x</p:attrName>
                                        </p:attrNameLst>
                                      </p:cBhvr>
                                      <p:tavLst>
                                        <p:tav tm="0">
                                          <p:val>
                                            <p:strVal val="#ppt_x"/>
                                          </p:val>
                                        </p:tav>
                                        <p:tav tm="100000">
                                          <p:val>
                                            <p:strVal val="#ppt_x"/>
                                          </p:val>
                                        </p:tav>
                                      </p:tavLst>
                                    </p:anim>
                                    <p:anim calcmode="lin" valueType="num">
                                      <p:cBhvr>
                                        <p:cTn id="21"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5122" name="Picture 2" descr="https://lh5.googleusercontent.com/-VUHtdzkg5bw/TYY3q1knCUI/AAAAAAAACAg/u8SeJiHb0Nk/s1600/Screen+shot+2011-03-20+at+7.18.00+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888612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215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563888" y="116632"/>
            <a:ext cx="6400800" cy="1752600"/>
          </a:xfrm>
        </p:spPr>
        <p:txBody>
          <a:bodyPr/>
          <a:lstStyle/>
          <a:p>
            <a:r>
              <a:rPr lang="en-US" dirty="0" err="1" smtClean="0"/>
              <a:t>Bloedstolling</a:t>
            </a:r>
            <a:endParaRPr lang="nl-NL" dirty="0"/>
          </a:p>
        </p:txBody>
      </p:sp>
      <p:pic>
        <p:nvPicPr>
          <p:cNvPr id="11268" name="Picture 4" descr="http://epicriding.com/wp-content/uploads/2010/05/100520_armstrong_crash_620_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447706" cy="3515123"/>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07504" y="3717032"/>
            <a:ext cx="8712968" cy="3139321"/>
          </a:xfrm>
          <a:prstGeom prst="rect">
            <a:avLst/>
          </a:prstGeom>
          <a:noFill/>
        </p:spPr>
        <p:txBody>
          <a:bodyPr wrap="square" rtlCol="0">
            <a:spAutoFit/>
          </a:bodyPr>
          <a:lstStyle/>
          <a:p>
            <a:r>
              <a:rPr lang="en-US" dirty="0" smtClean="0"/>
              <a:t>Armstrong is </a:t>
            </a:r>
            <a:r>
              <a:rPr lang="en-US" dirty="0" err="1" smtClean="0"/>
              <a:t>gevallen</a:t>
            </a:r>
            <a:r>
              <a:rPr lang="en-US" dirty="0" smtClean="0"/>
              <a:t> en </a:t>
            </a:r>
            <a:r>
              <a:rPr lang="en-US" dirty="0" err="1" smtClean="0"/>
              <a:t>loopt</a:t>
            </a:r>
            <a:r>
              <a:rPr lang="en-US" dirty="0" smtClean="0"/>
              <a:t> </a:t>
            </a:r>
            <a:r>
              <a:rPr lang="en-US" dirty="0" err="1" smtClean="0"/>
              <a:t>een</a:t>
            </a:r>
            <a:r>
              <a:rPr lang="en-US" dirty="0" smtClean="0"/>
              <a:t> </a:t>
            </a:r>
            <a:r>
              <a:rPr lang="en-US" dirty="0" err="1" smtClean="0"/>
              <a:t>flinke</a:t>
            </a:r>
            <a:r>
              <a:rPr lang="en-US" dirty="0" smtClean="0"/>
              <a:t> (</a:t>
            </a:r>
            <a:r>
              <a:rPr lang="en-US" dirty="0" err="1" smtClean="0"/>
              <a:t>schaaf</a:t>
            </a:r>
            <a:r>
              <a:rPr lang="en-US" dirty="0" smtClean="0"/>
              <a:t>) </a:t>
            </a:r>
            <a:r>
              <a:rPr lang="en-US" dirty="0" err="1" smtClean="0"/>
              <a:t>wond</a:t>
            </a:r>
            <a:r>
              <a:rPr lang="en-US" dirty="0" smtClean="0"/>
              <a:t> op. </a:t>
            </a:r>
          </a:p>
          <a:p>
            <a:endParaRPr lang="en-US" dirty="0"/>
          </a:p>
          <a:p>
            <a:r>
              <a:rPr lang="en-US" dirty="0" smtClean="0"/>
              <a:t>Leg </a:t>
            </a:r>
            <a:r>
              <a:rPr lang="en-US" dirty="0" err="1" smtClean="0"/>
              <a:t>uit</a:t>
            </a:r>
            <a:r>
              <a:rPr lang="en-US" dirty="0" smtClean="0"/>
              <a:t> </a:t>
            </a:r>
            <a:r>
              <a:rPr lang="en-US" dirty="0" err="1" smtClean="0"/>
              <a:t>wat</a:t>
            </a:r>
            <a:r>
              <a:rPr lang="en-US" dirty="0" smtClean="0"/>
              <a:t> </a:t>
            </a:r>
            <a:r>
              <a:rPr lang="en-US" dirty="0" err="1" smtClean="0"/>
              <a:t>er</a:t>
            </a:r>
            <a:r>
              <a:rPr lang="en-US" dirty="0" smtClean="0"/>
              <a:t> </a:t>
            </a:r>
            <a:r>
              <a:rPr lang="en-US" dirty="0" err="1" smtClean="0"/>
              <a:t>precies</a:t>
            </a:r>
            <a:r>
              <a:rPr lang="en-US" dirty="0" smtClean="0"/>
              <a:t> </a:t>
            </a:r>
            <a:r>
              <a:rPr lang="en-US" dirty="0" err="1" smtClean="0"/>
              <a:t>gebeurt</a:t>
            </a:r>
            <a:r>
              <a:rPr lang="en-US" dirty="0" smtClean="0"/>
              <a:t> </a:t>
            </a:r>
            <a:r>
              <a:rPr lang="en-US" dirty="0" err="1" smtClean="0"/>
              <a:t>tijdens</a:t>
            </a:r>
            <a:r>
              <a:rPr lang="en-US" dirty="0" smtClean="0"/>
              <a:t> de </a:t>
            </a:r>
            <a:r>
              <a:rPr lang="en-US" dirty="0" err="1" smtClean="0"/>
              <a:t>bloedstolling</a:t>
            </a:r>
            <a:r>
              <a:rPr lang="en-US" dirty="0" smtClean="0"/>
              <a:t>.</a:t>
            </a:r>
          </a:p>
          <a:p>
            <a:endParaRPr lang="en-US" dirty="0"/>
          </a:p>
          <a:p>
            <a:r>
              <a:rPr lang="en-US" dirty="0" err="1" smtClean="0"/>
              <a:t>Gebruik</a:t>
            </a:r>
            <a:r>
              <a:rPr lang="en-US" dirty="0" smtClean="0"/>
              <a:t> in elk </a:t>
            </a:r>
            <a:r>
              <a:rPr lang="en-US" dirty="0" err="1" smtClean="0"/>
              <a:t>geval</a:t>
            </a:r>
            <a:r>
              <a:rPr lang="en-US" dirty="0" smtClean="0"/>
              <a:t> de </a:t>
            </a:r>
            <a:r>
              <a:rPr lang="en-US" dirty="0" err="1" smtClean="0"/>
              <a:t>volgende</a:t>
            </a:r>
            <a:r>
              <a:rPr lang="en-US" dirty="0" smtClean="0"/>
              <a:t> </a:t>
            </a:r>
            <a:r>
              <a:rPr lang="en-US" dirty="0" err="1" smtClean="0"/>
              <a:t>termen</a:t>
            </a:r>
            <a:r>
              <a:rPr lang="en-US" dirty="0" smtClean="0"/>
              <a:t>:</a:t>
            </a:r>
          </a:p>
          <a:p>
            <a:pPr marL="285750" indent="-285750">
              <a:buFontTx/>
              <a:buChar char="-"/>
            </a:pPr>
            <a:r>
              <a:rPr lang="en-US" dirty="0" err="1" smtClean="0">
                <a:solidFill>
                  <a:srgbClr val="C00000"/>
                </a:solidFill>
              </a:rPr>
              <a:t>Fibrine</a:t>
            </a:r>
            <a:endParaRPr lang="en-US" dirty="0" smtClean="0">
              <a:solidFill>
                <a:srgbClr val="C00000"/>
              </a:solidFill>
            </a:endParaRPr>
          </a:p>
          <a:p>
            <a:pPr marL="285750" indent="-285750">
              <a:buFontTx/>
              <a:buChar char="-"/>
            </a:pPr>
            <a:r>
              <a:rPr lang="en-US" dirty="0" err="1" smtClean="0">
                <a:solidFill>
                  <a:srgbClr val="C00000"/>
                </a:solidFill>
              </a:rPr>
              <a:t>Fibrinogeen</a:t>
            </a:r>
            <a:endParaRPr lang="en-US" dirty="0" smtClean="0">
              <a:solidFill>
                <a:srgbClr val="C00000"/>
              </a:solidFill>
            </a:endParaRPr>
          </a:p>
          <a:p>
            <a:pPr marL="285750" indent="-285750">
              <a:buFontTx/>
              <a:buChar char="-"/>
            </a:pPr>
            <a:r>
              <a:rPr lang="en-US" dirty="0" err="1" smtClean="0">
                <a:solidFill>
                  <a:srgbClr val="C00000"/>
                </a:solidFill>
              </a:rPr>
              <a:t>Bloedplaatjes</a:t>
            </a:r>
            <a:endParaRPr lang="en-US" dirty="0" smtClean="0">
              <a:solidFill>
                <a:srgbClr val="C00000"/>
              </a:solidFill>
            </a:endParaRPr>
          </a:p>
          <a:p>
            <a:pPr marL="285750" indent="-285750">
              <a:buFontTx/>
              <a:buChar char="-"/>
            </a:pPr>
            <a:r>
              <a:rPr lang="en-US" dirty="0" err="1" smtClean="0">
                <a:solidFill>
                  <a:srgbClr val="C00000"/>
                </a:solidFill>
              </a:rPr>
              <a:t>Stollingsfactoren</a:t>
            </a:r>
            <a:endParaRPr lang="en-US" dirty="0" smtClean="0">
              <a:solidFill>
                <a:srgbClr val="C00000"/>
              </a:solidFill>
            </a:endParaRPr>
          </a:p>
          <a:p>
            <a:pPr marL="285750" indent="-285750">
              <a:buFontTx/>
              <a:buChar char="-"/>
            </a:pPr>
            <a:r>
              <a:rPr lang="en-US" dirty="0" err="1" smtClean="0">
                <a:solidFill>
                  <a:srgbClr val="C00000"/>
                </a:solidFill>
              </a:rPr>
              <a:t>Bloedstolsel</a:t>
            </a:r>
            <a:endParaRPr lang="en-US" dirty="0" smtClean="0">
              <a:solidFill>
                <a:srgbClr val="C00000"/>
              </a:solidFill>
            </a:endParaRPr>
          </a:p>
          <a:p>
            <a:endParaRPr lang="nl-NL" dirty="0"/>
          </a:p>
        </p:txBody>
      </p:sp>
      <p:pic>
        <p:nvPicPr>
          <p:cNvPr id="11270" name="Picture 6" descr="http://static.flickr.com/102/291695755_1089c6c3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83483"/>
            <a:ext cx="3264363"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825552" y="6381328"/>
            <a:ext cx="6318448" cy="646331"/>
          </a:xfrm>
          <a:prstGeom prst="rect">
            <a:avLst/>
          </a:prstGeom>
        </p:spPr>
        <p:txBody>
          <a:bodyPr wrap="square">
            <a:spAutoFit/>
          </a:bodyPr>
          <a:lstStyle/>
          <a:p>
            <a:r>
              <a:rPr lang="nl-NL" dirty="0">
                <a:hlinkClick r:id="rId4"/>
              </a:rPr>
              <a:t>http://</a:t>
            </a:r>
            <a:r>
              <a:rPr lang="nl-NL" dirty="0" smtClean="0">
                <a:hlinkClick r:id="rId4"/>
              </a:rPr>
              <a:t>www.bioplek.org/animaties/bloed/stolling.html#Scene_1</a:t>
            </a:r>
            <a:endParaRPr lang="nl-NL" dirty="0" smtClean="0"/>
          </a:p>
          <a:p>
            <a:endParaRPr lang="nl-NL" dirty="0"/>
          </a:p>
        </p:txBody>
      </p:sp>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331640" y="4797152"/>
            <a:ext cx="6400800" cy="1752600"/>
          </a:xfrm>
        </p:spPr>
        <p:txBody>
          <a:bodyPr>
            <a:normAutofit fontScale="92500"/>
          </a:bodyPr>
          <a:lstStyle/>
          <a:p>
            <a:r>
              <a:rPr lang="en-US" dirty="0" smtClean="0"/>
              <a:t>Lance </a:t>
            </a:r>
            <a:r>
              <a:rPr lang="en-US" dirty="0" err="1" smtClean="0"/>
              <a:t>wil</a:t>
            </a:r>
            <a:r>
              <a:rPr lang="en-US" dirty="0" smtClean="0"/>
              <a:t> </a:t>
            </a:r>
            <a:r>
              <a:rPr lang="en-US" dirty="0" err="1" smtClean="0"/>
              <a:t>toch</a:t>
            </a:r>
            <a:r>
              <a:rPr lang="en-US" dirty="0" smtClean="0"/>
              <a:t> </a:t>
            </a:r>
            <a:r>
              <a:rPr lang="en-US" dirty="0" err="1" smtClean="0"/>
              <a:t>eerlijk</a:t>
            </a:r>
            <a:r>
              <a:rPr lang="en-US" dirty="0" smtClean="0"/>
              <a:t> </a:t>
            </a:r>
            <a:r>
              <a:rPr lang="en-US" dirty="0" err="1" smtClean="0"/>
              <a:t>winnen</a:t>
            </a:r>
            <a:r>
              <a:rPr lang="en-US" dirty="0" smtClean="0"/>
              <a:t> en </a:t>
            </a:r>
            <a:r>
              <a:rPr lang="en-US" dirty="0" err="1" smtClean="0"/>
              <a:t>besluit</a:t>
            </a:r>
            <a:r>
              <a:rPr lang="en-US" dirty="0" smtClean="0"/>
              <a:t> </a:t>
            </a:r>
            <a:r>
              <a:rPr lang="en-US" dirty="0" err="1" smtClean="0"/>
              <a:t>nog</a:t>
            </a:r>
            <a:r>
              <a:rPr lang="en-US" dirty="0" smtClean="0"/>
              <a:t> harder </a:t>
            </a:r>
            <a:r>
              <a:rPr lang="en-US" dirty="0" err="1" smtClean="0"/>
              <a:t>te</a:t>
            </a:r>
            <a:r>
              <a:rPr lang="en-US" dirty="0" smtClean="0"/>
              <a:t> </a:t>
            </a:r>
            <a:r>
              <a:rPr lang="en-US" dirty="0" err="1" smtClean="0"/>
              <a:t>gaan</a:t>
            </a:r>
            <a:r>
              <a:rPr lang="en-US" dirty="0" smtClean="0"/>
              <a:t> </a:t>
            </a:r>
            <a:r>
              <a:rPr lang="en-US" dirty="0" err="1" smtClean="0"/>
              <a:t>trainen</a:t>
            </a:r>
            <a:r>
              <a:rPr lang="en-US" dirty="0" smtClean="0"/>
              <a:t>. </a:t>
            </a:r>
            <a:r>
              <a:rPr lang="en-US" dirty="0" err="1" smtClean="0"/>
              <a:t>Wat</a:t>
            </a:r>
            <a:r>
              <a:rPr lang="en-US" dirty="0" smtClean="0"/>
              <a:t> </a:t>
            </a:r>
            <a:r>
              <a:rPr lang="en-US" dirty="0" err="1" smtClean="0"/>
              <a:t>gebeurt</a:t>
            </a:r>
            <a:r>
              <a:rPr lang="en-US" dirty="0" smtClean="0"/>
              <a:t> </a:t>
            </a:r>
            <a:r>
              <a:rPr lang="en-US" dirty="0" err="1" smtClean="0"/>
              <a:t>er</a:t>
            </a:r>
            <a:r>
              <a:rPr lang="en-US" dirty="0" smtClean="0"/>
              <a:t> in je </a:t>
            </a:r>
            <a:r>
              <a:rPr lang="en-US" dirty="0" err="1" smtClean="0"/>
              <a:t>lijf</a:t>
            </a:r>
            <a:r>
              <a:rPr lang="en-US" dirty="0" smtClean="0"/>
              <a:t> met </a:t>
            </a:r>
            <a:r>
              <a:rPr lang="en-US" dirty="0" err="1" smtClean="0"/>
              <a:t>duurtraining</a:t>
            </a:r>
            <a:r>
              <a:rPr lang="en-US" dirty="0" smtClean="0"/>
              <a:t>?</a:t>
            </a:r>
            <a:endParaRPr lang="nl-NL" dirty="0"/>
          </a:p>
        </p:txBody>
      </p:sp>
      <p:pic>
        <p:nvPicPr>
          <p:cNvPr id="8196" name="Picture 4" descr="http://i.cdn.turner.com/si/multimedia/photo_gallery/0907/cycling.tour.de.france.scenes/images/lance-armstron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21265"/>
            <a:ext cx="6195415" cy="424383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img2.timeinc.net/people/i/2006/startracks/060724/matthew_mcconaugh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895" y="121265"/>
            <a:ext cx="3182879" cy="424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42875"/>
            <a:ext cx="8229600" cy="1143000"/>
          </a:xfrm>
        </p:spPr>
        <p:txBody>
          <a:bodyPr rtlCol="0">
            <a:normAutofit/>
          </a:bodyPr>
          <a:lstStyle/>
          <a:p>
            <a:pPr fontAlgn="auto">
              <a:spcAft>
                <a:spcPts val="0"/>
              </a:spcAft>
              <a:defRPr/>
            </a:pPr>
            <a:r>
              <a:rPr lang="nl-NL" dirty="0" smtClean="0">
                <a:solidFill>
                  <a:srgbClr val="C00000"/>
                </a:solidFill>
              </a:rPr>
              <a:t>Kracht &lt;&gt; Uithoudingsvermogen</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28688"/>
            <a:ext cx="19097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928688"/>
            <a:ext cx="183991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2786063" y="1500188"/>
            <a:ext cx="33575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4" name="TextBox 8"/>
          <p:cNvSpPr txBox="1">
            <a:spLocks noChangeArrowheads="1"/>
          </p:cNvSpPr>
          <p:nvPr/>
        </p:nvSpPr>
        <p:spPr bwMode="auto">
          <a:xfrm>
            <a:off x="2357438" y="1071563"/>
            <a:ext cx="4370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NL" sz="1400"/>
              <a:t>Rood (aerobe vezels)                           Wit (anaerobe vezels)</a:t>
            </a:r>
          </a:p>
        </p:txBody>
      </p:sp>
      <p:pic>
        <p:nvPicPr>
          <p:cNvPr id="717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85938"/>
            <a:ext cx="560388"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1714500"/>
            <a:ext cx="44926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14500"/>
            <a:ext cx="5699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643063"/>
            <a:ext cx="69056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357188" y="3857625"/>
            <a:ext cx="12187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nl-NL" i="1"/>
              <a:t>Langdurige inspanning				Vermoeibaar</a:t>
            </a:r>
          </a:p>
          <a:p>
            <a:r>
              <a:rPr lang="nl-NL" i="1"/>
              <a:t>Steady state					Kracht / explosiviteit / snelheid</a:t>
            </a:r>
          </a:p>
          <a:p>
            <a:r>
              <a:rPr lang="nl-NL" i="1"/>
              <a:t>Vnl. vetzuurverbranding				Vnl. glucoseverbranding</a:t>
            </a:r>
          </a:p>
          <a:p>
            <a:r>
              <a:rPr lang="nl-NL" i="1"/>
              <a:t>Maximaal 1 motorneuron per 100 spiervezels		Maximaal 1 motorneuron per </a:t>
            </a:r>
          </a:p>
          <a:p>
            <a:r>
              <a:rPr lang="nl-NL" i="1"/>
              <a:t>						2000 spiervezels</a:t>
            </a:r>
          </a:p>
          <a:p>
            <a:r>
              <a:rPr lang="nl-NL" i="1"/>
              <a:t>Veel mitochondrien</a:t>
            </a:r>
          </a:p>
          <a:p>
            <a:r>
              <a:rPr lang="nl-NL" i="1"/>
              <a:t>Meer myoglobine</a:t>
            </a:r>
          </a:p>
          <a:p>
            <a:r>
              <a:rPr lang="nl-NL" i="1"/>
              <a:t>Goede haarvatenstelsel				Meer actine/myosine per vezel				</a:t>
            </a:r>
          </a:p>
        </p:txBody>
      </p:sp>
    </p:spTree>
    <p:extLst>
      <p:ext uri="{BB962C8B-B14F-4D97-AF65-F5344CB8AC3E}">
        <p14:creationId xmlns:p14="http://schemas.microsoft.com/office/powerpoint/2010/main" val="344609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654050"/>
          </a:xfrm>
        </p:spPr>
        <p:txBody>
          <a:bodyPr rtlCol="0">
            <a:normAutofit fontScale="90000"/>
          </a:bodyPr>
          <a:lstStyle/>
          <a:p>
            <a:pPr fontAlgn="auto">
              <a:spcAft>
                <a:spcPts val="0"/>
              </a:spcAft>
              <a:defRPr/>
            </a:pPr>
            <a:r>
              <a:rPr lang="nl-NL" b="1" dirty="0" smtClean="0">
                <a:solidFill>
                  <a:srgbClr val="C00000"/>
                </a:solidFill>
              </a:rPr>
              <a:t>Duurtraining</a:t>
            </a:r>
            <a:endParaRPr lang="nl-NL" b="1" dirty="0" smtClean="0">
              <a:solidFill>
                <a:srgbClr val="C00000"/>
              </a:solidFill>
            </a:endParaRPr>
          </a:p>
        </p:txBody>
      </p:sp>
      <p:sp>
        <p:nvSpPr>
          <p:cNvPr id="3" name="Content Placeholder 2"/>
          <p:cNvSpPr>
            <a:spLocks noGrp="1"/>
          </p:cNvSpPr>
          <p:nvPr>
            <p:ph idx="1"/>
          </p:nvPr>
        </p:nvSpPr>
        <p:spPr>
          <a:xfrm>
            <a:off x="428625" y="1260475"/>
            <a:ext cx="8229600" cy="4525963"/>
          </a:xfrm>
        </p:spPr>
        <p:txBody>
          <a:bodyPr rtlCol="0">
            <a:normAutofit fontScale="77500" lnSpcReduction="20000"/>
          </a:bodyPr>
          <a:lstStyle/>
          <a:p>
            <a:pPr fontAlgn="auto">
              <a:spcAft>
                <a:spcPts val="0"/>
              </a:spcAft>
              <a:buFont typeface="Arial" pitchFamily="34" charset="0"/>
              <a:buNone/>
              <a:defRPr/>
            </a:pPr>
            <a:r>
              <a:rPr lang="nl-NL" b="1" dirty="0" smtClean="0">
                <a:solidFill>
                  <a:srgbClr val="C00000"/>
                </a:solidFill>
              </a:rPr>
              <a:t>Spierverbetering</a:t>
            </a:r>
          </a:p>
          <a:p>
            <a:pPr fontAlgn="auto">
              <a:spcAft>
                <a:spcPts val="0"/>
              </a:spcAft>
              <a:defRPr/>
            </a:pPr>
            <a:r>
              <a:rPr lang="nl-NL" dirty="0" smtClean="0"/>
              <a:t>Meer kernen &amp; </a:t>
            </a:r>
            <a:r>
              <a:rPr lang="nl-NL" dirty="0" smtClean="0"/>
              <a:t>meer </a:t>
            </a:r>
            <a:r>
              <a:rPr lang="nl-NL" dirty="0" err="1" smtClean="0"/>
              <a:t>mitochondrien</a:t>
            </a:r>
            <a:r>
              <a:rPr lang="nl-NL" dirty="0" smtClean="0"/>
              <a:t> in spiervezel</a:t>
            </a:r>
          </a:p>
          <a:p>
            <a:pPr fontAlgn="auto">
              <a:spcAft>
                <a:spcPts val="0"/>
              </a:spcAft>
              <a:defRPr/>
            </a:pPr>
            <a:r>
              <a:rPr lang="en-US" dirty="0" err="1" smtClean="0"/>
              <a:t>Grotere</a:t>
            </a:r>
            <a:r>
              <a:rPr lang="en-US" dirty="0" smtClean="0"/>
              <a:t> </a:t>
            </a:r>
            <a:r>
              <a:rPr lang="en-US" dirty="0" err="1" smtClean="0"/>
              <a:t>longinhoud</a:t>
            </a:r>
            <a:endParaRPr lang="en-US" dirty="0" smtClean="0"/>
          </a:p>
          <a:p>
            <a:pPr fontAlgn="auto">
              <a:spcAft>
                <a:spcPts val="0"/>
              </a:spcAft>
              <a:defRPr/>
            </a:pPr>
            <a:r>
              <a:rPr lang="en-US" dirty="0" err="1" smtClean="0"/>
              <a:t>Sterker</a:t>
            </a:r>
            <a:r>
              <a:rPr lang="en-US" dirty="0" smtClean="0"/>
              <a:t> hart &gt; </a:t>
            </a:r>
            <a:r>
              <a:rPr lang="en-US" dirty="0" err="1" smtClean="0"/>
              <a:t>groter</a:t>
            </a:r>
            <a:r>
              <a:rPr lang="en-US" dirty="0" smtClean="0"/>
              <a:t> </a:t>
            </a:r>
            <a:r>
              <a:rPr lang="en-US" dirty="0" err="1" smtClean="0"/>
              <a:t>hartminuutvolume</a:t>
            </a:r>
            <a:endParaRPr lang="nl-NL" dirty="0" smtClean="0"/>
          </a:p>
          <a:p>
            <a:pPr fontAlgn="auto">
              <a:spcAft>
                <a:spcPts val="0"/>
              </a:spcAft>
              <a:defRPr/>
            </a:pPr>
            <a:r>
              <a:rPr lang="nl-NL" dirty="0" smtClean="0"/>
              <a:t>Beter haarvatenstelsel	</a:t>
            </a:r>
            <a:endParaRPr lang="nl-NL" dirty="0" smtClean="0"/>
          </a:p>
          <a:p>
            <a:pPr fontAlgn="auto">
              <a:spcAft>
                <a:spcPts val="0"/>
              </a:spcAft>
              <a:defRPr/>
            </a:pPr>
            <a:r>
              <a:rPr lang="nl-NL" dirty="0"/>
              <a:t>D</a:t>
            </a:r>
            <a:r>
              <a:rPr lang="nl-NL" dirty="0" smtClean="0"/>
              <a:t>uurtraining</a:t>
            </a:r>
            <a:r>
              <a:rPr lang="nl-NL" dirty="0" smtClean="0"/>
              <a:t>: meer rode </a:t>
            </a:r>
            <a:r>
              <a:rPr lang="nl-NL" dirty="0" smtClean="0"/>
              <a:t>vezels</a:t>
            </a:r>
          </a:p>
          <a:p>
            <a:pPr marL="0" indent="0" fontAlgn="auto">
              <a:spcAft>
                <a:spcPts val="0"/>
              </a:spcAft>
              <a:buNone/>
              <a:defRPr/>
            </a:pPr>
            <a:r>
              <a:rPr lang="nl-NL" dirty="0" smtClean="0"/>
              <a:t>			</a:t>
            </a:r>
          </a:p>
          <a:p>
            <a:pPr fontAlgn="auto">
              <a:spcAft>
                <a:spcPts val="0"/>
              </a:spcAft>
              <a:buFont typeface="Arial" pitchFamily="34" charset="0"/>
              <a:buNone/>
              <a:defRPr/>
            </a:pPr>
            <a:r>
              <a:rPr lang="nl-NL" b="1" dirty="0" smtClean="0">
                <a:solidFill>
                  <a:schemeClr val="accent3">
                    <a:lumMod val="50000"/>
                  </a:schemeClr>
                </a:solidFill>
              </a:rPr>
              <a:t>Biochemisch</a:t>
            </a:r>
          </a:p>
          <a:p>
            <a:pPr fontAlgn="auto">
              <a:spcAft>
                <a:spcPts val="0"/>
              </a:spcAft>
              <a:defRPr/>
            </a:pPr>
            <a:r>
              <a:rPr lang="nl-NL" dirty="0" smtClean="0"/>
              <a:t>Grotere </a:t>
            </a:r>
            <a:r>
              <a:rPr lang="nl-NL" dirty="0" smtClean="0"/>
              <a:t>glycogeenvoorraad in spier</a:t>
            </a:r>
            <a:r>
              <a:rPr lang="nl-NL" dirty="0" smtClean="0"/>
              <a:t>			</a:t>
            </a:r>
            <a:endParaRPr lang="nl-NL" dirty="0" smtClean="0"/>
          </a:p>
          <a:p>
            <a:pPr fontAlgn="auto">
              <a:spcAft>
                <a:spcPts val="0"/>
              </a:spcAft>
              <a:defRPr/>
            </a:pPr>
            <a:r>
              <a:rPr lang="nl-NL" dirty="0" smtClean="0"/>
              <a:t>Meer </a:t>
            </a:r>
            <a:r>
              <a:rPr lang="nl-NL" dirty="0" err="1" smtClean="0"/>
              <a:t>myoglobine</a:t>
            </a:r>
            <a:r>
              <a:rPr lang="nl-NL" dirty="0" smtClean="0"/>
              <a:t> in spieren</a:t>
            </a:r>
          </a:p>
          <a:p>
            <a:pPr fontAlgn="auto">
              <a:spcAft>
                <a:spcPts val="0"/>
              </a:spcAft>
              <a:defRPr/>
            </a:pPr>
            <a:r>
              <a:rPr lang="nl-NL" dirty="0" smtClean="0"/>
              <a:t>Meer </a:t>
            </a:r>
            <a:r>
              <a:rPr lang="nl-NL" dirty="0" smtClean="0"/>
              <a:t>oxidatieve </a:t>
            </a:r>
            <a:r>
              <a:rPr lang="nl-NL" dirty="0" smtClean="0"/>
              <a:t>enzymen in spiercellen</a:t>
            </a:r>
            <a:r>
              <a:rPr lang="nl-NL" dirty="0" smtClean="0"/>
              <a:t>				</a:t>
            </a:r>
          </a:p>
        </p:txBody>
      </p:sp>
    </p:spTree>
    <p:extLst>
      <p:ext uri="{BB962C8B-B14F-4D97-AF65-F5344CB8AC3E}">
        <p14:creationId xmlns:p14="http://schemas.microsoft.com/office/powerpoint/2010/main" val="266929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83568" y="3140968"/>
            <a:ext cx="8208912" cy="3024336"/>
          </a:xfrm>
        </p:spPr>
        <p:txBody>
          <a:bodyPr>
            <a:normAutofit fontScale="92500" lnSpcReduction="10000"/>
          </a:bodyPr>
          <a:lstStyle/>
          <a:p>
            <a:pPr algn="l"/>
            <a:r>
              <a:rPr lang="en-US" dirty="0" smtClean="0"/>
              <a:t>Lance Armstrong </a:t>
            </a:r>
            <a:r>
              <a:rPr lang="en-US" dirty="0" err="1" smtClean="0"/>
              <a:t>heeft</a:t>
            </a:r>
            <a:r>
              <a:rPr lang="en-US" dirty="0" smtClean="0"/>
              <a:t> </a:t>
            </a:r>
            <a:r>
              <a:rPr lang="en-US" dirty="0" err="1" smtClean="0"/>
              <a:t>toegegeven</a:t>
            </a:r>
            <a:r>
              <a:rPr lang="en-US" dirty="0" smtClean="0"/>
              <a:t> </a:t>
            </a:r>
            <a:r>
              <a:rPr lang="en-US" dirty="0" smtClean="0"/>
              <a:t>de doping </a:t>
            </a:r>
            <a:r>
              <a:rPr lang="en-US" dirty="0" smtClean="0"/>
              <a:t>EPO </a:t>
            </a:r>
            <a:r>
              <a:rPr lang="en-US" dirty="0" err="1" smtClean="0"/>
              <a:t>te</a:t>
            </a:r>
            <a:r>
              <a:rPr lang="en-US" dirty="0" smtClean="0"/>
              <a:t> </a:t>
            </a:r>
            <a:r>
              <a:rPr lang="en-US" dirty="0" err="1" smtClean="0"/>
              <a:t>hebben</a:t>
            </a:r>
            <a:r>
              <a:rPr lang="en-US" dirty="0" smtClean="0"/>
              <a:t> </a:t>
            </a:r>
            <a:r>
              <a:rPr lang="en-US" dirty="0" err="1" smtClean="0"/>
              <a:t>gebruikt</a:t>
            </a:r>
            <a:r>
              <a:rPr lang="en-US" dirty="0" smtClean="0"/>
              <a:t>.</a:t>
            </a:r>
          </a:p>
          <a:p>
            <a:pPr algn="l"/>
            <a:endParaRPr lang="en-US" dirty="0"/>
          </a:p>
          <a:p>
            <a:pPr algn="l"/>
            <a:r>
              <a:rPr lang="en-US" dirty="0" err="1" smtClean="0"/>
              <a:t>Zoek</a:t>
            </a:r>
            <a:r>
              <a:rPr lang="en-US" dirty="0" smtClean="0"/>
              <a:t> op in je </a:t>
            </a:r>
            <a:r>
              <a:rPr lang="en-US" dirty="0" err="1" smtClean="0"/>
              <a:t>boek</a:t>
            </a:r>
            <a:r>
              <a:rPr lang="en-US" dirty="0" smtClean="0"/>
              <a:t> / </a:t>
            </a:r>
            <a:r>
              <a:rPr lang="en-US" dirty="0" err="1" smtClean="0"/>
              <a:t>Biodata</a:t>
            </a:r>
            <a:r>
              <a:rPr lang="en-US" dirty="0" smtClean="0"/>
              <a:t>:</a:t>
            </a:r>
            <a:endParaRPr lang="en-US" dirty="0"/>
          </a:p>
          <a:p>
            <a:pPr marL="457200" indent="-457200" algn="l">
              <a:buFont typeface="Arial" pitchFamily="34" charset="0"/>
              <a:buChar char="•"/>
            </a:pPr>
            <a:r>
              <a:rPr lang="en-US" dirty="0" err="1" smtClean="0"/>
              <a:t>Wat</a:t>
            </a:r>
            <a:r>
              <a:rPr lang="en-US" dirty="0" smtClean="0"/>
              <a:t> is EPO </a:t>
            </a:r>
            <a:r>
              <a:rPr lang="en-US" dirty="0" err="1" smtClean="0"/>
              <a:t>precies</a:t>
            </a:r>
            <a:r>
              <a:rPr lang="en-US" dirty="0" smtClean="0"/>
              <a:t>? </a:t>
            </a:r>
            <a:endParaRPr lang="en-US" dirty="0" smtClean="0"/>
          </a:p>
          <a:p>
            <a:pPr marL="457200" indent="-457200" algn="l">
              <a:buFont typeface="Arial" pitchFamily="34" charset="0"/>
              <a:buChar char="•"/>
            </a:pPr>
            <a:r>
              <a:rPr lang="en-US" dirty="0" smtClean="0"/>
              <a:t>En </a:t>
            </a:r>
            <a:r>
              <a:rPr lang="en-US" dirty="0" err="1" smtClean="0"/>
              <a:t>welke</a:t>
            </a:r>
            <a:r>
              <a:rPr lang="en-US" dirty="0" smtClean="0"/>
              <a:t> </a:t>
            </a:r>
            <a:r>
              <a:rPr lang="en-US" dirty="0" err="1" smtClean="0"/>
              <a:t>uitwerking</a:t>
            </a:r>
            <a:r>
              <a:rPr lang="en-US" dirty="0" smtClean="0"/>
              <a:t> </a:t>
            </a:r>
            <a:r>
              <a:rPr lang="en-US" dirty="0" err="1" smtClean="0"/>
              <a:t>heeft</a:t>
            </a:r>
            <a:r>
              <a:rPr lang="en-US" dirty="0" smtClean="0"/>
              <a:t> het op het </a:t>
            </a:r>
            <a:r>
              <a:rPr lang="en-US" dirty="0" err="1" smtClean="0"/>
              <a:t>lichaam</a:t>
            </a:r>
            <a:r>
              <a:rPr lang="en-US" dirty="0" smtClean="0"/>
              <a:t>?</a:t>
            </a:r>
            <a:endParaRPr lang="nl-NL" dirty="0"/>
          </a:p>
        </p:txBody>
      </p:sp>
      <p:pic>
        <p:nvPicPr>
          <p:cNvPr id="2050" name="Picture 2" descr="http://www.comedyhuis.nl/archief/afbeeldingen/.formaat-476x1300/items-602-afbeeldin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72" y="188638"/>
            <a:ext cx="3333750" cy="2495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nr.nl/incoming/855727-1210/doping.jpg/ALTERNATES/i/do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631" y="188639"/>
            <a:ext cx="3720741" cy="24955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tatic0.volkskrant.nl/static/photo/2013/13/10/13/20130105085209/media_l_14743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2263431" cy="249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a:xfrm>
            <a:off x="755576" y="3933056"/>
            <a:ext cx="7776864" cy="1752600"/>
          </a:xfrm>
        </p:spPr>
        <p:txBody>
          <a:bodyPr/>
          <a:lstStyle/>
          <a:p>
            <a:pPr algn="l"/>
            <a:r>
              <a:rPr lang="en-US" dirty="0" err="1" smtClean="0"/>
              <a:t>Waarom</a:t>
            </a:r>
            <a:r>
              <a:rPr lang="en-US" dirty="0" smtClean="0"/>
              <a:t> </a:t>
            </a:r>
            <a:r>
              <a:rPr lang="en-US" dirty="0" err="1" smtClean="0"/>
              <a:t>moest</a:t>
            </a:r>
            <a:r>
              <a:rPr lang="en-US" dirty="0" smtClean="0"/>
              <a:t> Lance het </a:t>
            </a:r>
            <a:r>
              <a:rPr lang="en-US" dirty="0" err="1" smtClean="0"/>
              <a:t>hormoon</a:t>
            </a:r>
            <a:r>
              <a:rPr lang="en-US" dirty="0" smtClean="0"/>
              <a:t> EPO </a:t>
            </a:r>
            <a:r>
              <a:rPr lang="en-US" dirty="0" err="1" smtClean="0"/>
              <a:t>inspuiten</a:t>
            </a:r>
            <a:r>
              <a:rPr lang="en-US" dirty="0" smtClean="0"/>
              <a:t> en </a:t>
            </a:r>
            <a:r>
              <a:rPr lang="en-US" dirty="0" err="1" smtClean="0"/>
              <a:t>kon</a:t>
            </a:r>
            <a:r>
              <a:rPr lang="en-US" dirty="0" smtClean="0"/>
              <a:t> </a:t>
            </a:r>
            <a:r>
              <a:rPr lang="en-US" dirty="0" err="1" smtClean="0"/>
              <a:t>hij</a:t>
            </a:r>
            <a:r>
              <a:rPr lang="en-US" dirty="0" smtClean="0"/>
              <a:t> </a:t>
            </a:r>
            <a:r>
              <a:rPr lang="en-US" dirty="0" err="1" smtClean="0"/>
              <a:t>dit</a:t>
            </a:r>
            <a:r>
              <a:rPr lang="en-US" dirty="0" smtClean="0"/>
              <a:t> </a:t>
            </a:r>
            <a:r>
              <a:rPr lang="en-US" dirty="0" err="1" smtClean="0"/>
              <a:t>niet</a:t>
            </a:r>
            <a:r>
              <a:rPr lang="en-US" dirty="0" smtClean="0"/>
              <a:t> in </a:t>
            </a:r>
            <a:r>
              <a:rPr lang="en-US" dirty="0" err="1" smtClean="0"/>
              <a:t>pilvorm</a:t>
            </a:r>
            <a:r>
              <a:rPr lang="en-US" dirty="0" smtClean="0"/>
              <a:t> </a:t>
            </a:r>
            <a:r>
              <a:rPr lang="en-US" dirty="0" err="1" smtClean="0"/>
              <a:t>innemen</a:t>
            </a:r>
            <a:r>
              <a:rPr lang="en-US" dirty="0" smtClean="0"/>
              <a:t>?</a:t>
            </a:r>
            <a:endParaRPr lang="nl-NL" dirty="0"/>
          </a:p>
        </p:txBody>
      </p:sp>
      <p:pic>
        <p:nvPicPr>
          <p:cNvPr id="1026" name="Picture 2" descr="http://static3.demorgen.be/static/photo/2012/1/15/11/20121206115506/media_xl_5380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 y="0"/>
            <a:ext cx="6461634" cy="3645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SPu3THMbmDgwvls26plXgePTZdqcnvpVDnCRb8WSS5oVqXni8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058" y="0"/>
            <a:ext cx="2769086"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978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iologiepagina.nl/2en3/Bloedsomloop/Modules/Mod2%20Bloed/Bloed/atoe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86" y="711758"/>
            <a:ext cx="6220295" cy="4523851"/>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3657579" y="6381328"/>
            <a:ext cx="5454352" cy="646331"/>
          </a:xfrm>
          <a:prstGeom prst="rect">
            <a:avLst/>
          </a:prstGeom>
        </p:spPr>
        <p:txBody>
          <a:bodyPr wrap="square">
            <a:spAutoFit/>
          </a:bodyPr>
          <a:lstStyle/>
          <a:p>
            <a:r>
              <a:rPr lang="nl-NL" dirty="0">
                <a:hlinkClick r:id="rId3"/>
              </a:rPr>
              <a:t>http://</a:t>
            </a:r>
            <a:r>
              <a:rPr lang="nl-NL" dirty="0" smtClean="0">
                <a:hlinkClick r:id="rId3"/>
              </a:rPr>
              <a:t>www.biodesk.nl/bloed/samenstelling_bloed.swf</a:t>
            </a:r>
            <a:endParaRPr lang="nl-NL" dirty="0" smtClean="0"/>
          </a:p>
          <a:p>
            <a:endParaRPr lang="nl-NL" dirty="0"/>
          </a:p>
        </p:txBody>
      </p:sp>
      <p:sp>
        <p:nvSpPr>
          <p:cNvPr id="8" name="Ondertitel 2"/>
          <p:cNvSpPr txBox="1">
            <a:spLocks/>
          </p:cNvSpPr>
          <p:nvPr/>
        </p:nvSpPr>
        <p:spPr>
          <a:xfrm>
            <a:off x="1259632" y="116632"/>
            <a:ext cx="640080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solidFill>
                  <a:srgbClr val="C00000"/>
                </a:solidFill>
              </a:rPr>
              <a:t>Bloedonderzoek</a:t>
            </a:r>
            <a:r>
              <a:rPr lang="en-US" dirty="0" smtClean="0">
                <a:solidFill>
                  <a:srgbClr val="C00000"/>
                </a:solidFill>
              </a:rPr>
              <a:t> &amp; </a:t>
            </a:r>
            <a:r>
              <a:rPr lang="en-US" dirty="0" err="1" smtClean="0">
                <a:solidFill>
                  <a:srgbClr val="C00000"/>
                </a:solidFill>
              </a:rPr>
              <a:t>bloedcentrifuge</a:t>
            </a:r>
            <a:endParaRPr lang="nl-NL" dirty="0">
              <a:solidFill>
                <a:srgbClr val="C00000"/>
              </a:solidFill>
            </a:endParaRPr>
          </a:p>
        </p:txBody>
      </p:sp>
      <p:sp>
        <p:nvSpPr>
          <p:cNvPr id="10" name="Ondertitel 2"/>
          <p:cNvSpPr txBox="1">
            <a:spLocks/>
          </p:cNvSpPr>
          <p:nvPr/>
        </p:nvSpPr>
        <p:spPr>
          <a:xfrm>
            <a:off x="140048" y="5233387"/>
            <a:ext cx="8464400" cy="14647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smtClean="0"/>
              <a:t>Om </a:t>
            </a:r>
            <a:r>
              <a:rPr lang="en-US" sz="2400" dirty="0" err="1" smtClean="0"/>
              <a:t>afwijkende</a:t>
            </a:r>
            <a:r>
              <a:rPr lang="en-US" sz="2400" dirty="0" smtClean="0"/>
              <a:t> </a:t>
            </a:r>
            <a:r>
              <a:rPr lang="en-US" sz="2400" dirty="0" err="1" smtClean="0"/>
              <a:t>bloedwaardes</a:t>
            </a:r>
            <a:r>
              <a:rPr lang="en-US" sz="2400" dirty="0" smtClean="0"/>
              <a:t> </a:t>
            </a:r>
            <a:r>
              <a:rPr lang="en-US" sz="2400" dirty="0" err="1" smtClean="0"/>
              <a:t>te</a:t>
            </a:r>
            <a:r>
              <a:rPr lang="en-US" sz="2400" dirty="0" smtClean="0"/>
              <a:t> </a:t>
            </a:r>
            <a:r>
              <a:rPr lang="en-US" sz="2400" dirty="0" err="1" smtClean="0"/>
              <a:t>vinden</a:t>
            </a:r>
            <a:r>
              <a:rPr lang="en-US" sz="2400" dirty="0" smtClean="0"/>
              <a:t> </a:t>
            </a:r>
            <a:r>
              <a:rPr lang="en-US" sz="2400" dirty="0" err="1" smtClean="0"/>
              <a:t>wordt</a:t>
            </a:r>
            <a:r>
              <a:rPr lang="en-US" sz="2400" dirty="0" smtClean="0"/>
              <a:t> </a:t>
            </a:r>
            <a:r>
              <a:rPr lang="en-US" sz="2400" dirty="0" err="1" smtClean="0"/>
              <a:t>een</a:t>
            </a:r>
            <a:r>
              <a:rPr lang="en-US" sz="2400" dirty="0" smtClean="0"/>
              <a:t> </a:t>
            </a:r>
            <a:r>
              <a:rPr lang="en-US" sz="2400" dirty="0" err="1" smtClean="0"/>
              <a:t>bloedmonster</a:t>
            </a:r>
            <a:r>
              <a:rPr lang="en-US" sz="2400" dirty="0" smtClean="0"/>
              <a:t> </a:t>
            </a:r>
            <a:r>
              <a:rPr lang="en-US" sz="2400" dirty="0" err="1" smtClean="0"/>
              <a:t>gecentrifugeerd</a:t>
            </a:r>
            <a:r>
              <a:rPr lang="en-US" sz="2400" dirty="0" smtClean="0"/>
              <a:t>. Na centrifuge </a:t>
            </a:r>
            <a:r>
              <a:rPr lang="en-US" sz="2400" dirty="0" err="1" smtClean="0"/>
              <a:t>zijn</a:t>
            </a:r>
            <a:r>
              <a:rPr lang="en-US" sz="2400" dirty="0" smtClean="0"/>
              <a:t> </a:t>
            </a:r>
            <a:r>
              <a:rPr lang="en-US" sz="2400" dirty="0" err="1" smtClean="0"/>
              <a:t>verschillende</a:t>
            </a:r>
            <a:r>
              <a:rPr lang="en-US" sz="2400" dirty="0" smtClean="0"/>
              <a:t> </a:t>
            </a:r>
            <a:r>
              <a:rPr lang="en-US" sz="2400" dirty="0" err="1" smtClean="0"/>
              <a:t>bestandsdelen</a:t>
            </a:r>
            <a:r>
              <a:rPr lang="en-US" sz="2400" dirty="0" smtClean="0"/>
              <a:t> </a:t>
            </a:r>
            <a:r>
              <a:rPr lang="en-US" sz="2400" dirty="0" err="1" smtClean="0"/>
              <a:t>zichtbaar</a:t>
            </a:r>
            <a:r>
              <a:rPr lang="en-US" sz="2400" dirty="0" smtClean="0"/>
              <a:t>. </a:t>
            </a:r>
            <a:r>
              <a:rPr lang="en-US" sz="2400" dirty="0" err="1" smtClean="0"/>
              <a:t>Benoem</a:t>
            </a:r>
            <a:r>
              <a:rPr lang="en-US" sz="2400" dirty="0" smtClean="0"/>
              <a:t> </a:t>
            </a:r>
            <a:r>
              <a:rPr lang="en-US" sz="2400" dirty="0" err="1" smtClean="0"/>
              <a:t>laag</a:t>
            </a:r>
            <a:r>
              <a:rPr lang="en-US" sz="2400" dirty="0" smtClean="0"/>
              <a:t> 1 t/m 6</a:t>
            </a:r>
            <a:endParaRPr lang="nl-NL" sz="2400" dirty="0"/>
          </a:p>
        </p:txBody>
      </p:sp>
    </p:spTree>
    <p:extLst>
      <p:ext uri="{BB962C8B-B14F-4D97-AF65-F5344CB8AC3E}">
        <p14:creationId xmlns:p14="http://schemas.microsoft.com/office/powerpoint/2010/main" val="2819482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ile:Bloodplasma-nl.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321918"/>
            <a:ext cx="2648726" cy="353608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467544" y="188640"/>
            <a:ext cx="7992888" cy="3024336"/>
          </a:xfrm>
        </p:spPr>
        <p:txBody>
          <a:bodyPr>
            <a:normAutofit fontScale="90000"/>
          </a:bodyPr>
          <a:lstStyle/>
          <a:p>
            <a:pPr algn="l"/>
            <a:r>
              <a:rPr lang="nl-NL" sz="1800" dirty="0" smtClean="0">
                <a:solidFill>
                  <a:schemeClr val="bg1">
                    <a:lumMod val="50000"/>
                  </a:schemeClr>
                </a:solidFill>
              </a:rPr>
              <a:t>De </a:t>
            </a:r>
            <a:r>
              <a:rPr lang="nl-NL" sz="1800" dirty="0" err="1" smtClean="0">
                <a:solidFill>
                  <a:schemeClr val="bg1">
                    <a:lumMod val="50000"/>
                  </a:schemeClr>
                </a:solidFill>
              </a:rPr>
              <a:t>hematocrietwaarde</a:t>
            </a:r>
            <a:r>
              <a:rPr lang="nl-NL" sz="1800" dirty="0" smtClean="0">
                <a:solidFill>
                  <a:schemeClr val="bg1">
                    <a:lumMod val="50000"/>
                  </a:schemeClr>
                </a:solidFill>
              </a:rPr>
              <a:t> zegt iets over de verhouding </a:t>
            </a:r>
            <a:r>
              <a:rPr lang="nl-NL" sz="1800" dirty="0" smtClean="0">
                <a:solidFill>
                  <a:schemeClr val="bg1">
                    <a:lumMod val="50000"/>
                  </a:schemeClr>
                </a:solidFill>
              </a:rPr>
              <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rgbClr val="C00000"/>
                </a:solidFill>
              </a:rPr>
              <a:t>rode bloedcellen : </a:t>
            </a:r>
            <a:r>
              <a:rPr lang="nl-NL" sz="1800" dirty="0" smtClean="0">
                <a:solidFill>
                  <a:srgbClr val="C00000"/>
                </a:solidFill>
              </a:rPr>
              <a:t>bloedplasma. </a:t>
            </a:r>
            <a:r>
              <a:rPr lang="nl-NL" sz="1800" dirty="0" smtClean="0">
                <a:solidFill>
                  <a:schemeClr val="bg1">
                    <a:lumMod val="50000"/>
                  </a:schemeClr>
                </a:solidFill>
              </a:rPr>
              <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chemeClr val="bg1">
                    <a:lumMod val="50000"/>
                  </a:schemeClr>
                </a:solidFill>
              </a:rPr>
              <a:t>Wanneer </a:t>
            </a:r>
            <a:r>
              <a:rPr lang="nl-NL" sz="1800" dirty="0" smtClean="0">
                <a:solidFill>
                  <a:schemeClr val="bg1">
                    <a:lumMod val="50000"/>
                  </a:schemeClr>
                </a:solidFill>
              </a:rPr>
              <a:t>deze </a:t>
            </a:r>
            <a:r>
              <a:rPr lang="nl-NL" sz="1800" dirty="0" err="1" smtClean="0">
                <a:solidFill>
                  <a:schemeClr val="bg1">
                    <a:lumMod val="50000"/>
                  </a:schemeClr>
                </a:solidFill>
              </a:rPr>
              <a:t>hematocrietwaarde</a:t>
            </a:r>
            <a:r>
              <a:rPr lang="nl-NL" sz="1800" dirty="0" smtClean="0">
                <a:solidFill>
                  <a:schemeClr val="bg1">
                    <a:lumMod val="50000"/>
                  </a:schemeClr>
                </a:solidFill>
              </a:rPr>
              <a:t> te hoog is, is de kans op ziektes als trombose sterk vergroot.</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chemeClr val="bg1">
                    <a:lumMod val="50000"/>
                  </a:schemeClr>
                </a:solidFill>
              </a:rPr>
              <a:t>1) Door welke oorzaken kan je </a:t>
            </a:r>
            <a:r>
              <a:rPr lang="nl-NL" sz="1800" dirty="0" err="1" smtClean="0">
                <a:solidFill>
                  <a:schemeClr val="bg1">
                    <a:lumMod val="50000"/>
                  </a:schemeClr>
                </a:solidFill>
              </a:rPr>
              <a:t>hematocrietwaarde</a:t>
            </a:r>
            <a:r>
              <a:rPr lang="nl-NL" sz="1800" dirty="0" smtClean="0">
                <a:solidFill>
                  <a:schemeClr val="bg1">
                    <a:lumMod val="50000"/>
                  </a:schemeClr>
                </a:solidFill>
              </a:rPr>
              <a:t> stijgen?</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chemeClr val="bg1">
                    <a:lumMod val="50000"/>
                  </a:schemeClr>
                </a:solidFill>
              </a:rPr>
              <a:t>2) Leg uit wat trombose is en verklaar waarom dit vaker voorkomt bij een te hoog </a:t>
            </a:r>
            <a:r>
              <a:rPr lang="nl-NL" sz="1800" dirty="0" err="1" smtClean="0">
                <a:solidFill>
                  <a:schemeClr val="bg1">
                    <a:lumMod val="50000"/>
                  </a:schemeClr>
                </a:solidFill>
              </a:rPr>
              <a:t>hematocriet</a:t>
            </a:r>
            <a:r>
              <a:rPr lang="nl-NL" sz="1800" dirty="0" smtClean="0">
                <a:solidFill>
                  <a:schemeClr val="bg1">
                    <a:lumMod val="50000"/>
                  </a:schemeClr>
                </a:solidFill>
              </a:rPr>
              <a:t/>
            </a:r>
            <a:br>
              <a:rPr lang="nl-NL" sz="1800" dirty="0" smtClean="0">
                <a:solidFill>
                  <a:schemeClr val="bg1">
                    <a:lumMod val="50000"/>
                  </a:schemeClr>
                </a:solidFill>
              </a:rPr>
            </a:br>
            <a:r>
              <a:rPr lang="nl-NL" sz="1800" dirty="0">
                <a:solidFill>
                  <a:schemeClr val="bg1">
                    <a:lumMod val="50000"/>
                  </a:schemeClr>
                </a:solidFill>
              </a:rPr>
              <a:t/>
            </a:r>
            <a:br>
              <a:rPr lang="nl-NL" sz="1800" dirty="0">
                <a:solidFill>
                  <a:schemeClr val="bg1">
                    <a:lumMod val="50000"/>
                  </a:schemeClr>
                </a:solidFill>
              </a:rPr>
            </a:br>
            <a:r>
              <a:rPr lang="nl-NL" sz="1800" dirty="0" smtClean="0">
                <a:solidFill>
                  <a:schemeClr val="bg1">
                    <a:lumMod val="50000"/>
                  </a:schemeClr>
                </a:solidFill>
              </a:rPr>
              <a:t>3) Een te lage waarde komt voor bij anemie/bloedarmoede. Leg uit hoe dit veroorzaakt kan worden en welke gevolgen dit heeft</a:t>
            </a:r>
            <a:endParaRPr lang="nl-NL" sz="1800" dirty="0">
              <a:solidFill>
                <a:schemeClr val="bg1">
                  <a:lumMod val="50000"/>
                </a:schemeClr>
              </a:solidFill>
            </a:endParaRPr>
          </a:p>
        </p:txBody>
      </p:sp>
      <p:pic>
        <p:nvPicPr>
          <p:cNvPr id="4102" name="Picture 6" descr="http://www.menselijk-lichaam.com/wp-content/uploads/bloedcellentelling-300x1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9080"/>
            <a:ext cx="4104621" cy="272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03848" y="188640"/>
            <a:ext cx="5760640" cy="1892746"/>
          </a:xfrm>
        </p:spPr>
        <p:txBody>
          <a:bodyPr>
            <a:normAutofit fontScale="70000" lnSpcReduction="20000"/>
          </a:bodyPr>
          <a:lstStyle/>
          <a:p>
            <a:pPr marL="0" indent="0">
              <a:buNone/>
            </a:pPr>
            <a:r>
              <a:rPr lang="nl-NL" dirty="0"/>
              <a:t>Lance Armstrong heeft toegegeven </a:t>
            </a:r>
            <a:r>
              <a:rPr lang="nl-NL" dirty="0" err="1"/>
              <a:t>epo</a:t>
            </a:r>
            <a:r>
              <a:rPr lang="nl-NL" dirty="0"/>
              <a:t> en bloeddoping te hebben gebruikt tijdens zijn wielercarrière. Bij alle zeven Tourzeges greep hij naar verboden middelen. Dat zei hij vannacht in een interview met Oprah Winfrey.</a:t>
            </a:r>
          </a:p>
          <a:p>
            <a:endParaRPr lang="nl-NL" dirty="0"/>
          </a:p>
        </p:txBody>
      </p:sp>
      <p:pic>
        <p:nvPicPr>
          <p:cNvPr id="6150" name="Picture 6" descr="Armstrong bij Oprah. Foto Reu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952328" cy="1964754"/>
          </a:xfrm>
          <a:prstGeom prst="rect">
            <a:avLst/>
          </a:prstGeom>
          <a:noFill/>
          <a:extLst>
            <a:ext uri="{909E8E84-426E-40DD-AFC4-6F175D3DCCD1}">
              <a14:hiddenFill xmlns:a14="http://schemas.microsoft.com/office/drawing/2010/main">
                <a:solidFill>
                  <a:srgbClr val="FFFFFF"/>
                </a:solidFill>
              </a14:hiddenFill>
            </a:ext>
          </a:extLst>
        </p:spPr>
      </p:pic>
      <p:sp>
        <p:nvSpPr>
          <p:cNvPr id="10" name="Ondertitel 2"/>
          <p:cNvSpPr txBox="1">
            <a:spLocks/>
          </p:cNvSpPr>
          <p:nvPr/>
        </p:nvSpPr>
        <p:spPr>
          <a:xfrm>
            <a:off x="799492" y="306896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solidFill>
                  <a:schemeClr val="bg1">
                    <a:lumMod val="50000"/>
                  </a:schemeClr>
                </a:solidFill>
              </a:rPr>
              <a:t>Wat</a:t>
            </a:r>
            <a:r>
              <a:rPr lang="en-US" dirty="0" smtClean="0">
                <a:solidFill>
                  <a:schemeClr val="bg1">
                    <a:lumMod val="50000"/>
                  </a:schemeClr>
                </a:solidFill>
              </a:rPr>
              <a:t> is “</a:t>
            </a:r>
            <a:r>
              <a:rPr lang="en-US" dirty="0" err="1" smtClean="0">
                <a:solidFill>
                  <a:schemeClr val="bg1">
                    <a:lumMod val="50000"/>
                  </a:schemeClr>
                </a:solidFill>
              </a:rPr>
              <a:t>bloeddoping</a:t>
            </a:r>
            <a:r>
              <a:rPr lang="en-US" dirty="0" smtClean="0">
                <a:solidFill>
                  <a:schemeClr val="bg1">
                    <a:lumMod val="50000"/>
                  </a:schemeClr>
                </a:solidFill>
              </a:rPr>
              <a:t>” </a:t>
            </a:r>
            <a:r>
              <a:rPr lang="en-US" dirty="0" err="1" smtClean="0">
                <a:solidFill>
                  <a:schemeClr val="bg1">
                    <a:lumMod val="50000"/>
                  </a:schemeClr>
                </a:solidFill>
              </a:rPr>
              <a:t>precies</a:t>
            </a:r>
            <a:r>
              <a:rPr lang="en-US" dirty="0" smtClean="0">
                <a:solidFill>
                  <a:schemeClr val="bg1">
                    <a:lumMod val="50000"/>
                  </a:schemeClr>
                </a:solidFill>
              </a:rPr>
              <a:t>?</a:t>
            </a:r>
            <a:endParaRPr lang="nl-NL" dirty="0">
              <a:solidFill>
                <a:schemeClr val="bg1">
                  <a:lumMod val="50000"/>
                </a:schemeClr>
              </a:solidFill>
            </a:endParaRPr>
          </a:p>
        </p:txBody>
      </p:sp>
      <p:pic>
        <p:nvPicPr>
          <p:cNvPr id="11" name="Picture 2" descr="File:Blood donation - photo of ar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221088"/>
            <a:ext cx="3384376" cy="25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5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pitsnieuws.nl/sites/default/files/imagecache/article_image_node_slideshow/ANP-6038069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7197971" cy="629822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899592" y="6381328"/>
            <a:ext cx="7416824" cy="646331"/>
          </a:xfrm>
          <a:prstGeom prst="rect">
            <a:avLst/>
          </a:prstGeom>
        </p:spPr>
        <p:txBody>
          <a:bodyPr wrap="square">
            <a:spAutoFit/>
          </a:bodyPr>
          <a:lstStyle/>
          <a:p>
            <a:r>
              <a:rPr lang="nl-NL" dirty="0">
                <a:hlinkClick r:id="rId3"/>
              </a:rPr>
              <a:t>http://</a:t>
            </a:r>
            <a:r>
              <a:rPr lang="nl-NL" dirty="0" smtClean="0">
                <a:hlinkClick r:id="rId3"/>
              </a:rPr>
              <a:t>nos.nl/video/441389-hamilton-legt-werking-bloeddoping-uit.html</a:t>
            </a:r>
            <a:endParaRPr lang="nl-NL" dirty="0" smtClean="0"/>
          </a:p>
          <a:p>
            <a:endParaRPr lang="nl-NL" dirty="0"/>
          </a:p>
        </p:txBody>
      </p:sp>
    </p:spTree>
    <p:extLst>
      <p:ext uri="{BB962C8B-B14F-4D97-AF65-F5344CB8AC3E}">
        <p14:creationId xmlns:p14="http://schemas.microsoft.com/office/powerpoint/2010/main" val="1325931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images.wisegeek.com/blood-donor-ba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068960"/>
            <a:ext cx="4669887" cy="36686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err="1" smtClean="0"/>
              <a:t>Foute</a:t>
            </a:r>
            <a:r>
              <a:rPr lang="en-US" dirty="0" smtClean="0"/>
              <a:t> </a:t>
            </a:r>
            <a:r>
              <a:rPr lang="en-US" dirty="0" err="1" smtClean="0"/>
              <a:t>bloedtransfusie</a:t>
            </a:r>
            <a:endParaRPr lang="nl-NL" dirty="0"/>
          </a:p>
        </p:txBody>
      </p:sp>
      <p:sp>
        <p:nvSpPr>
          <p:cNvPr id="3" name="Tijdelijke aanduiding voor inhoud 2"/>
          <p:cNvSpPr>
            <a:spLocks noGrp="1"/>
          </p:cNvSpPr>
          <p:nvPr>
            <p:ph idx="1"/>
          </p:nvPr>
        </p:nvSpPr>
        <p:spPr/>
        <p:txBody>
          <a:bodyPr/>
          <a:lstStyle/>
          <a:p>
            <a:pPr marL="0" indent="0">
              <a:buNone/>
            </a:pPr>
            <a:r>
              <a:rPr lang="en-US" sz="2400" dirty="0" smtClean="0">
                <a:solidFill>
                  <a:schemeClr val="bg1">
                    <a:lumMod val="50000"/>
                  </a:schemeClr>
                </a:solidFill>
              </a:rPr>
              <a:t>Lance Armstrong </a:t>
            </a:r>
            <a:r>
              <a:rPr lang="en-US" sz="2400" dirty="0" err="1" smtClean="0">
                <a:solidFill>
                  <a:schemeClr val="bg1">
                    <a:lumMod val="50000"/>
                  </a:schemeClr>
                </a:solidFill>
              </a:rPr>
              <a:t>heeft</a:t>
            </a:r>
            <a:r>
              <a:rPr lang="en-US" sz="2400" dirty="0" smtClean="0">
                <a:solidFill>
                  <a:schemeClr val="bg1">
                    <a:lumMod val="50000"/>
                  </a:schemeClr>
                </a:solidFill>
              </a:rPr>
              <a:t> </a:t>
            </a:r>
            <a:r>
              <a:rPr lang="en-US" sz="2400" dirty="0" err="1" smtClean="0">
                <a:solidFill>
                  <a:schemeClr val="bg1">
                    <a:lumMod val="50000"/>
                  </a:schemeClr>
                </a:solidFill>
              </a:rPr>
              <a:t>bloedgroep</a:t>
            </a:r>
            <a:r>
              <a:rPr lang="en-US" sz="2400" dirty="0" smtClean="0">
                <a:solidFill>
                  <a:schemeClr val="bg1">
                    <a:lumMod val="50000"/>
                  </a:schemeClr>
                </a:solidFill>
              </a:rPr>
              <a:t> A. Door </a:t>
            </a:r>
            <a:r>
              <a:rPr lang="en-US" sz="2400" dirty="0" err="1" smtClean="0">
                <a:solidFill>
                  <a:schemeClr val="bg1">
                    <a:lumMod val="50000"/>
                  </a:schemeClr>
                </a:solidFill>
              </a:rPr>
              <a:t>een</a:t>
            </a:r>
            <a:r>
              <a:rPr lang="en-US" sz="2400" dirty="0" smtClean="0">
                <a:solidFill>
                  <a:schemeClr val="bg1">
                    <a:lumMod val="50000"/>
                  </a:schemeClr>
                </a:solidFill>
              </a:rPr>
              <a:t> </a:t>
            </a:r>
            <a:r>
              <a:rPr lang="en-US" sz="2400" dirty="0" err="1" smtClean="0">
                <a:solidFill>
                  <a:schemeClr val="bg1">
                    <a:lumMod val="50000"/>
                  </a:schemeClr>
                </a:solidFill>
              </a:rPr>
              <a:t>foutje</a:t>
            </a:r>
            <a:r>
              <a:rPr lang="en-US" sz="2400" dirty="0" smtClean="0">
                <a:solidFill>
                  <a:schemeClr val="bg1">
                    <a:lumMod val="50000"/>
                  </a:schemeClr>
                </a:solidFill>
              </a:rPr>
              <a:t> </a:t>
            </a:r>
            <a:r>
              <a:rPr lang="en-US" sz="2400" dirty="0" err="1" smtClean="0">
                <a:solidFill>
                  <a:schemeClr val="bg1">
                    <a:lumMod val="50000"/>
                  </a:schemeClr>
                </a:solidFill>
              </a:rPr>
              <a:t>krijgt</a:t>
            </a:r>
            <a:r>
              <a:rPr lang="en-US" sz="2400" dirty="0" smtClean="0">
                <a:solidFill>
                  <a:schemeClr val="bg1">
                    <a:lumMod val="50000"/>
                  </a:schemeClr>
                </a:solidFill>
              </a:rPr>
              <a:t> </a:t>
            </a:r>
            <a:r>
              <a:rPr lang="en-US" sz="2400" dirty="0" err="1" smtClean="0">
                <a:solidFill>
                  <a:schemeClr val="bg1">
                    <a:lumMod val="50000"/>
                  </a:schemeClr>
                </a:solidFill>
              </a:rPr>
              <a:t>hij</a:t>
            </a:r>
            <a:r>
              <a:rPr lang="en-US" sz="2400" dirty="0" smtClean="0">
                <a:solidFill>
                  <a:schemeClr val="bg1">
                    <a:lumMod val="50000"/>
                  </a:schemeClr>
                </a:solidFill>
              </a:rPr>
              <a:t> </a:t>
            </a:r>
            <a:r>
              <a:rPr lang="en-US" sz="2400" dirty="0" err="1" smtClean="0">
                <a:solidFill>
                  <a:schemeClr val="bg1">
                    <a:lumMod val="50000"/>
                  </a:schemeClr>
                </a:solidFill>
              </a:rPr>
              <a:t>een</a:t>
            </a:r>
            <a:r>
              <a:rPr lang="en-US" sz="2400" dirty="0" smtClean="0">
                <a:solidFill>
                  <a:schemeClr val="bg1">
                    <a:lumMod val="50000"/>
                  </a:schemeClr>
                </a:solidFill>
              </a:rPr>
              <a:t> </a:t>
            </a:r>
            <a:r>
              <a:rPr lang="en-US" sz="2400" dirty="0" err="1" smtClean="0">
                <a:solidFill>
                  <a:schemeClr val="bg1">
                    <a:lumMod val="50000"/>
                  </a:schemeClr>
                </a:solidFill>
              </a:rPr>
              <a:t>verkeerde</a:t>
            </a:r>
            <a:r>
              <a:rPr lang="en-US" sz="2400" dirty="0" smtClean="0">
                <a:solidFill>
                  <a:schemeClr val="bg1">
                    <a:lumMod val="50000"/>
                  </a:schemeClr>
                </a:solidFill>
              </a:rPr>
              <a:t> </a:t>
            </a:r>
            <a:r>
              <a:rPr lang="en-US" sz="2400" dirty="0" err="1" smtClean="0">
                <a:solidFill>
                  <a:schemeClr val="bg1">
                    <a:lumMod val="50000"/>
                  </a:schemeClr>
                </a:solidFill>
              </a:rPr>
              <a:t>transfusie</a:t>
            </a:r>
            <a:r>
              <a:rPr lang="en-US" sz="2400" dirty="0" smtClean="0">
                <a:solidFill>
                  <a:schemeClr val="bg1">
                    <a:lumMod val="50000"/>
                  </a:schemeClr>
                </a:solidFill>
              </a:rPr>
              <a:t> met </a:t>
            </a:r>
            <a:r>
              <a:rPr lang="en-US" sz="2400" dirty="0" err="1" smtClean="0">
                <a:solidFill>
                  <a:schemeClr val="bg1">
                    <a:lumMod val="50000"/>
                  </a:schemeClr>
                </a:solidFill>
              </a:rPr>
              <a:t>bloed</a:t>
            </a:r>
            <a:r>
              <a:rPr lang="en-US" sz="2400" dirty="0" smtClean="0">
                <a:solidFill>
                  <a:schemeClr val="bg1">
                    <a:lumMod val="50000"/>
                  </a:schemeClr>
                </a:solidFill>
              </a:rPr>
              <a:t> van </a:t>
            </a:r>
            <a:r>
              <a:rPr lang="en-US" sz="2400" dirty="0" err="1" smtClean="0">
                <a:solidFill>
                  <a:schemeClr val="bg1">
                    <a:lumMod val="50000"/>
                  </a:schemeClr>
                </a:solidFill>
              </a:rPr>
              <a:t>een</a:t>
            </a:r>
            <a:r>
              <a:rPr lang="en-US" sz="2400" dirty="0" smtClean="0">
                <a:solidFill>
                  <a:schemeClr val="bg1">
                    <a:lumMod val="50000"/>
                  </a:schemeClr>
                </a:solidFill>
              </a:rPr>
              <a:t> </a:t>
            </a:r>
            <a:r>
              <a:rPr lang="en-US" sz="2400" dirty="0" err="1" smtClean="0">
                <a:solidFill>
                  <a:schemeClr val="bg1">
                    <a:lumMod val="50000"/>
                  </a:schemeClr>
                </a:solidFill>
              </a:rPr>
              <a:t>andere</a:t>
            </a:r>
            <a:r>
              <a:rPr lang="en-US" sz="2400" dirty="0" smtClean="0">
                <a:solidFill>
                  <a:schemeClr val="bg1">
                    <a:lumMod val="50000"/>
                  </a:schemeClr>
                </a:solidFill>
              </a:rPr>
              <a:t> </a:t>
            </a:r>
            <a:r>
              <a:rPr lang="en-US" sz="2400" dirty="0" err="1" smtClean="0">
                <a:solidFill>
                  <a:schemeClr val="bg1">
                    <a:lumMod val="50000"/>
                  </a:schemeClr>
                </a:solidFill>
              </a:rPr>
              <a:t>renner</a:t>
            </a:r>
            <a:r>
              <a:rPr lang="en-US" sz="2400" dirty="0" smtClean="0">
                <a:solidFill>
                  <a:schemeClr val="bg1">
                    <a:lumMod val="50000"/>
                  </a:schemeClr>
                </a:solidFill>
              </a:rPr>
              <a:t> met </a:t>
            </a:r>
            <a:r>
              <a:rPr lang="en-US" sz="2400" dirty="0" err="1" smtClean="0">
                <a:solidFill>
                  <a:schemeClr val="bg1">
                    <a:lumMod val="50000"/>
                  </a:schemeClr>
                </a:solidFill>
              </a:rPr>
              <a:t>bloedgroep</a:t>
            </a:r>
            <a:r>
              <a:rPr lang="en-US" sz="2400" dirty="0" smtClean="0">
                <a:solidFill>
                  <a:schemeClr val="bg1">
                    <a:lumMod val="50000"/>
                  </a:schemeClr>
                </a:solidFill>
              </a:rPr>
              <a:t> B. </a:t>
            </a:r>
            <a:r>
              <a:rPr lang="en-US" sz="2400" dirty="0" err="1" smtClean="0">
                <a:solidFill>
                  <a:schemeClr val="bg1">
                    <a:lumMod val="50000"/>
                  </a:schemeClr>
                </a:solidFill>
              </a:rPr>
              <a:t>Wat</a:t>
            </a:r>
            <a:r>
              <a:rPr lang="en-US" sz="2400" dirty="0" smtClean="0">
                <a:solidFill>
                  <a:schemeClr val="bg1">
                    <a:lumMod val="50000"/>
                  </a:schemeClr>
                </a:solidFill>
              </a:rPr>
              <a:t> </a:t>
            </a:r>
            <a:r>
              <a:rPr lang="en-US" sz="2400" dirty="0" err="1" smtClean="0">
                <a:solidFill>
                  <a:schemeClr val="bg1">
                    <a:lumMod val="50000"/>
                  </a:schemeClr>
                </a:solidFill>
              </a:rPr>
              <a:t>gebeurt</a:t>
            </a:r>
            <a:r>
              <a:rPr lang="en-US" sz="2400" dirty="0" smtClean="0">
                <a:solidFill>
                  <a:schemeClr val="bg1">
                    <a:lumMod val="50000"/>
                  </a:schemeClr>
                </a:solidFill>
              </a:rPr>
              <a:t> </a:t>
            </a:r>
            <a:r>
              <a:rPr lang="en-US" sz="2400" dirty="0" err="1" smtClean="0">
                <a:solidFill>
                  <a:schemeClr val="bg1">
                    <a:lumMod val="50000"/>
                  </a:schemeClr>
                </a:solidFill>
              </a:rPr>
              <a:t>er</a:t>
            </a:r>
            <a:r>
              <a:rPr lang="en-US" sz="2400" dirty="0" smtClean="0">
                <a:solidFill>
                  <a:schemeClr val="bg1">
                    <a:lumMod val="50000"/>
                  </a:schemeClr>
                </a:solidFill>
              </a:rPr>
              <a:t>?</a:t>
            </a:r>
          </a:p>
          <a:p>
            <a:pPr marL="0" indent="0">
              <a:buNone/>
            </a:pPr>
            <a:r>
              <a:rPr lang="en-US" sz="2400" dirty="0" err="1" smtClean="0">
                <a:solidFill>
                  <a:schemeClr val="bg1">
                    <a:lumMod val="50000"/>
                  </a:schemeClr>
                </a:solidFill>
              </a:rPr>
              <a:t>Gebruik</a:t>
            </a:r>
            <a:r>
              <a:rPr lang="en-US" sz="2400" dirty="0" smtClean="0">
                <a:solidFill>
                  <a:schemeClr val="bg1">
                    <a:lumMod val="50000"/>
                  </a:schemeClr>
                </a:solidFill>
              </a:rPr>
              <a:t> de </a:t>
            </a:r>
            <a:r>
              <a:rPr lang="en-US" sz="2400" dirty="0" err="1" smtClean="0">
                <a:solidFill>
                  <a:schemeClr val="bg1">
                    <a:lumMod val="50000"/>
                  </a:schemeClr>
                </a:solidFill>
              </a:rPr>
              <a:t>volgende</a:t>
            </a:r>
            <a:r>
              <a:rPr lang="en-US" sz="2400" dirty="0" smtClean="0">
                <a:solidFill>
                  <a:schemeClr val="bg1">
                    <a:lumMod val="50000"/>
                  </a:schemeClr>
                </a:solidFill>
              </a:rPr>
              <a:t> </a:t>
            </a:r>
            <a:r>
              <a:rPr lang="en-US" sz="2400" dirty="0" err="1" smtClean="0">
                <a:solidFill>
                  <a:schemeClr val="bg1">
                    <a:lumMod val="50000"/>
                  </a:schemeClr>
                </a:solidFill>
              </a:rPr>
              <a:t>termen</a:t>
            </a:r>
            <a:r>
              <a:rPr lang="en-US" sz="2400" dirty="0" smtClean="0">
                <a:solidFill>
                  <a:schemeClr val="bg1">
                    <a:lumMod val="50000"/>
                  </a:schemeClr>
                </a:solidFill>
              </a:rPr>
              <a:t>:</a:t>
            </a:r>
          </a:p>
          <a:p>
            <a:pPr>
              <a:buFontTx/>
              <a:buChar char="-"/>
            </a:pPr>
            <a:r>
              <a:rPr lang="en-US" sz="2400" dirty="0" err="1" smtClean="0">
                <a:solidFill>
                  <a:schemeClr val="bg1">
                    <a:lumMod val="50000"/>
                  </a:schemeClr>
                </a:solidFill>
              </a:rPr>
              <a:t>Antistof</a:t>
            </a:r>
            <a:endParaRPr lang="en-US" sz="2400" dirty="0" smtClean="0">
              <a:solidFill>
                <a:schemeClr val="bg1">
                  <a:lumMod val="50000"/>
                </a:schemeClr>
              </a:solidFill>
            </a:endParaRPr>
          </a:p>
          <a:p>
            <a:pPr>
              <a:buFontTx/>
              <a:buChar char="-"/>
            </a:pPr>
            <a:r>
              <a:rPr lang="en-US" sz="2400" dirty="0" smtClean="0">
                <a:solidFill>
                  <a:schemeClr val="bg1">
                    <a:lumMod val="50000"/>
                  </a:schemeClr>
                </a:solidFill>
              </a:rPr>
              <a:t>Antigen</a:t>
            </a:r>
          </a:p>
          <a:p>
            <a:pPr>
              <a:buFontTx/>
              <a:buChar char="-"/>
            </a:pPr>
            <a:r>
              <a:rPr lang="en-US" sz="2400" dirty="0" err="1" smtClean="0">
                <a:solidFill>
                  <a:schemeClr val="bg1">
                    <a:lumMod val="50000"/>
                  </a:schemeClr>
                </a:solidFill>
              </a:rPr>
              <a:t>Hemolyse</a:t>
            </a:r>
            <a:endParaRPr lang="en-US" sz="2400" dirty="0" smtClean="0">
              <a:solidFill>
                <a:schemeClr val="bg1">
                  <a:lumMod val="50000"/>
                </a:schemeClr>
              </a:solidFill>
            </a:endParaRPr>
          </a:p>
          <a:p>
            <a:pPr>
              <a:buFontTx/>
              <a:buChar char="-"/>
            </a:pPr>
            <a:r>
              <a:rPr lang="en-US" sz="2400" dirty="0" err="1" smtClean="0">
                <a:solidFill>
                  <a:schemeClr val="bg1">
                    <a:lumMod val="50000"/>
                  </a:schemeClr>
                </a:solidFill>
              </a:rPr>
              <a:t>Hemoglobine</a:t>
            </a:r>
            <a:endParaRPr lang="en-US" sz="2400" dirty="0" smtClean="0">
              <a:solidFill>
                <a:schemeClr val="bg1">
                  <a:lumMod val="50000"/>
                </a:schemeClr>
              </a:solidFill>
            </a:endParaRPr>
          </a:p>
          <a:p>
            <a:pPr>
              <a:buFontTx/>
              <a:buChar char="-"/>
            </a:pPr>
            <a:endParaRPr lang="en-US" sz="2400" dirty="0">
              <a:solidFill>
                <a:schemeClr val="bg1">
                  <a:lumMod val="50000"/>
                </a:schemeClr>
              </a:solidFill>
            </a:endParaRPr>
          </a:p>
          <a:p>
            <a:pPr marL="0" indent="0">
              <a:buNone/>
            </a:pPr>
            <a:r>
              <a:rPr lang="en-US" sz="2400" dirty="0" smtClean="0">
                <a:solidFill>
                  <a:schemeClr val="bg1">
                    <a:lumMod val="50000"/>
                  </a:schemeClr>
                </a:solidFill>
              </a:rPr>
              <a:t>Tip: </a:t>
            </a:r>
            <a:r>
              <a:rPr lang="en-US" sz="2400" dirty="0" err="1" smtClean="0">
                <a:solidFill>
                  <a:schemeClr val="bg1">
                    <a:lumMod val="50000"/>
                  </a:schemeClr>
                </a:solidFill>
              </a:rPr>
              <a:t>kijk</a:t>
            </a:r>
            <a:r>
              <a:rPr lang="en-US" sz="2400" dirty="0" smtClean="0">
                <a:solidFill>
                  <a:schemeClr val="bg1">
                    <a:lumMod val="50000"/>
                  </a:schemeClr>
                </a:solidFill>
              </a:rPr>
              <a:t> op </a:t>
            </a:r>
            <a:r>
              <a:rPr lang="en-US" sz="2400" dirty="0" err="1" smtClean="0">
                <a:solidFill>
                  <a:schemeClr val="bg1">
                    <a:lumMod val="50000"/>
                  </a:schemeClr>
                </a:solidFill>
              </a:rPr>
              <a:t>pagina</a:t>
            </a:r>
            <a:r>
              <a:rPr lang="en-US" sz="2400" dirty="0" smtClean="0">
                <a:solidFill>
                  <a:schemeClr val="bg1">
                    <a:lumMod val="50000"/>
                  </a:schemeClr>
                </a:solidFill>
              </a:rPr>
              <a:t> 267</a:t>
            </a:r>
          </a:p>
          <a:p>
            <a:pPr marL="0" indent="0">
              <a:buNone/>
            </a:pPr>
            <a:endParaRPr lang="nl-NL" dirty="0"/>
          </a:p>
        </p:txBody>
      </p:sp>
    </p:spTree>
    <p:extLst>
      <p:ext uri="{BB962C8B-B14F-4D97-AF65-F5344CB8AC3E}">
        <p14:creationId xmlns:p14="http://schemas.microsoft.com/office/powerpoint/2010/main" val="1169500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thumb/3/32/ABO_blood_type.svg/500px-ABO_blood_typ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22" y="502573"/>
            <a:ext cx="860965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963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274</Words>
  <Application>Microsoft Office PowerPoint</Application>
  <PresentationFormat>Diavoorstelling (4:3)</PresentationFormat>
  <Paragraphs>58</Paragraphs>
  <Slides>15</Slides>
  <Notes>0</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Kantoorthema</vt:lpstr>
      <vt:lpstr>PowerPoint-presentatie</vt:lpstr>
      <vt:lpstr>PowerPoint-presentatie</vt:lpstr>
      <vt:lpstr>PowerPoint-presentatie</vt:lpstr>
      <vt:lpstr>PowerPoint-presentatie</vt:lpstr>
      <vt:lpstr>De hematocrietwaarde zegt iets over de verhouding   rode bloedcellen : bloedplasma.   Wanneer deze hematocrietwaarde te hoog is, is de kans op ziektes als trombose sterk vergroot.  1) Door welke oorzaken kan je hematocrietwaarde stijgen?  2) Leg uit wat trombose is en verklaar waarom dit vaker voorkomt bij een te hoog hematocriet  3) Een te lage waarde komt voor bij anemie/bloedarmoede. Leg uit hoe dit veroorzaakt kan worden en welke gevolgen dit heeft</vt:lpstr>
      <vt:lpstr>PowerPoint-presentatie</vt:lpstr>
      <vt:lpstr>PowerPoint-presentatie</vt:lpstr>
      <vt:lpstr>Foute bloedtransfusie</vt:lpstr>
      <vt:lpstr>PowerPoint-presentatie</vt:lpstr>
      <vt:lpstr>Natuurlijke manier hematocriet verhogen?</vt:lpstr>
      <vt:lpstr>PowerPoint-presentatie</vt:lpstr>
      <vt:lpstr>PowerPoint-presentatie</vt:lpstr>
      <vt:lpstr>PowerPoint-presentatie</vt:lpstr>
      <vt:lpstr>Kracht &lt;&gt; Uithoudingsvermogen</vt:lpstr>
      <vt:lpstr>Duurtraining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Jarco</dc:creator>
  <cp:lastModifiedBy>Jarco</cp:lastModifiedBy>
  <cp:revision>34</cp:revision>
  <dcterms:created xsi:type="dcterms:W3CDTF">2013-01-23T19:24:10Z</dcterms:created>
  <dcterms:modified xsi:type="dcterms:W3CDTF">2013-01-23T21:20:00Z</dcterms:modified>
</cp:coreProperties>
</file>