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2" r:id="rId4"/>
    <p:sldId id="256" r:id="rId5"/>
    <p:sldId id="270" r:id="rId6"/>
    <p:sldId id="272" r:id="rId7"/>
    <p:sldId id="271" r:id="rId8"/>
    <p:sldId id="273" r:id="rId9"/>
    <p:sldId id="257" r:id="rId10"/>
    <p:sldId id="264" r:id="rId11"/>
    <p:sldId id="274" r:id="rId12"/>
    <p:sldId id="265" r:id="rId13"/>
    <p:sldId id="266" r:id="rId14"/>
  </p:sldIdLst>
  <p:sldSz cx="9144000" cy="6858000" type="screen4x3"/>
  <p:notesSz cx="6858000" cy="9144000"/>
  <p:custDataLst>
    <p:tags r:id="rId15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3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6D4F-35E2-4B16-9821-EB3C74891405}" type="datetimeFigureOut">
              <a:rPr lang="nl-NL"/>
              <a:pPr>
                <a:defRPr/>
              </a:pPr>
              <a:t>29-1-2015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CD5EE-2631-4649-BD67-AA36E6C58C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22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2232-BDBC-4E05-8F5C-DA714403F14D}" type="datetimeFigureOut">
              <a:rPr lang="nl-NL"/>
              <a:pPr>
                <a:defRPr/>
              </a:pPr>
              <a:t>29-1-2015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53E5-1138-438E-8F57-DEB64C8584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09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7870-E6AF-466B-A6EE-545281CC0A8F}" type="datetimeFigureOut">
              <a:rPr lang="nl-NL"/>
              <a:pPr>
                <a:defRPr/>
              </a:pPr>
              <a:t>29-1-2015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6EBE0-E44E-4CED-AFF6-4FDDB9D3A5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79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D2C0-C95D-4723-8E44-1FE8BA4A465D}" type="datetimeFigureOut">
              <a:rPr lang="nl-NL"/>
              <a:pPr>
                <a:defRPr/>
              </a:pPr>
              <a:t>29-1-2015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08C8-9146-48BE-B031-731E7947A0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76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CF62-2D48-4537-90EB-3434E4BE1F33}" type="datetimeFigureOut">
              <a:rPr lang="nl-NL"/>
              <a:pPr>
                <a:defRPr/>
              </a:pPr>
              <a:t>29-1-2015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2BA1-833E-49EC-8A47-BFB5AC94FA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68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0319-8E39-40CF-8C98-663E583F40B8}" type="datetimeFigureOut">
              <a:rPr lang="nl-NL"/>
              <a:pPr>
                <a:defRPr/>
              </a:pPr>
              <a:t>29-1-2015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7068-9B32-4B31-8C4C-00EF8A1881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47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E19E-1C08-4A1D-88D9-7A637C313927}" type="datetimeFigureOut">
              <a:rPr lang="nl-NL"/>
              <a:pPr>
                <a:defRPr/>
              </a:pPr>
              <a:t>29-1-2015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2222-C9F3-4735-B2E7-CF551C748E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54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A7F9A-8A4C-415E-9142-19F2FE8B1632}" type="datetimeFigureOut">
              <a:rPr lang="nl-NL"/>
              <a:pPr>
                <a:defRPr/>
              </a:pPr>
              <a:t>29-1-2015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D258-B874-438E-BCBC-E15B490CF5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93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C854-7FE3-42C1-95E3-09FFB5BBC33A}" type="datetimeFigureOut">
              <a:rPr lang="nl-NL"/>
              <a:pPr>
                <a:defRPr/>
              </a:pPr>
              <a:t>29-1-2015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7DE0-4FC3-4E57-9731-33DF213602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15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0A751-A757-42D4-A25D-D7C78C14827F}" type="datetimeFigureOut">
              <a:rPr lang="nl-NL"/>
              <a:pPr>
                <a:defRPr/>
              </a:pPr>
              <a:t>29-1-2015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44AA-0FA9-4B3D-B4AC-157BAB0A21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03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5E793-1DBC-45B9-BB88-543952F218E2}" type="datetimeFigureOut">
              <a:rPr lang="nl-NL"/>
              <a:pPr>
                <a:defRPr/>
              </a:pPr>
              <a:t>29-1-2015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56AC-983A-49FA-B495-23FB2E554C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94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nl-NL" alt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4F97B6A-7EA0-4087-A9FC-4F2EC5DD24E9}" type="datetimeFigureOut">
              <a:rPr lang="nl-NL"/>
              <a:pPr>
                <a:defRPr/>
              </a:pPr>
              <a:t>29-1-2015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8F3D72A-872F-4BD9-B256-F2E9C335B2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iologiepagina.nl/5Havo/1Stofwisseling/huidmondjes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nl-NL" altLang="nl-NL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nl-NL" altLang="nl-NL" smtClean="0"/>
          </a:p>
        </p:txBody>
      </p:sp>
      <p:pic>
        <p:nvPicPr>
          <p:cNvPr id="2052" name="Picture 2" descr="http://www.emmauscollege.nl/anw/majewski.nl/VWO/bijeenkomsten/bijeenkomst5/Images/fotosynthese/blad1_glass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1007268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00750"/>
            <a:ext cx="9144000" cy="58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>
                <a:latin typeface="+mn-lt"/>
                <a:cs typeface="+mn-cs"/>
              </a:rPr>
              <a:t>Havo 5 B6 Stofwisseling in planten</a:t>
            </a:r>
            <a:endParaRPr lang="nl-NL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marietta.edu/~spilatrs/biol103/photolab/stoma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380523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200" dirty="0" smtClean="0"/>
              <a:t>Hoe vindt transport plaats in de houtvaten?</a:t>
            </a:r>
          </a:p>
        </p:txBody>
      </p:sp>
      <p:pic>
        <p:nvPicPr>
          <p:cNvPr id="21506" name="Picture 2" descr="http://farm1.static.flickr.com/200/480451566_e66f7cc4f3.jpg?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2000250"/>
            <a:ext cx="4381500" cy="328612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1269" name="Picture 6" descr="http://www.botany.uwc.ac.za/SCI_ED/grade10/plant_tissues/images/stom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690938"/>
            <a:ext cx="27860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4000500"/>
            <a:ext cx="235743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1800" b="1">
                <a:solidFill>
                  <a:srgbClr val="FF0000"/>
                </a:solidFill>
              </a:rPr>
              <a:t>Huidmondjes:</a:t>
            </a:r>
          </a:p>
          <a:p>
            <a:endParaRPr lang="nl-NL" altLang="nl-NL" sz="1800"/>
          </a:p>
          <a:p>
            <a:r>
              <a:rPr lang="nl-NL" altLang="nl-NL" sz="1800"/>
              <a:t>In: 	CO</a:t>
            </a:r>
            <a:r>
              <a:rPr lang="nl-NL" altLang="nl-NL" sz="1400"/>
              <a:t>2</a:t>
            </a:r>
          </a:p>
          <a:p>
            <a:endParaRPr lang="nl-NL" altLang="nl-NL" sz="1400"/>
          </a:p>
          <a:p>
            <a:r>
              <a:rPr lang="nl-NL" altLang="nl-NL" sz="1800"/>
              <a:t>Uit: 	O</a:t>
            </a:r>
            <a:r>
              <a:rPr lang="nl-NL" altLang="nl-NL" sz="1400"/>
              <a:t>2</a:t>
            </a:r>
            <a:r>
              <a:rPr lang="nl-NL" altLang="nl-NL" sz="1800"/>
              <a:t> en H</a:t>
            </a:r>
            <a:r>
              <a:rPr lang="nl-NL" altLang="nl-NL" sz="1400"/>
              <a:t>2</a:t>
            </a:r>
            <a:r>
              <a:rPr lang="nl-NL" altLang="nl-NL" sz="1800"/>
              <a:t>O</a:t>
            </a:r>
          </a:p>
        </p:txBody>
      </p:sp>
      <p:pic>
        <p:nvPicPr>
          <p:cNvPr id="8" name="Picture 2" descr="http://www.ronaldschulte.nl/Huidmondje%20Hyacint%201000x%20k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4714875"/>
            <a:ext cx="2857500" cy="192405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2714625" y="3000375"/>
            <a:ext cx="12858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1600"/>
              <a:t>Sluitcellen</a:t>
            </a: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2500313" y="3286125"/>
            <a:ext cx="150018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1600"/>
              <a:t>Huidmondje</a:t>
            </a:r>
          </a:p>
        </p:txBody>
      </p:sp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2714625" y="1500188"/>
            <a:ext cx="221456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1600"/>
              <a:t>Opperhuid cellen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14750" y="3857625"/>
            <a:ext cx="714375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1928813"/>
            <a:ext cx="4249737" cy="3430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endParaRPr lang="nl-NL" altLang="nl-NL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nl-NL" altLang="nl-NL" smtClean="0"/>
          </a:p>
        </p:txBody>
      </p:sp>
      <p:pic>
        <p:nvPicPr>
          <p:cNvPr id="13316" name="Picture 2" descr="http://www.school.net.th/library/create-web/10000/science/10000-6580/pic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34720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643063"/>
            <a:ext cx="1714500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  <a:cs typeface="+mn-cs"/>
              </a:rPr>
              <a:t>Houtvat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750" y="357188"/>
            <a:ext cx="1714500" cy="64611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  <a:cs typeface="+mn-cs"/>
              </a:rPr>
              <a:t>Water van houtvaten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6438" y="3571875"/>
            <a:ext cx="2000250" cy="9239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  <a:cs typeface="+mn-cs"/>
              </a:rPr>
              <a:t>Water dat blad verlaat via de huidmondjes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2.mcdaniel.edu/Biology/botf99/xylemweb/capp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071938"/>
            <a:ext cx="41830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ttp://www.kidsgardening.com/onlinecourse/Diagrams/c5/c5-9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3541712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http://waynesword.palomar.edu/images/water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285875"/>
            <a:ext cx="7461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hercules.gcsu.edu/~sdatta/home/teaching/hydro/slides/capillar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066800"/>
            <a:ext cx="2500313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063" y="285750"/>
            <a:ext cx="7858125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latin typeface="+mn-lt"/>
                <a:cs typeface="+mn-cs"/>
              </a:rPr>
              <a:t>Capillaire werking door adhesiekrachten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214313" y="2928938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1800">
                <a:solidFill>
                  <a:srgbClr val="FF0000"/>
                </a:solidFill>
              </a:rPr>
              <a:t>Verdamping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357188"/>
            <a:ext cx="76739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0188" y="4214813"/>
            <a:ext cx="64293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2000"/>
              <a:t>1 = Fotosynthese (Koolstofassimilatie)</a:t>
            </a:r>
          </a:p>
          <a:p>
            <a:endParaRPr lang="nl-NL" altLang="nl-NL" sz="2000"/>
          </a:p>
          <a:p>
            <a:r>
              <a:rPr lang="nl-NL" altLang="nl-NL" sz="2000"/>
              <a:t>2 = Voortgezette assimilatie</a:t>
            </a:r>
          </a:p>
          <a:p>
            <a:endParaRPr lang="nl-NL" altLang="nl-NL" sz="2000"/>
          </a:p>
          <a:p>
            <a:r>
              <a:rPr lang="nl-NL" altLang="nl-NL" sz="2000"/>
              <a:t>3 = Grote </a:t>
            </a:r>
            <a:r>
              <a:rPr lang="nl-NL" altLang="nl-NL" sz="2000">
                <a:sym typeface="Wingdings" pitchFamily="2" charset="2"/>
              </a:rPr>
              <a:t> kleine organische stoffen (o.a. vertering)</a:t>
            </a:r>
          </a:p>
          <a:p>
            <a:endParaRPr lang="nl-NL" altLang="nl-NL" sz="2000">
              <a:sym typeface="Wingdings" pitchFamily="2" charset="2"/>
            </a:endParaRPr>
          </a:p>
          <a:p>
            <a:r>
              <a:rPr lang="nl-NL" altLang="nl-NL" sz="2000">
                <a:sym typeface="Wingdings" pitchFamily="2" charset="2"/>
              </a:rPr>
              <a:t>4 = Dissimilatie (Verbranding)</a:t>
            </a:r>
            <a:endParaRPr lang="nl-NL" altLang="nl-NL" sz="200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7358063" y="278606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1200"/>
              <a:t>Anorganische stoffen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71500"/>
            <a:ext cx="8497887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endParaRPr lang="nl-NL" altLang="nl-NL" smtClean="0"/>
          </a:p>
        </p:txBody>
      </p:sp>
      <p:pic>
        <p:nvPicPr>
          <p:cNvPr id="5123" name="Picture 4" descr="http://upload.wikimedia.org/wikipedia/commons/thumb/a/a1/Leaf_anatomy_numberated.svg/670px-Leaf_anatomy_numberat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14313"/>
            <a:ext cx="87661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8625" y="492918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2813"/>
            <a:r>
              <a:rPr lang="nl-NL" altLang="nl-NL">
                <a:latin typeface="Calibri" pitchFamily="34" charset="0"/>
              </a:rPr>
              <a:t>1 = Waslaagje (cuticula) </a:t>
            </a:r>
          </a:p>
          <a:p>
            <a:pPr defTabSz="912813"/>
            <a:r>
              <a:rPr lang="nl-NL" altLang="nl-NL">
                <a:latin typeface="Calibri" pitchFamily="34" charset="0"/>
              </a:rPr>
              <a:t>2 = Opperhuid</a:t>
            </a:r>
          </a:p>
          <a:p>
            <a:pPr defTabSz="912813"/>
            <a:r>
              <a:rPr lang="nl-NL" altLang="nl-NL">
                <a:latin typeface="Calibri" pitchFamily="34" charset="0"/>
              </a:rPr>
              <a:t>3 = Palissadeparenchym </a:t>
            </a:r>
          </a:p>
          <a:p>
            <a:pPr defTabSz="912813"/>
            <a:r>
              <a:rPr lang="nl-NL" altLang="nl-NL">
                <a:latin typeface="Calibri" pitchFamily="34" charset="0"/>
              </a:rPr>
              <a:t>4 = Sponsparenchym </a:t>
            </a:r>
          </a:p>
          <a:p>
            <a:pPr defTabSz="912813"/>
            <a:r>
              <a:rPr lang="nl-NL" altLang="nl-NL">
                <a:latin typeface="Calibri" pitchFamily="34" charset="0"/>
              </a:rPr>
              <a:t>5 = Opperhuid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0" y="492918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2813"/>
            <a:r>
              <a:rPr lang="nl-NL" altLang="nl-NL">
                <a:latin typeface="Calibri" pitchFamily="34" charset="0"/>
              </a:rPr>
              <a:t>6 = Huidmondje </a:t>
            </a:r>
          </a:p>
          <a:p>
            <a:pPr defTabSz="912813"/>
            <a:r>
              <a:rPr lang="nl-NL" altLang="nl-NL">
                <a:latin typeface="Calibri" pitchFamily="34" charset="0"/>
              </a:rPr>
              <a:t>7 = Sluitcellen </a:t>
            </a:r>
          </a:p>
          <a:p>
            <a:pPr defTabSz="912813"/>
            <a:r>
              <a:rPr lang="nl-NL" altLang="nl-NL">
                <a:latin typeface="Calibri" pitchFamily="34" charset="0"/>
              </a:rPr>
              <a:t>8 = Houtvaten</a:t>
            </a:r>
          </a:p>
          <a:p>
            <a:pPr defTabSz="912813"/>
            <a:r>
              <a:rPr lang="nl-NL" altLang="nl-NL">
                <a:latin typeface="Calibri" pitchFamily="34" charset="0"/>
              </a:rPr>
              <a:t>9 = Bastvaten</a:t>
            </a:r>
          </a:p>
          <a:p>
            <a:pPr defTabSz="912813"/>
            <a:r>
              <a:rPr lang="nl-NL" altLang="nl-NL">
                <a:latin typeface="Calibri" pitchFamily="34" charset="0"/>
              </a:rPr>
              <a:t>10 = Vaatbundel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411538"/>
          </a:xfrm>
        </p:spPr>
        <p:txBody>
          <a:bodyPr/>
          <a:lstStyle/>
          <a:p>
            <a:pPr defTabSz="912813" eaLnBrk="1" hangingPunct="1">
              <a:buFont typeface="Arial" pitchFamily="34" charset="0"/>
              <a:buNone/>
            </a:pPr>
            <a:r>
              <a:rPr lang="nl-NL" altLang="nl-NL" sz="1800" b="1" smtClean="0">
                <a:solidFill>
                  <a:srgbClr val="FF0000"/>
                </a:solidFill>
              </a:rPr>
              <a:t>Hoe vindt nu transport plaats in planten?</a:t>
            </a:r>
          </a:p>
          <a:p>
            <a:pPr defTabSz="912813" eaLnBrk="1" hangingPunct="1">
              <a:buFont typeface="Arial" pitchFamily="34" charset="0"/>
              <a:buNone/>
            </a:pPr>
            <a:endParaRPr lang="nl-NL" altLang="nl-NL" sz="1800" smtClean="0"/>
          </a:p>
          <a:p>
            <a:pPr defTabSz="912813" eaLnBrk="1" hangingPunct="1">
              <a:buFont typeface="Arial" pitchFamily="34" charset="0"/>
              <a:buAutoNum type="arabicParenR"/>
            </a:pPr>
            <a:r>
              <a:rPr lang="nl-NL" altLang="nl-NL" sz="1800" smtClean="0"/>
              <a:t>Tussen cellen / cel in-uit	</a:t>
            </a:r>
          </a:p>
          <a:p>
            <a:pPr defTabSz="912813" eaLnBrk="1" hangingPunct="1">
              <a:buFont typeface="Arial" pitchFamily="34" charset="0"/>
              <a:buNone/>
            </a:pPr>
            <a:r>
              <a:rPr lang="nl-NL" altLang="nl-NL" sz="1800" smtClean="0"/>
              <a:t>			A) Diffusie (CO</a:t>
            </a:r>
            <a:r>
              <a:rPr lang="nl-NL" altLang="nl-NL" sz="1400" smtClean="0"/>
              <a:t>2</a:t>
            </a:r>
            <a:r>
              <a:rPr lang="nl-NL" altLang="nl-NL" sz="1800" smtClean="0"/>
              <a:t> en O</a:t>
            </a:r>
            <a:r>
              <a:rPr lang="nl-NL" altLang="nl-NL" sz="1400" smtClean="0"/>
              <a:t>2</a:t>
            </a:r>
            <a:r>
              <a:rPr lang="nl-NL" altLang="nl-NL" sz="1800" smtClean="0"/>
              <a:t>)</a:t>
            </a:r>
          </a:p>
          <a:p>
            <a:pPr defTabSz="912813" eaLnBrk="1" hangingPunct="1">
              <a:buFont typeface="Arial" pitchFamily="34" charset="0"/>
              <a:buNone/>
            </a:pPr>
            <a:r>
              <a:rPr lang="nl-NL" altLang="nl-NL" sz="1800" smtClean="0"/>
              <a:t>			B) Osmose (H</a:t>
            </a:r>
            <a:r>
              <a:rPr lang="nl-NL" altLang="nl-NL" sz="1400" smtClean="0"/>
              <a:t>2</a:t>
            </a:r>
            <a:r>
              <a:rPr lang="nl-NL" altLang="nl-NL" sz="1800" smtClean="0"/>
              <a:t>O)</a:t>
            </a:r>
          </a:p>
          <a:p>
            <a:pPr defTabSz="912813" eaLnBrk="1" hangingPunct="1">
              <a:buFont typeface="Arial" pitchFamily="34" charset="0"/>
              <a:buNone/>
            </a:pPr>
            <a:r>
              <a:rPr lang="nl-NL" altLang="nl-NL" sz="1800" smtClean="0"/>
              <a:t>			C) Actief transport (o.a. glucose, mineralen)</a:t>
            </a:r>
          </a:p>
          <a:p>
            <a:pPr defTabSz="912813" eaLnBrk="1" hangingPunct="1">
              <a:buFont typeface="Arial" pitchFamily="34" charset="0"/>
              <a:buNone/>
            </a:pPr>
            <a:endParaRPr lang="nl-NL" altLang="nl-NL" sz="1800" smtClean="0"/>
          </a:p>
          <a:p>
            <a:pPr defTabSz="912813" eaLnBrk="1" hangingPunct="1">
              <a:buFont typeface="Arial" pitchFamily="34" charset="0"/>
              <a:buNone/>
            </a:pPr>
            <a:r>
              <a:rPr lang="nl-NL" altLang="nl-NL" sz="1800" smtClean="0"/>
              <a:t>2) Over grotere afstand via vaten (vaatbundels)</a:t>
            </a:r>
          </a:p>
          <a:p>
            <a:pPr defTabSz="912813" eaLnBrk="1" hangingPunct="1">
              <a:buFont typeface="Arial" pitchFamily="34" charset="0"/>
              <a:buNone/>
            </a:pPr>
            <a:r>
              <a:rPr lang="nl-NL" altLang="nl-NL" sz="1800" smtClean="0"/>
              <a:t>			A) Houtvaten</a:t>
            </a:r>
          </a:p>
          <a:p>
            <a:pPr defTabSz="912813" eaLnBrk="1" hangingPunct="1">
              <a:buFont typeface="Arial" pitchFamily="34" charset="0"/>
              <a:buNone/>
            </a:pPr>
            <a:r>
              <a:rPr lang="nl-NL" altLang="nl-NL" sz="1800" smtClean="0"/>
              <a:t>			B) Bastvaten</a:t>
            </a:r>
          </a:p>
        </p:txBody>
      </p:sp>
      <p:pic>
        <p:nvPicPr>
          <p:cNvPr id="6147" name="Picture 4" descr="http://upload.wikimedia.org/wikipedia/commons/thumb/a/a1/Leaf_anatomy_numberated.svg/670px-Leaf_anatomy_numberat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03200"/>
            <a:ext cx="52149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vaatbun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4370388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://www.emmauscollege.nl/anw/majewski.nl/VWO/bijeenkomsten/bijeenkomst5/Images/fotosynthese/Blad_dwarsdoorsne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0"/>
            <a:ext cx="55435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oughtonmifflinbooks.com/booksellers/press_release/studentscience/gif/xylem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500438"/>
            <a:ext cx="4529138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86250" y="3571875"/>
            <a:ext cx="2000250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875"/>
            <a:ext cx="8229600" cy="572928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nl-NL" sz="2400" b="1" dirty="0" smtClean="0">
                <a:solidFill>
                  <a:srgbClr val="FF0000"/>
                </a:solidFill>
              </a:rPr>
              <a:t>Houtvaten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 smtClean="0"/>
              <a:t>	</a:t>
            </a:r>
            <a:r>
              <a:rPr lang="nl-NL" sz="2400" dirty="0" smtClean="0">
                <a:sym typeface="Wingdings" pitchFamily="2" charset="2"/>
              </a:rPr>
              <a:t> Water en mineralen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 smtClean="0">
                <a:sym typeface="Wingdings" pitchFamily="2" charset="2"/>
              </a:rPr>
              <a:t>		= (anorganische sapstroom)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 smtClean="0">
                <a:sym typeface="Wingdings" pitchFamily="2" charset="2"/>
              </a:rPr>
              <a:t>	 om</a:t>
            </a:r>
            <a:r>
              <a:rPr lang="nl-NL" sz="2400" b="1" dirty="0" smtClean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nl-NL" sz="2400" dirty="0" smtClean="0">
                <a:sym typeface="Wingdings" pitchFamily="2" charset="2"/>
              </a:rPr>
              <a:t>oog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2400" dirty="0" smtClean="0">
              <a:sym typeface="Wingdings" pitchFamily="2" charset="2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arenR" startAt="2"/>
              <a:defRPr/>
            </a:pPr>
            <a:r>
              <a:rPr lang="nl-NL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Bastvaten (zeefvaten)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 smtClean="0">
                <a:sym typeface="Wingdings" pitchFamily="2" charset="2"/>
              </a:rPr>
              <a:t>	 Water en assimilatieproducten (o.a. glucose)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 smtClean="0">
                <a:sym typeface="Wingdings" pitchFamily="2" charset="2"/>
              </a:rPr>
              <a:t>		= (organische sapstroom)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 smtClean="0">
                <a:sym typeface="Wingdings" pitchFamily="2" charset="2"/>
              </a:rPr>
              <a:t>	 naar </a:t>
            </a:r>
            <a:r>
              <a:rPr lang="nl-NL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</a:t>
            </a:r>
            <a:r>
              <a:rPr lang="nl-NL" sz="2400" dirty="0" smtClean="0">
                <a:sym typeface="Wingdings" pitchFamily="2" charset="2"/>
              </a:rPr>
              <a:t>eneden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 smtClean="0">
                <a:sym typeface="Wingdings" pitchFamily="2" charset="2"/>
              </a:rPr>
              <a:t>	 aan buitenkant</a:t>
            </a:r>
          </a:p>
        </p:txBody>
      </p:sp>
      <p:pic>
        <p:nvPicPr>
          <p:cNvPr id="8197" name="Picture 6" descr="http://www.vcbio.science.ru.nl/images/stemgrowth/SGcrosss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42875"/>
            <a:ext cx="264318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4572000" y="6519863"/>
            <a:ext cx="17145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1600"/>
              <a:t>       Hout   Bast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72125" y="2357438"/>
            <a:ext cx="357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5429250" y="4071938"/>
            <a:ext cx="9286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71500"/>
            <a:ext cx="8497887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42938" y="1071563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2800" b="1">
                <a:solidFill>
                  <a:srgbClr val="FF0000"/>
                </a:solidFill>
              </a:rPr>
              <a:t>Houtvaten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714750" y="5214938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2800" b="1">
                <a:solidFill>
                  <a:srgbClr val="FF0000"/>
                </a:solidFill>
              </a:rPr>
              <a:t>Bastvaten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1535907" y="1893094"/>
            <a:ext cx="1500187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9220" idx="1"/>
          </p:cNvCxnSpPr>
          <p:nvPr/>
        </p:nvCxnSpPr>
        <p:spPr>
          <a:xfrm rot="16200000" flipH="1">
            <a:off x="2476501" y="4238625"/>
            <a:ext cx="1547812" cy="9286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ttp://www.fontys.nl/lerarenopleiding/tilburg/biologie/cd%20amsterdam/cdw/almanak/5prcurs/fysiol/plantfysiol/houtva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0"/>
            <a:ext cx="4729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http://www.fontys.nl/lerarenopleiding/tilburg/biologie/cd%20amsterdam/cdw/almanak/5prcurs/fysiol/plantfysiol/houtd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5286375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358187" cy="64293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b="1" dirty="0" smtClean="0"/>
              <a:t>Houtvaten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  <p:tag name="ISPRING_RESOURCE_PATHS_HASH_PRESENTER" val="f8eddbdf66209e8b107d57c2116fb9cbcefb18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121</Words>
  <Application>Microsoft Office PowerPoint</Application>
  <PresentationFormat>Diavoorstelling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Houtvaten</vt:lpstr>
      <vt:lpstr>Hoe vindt transport plaats in de houtvaten?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Jarco Smeenk</dc:creator>
  <cp:lastModifiedBy>Rob Tervoert</cp:lastModifiedBy>
  <cp:revision>43</cp:revision>
  <dcterms:created xsi:type="dcterms:W3CDTF">2008-11-24T16:31:47Z</dcterms:created>
  <dcterms:modified xsi:type="dcterms:W3CDTF">2015-01-29T07:44:13Z</dcterms:modified>
</cp:coreProperties>
</file>