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1" r:id="rId2"/>
    <p:sldId id="282" r:id="rId3"/>
    <p:sldId id="283" r:id="rId4"/>
    <p:sldId id="284" r:id="rId5"/>
    <p:sldId id="285" r:id="rId6"/>
    <p:sldId id="290" r:id="rId7"/>
    <p:sldId id="286" r:id="rId8"/>
    <p:sldId id="287" r:id="rId9"/>
    <p:sldId id="288" r:id="rId10"/>
    <p:sldId id="289" r:id="rId11"/>
    <p:sldId id="291" r:id="rId12"/>
  </p:sldIdLst>
  <p:sldSz cx="9144000" cy="6858000" type="screen4x3"/>
  <p:notesSz cx="6858000" cy="9144000"/>
  <p:custDataLst>
    <p:tags r:id="rId14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312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96DA4CF-0469-4550-9C13-9E8169286B64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54D3528-5557-4494-9930-91FA4E5E57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98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C09E9-48A7-4FDE-B99B-BEB2438745D0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5B8F7-CA35-4469-8FEC-39255B99696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7433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482B6-29AE-4B72-9525-4D5A9D41FC0C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7F87D-5CDB-4D68-B1AF-5031DB41E4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690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1FD48-3CD5-486F-AF66-5DAAC63636C2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12ABA-706B-4560-BDDB-782F4524B4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5770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108B6-3F90-4AEC-9161-346117DCF53B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10556-4BC5-45AD-9479-D2FEDA5C43A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4146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3BA6C-48C7-4300-A1FB-4F8EEDB382BB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BF1EF-EE1C-4B09-A96C-7D4B790513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6724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919F4-157E-4D86-A325-BB690AD6B5EA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88153-F52B-4293-A75F-F0E00C804C2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2310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51487-47BC-4E3E-A21F-6060750E4C1B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CC0CA-457C-4033-BCBA-1101B7A761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972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4BE62-D9A0-4424-B735-EA01BA4580DE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0B83E-781C-4B14-B396-B5D71113A09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9353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E394D-15DC-4B9A-B540-5CC6FEE021EE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22908-0DFC-4BEF-802B-8B804C1E408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078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593D5-C1FD-459D-AD98-1DE117F351C3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920D9-7FE6-47B7-9AD3-FE8DC273D26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4460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43846-1117-466B-8035-5BB2EF830832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D0A65-4A4B-4596-83CA-E9AD247C87E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1769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modelstijlen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653A0F-5952-470A-BB91-D31FFC8CE801}" type="datetimeFigureOut">
              <a:rPr lang="nl-NL"/>
              <a:pPr>
                <a:defRPr/>
              </a:pPr>
              <a:t>29-1-2015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693E16-5FA4-41B2-9556-7FED3E65A0E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solidFill>
                  <a:srgbClr val="C00000"/>
                </a:solidFill>
              </a:rPr>
              <a:t>Dissimilatie</a:t>
            </a:r>
          </a:p>
        </p:txBody>
      </p:sp>
      <p:sp>
        <p:nvSpPr>
          <p:cNvPr id="205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Levert energie</a:t>
            </a:r>
          </a:p>
          <a:p>
            <a:pPr eaLnBrk="1" hangingPunct="1"/>
            <a:r>
              <a:rPr lang="nl-NL" altLang="nl-NL" smtClean="0"/>
              <a:t>Deze energie is voor alle levensprocessen</a:t>
            </a:r>
          </a:p>
          <a:p>
            <a:pPr eaLnBrk="1" hangingPunct="1"/>
            <a:endParaRPr lang="nl-NL" altLang="nl-NL" smtClean="0"/>
          </a:p>
          <a:p>
            <a:pPr eaLnBrk="1" hangingPunct="1"/>
            <a:r>
              <a:rPr lang="nl-NL" altLang="nl-NL" smtClean="0"/>
              <a:t>Er wordt chemische energie vrij gemaakt uit organische stoffen</a:t>
            </a:r>
          </a:p>
          <a:p>
            <a:pPr eaLnBrk="1" hangingPunct="1"/>
            <a:endParaRPr lang="nl-NL" altLang="nl-NL" smtClean="0"/>
          </a:p>
          <a:p>
            <a:pPr eaLnBrk="1" hangingPunct="1"/>
            <a:r>
              <a:rPr lang="nl-NL" altLang="nl-NL" smtClean="0"/>
              <a:t>Zonder energie gaat een organisme dood.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solidFill>
                  <a:srgbClr val="C00000"/>
                </a:solidFill>
              </a:rPr>
              <a:t>Basale stofwisseling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5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>
                <a:solidFill>
                  <a:srgbClr val="0070C0"/>
                </a:solidFill>
              </a:rPr>
              <a:t>= Stofwisseling die moet plaatsvinden om al ons organen te kunnen laten functioneren in rust zoals: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dirty="0" smtClean="0"/>
              <a:t>Hartslag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dirty="0" smtClean="0"/>
              <a:t>Ademhaling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dirty="0" smtClean="0"/>
              <a:t>Peristaltiek darmkanaal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nl-NL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/>
              <a:t>Afhankelijk van: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dirty="0" smtClean="0"/>
              <a:t>Leeftijd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dirty="0" smtClean="0"/>
              <a:t>Geslacht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dirty="0" smtClean="0"/>
              <a:t>Gewicht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dirty="0" smtClean="0"/>
              <a:t>Tijdstip van de dag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dirty="0" smtClean="0"/>
              <a:t>Jaargetijde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dirty="0" smtClean="0"/>
              <a:t>Lichaamstemperatuur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static.skynetblogs.be/media/96335/dyn001_original_416_358_gif_2599269_2655c3cf07bebb3d05a6178441c27bef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92150"/>
            <a:ext cx="6769100" cy="582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hthoek 3"/>
          <p:cNvSpPr>
            <a:spLocks noChangeArrowheads="1"/>
          </p:cNvSpPr>
          <p:nvPr/>
        </p:nvSpPr>
        <p:spPr bwMode="auto">
          <a:xfrm>
            <a:off x="6875463" y="323850"/>
            <a:ext cx="2082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/>
            <a:r>
              <a:rPr lang="nl-NL"/>
              <a:t>Zie Binas 90A</a:t>
            </a:r>
          </a:p>
        </p:txBody>
      </p:sp>
      <p:sp>
        <p:nvSpPr>
          <p:cNvPr id="12292" name="Rechthoek 4"/>
          <p:cNvSpPr>
            <a:spLocks noChangeArrowheads="1"/>
          </p:cNvSpPr>
          <p:nvPr/>
        </p:nvSpPr>
        <p:spPr bwMode="auto">
          <a:xfrm>
            <a:off x="5741988" y="1557338"/>
            <a:ext cx="3216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/>
            <a:r>
              <a:rPr lang="nl-NL"/>
              <a:t>= creatinefosfaatsysteem</a:t>
            </a:r>
          </a:p>
        </p:txBody>
      </p:sp>
      <p:sp>
        <p:nvSpPr>
          <p:cNvPr id="12293" name="Rechthoek 6"/>
          <p:cNvSpPr>
            <a:spLocks noChangeArrowheads="1"/>
          </p:cNvSpPr>
          <p:nvPr/>
        </p:nvSpPr>
        <p:spPr bwMode="auto">
          <a:xfrm>
            <a:off x="6135688" y="1922463"/>
            <a:ext cx="1781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1"/>
            <a:r>
              <a:rPr lang="nl-NL"/>
              <a:t>= melkzuur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solidFill>
                  <a:srgbClr val="C00000"/>
                </a:solidFill>
              </a:rPr>
              <a:t>Aërobe Dissimilatie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>
                <a:solidFill>
                  <a:srgbClr val="0070C0"/>
                </a:solidFill>
              </a:rPr>
              <a:t>Aëroob = met zuurstof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>
                <a:solidFill>
                  <a:srgbClr val="0070C0"/>
                </a:solidFill>
              </a:rPr>
              <a:t>Vindt plaats in de mitochondriën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/>
              <a:t>Glucose wordt volledig afgebroken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/>
              <a:t>Per glucosemolecuul komt dus veel energie vrij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>
                <a:solidFill>
                  <a:srgbClr val="0070C0"/>
                </a:solidFill>
              </a:rPr>
              <a:t>C</a:t>
            </a:r>
            <a:r>
              <a:rPr lang="nl-NL" sz="1800" dirty="0" smtClean="0">
                <a:solidFill>
                  <a:srgbClr val="0070C0"/>
                </a:solidFill>
              </a:rPr>
              <a:t>6</a:t>
            </a:r>
            <a:r>
              <a:rPr lang="nl-NL" dirty="0" smtClean="0">
                <a:solidFill>
                  <a:srgbClr val="0070C0"/>
                </a:solidFill>
              </a:rPr>
              <a:t>H</a:t>
            </a:r>
            <a:r>
              <a:rPr lang="nl-NL" sz="1800" dirty="0" smtClean="0">
                <a:solidFill>
                  <a:srgbClr val="0070C0"/>
                </a:solidFill>
              </a:rPr>
              <a:t>12</a:t>
            </a:r>
            <a:r>
              <a:rPr lang="nl-NL" dirty="0" smtClean="0">
                <a:solidFill>
                  <a:srgbClr val="0070C0"/>
                </a:solidFill>
              </a:rPr>
              <a:t>O</a:t>
            </a:r>
            <a:r>
              <a:rPr lang="nl-NL" sz="1800" dirty="0" smtClean="0">
                <a:solidFill>
                  <a:srgbClr val="0070C0"/>
                </a:solidFill>
              </a:rPr>
              <a:t>6</a:t>
            </a:r>
            <a:r>
              <a:rPr lang="nl-NL" dirty="0" smtClean="0">
                <a:solidFill>
                  <a:srgbClr val="0070C0"/>
                </a:solidFill>
              </a:rPr>
              <a:t> + 6O</a:t>
            </a:r>
            <a:r>
              <a:rPr lang="nl-NL" sz="1800" dirty="0" smtClean="0">
                <a:solidFill>
                  <a:srgbClr val="0070C0"/>
                </a:solidFill>
              </a:rPr>
              <a:t>2</a:t>
            </a:r>
            <a:r>
              <a:rPr lang="nl-NL" dirty="0" smtClean="0">
                <a:solidFill>
                  <a:srgbClr val="0070C0"/>
                </a:solidFill>
              </a:rPr>
              <a:t> </a:t>
            </a:r>
            <a:r>
              <a:rPr lang="nl-NL" dirty="0" smtClean="0">
                <a:solidFill>
                  <a:srgbClr val="0070C0"/>
                </a:solidFill>
                <a:sym typeface="Wingdings" pitchFamily="2" charset="2"/>
              </a:rPr>
              <a:t></a:t>
            </a:r>
            <a:r>
              <a:rPr lang="nl-NL" dirty="0" smtClean="0">
                <a:solidFill>
                  <a:srgbClr val="0070C0"/>
                </a:solidFill>
              </a:rPr>
              <a:t> 6CO</a:t>
            </a:r>
            <a:r>
              <a:rPr lang="nl-NL" sz="1800" dirty="0" smtClean="0">
                <a:solidFill>
                  <a:srgbClr val="0070C0"/>
                </a:solidFill>
              </a:rPr>
              <a:t>2</a:t>
            </a:r>
            <a:r>
              <a:rPr lang="nl-NL" dirty="0" smtClean="0">
                <a:solidFill>
                  <a:srgbClr val="0070C0"/>
                </a:solidFill>
              </a:rPr>
              <a:t> + 6H</a:t>
            </a:r>
            <a:r>
              <a:rPr lang="nl-NL" sz="1800" dirty="0" smtClean="0">
                <a:solidFill>
                  <a:srgbClr val="0070C0"/>
                </a:solidFill>
              </a:rPr>
              <a:t>2</a:t>
            </a:r>
            <a:r>
              <a:rPr lang="nl-NL" dirty="0" smtClean="0">
                <a:solidFill>
                  <a:srgbClr val="0070C0"/>
                </a:solidFill>
              </a:rPr>
              <a:t>O + energie (ATP)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/>
              <a:t>Zuurstof die nodig is: uit milieu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/>
              <a:t>Koolstofdioxide die vrij komt: afgestaan aan milieu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1214438"/>
            <a:ext cx="194310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solidFill>
                  <a:srgbClr val="C00000"/>
                </a:solidFill>
              </a:rPr>
              <a:t>Anaërobe Dissimilatie</a:t>
            </a:r>
          </a:p>
        </p:txBody>
      </p:sp>
      <p:sp>
        <p:nvSpPr>
          <p:cNvPr id="4099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nl-NL" altLang="nl-NL" smtClean="0">
                <a:solidFill>
                  <a:srgbClr val="0070C0"/>
                </a:solidFill>
              </a:rPr>
              <a:t>Anaëroob = zonder zuurstof</a:t>
            </a:r>
          </a:p>
          <a:p>
            <a:pPr eaLnBrk="1" hangingPunct="1"/>
            <a:endParaRPr lang="nl-NL" altLang="nl-NL" smtClean="0"/>
          </a:p>
          <a:p>
            <a:pPr eaLnBrk="1" hangingPunct="1"/>
            <a:r>
              <a:rPr lang="nl-NL" altLang="nl-NL" smtClean="0">
                <a:solidFill>
                  <a:srgbClr val="0070C0"/>
                </a:solidFill>
              </a:rPr>
              <a:t>Glucose wordt </a:t>
            </a:r>
            <a:r>
              <a:rPr lang="nl-NL" altLang="nl-NL" u="sng" smtClean="0">
                <a:solidFill>
                  <a:srgbClr val="0070C0"/>
                </a:solidFill>
              </a:rPr>
              <a:t>niet volledig </a:t>
            </a:r>
            <a:r>
              <a:rPr lang="nl-NL" altLang="nl-NL" smtClean="0">
                <a:solidFill>
                  <a:srgbClr val="0070C0"/>
                </a:solidFill>
              </a:rPr>
              <a:t>afgebroken</a:t>
            </a:r>
          </a:p>
          <a:p>
            <a:pPr eaLnBrk="1" hangingPunct="1"/>
            <a:endParaRPr lang="nl-NL" altLang="nl-NL" smtClean="0"/>
          </a:p>
          <a:p>
            <a:pPr eaLnBrk="1" hangingPunct="1"/>
            <a:r>
              <a:rPr lang="nl-NL" altLang="nl-NL" smtClean="0">
                <a:solidFill>
                  <a:srgbClr val="0070C0"/>
                </a:solidFill>
              </a:rPr>
              <a:t>Er komt per glucose molecuul dan ook </a:t>
            </a:r>
            <a:r>
              <a:rPr lang="nl-NL" altLang="nl-NL" u="sng" smtClean="0">
                <a:solidFill>
                  <a:srgbClr val="0070C0"/>
                </a:solidFill>
              </a:rPr>
              <a:t>weinig</a:t>
            </a:r>
            <a:r>
              <a:rPr lang="nl-NL" altLang="nl-NL" smtClean="0">
                <a:solidFill>
                  <a:srgbClr val="0070C0"/>
                </a:solidFill>
              </a:rPr>
              <a:t> energie vrij</a:t>
            </a:r>
          </a:p>
          <a:p>
            <a:pPr eaLnBrk="1" hangingPunct="1"/>
            <a:endParaRPr lang="nl-NL" altLang="nl-NL" smtClean="0"/>
          </a:p>
          <a:p>
            <a:pPr eaLnBrk="1" hangingPunct="1"/>
            <a:endParaRPr lang="nl-NL" altLang="nl-NL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solidFill>
                  <a:srgbClr val="C00000"/>
                </a:solidFill>
              </a:rPr>
              <a:t>1) Alcohol</a:t>
            </a:r>
            <a:r>
              <a:rPr lang="nl-NL" altLang="nl-NL" smtClean="0"/>
              <a:t> </a:t>
            </a:r>
            <a:r>
              <a:rPr lang="nl-NL" altLang="nl-NL" smtClean="0">
                <a:solidFill>
                  <a:srgbClr val="C00000"/>
                </a:solidFill>
              </a:rPr>
              <a:t>gisting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/>
              <a:t>Is een vorm van </a:t>
            </a:r>
            <a:r>
              <a:rPr lang="nl-NL" dirty="0" err="1" smtClean="0">
                <a:solidFill>
                  <a:srgbClr val="0070C0"/>
                </a:solidFill>
              </a:rPr>
              <a:t>anaërobe</a:t>
            </a:r>
            <a:r>
              <a:rPr lang="nl-NL" dirty="0" smtClean="0"/>
              <a:t> dissimilatie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>
                <a:solidFill>
                  <a:srgbClr val="0070C0"/>
                </a:solidFill>
              </a:rPr>
              <a:t>C</a:t>
            </a:r>
            <a:r>
              <a:rPr lang="nl-NL" sz="1800" dirty="0" smtClean="0">
                <a:solidFill>
                  <a:srgbClr val="0070C0"/>
                </a:solidFill>
              </a:rPr>
              <a:t>6</a:t>
            </a:r>
            <a:r>
              <a:rPr lang="nl-NL" dirty="0" smtClean="0">
                <a:solidFill>
                  <a:srgbClr val="0070C0"/>
                </a:solidFill>
              </a:rPr>
              <a:t>H</a:t>
            </a:r>
            <a:r>
              <a:rPr lang="nl-NL" sz="1800" dirty="0" smtClean="0">
                <a:solidFill>
                  <a:srgbClr val="0070C0"/>
                </a:solidFill>
              </a:rPr>
              <a:t>12</a:t>
            </a:r>
            <a:r>
              <a:rPr lang="nl-NL" dirty="0" smtClean="0">
                <a:solidFill>
                  <a:srgbClr val="0070C0"/>
                </a:solidFill>
              </a:rPr>
              <a:t>O</a:t>
            </a:r>
            <a:r>
              <a:rPr lang="nl-NL" sz="1800" dirty="0" smtClean="0">
                <a:solidFill>
                  <a:srgbClr val="0070C0"/>
                </a:solidFill>
              </a:rPr>
              <a:t>6</a:t>
            </a:r>
            <a:r>
              <a:rPr lang="nl-NL" dirty="0" smtClean="0">
                <a:solidFill>
                  <a:srgbClr val="0070C0"/>
                </a:solidFill>
              </a:rPr>
              <a:t> </a:t>
            </a:r>
            <a:r>
              <a:rPr lang="nl-NL" dirty="0" smtClean="0">
                <a:solidFill>
                  <a:srgbClr val="0070C0"/>
                </a:solidFill>
                <a:sym typeface="Wingdings" pitchFamily="2" charset="2"/>
              </a:rPr>
              <a:t> 2C</a:t>
            </a:r>
            <a:r>
              <a:rPr lang="nl-NL" sz="1800" dirty="0" smtClean="0">
                <a:solidFill>
                  <a:srgbClr val="0070C0"/>
                </a:solidFill>
                <a:sym typeface="Wingdings" pitchFamily="2" charset="2"/>
              </a:rPr>
              <a:t>2</a:t>
            </a:r>
            <a:r>
              <a:rPr lang="nl-NL" dirty="0" smtClean="0">
                <a:solidFill>
                  <a:srgbClr val="0070C0"/>
                </a:solidFill>
                <a:sym typeface="Wingdings" pitchFamily="2" charset="2"/>
              </a:rPr>
              <a:t>H</a:t>
            </a:r>
            <a:r>
              <a:rPr lang="nl-NL" sz="1800" dirty="0" smtClean="0">
                <a:solidFill>
                  <a:srgbClr val="0070C0"/>
                </a:solidFill>
                <a:sym typeface="Wingdings" pitchFamily="2" charset="2"/>
              </a:rPr>
              <a:t>6</a:t>
            </a:r>
            <a:r>
              <a:rPr lang="nl-NL" dirty="0" smtClean="0">
                <a:solidFill>
                  <a:srgbClr val="0070C0"/>
                </a:solidFill>
                <a:sym typeface="Wingdings" pitchFamily="2" charset="2"/>
              </a:rPr>
              <a:t>O (ethanol) + 2CO</a:t>
            </a:r>
            <a:r>
              <a:rPr lang="nl-NL" sz="1800" dirty="0" smtClean="0">
                <a:solidFill>
                  <a:srgbClr val="0070C0"/>
                </a:solidFill>
                <a:sym typeface="Wingdings" pitchFamily="2" charset="2"/>
              </a:rPr>
              <a:t>2</a:t>
            </a:r>
            <a:r>
              <a:rPr lang="nl-NL" dirty="0" smtClean="0">
                <a:solidFill>
                  <a:srgbClr val="0070C0"/>
                </a:solidFill>
                <a:sym typeface="Wingdings" pitchFamily="2" charset="2"/>
              </a:rPr>
              <a:t> + energie (ATP)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>
                <a:sym typeface="Wingdings" pitchFamily="2" charset="2"/>
              </a:rPr>
              <a:t>Alcohol is het eindproduct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dirty="0" smtClean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>
                <a:sym typeface="Wingdings" pitchFamily="2" charset="2"/>
              </a:rPr>
              <a:t>Gistcellen hebben weinig energie nodig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>
                <a:sym typeface="Wingdings" pitchFamily="2" charset="2"/>
              </a:rPr>
              <a:t>Kunnen zonder zuurstof voldoende energie produceren om in leven te blijven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dirty="0" smtClean="0">
              <a:sym typeface="Wingdings" pitchFamily="2" charset="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>
                <a:sym typeface="Wingdings" pitchFamily="2" charset="2"/>
              </a:rPr>
              <a:t>Ze zorgen voor dit proces, bijvoorbeeld bij het maken van brood, bier en wijn</a:t>
            </a:r>
            <a:endParaRPr lang="nl-NL" dirty="0" smtClean="0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2571750"/>
            <a:ext cx="92392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solidFill>
                  <a:srgbClr val="C00000"/>
                </a:solidFill>
              </a:rPr>
              <a:t>2) Melkzuurgisting</a:t>
            </a:r>
          </a:p>
        </p:txBody>
      </p:sp>
      <p:sp>
        <p:nvSpPr>
          <p:cNvPr id="614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Is een vorm van </a:t>
            </a:r>
            <a:r>
              <a:rPr lang="nl-NL" altLang="nl-NL" smtClean="0">
                <a:solidFill>
                  <a:srgbClr val="0070C0"/>
                </a:solidFill>
              </a:rPr>
              <a:t>anaërobe</a:t>
            </a:r>
            <a:r>
              <a:rPr lang="nl-NL" altLang="nl-NL" smtClean="0"/>
              <a:t> dissimilatie</a:t>
            </a:r>
          </a:p>
          <a:p>
            <a:pPr eaLnBrk="1" hangingPunct="1"/>
            <a:r>
              <a:rPr lang="nl-NL" altLang="nl-NL" smtClean="0">
                <a:solidFill>
                  <a:srgbClr val="0070C0"/>
                </a:solidFill>
              </a:rPr>
              <a:t>C</a:t>
            </a:r>
            <a:r>
              <a:rPr lang="nl-NL" altLang="nl-NL" sz="1800" smtClean="0">
                <a:solidFill>
                  <a:srgbClr val="0070C0"/>
                </a:solidFill>
              </a:rPr>
              <a:t>6</a:t>
            </a:r>
            <a:r>
              <a:rPr lang="nl-NL" altLang="nl-NL" smtClean="0">
                <a:solidFill>
                  <a:srgbClr val="0070C0"/>
                </a:solidFill>
              </a:rPr>
              <a:t>H</a:t>
            </a:r>
            <a:r>
              <a:rPr lang="nl-NL" altLang="nl-NL" sz="1800" smtClean="0">
                <a:solidFill>
                  <a:srgbClr val="0070C0"/>
                </a:solidFill>
              </a:rPr>
              <a:t>12</a:t>
            </a:r>
            <a:r>
              <a:rPr lang="nl-NL" altLang="nl-NL" smtClean="0">
                <a:solidFill>
                  <a:srgbClr val="0070C0"/>
                </a:solidFill>
              </a:rPr>
              <a:t>O</a:t>
            </a:r>
            <a:r>
              <a:rPr lang="nl-NL" altLang="nl-NL" sz="1800" smtClean="0">
                <a:solidFill>
                  <a:srgbClr val="0070C0"/>
                </a:solidFill>
              </a:rPr>
              <a:t>6</a:t>
            </a:r>
            <a:r>
              <a:rPr lang="nl-NL" altLang="nl-NL" smtClean="0">
                <a:solidFill>
                  <a:srgbClr val="0070C0"/>
                </a:solidFill>
              </a:rPr>
              <a:t> </a:t>
            </a:r>
            <a:r>
              <a:rPr lang="nl-NL" altLang="nl-NL" smtClean="0">
                <a:solidFill>
                  <a:srgbClr val="0070C0"/>
                </a:solidFill>
                <a:sym typeface="Wingdings" pitchFamily="2" charset="2"/>
              </a:rPr>
              <a:t> 2C</a:t>
            </a:r>
            <a:r>
              <a:rPr lang="nl-NL" altLang="nl-NL" sz="1800" smtClean="0">
                <a:solidFill>
                  <a:srgbClr val="0070C0"/>
                </a:solidFill>
                <a:sym typeface="Wingdings" pitchFamily="2" charset="2"/>
              </a:rPr>
              <a:t>3</a:t>
            </a:r>
            <a:r>
              <a:rPr lang="nl-NL" altLang="nl-NL" smtClean="0">
                <a:solidFill>
                  <a:srgbClr val="0070C0"/>
                </a:solidFill>
                <a:sym typeface="Wingdings" pitchFamily="2" charset="2"/>
              </a:rPr>
              <a:t>H</a:t>
            </a:r>
            <a:r>
              <a:rPr lang="nl-NL" altLang="nl-NL" sz="1800" smtClean="0">
                <a:solidFill>
                  <a:srgbClr val="0070C0"/>
                </a:solidFill>
                <a:sym typeface="Wingdings" pitchFamily="2" charset="2"/>
              </a:rPr>
              <a:t>6</a:t>
            </a:r>
            <a:r>
              <a:rPr lang="nl-NL" altLang="nl-NL" smtClean="0">
                <a:solidFill>
                  <a:srgbClr val="0070C0"/>
                </a:solidFill>
                <a:sym typeface="Wingdings" pitchFamily="2" charset="2"/>
              </a:rPr>
              <a:t>O</a:t>
            </a:r>
            <a:r>
              <a:rPr lang="nl-NL" altLang="nl-NL" sz="1800" smtClean="0">
                <a:solidFill>
                  <a:srgbClr val="0070C0"/>
                </a:solidFill>
                <a:sym typeface="Wingdings" pitchFamily="2" charset="2"/>
              </a:rPr>
              <a:t>3</a:t>
            </a:r>
            <a:r>
              <a:rPr lang="nl-NL" altLang="nl-NL" smtClean="0">
                <a:solidFill>
                  <a:srgbClr val="0070C0"/>
                </a:solidFill>
                <a:sym typeface="Wingdings" pitchFamily="2" charset="2"/>
              </a:rPr>
              <a:t> (melkzuur) + energie</a:t>
            </a:r>
          </a:p>
          <a:p>
            <a:pPr eaLnBrk="1" hangingPunct="1"/>
            <a:r>
              <a:rPr lang="nl-NL" altLang="nl-NL" smtClean="0">
                <a:sym typeface="Wingdings" pitchFamily="2" charset="2"/>
              </a:rPr>
              <a:t>Melkzuur is het eindproduct</a:t>
            </a:r>
          </a:p>
          <a:p>
            <a:pPr eaLnBrk="1" hangingPunct="1"/>
            <a:endParaRPr lang="nl-NL" altLang="nl-NL" smtClean="0">
              <a:sym typeface="Wingdings" pitchFamily="2" charset="2"/>
            </a:endParaRPr>
          </a:p>
          <a:p>
            <a:pPr eaLnBrk="1" hangingPunct="1"/>
            <a:r>
              <a:rPr lang="nl-NL" altLang="nl-NL" smtClean="0">
                <a:sym typeface="Wingdings" pitchFamily="2" charset="2"/>
              </a:rPr>
              <a:t>Wordt gebruikt bij productie van zuurkool, kaas en yoghurt. </a:t>
            </a: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4643438"/>
            <a:ext cx="1928812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solidFill>
                  <a:srgbClr val="C00000"/>
                </a:solidFill>
              </a:rPr>
              <a:t>Formules in Binas?</a:t>
            </a:r>
          </a:p>
        </p:txBody>
      </p:sp>
      <p:sp>
        <p:nvSpPr>
          <p:cNvPr id="2867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altLang="nl-NL" dirty="0" smtClean="0"/>
              <a:t>Waar in </a:t>
            </a:r>
            <a:r>
              <a:rPr lang="nl-NL" altLang="nl-NL" dirty="0" err="1" smtClean="0"/>
              <a:t>Binas</a:t>
            </a:r>
            <a:r>
              <a:rPr lang="nl-NL" altLang="nl-NL" dirty="0" smtClean="0"/>
              <a:t> kun je de formules vinden van </a:t>
            </a:r>
          </a:p>
          <a:p>
            <a:pPr marL="0" indent="0" eaLnBrk="1" hangingPunct="1">
              <a:buFont typeface="Arial" pitchFamily="34" charset="0"/>
              <a:buNone/>
              <a:defRPr/>
            </a:pPr>
            <a:r>
              <a:rPr lang="en-US" altLang="nl-NL" dirty="0" err="1" smtClean="0">
                <a:sym typeface="Wingdings" pitchFamily="2" charset="2"/>
              </a:rPr>
              <a:t>alcoholgisting</a:t>
            </a:r>
            <a:r>
              <a:rPr lang="en-US" altLang="nl-NL" dirty="0" smtClean="0">
                <a:sym typeface="Wingdings" pitchFamily="2" charset="2"/>
              </a:rPr>
              <a:t> </a:t>
            </a:r>
            <a:r>
              <a:rPr lang="en-US" altLang="nl-NL" dirty="0" err="1" smtClean="0">
                <a:sym typeface="Wingdings" pitchFamily="2" charset="2"/>
              </a:rPr>
              <a:t>en</a:t>
            </a:r>
            <a:r>
              <a:rPr lang="en-US" altLang="nl-NL" dirty="0" smtClean="0">
                <a:sym typeface="Wingdings" pitchFamily="2" charset="2"/>
              </a:rPr>
              <a:t> </a:t>
            </a:r>
            <a:r>
              <a:rPr lang="en-US" altLang="nl-NL" dirty="0" err="1" smtClean="0">
                <a:sym typeface="Wingdings" pitchFamily="2" charset="2"/>
              </a:rPr>
              <a:t>melkzuurgisting</a:t>
            </a:r>
            <a:r>
              <a:rPr lang="en-US" altLang="nl-NL" dirty="0" smtClean="0">
                <a:sym typeface="Wingdings" pitchFamily="2" charset="2"/>
              </a:rPr>
              <a:t>?</a:t>
            </a:r>
          </a:p>
          <a:p>
            <a:pPr eaLnBrk="1" hangingPunct="1">
              <a:defRPr/>
            </a:pPr>
            <a:r>
              <a:rPr lang="en-US" altLang="nl-NL" dirty="0" smtClean="0">
                <a:sym typeface="Wingdings" pitchFamily="2" charset="2"/>
              </a:rPr>
              <a:t>68B</a:t>
            </a:r>
            <a:endParaRPr lang="nl-NL" altLang="nl-NL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solidFill>
                  <a:srgbClr val="C00000"/>
                </a:solidFill>
              </a:rPr>
              <a:t>Bij dier en mens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/>
              <a:t>In korte tijd veel energie nodig (bijv. sporten)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/>
              <a:t>Te weinig zuurstof beschikbaar: Spieren gaan over op </a:t>
            </a:r>
            <a:r>
              <a:rPr lang="nl-NL" dirty="0" err="1" smtClean="0"/>
              <a:t>anaërobe</a:t>
            </a:r>
            <a:r>
              <a:rPr lang="nl-NL" dirty="0" smtClean="0"/>
              <a:t> dissimilatie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nl-NL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/>
              <a:t>Glucose afgebroken tot melkzuur: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dirty="0" smtClean="0"/>
              <a:t>Weinig energie komt vrij per glucose molecuul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dirty="0" smtClean="0"/>
              <a:t>Veel glucose verbrand, dus veel melkzuur vrij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/>
              <a:t>In spieren ophoping van melkzuur </a:t>
            </a:r>
            <a:r>
              <a:rPr lang="nl-NL" dirty="0" smtClean="0">
                <a:sym typeface="Wingdings" pitchFamily="2" charset="2"/>
              </a:rPr>
              <a:t> verzuring geeft een moe en pijnlijk gevoel in de spieren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 smtClean="0">
                <a:sym typeface="Wingdings" pitchFamily="2" charset="2"/>
              </a:rPr>
              <a:t>Afgevoerd via bloed naar lever: omgezet in glucose</a:t>
            </a:r>
            <a:endParaRPr lang="nl-NL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nl-NL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nl-NL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nl-NL" dirty="0" smtClean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2714625"/>
            <a:ext cx="1776413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solidFill>
                  <a:srgbClr val="C00000"/>
                </a:solidFill>
              </a:rPr>
              <a:t>Dissimilatie van vetten</a:t>
            </a:r>
          </a:p>
        </p:txBody>
      </p:sp>
      <p:sp>
        <p:nvSpPr>
          <p:cNvPr id="3072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solidFill>
                  <a:srgbClr val="0070C0"/>
                </a:solidFill>
              </a:rPr>
              <a:t>Vet gesplitst in glycerol + 3 vetzuren</a:t>
            </a:r>
          </a:p>
          <a:p>
            <a:pPr eaLnBrk="1" hangingPunct="1"/>
            <a:r>
              <a:rPr lang="nl-NL" altLang="nl-NL" smtClean="0">
                <a:solidFill>
                  <a:srgbClr val="0070C0"/>
                </a:solidFill>
              </a:rPr>
              <a:t>Komt veel meer energie vrij dan bij dissimilatie van koolhydraten</a:t>
            </a:r>
          </a:p>
          <a:p>
            <a:pPr eaLnBrk="1" hangingPunct="1"/>
            <a:r>
              <a:rPr lang="en-US" altLang="nl-NL" smtClean="0">
                <a:solidFill>
                  <a:srgbClr val="0070C0"/>
                </a:solidFill>
              </a:rPr>
              <a:t>Maar dissimilatie gaat veel langzamer</a:t>
            </a:r>
            <a:endParaRPr lang="nl-NL" altLang="nl-NL" smtClean="0">
              <a:solidFill>
                <a:srgbClr val="0070C0"/>
              </a:solidFill>
            </a:endParaRPr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429125"/>
            <a:ext cx="28194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3786188"/>
            <a:ext cx="27146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IJL-RECHTS 5"/>
          <p:cNvSpPr/>
          <p:nvPr/>
        </p:nvSpPr>
        <p:spPr>
          <a:xfrm>
            <a:off x="4429125" y="4857750"/>
            <a:ext cx="1500188" cy="7143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solidFill>
                  <a:srgbClr val="C00000"/>
                </a:solidFill>
              </a:rPr>
              <a:t>Dissimilatie van eiwitten</a:t>
            </a:r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>
                <a:solidFill>
                  <a:srgbClr val="0070C0"/>
                </a:solidFill>
              </a:rPr>
              <a:t>Gesplitst in aminozuren</a:t>
            </a:r>
          </a:p>
          <a:p>
            <a:pPr eaLnBrk="1" hangingPunct="1"/>
            <a:r>
              <a:rPr lang="nl-NL" altLang="nl-NL" smtClean="0">
                <a:solidFill>
                  <a:srgbClr val="0070C0"/>
                </a:solidFill>
              </a:rPr>
              <a:t>Ammoniak ontstaat, en wordt omgezet in ureum</a:t>
            </a:r>
          </a:p>
          <a:p>
            <a:pPr eaLnBrk="1" hangingPunct="1"/>
            <a:r>
              <a:rPr lang="nl-NL" altLang="nl-NL" smtClean="0">
                <a:solidFill>
                  <a:srgbClr val="0070C0"/>
                </a:solidFill>
              </a:rPr>
              <a:t>Wordt via de urine afgescheiden</a:t>
            </a:r>
          </a:p>
        </p:txBody>
      </p:sp>
      <p:pic>
        <p:nvPicPr>
          <p:cNvPr id="1024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8" y="4005263"/>
            <a:ext cx="666750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8ce696e9412443ecc57c32ed4796326ae4778a"/>
  <p:tag name="ISPRING_RESOURCE_PATHS_HASH_PRESENTER" val="91e5ba5c2344e435e758a4cc38c765ea86f3fcd8"/>
</p:tagLst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361</Words>
  <Application>Microsoft Office PowerPoint</Application>
  <PresentationFormat>Diavoorstelling (4:3)</PresentationFormat>
  <Paragraphs>79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Office-thema</vt:lpstr>
      <vt:lpstr>Dissimilatie</vt:lpstr>
      <vt:lpstr>Aërobe Dissimilatie</vt:lpstr>
      <vt:lpstr>Anaërobe Dissimilatie</vt:lpstr>
      <vt:lpstr>1) Alcohol gisting</vt:lpstr>
      <vt:lpstr>2) Melkzuurgisting</vt:lpstr>
      <vt:lpstr>Formules in Binas?</vt:lpstr>
      <vt:lpstr>Bij dier en mens</vt:lpstr>
      <vt:lpstr>Dissimilatie van vetten</vt:lpstr>
      <vt:lpstr>Dissimilatie van eiwitten</vt:lpstr>
      <vt:lpstr>Basale stofwisseling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Enzymen</dc:title>
  <dc:creator>Marjo &amp; Tim</dc:creator>
  <cp:lastModifiedBy>Rob Tervoert</cp:lastModifiedBy>
  <cp:revision>18</cp:revision>
  <dcterms:created xsi:type="dcterms:W3CDTF">2009-08-03T11:16:25Z</dcterms:created>
  <dcterms:modified xsi:type="dcterms:W3CDTF">2015-01-29T07:44:26Z</dcterms:modified>
</cp:coreProperties>
</file>