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6" r:id="rId5"/>
    <p:sldId id="264" r:id="rId6"/>
    <p:sldId id="259" r:id="rId7"/>
    <p:sldId id="268" r:id="rId8"/>
    <p:sldId id="269" r:id="rId9"/>
    <p:sldId id="270" r:id="rId10"/>
  </p:sldIdLst>
  <p:sldSz cx="9144000" cy="6858000" type="screen4x3"/>
  <p:notesSz cx="6858000" cy="9144000"/>
  <p:custDataLst>
    <p:tags r:id="rId11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73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BC4F1-DEFC-44F1-8A83-00BD598E8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05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B5FE2-BFEA-4A70-B7C6-A9ECBD2ABAA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479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68537-DF4D-4F9C-8B7C-E8541811C4A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22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51B4D-442A-4C63-B603-8BF5EBD0FC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1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32953-B77A-4B20-834D-26A50873BA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02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10894-9BD7-4883-B7AC-F9274AE9271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5BD3C-9E57-4786-BB1B-3C269CFECD5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11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476D8-357F-49D0-BFAF-AB9D4A05DC4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93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C491-05EC-4781-AC51-0F098F3DDB7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20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F1B0F-46C4-4AE2-9B87-5075D4314D8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08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458DC-4816-4B9B-88E4-3848183AF49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97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BFFF181-6055-4C21-93BE-DF2277804E6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lucosemolecule_Fu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-315913"/>
            <a:ext cx="3352800" cy="340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9" descr="c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2376488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539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105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3" descr="8002326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36838"/>
            <a:ext cx="2843213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702px-AminoAcidbal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365625"/>
            <a:ext cx="3271838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7" descr="nac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05263"/>
            <a:ext cx="23812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2700338" y="260350"/>
            <a:ext cx="2376487" cy="6408738"/>
          </a:xfrm>
          <a:prstGeom prst="line">
            <a:avLst/>
          </a:prstGeom>
          <a:noFill/>
          <a:ln w="603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979613" y="6237288"/>
            <a:ext cx="2533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sz="1800" b="1"/>
              <a:t>Anorganische stoffen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348038" y="260350"/>
            <a:ext cx="22875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sz="1800" b="1"/>
              <a:t>Organische stoffen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 animBg="1"/>
      <p:bldP spid="2067" grpId="0"/>
      <p:bldP spid="20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3"/>
          <p:cNvSpPr>
            <a:spLocks noChangeShapeType="1"/>
          </p:cNvSpPr>
          <p:nvPr/>
        </p:nvSpPr>
        <p:spPr bwMode="auto">
          <a:xfrm>
            <a:off x="5638800" y="2743200"/>
            <a:ext cx="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611188" y="1412875"/>
            <a:ext cx="6626225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nl-NL" sz="2000" b="1">
                <a:solidFill>
                  <a:srgbClr val="CC0000"/>
                </a:solidFill>
                <a:cs typeface="Arial" pitchFamily="34" charset="0"/>
              </a:rPr>
              <a:t>Organische stoffen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altLang="nl-NL" sz="2000">
                <a:cs typeface="Arial" pitchFamily="34" charset="0"/>
              </a:rPr>
              <a:t>Afkomstig van organismen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altLang="nl-NL" sz="2000">
                <a:cs typeface="Arial" pitchFamily="34" charset="0"/>
              </a:rPr>
              <a:t>Grote ingewikkelde moleculen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nl-NL" sz="2000">
                <a:cs typeface="Arial" pitchFamily="34" charset="0"/>
              </a:rPr>
              <a:t>Minimaal 2 C-atomen (daarnaast vooral H en O)</a:t>
            </a:r>
            <a:endParaRPr lang="nl-NL" altLang="nl-NL" sz="2000"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altLang="nl-NL" sz="2000">
                <a:cs typeface="Arial" pitchFamily="34" charset="0"/>
              </a:rPr>
              <a:t>O.a. koolhydraten, eiwitten, vetten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nl-NL" altLang="nl-NL" sz="20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altLang="nl-NL" sz="2000" b="1">
                <a:solidFill>
                  <a:srgbClr val="CC0000"/>
                </a:solidFill>
                <a:cs typeface="Arial" pitchFamily="34" charset="0"/>
              </a:rPr>
              <a:t>Anorganische stoffen</a:t>
            </a:r>
          </a:p>
          <a:p>
            <a:pPr>
              <a:spcBef>
                <a:spcPct val="50000"/>
              </a:spcBef>
            </a:pPr>
            <a:r>
              <a:rPr lang="nl-NL" altLang="nl-NL" sz="2000">
                <a:cs typeface="Arial" pitchFamily="34" charset="0"/>
              </a:rPr>
              <a:t>-Zowel in organismen voorkomend als de levenloze natuur</a:t>
            </a:r>
          </a:p>
          <a:p>
            <a:pPr>
              <a:spcBef>
                <a:spcPct val="50000"/>
              </a:spcBef>
            </a:pPr>
            <a:r>
              <a:rPr lang="nl-NL" altLang="nl-NL" sz="2000">
                <a:cs typeface="Arial" pitchFamily="34" charset="0"/>
              </a:rPr>
              <a:t>-Kleine eenvoudige moleculen</a:t>
            </a:r>
          </a:p>
          <a:p>
            <a:pPr>
              <a:spcBef>
                <a:spcPct val="50000"/>
              </a:spcBef>
            </a:pPr>
            <a:r>
              <a:rPr lang="nl-NL" altLang="nl-NL" sz="2000">
                <a:cs typeface="Arial" pitchFamily="34" charset="0"/>
              </a:rPr>
              <a:t>-O.a. water, CO</a:t>
            </a:r>
            <a:r>
              <a:rPr lang="nl-NL" altLang="nl-NL" sz="1400">
                <a:cs typeface="Arial" pitchFamily="34" charset="0"/>
              </a:rPr>
              <a:t>2</a:t>
            </a:r>
            <a:r>
              <a:rPr lang="nl-NL" altLang="nl-NL" sz="2000">
                <a:cs typeface="Arial" pitchFamily="34" charset="0"/>
              </a:rPr>
              <a:t>, O</a:t>
            </a:r>
            <a:r>
              <a:rPr lang="nl-NL" altLang="nl-NL" sz="1400">
                <a:cs typeface="Arial" pitchFamily="34" charset="0"/>
              </a:rPr>
              <a:t>2</a:t>
            </a:r>
            <a:r>
              <a:rPr lang="nl-NL" altLang="nl-NL" sz="2000">
                <a:cs typeface="Arial" pitchFamily="34" charset="0"/>
              </a:rPr>
              <a:t>, zouten</a:t>
            </a:r>
          </a:p>
        </p:txBody>
      </p:sp>
      <p:pic>
        <p:nvPicPr>
          <p:cNvPr id="3076" name="Picture 11" descr="cellu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555625"/>
            <a:ext cx="2516187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0" descr="http://www.biochem.arizona.edu/classes/bioc462/462bh2008/462bhonorsprojects/462bhonors2007/gsantarelli/glucos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265363"/>
            <a:ext cx="1927225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383463" y="4287838"/>
            <a:ext cx="6238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000">
                <a:cs typeface="Arial" pitchFamily="34" charset="0"/>
              </a:rPr>
              <a:t>glucose</a:t>
            </a:r>
            <a:endParaRPr lang="nl-NL" altLang="nl-NL" sz="1000">
              <a:cs typeface="Arial" pitchFamily="34" charset="0"/>
            </a:endParaRPr>
          </a:p>
        </p:txBody>
      </p:sp>
      <p:pic>
        <p:nvPicPr>
          <p:cNvPr id="3079" name="Picture 12" descr="http://www.rsmas.miami.edu/groups/coral-lab/images/co2-molecu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5286375"/>
            <a:ext cx="1690687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commons/thumb/b/be/Heme_b.svg/266px-Heme_b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0338"/>
            <a:ext cx="1452562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kstvak 3"/>
          <p:cNvSpPr txBox="1">
            <a:spLocks noChangeArrowheads="1"/>
          </p:cNvSpPr>
          <p:nvPr/>
        </p:nvSpPr>
        <p:spPr bwMode="auto">
          <a:xfrm>
            <a:off x="1789113" y="592138"/>
            <a:ext cx="1800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1. Hemoglobine</a:t>
            </a:r>
            <a:endParaRPr lang="nl-NL" altLang="nl-NL" sz="1800"/>
          </a:p>
        </p:txBody>
      </p:sp>
      <p:pic>
        <p:nvPicPr>
          <p:cNvPr id="4100" name="Picture 4" descr="http://0.tqn.com/d/chemistry/1/M/z/a/fructos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225" y="160338"/>
            <a:ext cx="17049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kstvak 4"/>
          <p:cNvSpPr txBox="1">
            <a:spLocks noChangeArrowheads="1"/>
          </p:cNvSpPr>
          <p:nvPr/>
        </p:nvSpPr>
        <p:spPr bwMode="auto">
          <a:xfrm>
            <a:off x="6659563" y="1898650"/>
            <a:ext cx="1338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4. Fructose</a:t>
            </a:r>
            <a:endParaRPr lang="nl-NL" altLang="nl-NL" sz="1800"/>
          </a:p>
        </p:txBody>
      </p:sp>
      <p:pic>
        <p:nvPicPr>
          <p:cNvPr id="4102" name="Picture 6" descr="http://www.globalwarmingart.com/images/thumb/0/08/Methane_Molecule_Formula.svg/512px-Methane_Molecule_Formula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2509838"/>
            <a:ext cx="11176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kstvak 5"/>
          <p:cNvSpPr txBox="1">
            <a:spLocks noChangeArrowheads="1"/>
          </p:cNvSpPr>
          <p:nvPr/>
        </p:nvSpPr>
        <p:spPr bwMode="auto">
          <a:xfrm>
            <a:off x="1557338" y="2655888"/>
            <a:ext cx="1339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3. Methaan</a:t>
            </a:r>
            <a:endParaRPr lang="nl-NL" altLang="nl-NL" sz="1800"/>
          </a:p>
        </p:txBody>
      </p:sp>
      <p:pic>
        <p:nvPicPr>
          <p:cNvPr id="4104" name="Picture 8" descr="http://upload.wikimedia.org/wikipedia/commons/thumb/9/9a/Cholesterol.svg/1280px-Cholesterol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2874963"/>
            <a:ext cx="2741612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kstvak 6"/>
          <p:cNvSpPr txBox="1">
            <a:spLocks noChangeArrowheads="1"/>
          </p:cNvSpPr>
          <p:nvPr/>
        </p:nvSpPr>
        <p:spPr bwMode="auto">
          <a:xfrm>
            <a:off x="6524625" y="4646613"/>
            <a:ext cx="1608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9. Cholesterol</a:t>
            </a:r>
            <a:endParaRPr lang="nl-NL" altLang="nl-NL" sz="1800"/>
          </a:p>
        </p:txBody>
      </p:sp>
      <p:sp>
        <p:nvSpPr>
          <p:cNvPr id="4106" name="Tekstvak 7"/>
          <p:cNvSpPr txBox="1">
            <a:spLocks noChangeArrowheads="1"/>
          </p:cNvSpPr>
          <p:nvPr/>
        </p:nvSpPr>
        <p:spPr bwMode="auto">
          <a:xfrm>
            <a:off x="3609975" y="1563688"/>
            <a:ext cx="1962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2. Calcium (Ca</a:t>
            </a:r>
            <a:r>
              <a:rPr lang="en-US" altLang="nl-NL" sz="1200"/>
              <a:t>2+</a:t>
            </a:r>
            <a:r>
              <a:rPr lang="en-US" altLang="nl-NL" sz="1800"/>
              <a:t>)</a:t>
            </a:r>
            <a:endParaRPr lang="nl-NL" altLang="nl-NL" sz="1800"/>
          </a:p>
        </p:txBody>
      </p:sp>
      <p:sp>
        <p:nvSpPr>
          <p:cNvPr id="4107" name="Tekstvak 8"/>
          <p:cNvSpPr txBox="1">
            <a:spLocks noChangeArrowheads="1"/>
          </p:cNvSpPr>
          <p:nvPr/>
        </p:nvSpPr>
        <p:spPr bwMode="auto">
          <a:xfrm>
            <a:off x="3819525" y="4448175"/>
            <a:ext cx="928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8. DNA</a:t>
            </a:r>
            <a:endParaRPr lang="nl-NL" altLang="nl-NL" sz="1800"/>
          </a:p>
        </p:txBody>
      </p:sp>
      <p:sp>
        <p:nvSpPr>
          <p:cNvPr id="4108" name="Tekstvak 9"/>
          <p:cNvSpPr txBox="1">
            <a:spLocks noChangeArrowheads="1"/>
          </p:cNvSpPr>
          <p:nvPr/>
        </p:nvSpPr>
        <p:spPr bwMode="auto">
          <a:xfrm>
            <a:off x="4284663" y="5516563"/>
            <a:ext cx="3086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10. </a:t>
            </a:r>
            <a:r>
              <a:rPr lang="nl-NL" altLang="nl-NL" sz="1800"/>
              <a:t>Natriumfosfaat (Na</a:t>
            </a:r>
            <a:r>
              <a:rPr lang="nl-NL" altLang="nl-NL" sz="1200"/>
              <a:t>3</a:t>
            </a:r>
            <a:r>
              <a:rPr lang="nl-NL" altLang="nl-NL" sz="1800"/>
              <a:t>PO</a:t>
            </a:r>
            <a:r>
              <a:rPr lang="nl-NL" altLang="nl-NL" sz="1200"/>
              <a:t>4</a:t>
            </a:r>
            <a:r>
              <a:rPr lang="nl-NL" altLang="nl-NL" sz="1800"/>
              <a:t>)</a:t>
            </a:r>
          </a:p>
        </p:txBody>
      </p:sp>
      <p:sp>
        <p:nvSpPr>
          <p:cNvPr id="4109" name="Tekstvak 10"/>
          <p:cNvSpPr txBox="1">
            <a:spLocks noChangeArrowheads="1"/>
          </p:cNvSpPr>
          <p:nvPr/>
        </p:nvSpPr>
        <p:spPr bwMode="auto">
          <a:xfrm>
            <a:off x="4725988" y="2676525"/>
            <a:ext cx="871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5. H</a:t>
            </a:r>
            <a:r>
              <a:rPr lang="en-US" altLang="nl-NL" sz="1200"/>
              <a:t>2</a:t>
            </a:r>
            <a:r>
              <a:rPr lang="en-US" altLang="nl-NL" sz="1800"/>
              <a:t>O</a:t>
            </a:r>
            <a:endParaRPr lang="nl-NL" altLang="nl-NL" sz="1800"/>
          </a:p>
        </p:txBody>
      </p:sp>
      <p:sp>
        <p:nvSpPr>
          <p:cNvPr id="4110" name="Tekstvak 11"/>
          <p:cNvSpPr txBox="1">
            <a:spLocks noChangeArrowheads="1"/>
          </p:cNvSpPr>
          <p:nvPr/>
        </p:nvSpPr>
        <p:spPr bwMode="auto">
          <a:xfrm>
            <a:off x="3419475" y="3476625"/>
            <a:ext cx="210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6. Koolmono-oxide</a:t>
            </a:r>
            <a:endParaRPr lang="nl-NL" altLang="nl-NL" sz="1800"/>
          </a:p>
        </p:txBody>
      </p:sp>
      <p:pic>
        <p:nvPicPr>
          <p:cNvPr id="4111" name="Picture 10" descr="http://www.aminozuren.net/wp-content/uploads/Aminozuren-Ornithi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5456238"/>
            <a:ext cx="2446338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2" name="Tekstvak 12"/>
          <p:cNvSpPr txBox="1">
            <a:spLocks noChangeArrowheads="1"/>
          </p:cNvSpPr>
          <p:nvPr/>
        </p:nvSpPr>
        <p:spPr bwMode="auto">
          <a:xfrm>
            <a:off x="307975" y="4951413"/>
            <a:ext cx="2954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7. Glycine (een aminozuur)</a:t>
            </a:r>
            <a:endParaRPr lang="nl-NL" altLang="nl-NL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commons/thumb/b/be/Heme_b.svg/266px-Heme_b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0338"/>
            <a:ext cx="1452562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kstvak 3"/>
          <p:cNvSpPr txBox="1">
            <a:spLocks noChangeArrowheads="1"/>
          </p:cNvSpPr>
          <p:nvPr/>
        </p:nvSpPr>
        <p:spPr bwMode="auto">
          <a:xfrm>
            <a:off x="1789113" y="592138"/>
            <a:ext cx="1903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 b="1">
                <a:solidFill>
                  <a:srgbClr val="FF0000"/>
                </a:solidFill>
              </a:rPr>
              <a:t>1. Hemoglobine</a:t>
            </a:r>
            <a:endParaRPr lang="nl-NL" altLang="nl-NL" sz="1800" b="1">
              <a:solidFill>
                <a:srgbClr val="FF0000"/>
              </a:solidFill>
            </a:endParaRPr>
          </a:p>
        </p:txBody>
      </p:sp>
      <p:pic>
        <p:nvPicPr>
          <p:cNvPr id="5124" name="Picture 4" descr="http://0.tqn.com/d/chemistry/1/M/z/a/fructos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225" y="160338"/>
            <a:ext cx="17049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kstvak 4"/>
          <p:cNvSpPr txBox="1">
            <a:spLocks noChangeArrowheads="1"/>
          </p:cNvSpPr>
          <p:nvPr/>
        </p:nvSpPr>
        <p:spPr bwMode="auto">
          <a:xfrm>
            <a:off x="6659563" y="1898650"/>
            <a:ext cx="1414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 b="1">
                <a:solidFill>
                  <a:srgbClr val="FF0000"/>
                </a:solidFill>
              </a:rPr>
              <a:t>4. Fructose</a:t>
            </a:r>
            <a:endParaRPr lang="nl-NL" altLang="nl-NL" sz="1800" b="1">
              <a:solidFill>
                <a:srgbClr val="FF0000"/>
              </a:solidFill>
            </a:endParaRPr>
          </a:p>
        </p:txBody>
      </p:sp>
      <p:pic>
        <p:nvPicPr>
          <p:cNvPr id="5126" name="Picture 6" descr="http://www.globalwarmingart.com/images/thumb/0/08/Methane_Molecule_Formula.svg/512px-Methane_Molecule_Formula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2509838"/>
            <a:ext cx="11176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kstvak 5"/>
          <p:cNvSpPr txBox="1">
            <a:spLocks noChangeArrowheads="1"/>
          </p:cNvSpPr>
          <p:nvPr/>
        </p:nvSpPr>
        <p:spPr bwMode="auto">
          <a:xfrm>
            <a:off x="1557338" y="2655888"/>
            <a:ext cx="1339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3. Methaan</a:t>
            </a:r>
            <a:endParaRPr lang="nl-NL" altLang="nl-NL" sz="1800"/>
          </a:p>
        </p:txBody>
      </p:sp>
      <p:pic>
        <p:nvPicPr>
          <p:cNvPr id="5128" name="Picture 8" descr="http://upload.wikimedia.org/wikipedia/commons/thumb/9/9a/Cholesterol.svg/1280px-Cholesterol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2874963"/>
            <a:ext cx="2741612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kstvak 6"/>
          <p:cNvSpPr txBox="1">
            <a:spLocks noChangeArrowheads="1"/>
          </p:cNvSpPr>
          <p:nvPr/>
        </p:nvSpPr>
        <p:spPr bwMode="auto">
          <a:xfrm>
            <a:off x="6524625" y="4646613"/>
            <a:ext cx="170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 b="1">
                <a:solidFill>
                  <a:srgbClr val="FF0000"/>
                </a:solidFill>
              </a:rPr>
              <a:t>9. Cholesterol</a:t>
            </a:r>
            <a:endParaRPr lang="nl-NL" altLang="nl-NL" sz="1800" b="1">
              <a:solidFill>
                <a:srgbClr val="FF0000"/>
              </a:solidFill>
            </a:endParaRPr>
          </a:p>
        </p:txBody>
      </p:sp>
      <p:sp>
        <p:nvSpPr>
          <p:cNvPr id="5130" name="Tekstvak 7"/>
          <p:cNvSpPr txBox="1">
            <a:spLocks noChangeArrowheads="1"/>
          </p:cNvSpPr>
          <p:nvPr/>
        </p:nvSpPr>
        <p:spPr bwMode="auto">
          <a:xfrm>
            <a:off x="3609975" y="1563688"/>
            <a:ext cx="1962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2. Calcium (Ca</a:t>
            </a:r>
            <a:r>
              <a:rPr lang="en-US" altLang="nl-NL" sz="1200"/>
              <a:t>2+</a:t>
            </a:r>
            <a:r>
              <a:rPr lang="en-US" altLang="nl-NL" sz="1800"/>
              <a:t>)</a:t>
            </a:r>
            <a:endParaRPr lang="nl-NL" altLang="nl-NL" sz="1800"/>
          </a:p>
        </p:txBody>
      </p:sp>
      <p:sp>
        <p:nvSpPr>
          <p:cNvPr id="5131" name="Tekstvak 8"/>
          <p:cNvSpPr txBox="1">
            <a:spLocks noChangeArrowheads="1"/>
          </p:cNvSpPr>
          <p:nvPr/>
        </p:nvSpPr>
        <p:spPr bwMode="auto">
          <a:xfrm>
            <a:off x="3819525" y="4448175"/>
            <a:ext cx="941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 b="1">
                <a:solidFill>
                  <a:srgbClr val="FF0000"/>
                </a:solidFill>
              </a:rPr>
              <a:t>8. DNA</a:t>
            </a:r>
            <a:endParaRPr lang="nl-NL" altLang="nl-NL" sz="1800" b="1">
              <a:solidFill>
                <a:srgbClr val="FF0000"/>
              </a:solidFill>
            </a:endParaRPr>
          </a:p>
        </p:txBody>
      </p:sp>
      <p:sp>
        <p:nvSpPr>
          <p:cNvPr id="5132" name="Tekstvak 9"/>
          <p:cNvSpPr txBox="1">
            <a:spLocks noChangeArrowheads="1"/>
          </p:cNvSpPr>
          <p:nvPr/>
        </p:nvSpPr>
        <p:spPr bwMode="auto">
          <a:xfrm>
            <a:off x="4284663" y="5516563"/>
            <a:ext cx="3086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10. </a:t>
            </a:r>
            <a:r>
              <a:rPr lang="nl-NL" altLang="nl-NL" sz="1800"/>
              <a:t>Natriumfosfaat (Na</a:t>
            </a:r>
            <a:r>
              <a:rPr lang="nl-NL" altLang="nl-NL" sz="1200"/>
              <a:t>3</a:t>
            </a:r>
            <a:r>
              <a:rPr lang="nl-NL" altLang="nl-NL" sz="1800"/>
              <a:t>PO</a:t>
            </a:r>
            <a:r>
              <a:rPr lang="nl-NL" altLang="nl-NL" sz="1200"/>
              <a:t>4</a:t>
            </a:r>
            <a:r>
              <a:rPr lang="nl-NL" altLang="nl-NL" sz="1800"/>
              <a:t>)</a:t>
            </a:r>
          </a:p>
        </p:txBody>
      </p:sp>
      <p:sp>
        <p:nvSpPr>
          <p:cNvPr id="5133" name="Tekstvak 10"/>
          <p:cNvSpPr txBox="1">
            <a:spLocks noChangeArrowheads="1"/>
          </p:cNvSpPr>
          <p:nvPr/>
        </p:nvSpPr>
        <p:spPr bwMode="auto">
          <a:xfrm>
            <a:off x="4725988" y="2676525"/>
            <a:ext cx="871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5. H</a:t>
            </a:r>
            <a:r>
              <a:rPr lang="en-US" altLang="nl-NL" sz="1200"/>
              <a:t>2</a:t>
            </a:r>
            <a:r>
              <a:rPr lang="en-US" altLang="nl-NL" sz="1800"/>
              <a:t>O</a:t>
            </a:r>
            <a:endParaRPr lang="nl-NL" altLang="nl-NL" sz="1800"/>
          </a:p>
        </p:txBody>
      </p:sp>
      <p:sp>
        <p:nvSpPr>
          <p:cNvPr id="5134" name="Tekstvak 11"/>
          <p:cNvSpPr txBox="1">
            <a:spLocks noChangeArrowheads="1"/>
          </p:cNvSpPr>
          <p:nvPr/>
        </p:nvSpPr>
        <p:spPr bwMode="auto">
          <a:xfrm>
            <a:off x="3419475" y="3476625"/>
            <a:ext cx="210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6. Koolmono-oxide</a:t>
            </a:r>
            <a:endParaRPr lang="nl-NL" altLang="nl-NL" sz="1800"/>
          </a:p>
        </p:txBody>
      </p:sp>
      <p:pic>
        <p:nvPicPr>
          <p:cNvPr id="5135" name="Picture 10" descr="http://www.aminozuren.net/wp-content/uploads/Aminozuren-Ornithi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5456238"/>
            <a:ext cx="2446338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6" name="Tekstvak 12"/>
          <p:cNvSpPr txBox="1">
            <a:spLocks noChangeArrowheads="1"/>
          </p:cNvSpPr>
          <p:nvPr/>
        </p:nvSpPr>
        <p:spPr bwMode="auto">
          <a:xfrm>
            <a:off x="307975" y="4951413"/>
            <a:ext cx="3121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 b="1">
                <a:solidFill>
                  <a:srgbClr val="FF0000"/>
                </a:solidFill>
              </a:rPr>
              <a:t>7. Glycine (een aminozuur)</a:t>
            </a:r>
            <a:endParaRPr lang="nl-NL" altLang="nl-NL" sz="1800" b="1">
              <a:solidFill>
                <a:srgbClr val="FF0000"/>
              </a:solidFill>
            </a:endParaRPr>
          </a:p>
        </p:txBody>
      </p:sp>
      <p:sp>
        <p:nvSpPr>
          <p:cNvPr id="5137" name="Tekstvak 16"/>
          <p:cNvSpPr txBox="1">
            <a:spLocks noChangeArrowheads="1"/>
          </p:cNvSpPr>
          <p:nvPr/>
        </p:nvSpPr>
        <p:spPr bwMode="auto">
          <a:xfrm>
            <a:off x="4760913" y="6165850"/>
            <a:ext cx="2755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 b="1">
                <a:solidFill>
                  <a:srgbClr val="FF0000"/>
                </a:solidFill>
              </a:rPr>
              <a:t>Rood = organische stof</a:t>
            </a:r>
            <a:endParaRPr lang="nl-NL" altLang="nl-NL" sz="1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0" name="Picture 14" descr="Irala_etend__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860800"/>
            <a:ext cx="2001838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5638800" y="2032000"/>
            <a:ext cx="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47650" y="333375"/>
            <a:ext cx="5472113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altLang="nl-NL" b="1" dirty="0" smtClean="0">
                <a:solidFill>
                  <a:srgbClr val="CC0000"/>
                </a:solidFill>
              </a:rPr>
              <a:t>Autotrofe organismen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nl-NL" altLang="nl-NL" dirty="0" smtClean="0"/>
              <a:t>Kunnen organische stoffen maken uit alleen anorganische stoffen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nl-NL" altLang="nl-NL" dirty="0" smtClean="0"/>
              <a:t>Geen andere organismen nodig voor hun voedsel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nl-NL" altLang="nl-NL" dirty="0" smtClean="0"/>
              <a:t>M.b.v. fotosynthese in de bladgroenkorrels (chlorofyl)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nl-NL" altLang="nl-NL" dirty="0" smtClean="0"/>
              <a:t>Planten en enkele bacteriën</a:t>
            </a:r>
            <a:endParaRPr lang="nl-NL" altLang="nl-NL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4352" name="Picture 16" descr="fotosynthe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846138"/>
            <a:ext cx="3313113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250825" y="4133850"/>
            <a:ext cx="540067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sz="1800" b="1">
                <a:solidFill>
                  <a:srgbClr val="CC0000"/>
                </a:solidFill>
                <a:cs typeface="Arial" pitchFamily="34" charset="0"/>
              </a:rPr>
              <a:t>Heterotrofe organismen</a:t>
            </a:r>
          </a:p>
          <a:p>
            <a:endParaRPr lang="nl-NL" altLang="nl-NL" sz="1800" b="1">
              <a:solidFill>
                <a:srgbClr val="CC0000"/>
              </a:solidFill>
              <a:cs typeface="Arial" pitchFamily="34" charset="0"/>
            </a:endParaRPr>
          </a:p>
          <a:p>
            <a:r>
              <a:rPr lang="nl-NL" altLang="nl-NL" sz="1800">
                <a:cs typeface="Arial" pitchFamily="34" charset="0"/>
              </a:rPr>
              <a:t>-Kunnen niet zelf organische stoffen maken uit alleen anorganische stoffen</a:t>
            </a:r>
          </a:p>
          <a:p>
            <a:endParaRPr lang="nl-NL" altLang="nl-NL" sz="1800">
              <a:cs typeface="Arial" pitchFamily="34" charset="0"/>
            </a:endParaRPr>
          </a:p>
          <a:p>
            <a:r>
              <a:rPr lang="nl-NL" altLang="nl-NL" sz="1800">
                <a:cs typeface="Arial" pitchFamily="34" charset="0"/>
              </a:rPr>
              <a:t>-Andere organismen nodig voor voedsel</a:t>
            </a:r>
          </a:p>
          <a:p>
            <a:endParaRPr lang="nl-NL" altLang="nl-NL" sz="1800">
              <a:cs typeface="Arial" pitchFamily="34" charset="0"/>
            </a:endParaRPr>
          </a:p>
          <a:p>
            <a:r>
              <a:rPr lang="nl-NL" altLang="nl-NL" sz="1800">
                <a:cs typeface="Arial" pitchFamily="34" charset="0"/>
              </a:rPr>
              <a:t>-Schimmels, dieren en meeste bacteriën</a:t>
            </a:r>
          </a:p>
          <a:p>
            <a:pPr>
              <a:spcBef>
                <a:spcPct val="50000"/>
              </a:spcBef>
            </a:pPr>
            <a:endParaRPr lang="nl-NL" altLang="nl-NL" sz="180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6" grpId="0"/>
      <p:bldP spid="143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bioplek.org/images/overzich_stofwisselin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571500"/>
            <a:ext cx="6357938" cy="943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43000" y="5214938"/>
            <a:ext cx="7286625" cy="2214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285875" y="5357813"/>
            <a:ext cx="6572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>
              <a:buFontTx/>
              <a:buAutoNum type="arabicParenR"/>
            </a:pPr>
            <a:r>
              <a:rPr lang="nl-NL" altLang="nl-NL" sz="1800" b="1">
                <a:solidFill>
                  <a:srgbClr val="FF0000"/>
                </a:solidFill>
                <a:latin typeface="Calibri" pitchFamily="34" charset="0"/>
              </a:rPr>
              <a:t>Koolstofassimilatie (Fotosynthese)</a:t>
            </a:r>
          </a:p>
          <a:p>
            <a:pPr marL="342900" indent="-342900"/>
            <a:r>
              <a:rPr lang="nl-NL" altLang="nl-NL" sz="1800">
                <a:latin typeface="Calibri" pitchFamily="34" charset="0"/>
                <a:sym typeface="Wingdings" pitchFamily="2" charset="2"/>
              </a:rPr>
              <a:t> Alleen in autotrofe organismen</a:t>
            </a:r>
            <a:endParaRPr lang="nl-NL" altLang="nl-NL" sz="1800">
              <a:latin typeface="Calibri" pitchFamily="34" charset="0"/>
            </a:endParaRPr>
          </a:p>
          <a:p>
            <a:pPr marL="342900" indent="-342900"/>
            <a:r>
              <a:rPr lang="nl-NL" altLang="nl-NL" sz="1800" b="1">
                <a:solidFill>
                  <a:srgbClr val="FF0000"/>
                </a:solidFill>
                <a:latin typeface="Calibri" pitchFamily="34" charset="0"/>
              </a:rPr>
              <a:t>2) 	Voortgezette assimilatie</a:t>
            </a:r>
          </a:p>
          <a:p>
            <a:pPr marL="342900" indent="-342900"/>
            <a:r>
              <a:rPr lang="nl-NL" altLang="nl-NL" sz="1800">
                <a:latin typeface="Calibri" pitchFamily="34" charset="0"/>
                <a:sym typeface="Wingdings" pitchFamily="2" charset="2"/>
              </a:rPr>
              <a:t> Zowel in autotrofe als heterotrofe organismen</a:t>
            </a:r>
            <a:endParaRPr lang="nl-NL" altLang="nl-NL" sz="1800">
              <a:latin typeface="Calibri" pitchFamily="34" charset="0"/>
            </a:endParaRPr>
          </a:p>
        </p:txBody>
      </p:sp>
      <p:sp>
        <p:nvSpPr>
          <p:cNvPr id="7173" name="Tekstvak 1"/>
          <p:cNvSpPr txBox="1">
            <a:spLocks noChangeArrowheads="1"/>
          </p:cNvSpPr>
          <p:nvPr/>
        </p:nvSpPr>
        <p:spPr bwMode="auto">
          <a:xfrm>
            <a:off x="7596188" y="6419850"/>
            <a:ext cx="1362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200" i="1"/>
              <a:t>Bron: Bioplek.org</a:t>
            </a:r>
            <a:endParaRPr lang="nl-NL" altLang="nl-NL" sz="12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428625"/>
            <a:ext cx="67056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dirty="0" smtClean="0"/>
              <a:t>ATP als ‘oplaadbare batterij’</a:t>
            </a:r>
          </a:p>
        </p:txBody>
      </p:sp>
      <p:pic>
        <p:nvPicPr>
          <p:cNvPr id="577540" name="Picture 4" descr="D:\DATA\Biologie_plaatjes\Stofwisseling\batterij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2071688"/>
            <a:ext cx="19050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7548" name="Picture 12" descr="D:\DATA\Biologie_plaatjes\Stofwisseling\batterij_oplad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910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7541" name="Picture 5" descr="D:\DATA\Biologie_plaatjes\Stofwisseling\batterij_leeg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962400"/>
            <a:ext cx="2043113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7542" name="AutoShape 6"/>
          <p:cNvSpPr>
            <a:spLocks noChangeArrowheads="1"/>
          </p:cNvSpPr>
          <p:nvPr/>
        </p:nvSpPr>
        <p:spPr bwMode="auto">
          <a:xfrm rot="20830803" flipH="1">
            <a:off x="1447800" y="1676400"/>
            <a:ext cx="4495800" cy="2286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785" y="12545"/>
                </a:moveTo>
                <a:cubicBezTo>
                  <a:pt x="17927" y="11974"/>
                  <a:pt x="18000" y="11388"/>
                  <a:pt x="18000" y="10800"/>
                </a:cubicBezTo>
                <a:cubicBezTo>
                  <a:pt x="18000" y="6823"/>
                  <a:pt x="14776" y="3600"/>
                  <a:pt x="10800" y="3600"/>
                </a:cubicBezTo>
                <a:cubicBezTo>
                  <a:pt x="7383" y="3599"/>
                  <a:pt x="4437" y="6000"/>
                  <a:pt x="3748" y="9347"/>
                </a:cubicBezTo>
                <a:lnTo>
                  <a:pt x="222" y="8620"/>
                </a:lnTo>
                <a:cubicBezTo>
                  <a:pt x="1256" y="3601"/>
                  <a:pt x="567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682"/>
                  <a:pt x="21491" y="12562"/>
                  <a:pt x="21277" y="13418"/>
                </a:cubicBezTo>
                <a:lnTo>
                  <a:pt x="23897" y="14073"/>
                </a:lnTo>
                <a:lnTo>
                  <a:pt x="18440" y="17348"/>
                </a:lnTo>
                <a:lnTo>
                  <a:pt x="15165" y="11891"/>
                </a:lnTo>
                <a:lnTo>
                  <a:pt x="17785" y="125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77543" name="AutoShape 7"/>
          <p:cNvSpPr>
            <a:spLocks noChangeArrowheads="1"/>
          </p:cNvSpPr>
          <p:nvPr/>
        </p:nvSpPr>
        <p:spPr bwMode="auto">
          <a:xfrm rot="20507130" flipV="1">
            <a:off x="2743200" y="3810000"/>
            <a:ext cx="4495800" cy="2286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785" y="12545"/>
                </a:moveTo>
                <a:cubicBezTo>
                  <a:pt x="17927" y="11974"/>
                  <a:pt x="18000" y="11388"/>
                  <a:pt x="18000" y="10800"/>
                </a:cubicBezTo>
                <a:cubicBezTo>
                  <a:pt x="18000" y="6823"/>
                  <a:pt x="14776" y="3600"/>
                  <a:pt x="10800" y="3600"/>
                </a:cubicBezTo>
                <a:cubicBezTo>
                  <a:pt x="7383" y="3599"/>
                  <a:pt x="4437" y="6000"/>
                  <a:pt x="3748" y="9347"/>
                </a:cubicBezTo>
                <a:lnTo>
                  <a:pt x="222" y="8620"/>
                </a:lnTo>
                <a:cubicBezTo>
                  <a:pt x="1256" y="3601"/>
                  <a:pt x="567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682"/>
                  <a:pt x="21491" y="12562"/>
                  <a:pt x="21277" y="13418"/>
                </a:cubicBezTo>
                <a:lnTo>
                  <a:pt x="23897" y="14073"/>
                </a:lnTo>
                <a:lnTo>
                  <a:pt x="18440" y="17348"/>
                </a:lnTo>
                <a:lnTo>
                  <a:pt x="15165" y="11891"/>
                </a:lnTo>
                <a:lnTo>
                  <a:pt x="17785" y="125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77549" name="Text Box 13"/>
          <p:cNvSpPr txBox="1">
            <a:spLocks noChangeArrowheads="1"/>
          </p:cNvSpPr>
          <p:nvPr/>
        </p:nvSpPr>
        <p:spPr bwMode="auto">
          <a:xfrm rot="-1005896">
            <a:off x="1744663" y="1844675"/>
            <a:ext cx="297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sz="1800">
                <a:latin typeface="Arial Black" pitchFamily="34" charset="0"/>
              </a:rPr>
              <a:t>Verbruik door arbeid</a:t>
            </a:r>
          </a:p>
        </p:txBody>
      </p:sp>
      <p:sp>
        <p:nvSpPr>
          <p:cNvPr id="577550" name="AutoShape 14"/>
          <p:cNvSpPr>
            <a:spLocks noChangeArrowheads="1"/>
          </p:cNvSpPr>
          <p:nvPr/>
        </p:nvSpPr>
        <p:spPr bwMode="auto">
          <a:xfrm>
            <a:off x="2971800" y="2057400"/>
            <a:ext cx="1066800" cy="9144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altLang="nl-N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77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7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7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7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7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42" grpId="0" animBg="1"/>
      <p:bldP spid="577543" grpId="0" animBg="1"/>
      <p:bldP spid="577549" grpId="0" autoUpdateAnimBg="0"/>
      <p:bldP spid="5775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28625"/>
            <a:ext cx="8572500" cy="609600"/>
          </a:xfrm>
        </p:spPr>
        <p:txBody>
          <a:bodyPr/>
          <a:lstStyle/>
          <a:p>
            <a:r>
              <a:rPr lang="nl-NL" altLang="nl-NL" sz="4000" b="1" smtClean="0"/>
              <a:t>ATP is de universele energieleverancier</a:t>
            </a:r>
          </a:p>
        </p:txBody>
      </p:sp>
      <p:sp>
        <p:nvSpPr>
          <p:cNvPr id="580614" name="AutoShape 6"/>
          <p:cNvSpPr>
            <a:spLocks noChangeArrowheads="1"/>
          </p:cNvSpPr>
          <p:nvPr/>
        </p:nvSpPr>
        <p:spPr bwMode="auto">
          <a:xfrm rot="20830803" flipH="1">
            <a:off x="1447800" y="1676400"/>
            <a:ext cx="4495800" cy="2286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785" y="12545"/>
                </a:moveTo>
                <a:cubicBezTo>
                  <a:pt x="17927" y="11974"/>
                  <a:pt x="18000" y="11388"/>
                  <a:pt x="18000" y="10800"/>
                </a:cubicBezTo>
                <a:cubicBezTo>
                  <a:pt x="18000" y="6823"/>
                  <a:pt x="14776" y="3600"/>
                  <a:pt x="10800" y="3600"/>
                </a:cubicBezTo>
                <a:cubicBezTo>
                  <a:pt x="7383" y="3599"/>
                  <a:pt x="4437" y="6000"/>
                  <a:pt x="3748" y="9347"/>
                </a:cubicBezTo>
                <a:lnTo>
                  <a:pt x="222" y="8620"/>
                </a:lnTo>
                <a:cubicBezTo>
                  <a:pt x="1256" y="3601"/>
                  <a:pt x="567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682"/>
                  <a:pt x="21491" y="12562"/>
                  <a:pt x="21277" y="13418"/>
                </a:cubicBezTo>
                <a:lnTo>
                  <a:pt x="23897" y="14073"/>
                </a:lnTo>
                <a:lnTo>
                  <a:pt x="18440" y="17348"/>
                </a:lnTo>
                <a:lnTo>
                  <a:pt x="15165" y="11891"/>
                </a:lnTo>
                <a:lnTo>
                  <a:pt x="17785" y="125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80615" name="AutoShape 7"/>
          <p:cNvSpPr>
            <a:spLocks noChangeArrowheads="1"/>
          </p:cNvSpPr>
          <p:nvPr/>
        </p:nvSpPr>
        <p:spPr bwMode="auto">
          <a:xfrm rot="20507130" flipV="1">
            <a:off x="2743200" y="3810000"/>
            <a:ext cx="4495800" cy="2286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785" y="12545"/>
                </a:moveTo>
                <a:cubicBezTo>
                  <a:pt x="17927" y="11974"/>
                  <a:pt x="18000" y="11388"/>
                  <a:pt x="18000" y="10800"/>
                </a:cubicBezTo>
                <a:cubicBezTo>
                  <a:pt x="18000" y="6823"/>
                  <a:pt x="14776" y="3600"/>
                  <a:pt x="10800" y="3600"/>
                </a:cubicBezTo>
                <a:cubicBezTo>
                  <a:pt x="7383" y="3599"/>
                  <a:pt x="4437" y="6000"/>
                  <a:pt x="3748" y="9347"/>
                </a:cubicBezTo>
                <a:lnTo>
                  <a:pt x="222" y="8620"/>
                </a:lnTo>
                <a:cubicBezTo>
                  <a:pt x="1256" y="3601"/>
                  <a:pt x="5675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682"/>
                  <a:pt x="21491" y="12562"/>
                  <a:pt x="21277" y="13418"/>
                </a:cubicBezTo>
                <a:lnTo>
                  <a:pt x="23897" y="14073"/>
                </a:lnTo>
                <a:lnTo>
                  <a:pt x="18440" y="17348"/>
                </a:lnTo>
                <a:lnTo>
                  <a:pt x="15165" y="11891"/>
                </a:lnTo>
                <a:lnTo>
                  <a:pt x="17785" y="125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 rot="-1005896">
            <a:off x="1744663" y="1844675"/>
            <a:ext cx="297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sz="1800">
                <a:latin typeface="Arial Black" pitchFamily="34" charset="0"/>
              </a:rPr>
              <a:t>Verbruik door arbeid</a:t>
            </a:r>
          </a:p>
        </p:txBody>
      </p:sp>
      <p:sp>
        <p:nvSpPr>
          <p:cNvPr id="580617" name="AutoShape 9"/>
          <p:cNvSpPr>
            <a:spLocks noChangeArrowheads="1"/>
          </p:cNvSpPr>
          <p:nvPr/>
        </p:nvSpPr>
        <p:spPr bwMode="auto">
          <a:xfrm>
            <a:off x="2501900" y="3381375"/>
            <a:ext cx="1066800" cy="9144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altLang="nl-NL">
              <a:latin typeface="Calibri" pitchFamily="34" charset="0"/>
            </a:endParaRPr>
          </a:p>
        </p:txBody>
      </p:sp>
      <p:sp>
        <p:nvSpPr>
          <p:cNvPr id="580618" name="Text Box 10"/>
          <p:cNvSpPr txBox="1">
            <a:spLocks noChangeArrowheads="1"/>
          </p:cNvSpPr>
          <p:nvPr/>
        </p:nvSpPr>
        <p:spPr bwMode="auto">
          <a:xfrm>
            <a:off x="5029200" y="2514600"/>
            <a:ext cx="2362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8000" dirty="0">
                <a:latin typeface="+mj-lt"/>
              </a:rPr>
              <a:t>ATP</a:t>
            </a:r>
          </a:p>
        </p:txBody>
      </p:sp>
      <p:sp>
        <p:nvSpPr>
          <p:cNvPr id="580619" name="Text Box 11"/>
          <p:cNvSpPr txBox="1">
            <a:spLocks noChangeArrowheads="1"/>
          </p:cNvSpPr>
          <p:nvPr/>
        </p:nvSpPr>
        <p:spPr bwMode="auto">
          <a:xfrm>
            <a:off x="762000" y="4191000"/>
            <a:ext cx="3886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sz="8000">
                <a:latin typeface="Calibri" pitchFamily="34" charset="0"/>
              </a:rPr>
              <a:t>ADP + P</a:t>
            </a:r>
            <a:r>
              <a:rPr lang="nl-NL" altLang="nl-NL" sz="3600">
                <a:latin typeface="Calibri" pitchFamily="34" charset="0"/>
              </a:rPr>
              <a:t>i</a:t>
            </a:r>
          </a:p>
        </p:txBody>
      </p:sp>
      <p:sp>
        <p:nvSpPr>
          <p:cNvPr id="580620" name="Text Box 12"/>
          <p:cNvSpPr txBox="1">
            <a:spLocks noChangeArrowheads="1"/>
          </p:cNvSpPr>
          <p:nvPr/>
        </p:nvSpPr>
        <p:spPr bwMode="auto">
          <a:xfrm rot="-1978608">
            <a:off x="3230563" y="4999038"/>
            <a:ext cx="464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sz="1800">
                <a:latin typeface="Arial Black" pitchFamily="34" charset="0"/>
              </a:rPr>
              <a:t>Opbouw m.b.v. fotosynthese of dissimilatie van organische stoffen</a:t>
            </a:r>
          </a:p>
        </p:txBody>
      </p:sp>
      <p:sp>
        <p:nvSpPr>
          <p:cNvPr id="2" name="Tekstvak 1"/>
          <p:cNvSpPr txBox="1">
            <a:spLocks noChangeArrowheads="1"/>
          </p:cNvSpPr>
          <p:nvPr/>
        </p:nvSpPr>
        <p:spPr bwMode="auto">
          <a:xfrm>
            <a:off x="5853113" y="5805488"/>
            <a:ext cx="32623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nl-NL" sz="1800"/>
              <a:t>= fosforylering</a:t>
            </a:r>
          </a:p>
          <a:p>
            <a:r>
              <a:rPr lang="en-US" altLang="nl-NL" sz="1800"/>
              <a:t>(binden van een fosfaatgroep)</a:t>
            </a:r>
            <a:endParaRPr lang="nl-NL" altLang="nl-NL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0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0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0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0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0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0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0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0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4" grpId="0" animBg="1"/>
      <p:bldP spid="580615" grpId="0" animBg="1"/>
      <p:bldP spid="580616" grpId="0"/>
      <p:bldP spid="580617" grpId="0" animBg="1"/>
      <p:bldP spid="580619" grpId="0"/>
      <p:bldP spid="580620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D:\DATA\Biologie_plaatjes\Stofwisseling\AT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219200"/>
            <a:ext cx="5972175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 descr="D:\DATA\Biologie_plaatjes\Stofwisseling\ATP_ruimtelij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538538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0" y="1295400"/>
            <a:ext cx="1295400" cy="838200"/>
          </a:xfrm>
        </p:spPr>
        <p:txBody>
          <a:bodyPr/>
          <a:lstStyle/>
          <a:p>
            <a:r>
              <a:rPr lang="nl-NL" altLang="nl-NL" smtClean="0"/>
              <a:t>ATP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ISPRING_RESOURCE_PATHS_HASH_PRESENTER" val="3a49ab1e52d5bdb7c3d55387d3c5ccd447e1201d"/>
</p:tagLst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248</Words>
  <Application>Microsoft Office PowerPoint</Application>
  <PresentationFormat>Diavoorstelling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Arial Black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ATP als ‘oplaadbare batterij’</vt:lpstr>
      <vt:lpstr>ATP is de universele energieleverancier</vt:lpstr>
      <vt:lpstr>ATP</vt:lpstr>
    </vt:vector>
  </TitlesOfParts>
  <Company>Katholieke Scholengemeenschap Etten-Leur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Test</dc:creator>
  <cp:lastModifiedBy>Rob Tervoert</cp:lastModifiedBy>
  <cp:revision>18</cp:revision>
  <dcterms:created xsi:type="dcterms:W3CDTF">2009-11-24T13:14:45Z</dcterms:created>
  <dcterms:modified xsi:type="dcterms:W3CDTF">2015-01-29T07:44:38Z</dcterms:modified>
</cp:coreProperties>
</file>