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2" r:id="rId5"/>
    <p:sldId id="263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88" d="100"/>
          <a:sy n="88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43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86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46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52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2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39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biologiepagina.nl/Wandplaten/Genetica/ERWT%20DIHYBRID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biologiepagina.nl/Wandplaten/Genetica/ERWT%20MONOHYBRIDE.JPG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874"/>
            <a:ext cx="3200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51520" y="594928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</a:rPr>
              <a:t>De wetten van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Mendel.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37750"/>
            <a:ext cx="4498859" cy="338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94" y="908720"/>
            <a:ext cx="2282379" cy="304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5940152" y="1298858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Practicum Genetica</a:t>
            </a:r>
            <a:endParaRPr lang="nl-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1" descr="internet-explorer-icon">
            <a:hlinkClick r:id="rId5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42" y="2132856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300192" y="2132856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monohybride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  <p:pic>
        <p:nvPicPr>
          <p:cNvPr id="10" name="Picture 31" descr="internet-explorer-icon">
            <a:hlinkClick r:id="rId7"/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6" y="2464643"/>
            <a:ext cx="1809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327576" y="2464643"/>
            <a:ext cx="20859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nl-NL" sz="800" dirty="0" smtClean="0"/>
              <a:t>Wandkaart </a:t>
            </a:r>
            <a:r>
              <a:rPr lang="nl-NL" sz="800" dirty="0" err="1" smtClean="0"/>
              <a:t>dihybride</a:t>
            </a:r>
            <a:r>
              <a:rPr lang="nl-NL" sz="800" dirty="0" smtClean="0"/>
              <a:t> kruising erwt</a:t>
            </a:r>
            <a:endParaRPr 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" y="1052736"/>
            <a:ext cx="4305297" cy="501317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948264" y="4675525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644008" y="4661177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024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52572" cy="30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9223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009800" cy="3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28314" y="1825658"/>
            <a:ext cx="3693170" cy="23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599951" y="5157192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263109" y="5111025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526844" y="4972526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755575" y="3717032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1857707" y="6340321"/>
            <a:ext cx="181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Vrouwtje (wild)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-12818" y="632070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Mannetje (wild)</a:t>
            </a:r>
            <a:endParaRPr lang="nl-NL" dirty="0"/>
          </a:p>
        </p:txBody>
      </p:sp>
      <p:pic>
        <p:nvPicPr>
          <p:cNvPr id="15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21499"/>
            <a:ext cx="3069791" cy="2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sp>
        <p:nvSpPr>
          <p:cNvPr id="2" name="Rechthoek 1"/>
          <p:cNvSpPr/>
          <p:nvPr/>
        </p:nvSpPr>
        <p:spPr>
          <a:xfrm>
            <a:off x="107504" y="836712"/>
            <a:ext cx="9145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Trebuchet MS" pitchFamily="34" charset="0"/>
              </a:rPr>
              <a:t>Het inzetten van de P1-generatie.</a:t>
            </a:r>
          </a:p>
          <a:p>
            <a:r>
              <a:rPr lang="nl-NL" b="1" dirty="0">
                <a:latin typeface="Trebuchet MS" pitchFamily="34" charset="0"/>
              </a:rPr>
              <a:t>Stap 1. Vul het etiket in, zoals op je werkblad op pagina 7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Plak deze bovenaan de kweekbuis. </a:t>
            </a:r>
          </a:p>
          <a:p>
            <a:r>
              <a:rPr lang="nl-NL" b="1" dirty="0">
                <a:latin typeface="Trebuchet MS" pitchFamily="34" charset="0"/>
              </a:rPr>
              <a:t>Stap 3. Steriliseer met een dot watten met alcohol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4. </a:t>
            </a:r>
            <a:r>
              <a:rPr lang="nl-NL" b="1" dirty="0" smtClean="0">
                <a:latin typeface="Trebuchet MS" pitchFamily="34" charset="0"/>
              </a:rPr>
              <a:t>Steriliseer </a:t>
            </a:r>
            <a:r>
              <a:rPr lang="nl-NL" b="1" dirty="0">
                <a:latin typeface="Trebuchet MS" pitchFamily="34" charset="0"/>
              </a:rPr>
              <a:t>nu penselen en geplastificeerde kaart met </a:t>
            </a:r>
            <a:r>
              <a:rPr lang="nl-NL" b="1" dirty="0" err="1" smtClean="0">
                <a:latin typeface="Trebuchet MS" pitchFamily="34" charset="0"/>
              </a:rPr>
              <a:t>met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 err="1">
                <a:latin typeface="Trebuchet MS" pitchFamily="34" charset="0"/>
              </a:rPr>
              <a:t>alkohol</a:t>
            </a:r>
            <a:r>
              <a:rPr lang="nl-NL" b="1" dirty="0">
                <a:latin typeface="Trebuchet MS" pitchFamily="34" charset="0"/>
              </a:rPr>
              <a:t>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5. </a:t>
            </a:r>
            <a:r>
              <a:rPr lang="nl-NL" b="1" dirty="0">
                <a:latin typeface="Trebuchet MS" pitchFamily="34" charset="0"/>
              </a:rPr>
              <a:t>Steriliseer het witte papiertje.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Vouw het witte papiertje dubbel en doe deze in de kweekbuis (met de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</a:t>
            </a:r>
            <a:r>
              <a:rPr lang="nl-NL" b="1" dirty="0" err="1" smtClean="0">
                <a:latin typeface="Trebuchet MS" pitchFamily="34" charset="0"/>
              </a:rPr>
              <a:t>vouwkant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naar beneden).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9. BELANGRIJK!! herhaal stap </a:t>
            </a:r>
            <a:r>
              <a:rPr lang="nl-NL" b="1" dirty="0" smtClean="0">
                <a:latin typeface="Trebuchet MS" pitchFamily="34" charset="0"/>
              </a:rPr>
              <a:t>4 </a:t>
            </a:r>
            <a:r>
              <a:rPr lang="nl-NL" b="1" dirty="0" smtClean="0">
                <a:latin typeface="Trebuchet MS" pitchFamily="34" charset="0"/>
              </a:rPr>
              <a:t>als </a:t>
            </a:r>
            <a:r>
              <a:rPr lang="nl-NL" b="1" dirty="0">
                <a:latin typeface="Trebuchet MS" pitchFamily="34" charset="0"/>
              </a:rPr>
              <a:t>je nieuwe vliegen haalt.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10. Nadat je in de buis zowel mannetjes als vrouwtjes hebt gekregen wordt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  de </a:t>
            </a:r>
            <a:r>
              <a:rPr lang="nl-NL" b="1" dirty="0">
                <a:latin typeface="Trebuchet MS" pitchFamily="34" charset="0"/>
              </a:rPr>
              <a:t>buis opgehaald en kun je gaan opruimen.</a:t>
            </a:r>
            <a:endParaRPr lang="nl-NL" dirty="0">
              <a:latin typeface="Trebuchet MS" pitchFamily="34" charset="0"/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395536" y="1628800"/>
            <a:ext cx="2448272" cy="20162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P!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691" y="1772816"/>
            <a:ext cx="10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P.H. P.V.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013988" y="31208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datum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48865" y="2948871"/>
            <a:ext cx="142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Kruising:</a:t>
            </a:r>
          </a:p>
          <a:p>
            <a:r>
              <a:rPr lang="nl-NL" b="1" dirty="0" smtClean="0"/>
              <a:t>Bijv. </a:t>
            </a:r>
            <a:r>
              <a:rPr lang="nl-NL" b="1" dirty="0" err="1" smtClean="0"/>
              <a:t>wh</a:t>
            </a:r>
            <a:r>
              <a:rPr lang="nl-NL" b="1" dirty="0" smtClean="0"/>
              <a:t> x e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907704" y="17829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Klas</a:t>
            </a:r>
            <a:endParaRPr lang="nl-NL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5770"/>
            <a:ext cx="822798" cy="3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82924"/>
            <a:ext cx="2675268" cy="181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346332" y="231058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P1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4797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0389" y="838923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latin typeface="Trebuchet MS" pitchFamily="34" charset="0"/>
              </a:rPr>
              <a:t>Oefenpracticum (zie blz. 5 van je werkblad).</a:t>
            </a:r>
          </a:p>
          <a:p>
            <a:r>
              <a:rPr lang="nl-NL" b="1" dirty="0">
                <a:latin typeface="Trebuchet MS" pitchFamily="34" charset="0"/>
              </a:rPr>
              <a:t>Stap 1. Steriliseer penselen en geplastificeerde kaartje met een dot watten met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alcohol</a:t>
            </a:r>
            <a:r>
              <a:rPr lang="nl-NL" b="1" dirty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Steriliseer met een dot watten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3. Haal de dop van de 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wattepropje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>
                <a:latin typeface="Trebuchet MS" pitchFamily="34" charset="0"/>
              </a:rPr>
              <a:t>etheriseerder</a:t>
            </a:r>
            <a:r>
              <a:rPr lang="nl-NL" b="1" dirty="0">
                <a:latin typeface="Trebuchet MS" pitchFamily="34" charset="0"/>
              </a:rPr>
              <a:t> 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4. Haal de dop van de 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5. 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>
                <a:latin typeface="Trebuchet MS" pitchFamily="34" charset="0"/>
              </a:rPr>
              <a:t>etheriseerder</a:t>
            </a:r>
            <a:r>
              <a:rPr lang="nl-NL" b="1" dirty="0">
                <a:latin typeface="Trebuchet MS" pitchFamily="34" charset="0"/>
              </a:rPr>
              <a:t>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7. Haal de vliegenbuis en trechter eraf en plaats de dop weer terug op de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Wacht </a:t>
            </a:r>
            <a:r>
              <a:rPr lang="nl-NL" b="1" dirty="0">
                <a:latin typeface="Trebuchet MS" pitchFamily="34" charset="0"/>
              </a:rPr>
              <a:t>1,5 minuut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sp>
        <p:nvSpPr>
          <p:cNvPr id="2" name="Rechthoek 1"/>
          <p:cNvSpPr/>
          <p:nvPr/>
        </p:nvSpPr>
        <p:spPr>
          <a:xfrm>
            <a:off x="251520" y="119675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8. Schud de vliegen nu op het witte kaartje uit.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9. Sorteer de vliegen op mannetjes en vrouwtjes (zie blz. 3)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10. 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11. Nadat je klaar bent laat je door de docent of </a:t>
            </a:r>
            <a:r>
              <a:rPr lang="nl-NL" b="1" dirty="0" err="1" smtClean="0">
                <a:latin typeface="Trebuchet MS" pitchFamily="34" charset="0"/>
              </a:rPr>
              <a:t>t.o.a</a:t>
            </a:r>
            <a:r>
              <a:rPr lang="nl-NL" b="1" dirty="0" smtClean="0">
                <a:latin typeface="Trebuchet MS" pitchFamily="34" charset="0"/>
              </a:rPr>
              <a:t>. je gesorteerde         </a:t>
            </a: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vliegen controleren. 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her-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2109239"/>
            <a:ext cx="2664783" cy="17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23" y="1913648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5863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1604" y="2304728"/>
            <a:ext cx="2339759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4" y="3840134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87" y="3933056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626919" y="3657143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203688" y="4499451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457806" y="436739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186535" y="4288429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4797"/>
            <a:ext cx="2572821" cy="17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60389" y="764704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Tellen </a:t>
            </a:r>
            <a:r>
              <a:rPr lang="nl-NL" b="1" dirty="0" smtClean="0">
                <a:solidFill>
                  <a:srgbClr val="FF0000"/>
                </a:solidFill>
              </a:rPr>
              <a:t>F1-resultaat (en F2) </a:t>
            </a:r>
            <a:r>
              <a:rPr lang="nl-NL" b="1" dirty="0">
                <a:solidFill>
                  <a:srgbClr val="FF0000"/>
                </a:solidFill>
              </a:rPr>
              <a:t>en inzetten P2-generatie</a:t>
            </a:r>
            <a:r>
              <a:rPr lang="nl-NL" b="1" dirty="0" smtClean="0">
                <a:solidFill>
                  <a:srgbClr val="FF0000"/>
                </a:solidFill>
              </a:rPr>
              <a:t>. </a:t>
            </a:r>
            <a:endParaRPr lang="nl-NL" b="1" dirty="0" smtClean="0">
              <a:solidFill>
                <a:srgbClr val="FF0000"/>
              </a:solidFill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1. Steriliseer penselen en geplastificeerde kaartje met een dot watten met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alcohol</a:t>
            </a:r>
            <a:r>
              <a:rPr lang="nl-NL" b="1" dirty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2. Steriliseer met een dot watten je werkblad (tafel).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3. Haal de dop van de 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doe 5 druppels ether op het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wattepropje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latin typeface="Trebuchet MS" pitchFamily="34" charset="0"/>
              </a:rPr>
              <a:t>De </a:t>
            </a:r>
            <a:r>
              <a:rPr lang="nl-NL" b="1" dirty="0" err="1">
                <a:latin typeface="Trebuchet MS" pitchFamily="34" charset="0"/>
              </a:rPr>
              <a:t>etheriseerder</a:t>
            </a:r>
            <a:r>
              <a:rPr lang="nl-NL" b="1" dirty="0">
                <a:latin typeface="Trebuchet MS" pitchFamily="34" charset="0"/>
              </a:rPr>
              <a:t> direct weer sluiten.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4. Haal de dop van de 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 smtClean="0">
                <a:latin typeface="Trebuchet MS" pitchFamily="34" charset="0"/>
              </a:rPr>
              <a:t> </a:t>
            </a:r>
            <a:r>
              <a:rPr lang="nl-NL" b="1" dirty="0">
                <a:latin typeface="Trebuchet MS" pitchFamily="34" charset="0"/>
              </a:rPr>
              <a:t>en plaats de trechter erop</a:t>
            </a:r>
            <a:r>
              <a:rPr lang="nl-NL" b="1" dirty="0" smtClean="0">
                <a:latin typeface="Trebuchet MS" pitchFamily="34" charset="0"/>
              </a:rPr>
              <a:t>.</a:t>
            </a:r>
          </a:p>
          <a:p>
            <a:endParaRPr lang="nl-NL" dirty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Buis met vliegen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Trechter </a:t>
            </a:r>
            <a:endParaRPr lang="nl-NL" dirty="0">
              <a:latin typeface="Trebuchet MS" pitchFamily="34" charset="0"/>
            </a:endParaRPr>
          </a:p>
          <a:p>
            <a:endParaRPr lang="nl-NL" dirty="0" smtClean="0">
              <a:latin typeface="Trebuchet MS" pitchFamily="34" charset="0"/>
            </a:endParaRP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</a:p>
          <a:p>
            <a:r>
              <a:rPr lang="nl-NL" dirty="0" smtClean="0">
                <a:latin typeface="Trebuchet MS" pitchFamily="34" charset="0"/>
              </a:rPr>
              <a:t>                                                                  </a:t>
            </a:r>
            <a:r>
              <a:rPr lang="nl-NL" dirty="0" err="1" smtClean="0">
                <a:latin typeface="Trebuchet MS" pitchFamily="34" charset="0"/>
              </a:rPr>
              <a:t>Etheriseerder</a:t>
            </a:r>
            <a:r>
              <a:rPr lang="nl-NL" dirty="0" smtClean="0">
                <a:latin typeface="Trebuchet MS" pitchFamily="34" charset="0"/>
              </a:rPr>
              <a:t> </a:t>
            </a: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>
                <a:latin typeface="Trebuchet MS" pitchFamily="34" charset="0"/>
              </a:rPr>
              <a:t>5. Plaats nu de buis met vliegen bovenop de trechter.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LET </a:t>
            </a:r>
            <a:r>
              <a:rPr lang="nl-NL" b="1" dirty="0">
                <a:latin typeface="Trebuchet MS" pitchFamily="34" charset="0"/>
              </a:rPr>
              <a:t>OP!! niet andersom (zie blz. 6 van je werkblad).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6. Neem nu de hele combinatie in je handen (van 1 persoon) en tik een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paar </a:t>
            </a:r>
            <a:r>
              <a:rPr lang="nl-NL" b="1" dirty="0">
                <a:latin typeface="Trebuchet MS" pitchFamily="34" charset="0"/>
              </a:rPr>
              <a:t>keer op </a:t>
            </a:r>
            <a:r>
              <a:rPr lang="nl-NL" b="1" dirty="0" smtClean="0">
                <a:latin typeface="Trebuchet MS" pitchFamily="34" charset="0"/>
              </a:rPr>
              <a:t>een </a:t>
            </a:r>
            <a:r>
              <a:rPr lang="nl-NL" b="1" dirty="0">
                <a:latin typeface="Trebuchet MS" pitchFamily="34" charset="0"/>
              </a:rPr>
              <a:t>boek, zodat tenslotte alle vliegen in de </a:t>
            </a:r>
            <a:r>
              <a:rPr lang="nl-NL" b="1" dirty="0" err="1">
                <a:latin typeface="Trebuchet MS" pitchFamily="34" charset="0"/>
              </a:rPr>
              <a:t>etheriseerder</a:t>
            </a:r>
            <a:r>
              <a:rPr lang="nl-NL" b="1" dirty="0">
                <a:latin typeface="Trebuchet MS" pitchFamily="34" charset="0"/>
              </a:rPr>
              <a:t>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            beland </a:t>
            </a:r>
            <a:r>
              <a:rPr lang="nl-NL" b="1" dirty="0">
                <a:latin typeface="Trebuchet MS" pitchFamily="34" charset="0"/>
              </a:rPr>
              <a:t>zijn. </a:t>
            </a:r>
            <a:endParaRPr lang="nl-NL" dirty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Stap 7. Haal de vliegenbuis en trechter eraf en plaats de dop weer terug op de </a:t>
            </a:r>
            <a:endParaRPr lang="nl-NL" b="1" dirty="0" smtClean="0">
              <a:latin typeface="Trebuchet MS" pitchFamily="34" charset="0"/>
            </a:endParaRP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>
                <a:latin typeface="Trebuchet MS" pitchFamily="34" charset="0"/>
              </a:rPr>
              <a:t>. </a:t>
            </a:r>
            <a:r>
              <a:rPr lang="nl-NL" b="1" dirty="0" smtClean="0">
                <a:solidFill>
                  <a:srgbClr val="FF0000"/>
                </a:solidFill>
              </a:rPr>
              <a:t>Niet </a:t>
            </a:r>
            <a:r>
              <a:rPr lang="nl-NL" b="1" dirty="0">
                <a:solidFill>
                  <a:srgbClr val="FF0000"/>
                </a:solidFill>
              </a:rPr>
              <a:t>onnodig </a:t>
            </a:r>
            <a:r>
              <a:rPr lang="nl-NL" b="1" dirty="0" smtClean="0">
                <a:solidFill>
                  <a:srgbClr val="FF0000"/>
                </a:solidFill>
              </a:rPr>
              <a:t>lang </a:t>
            </a:r>
            <a:r>
              <a:rPr lang="nl-NL" b="1" dirty="0">
                <a:solidFill>
                  <a:srgbClr val="FF0000"/>
                </a:solidFill>
              </a:rPr>
              <a:t>wachten!!!!! dan gaan de vliegen dood.</a:t>
            </a:r>
            <a:endParaRPr lang="nl-NL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 smtClean="0"/>
              <a:t>Thema 3. Erfelijkheid.</a:t>
            </a:r>
          </a:p>
        </p:txBody>
      </p:sp>
      <p:sp>
        <p:nvSpPr>
          <p:cNvPr id="2" name="Rechthoek 1"/>
          <p:cNvSpPr/>
          <p:nvPr/>
        </p:nvSpPr>
        <p:spPr>
          <a:xfrm>
            <a:off x="219416" y="918275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latin typeface="Trebuchet MS" pitchFamily="34" charset="0"/>
              </a:rPr>
              <a:t>Stap 8. Schud de vliegen nu op het witte kaartje uit.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9. Sorteer de vliegen op mannetjes en </a:t>
            </a:r>
            <a:r>
              <a:rPr lang="nl-NL" b="1" dirty="0" smtClean="0">
                <a:latin typeface="Trebuchet MS" pitchFamily="34" charset="0"/>
              </a:rPr>
              <a:t>vrouwtjes</a:t>
            </a:r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</a:t>
            </a:r>
            <a:r>
              <a:rPr lang="nl-NL" b="1" dirty="0" smtClean="0">
                <a:latin typeface="Trebuchet MS" pitchFamily="34" charset="0"/>
              </a:rPr>
              <a:t>10. Sorteer de vliegen dan op de volgende mutanten; wild, </a:t>
            </a:r>
            <a:r>
              <a:rPr lang="nl-NL" b="1" dirty="0" err="1" smtClean="0">
                <a:latin typeface="Trebuchet MS" pitchFamily="34" charset="0"/>
              </a:rPr>
              <a:t>ebony</a:t>
            </a:r>
            <a:r>
              <a:rPr lang="nl-NL" b="1" dirty="0" smtClean="0">
                <a:latin typeface="Trebuchet MS" pitchFamily="34" charset="0"/>
              </a:rPr>
              <a:t>, </a:t>
            </a: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</a:t>
            </a:r>
            <a:r>
              <a:rPr lang="nl-NL" b="1" dirty="0" err="1" smtClean="0">
                <a:latin typeface="Trebuchet MS" pitchFamily="34" charset="0"/>
              </a:rPr>
              <a:t>vestigial</a:t>
            </a:r>
            <a:r>
              <a:rPr lang="nl-NL" b="1" dirty="0" smtClean="0">
                <a:latin typeface="Trebuchet MS" pitchFamily="34" charset="0"/>
              </a:rPr>
              <a:t> en </a:t>
            </a:r>
            <a:r>
              <a:rPr lang="nl-NL" b="1" dirty="0" err="1" smtClean="0">
                <a:latin typeface="Trebuchet MS" pitchFamily="34" charset="0"/>
              </a:rPr>
              <a:t>white</a:t>
            </a:r>
            <a:r>
              <a:rPr lang="nl-NL" b="1" dirty="0" smtClean="0">
                <a:latin typeface="Trebuchet MS" pitchFamily="34" charset="0"/>
              </a:rPr>
              <a:t>. </a:t>
            </a:r>
            <a:endParaRPr lang="nl-NL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stap 11. Nadat je klaar bent laat je door de docent of </a:t>
            </a:r>
            <a:r>
              <a:rPr lang="nl-NL" b="1" dirty="0" err="1" smtClean="0">
                <a:latin typeface="Trebuchet MS" pitchFamily="34" charset="0"/>
              </a:rPr>
              <a:t>t.o.a</a:t>
            </a:r>
            <a:r>
              <a:rPr lang="nl-NL" b="1" dirty="0" smtClean="0">
                <a:latin typeface="Trebuchet MS" pitchFamily="34" charset="0"/>
              </a:rPr>
              <a:t>. je gesorteerde         </a:t>
            </a:r>
          </a:p>
          <a:p>
            <a:r>
              <a:rPr lang="nl-NL" b="1" dirty="0">
                <a:latin typeface="Trebuchet MS" pitchFamily="34" charset="0"/>
              </a:rPr>
              <a:t> </a:t>
            </a:r>
            <a:r>
              <a:rPr lang="nl-NL" b="1" dirty="0" smtClean="0">
                <a:latin typeface="Trebuchet MS" pitchFamily="34" charset="0"/>
              </a:rPr>
              <a:t>             vliegen controleren. </a:t>
            </a:r>
            <a:r>
              <a:rPr lang="nl-NL" b="1" dirty="0"/>
              <a:t>stap </a:t>
            </a:r>
            <a:r>
              <a:rPr lang="nl-NL" b="1" dirty="0" smtClean="0"/>
              <a:t>12. </a:t>
            </a:r>
            <a:r>
              <a:rPr lang="nl-NL" b="1" dirty="0"/>
              <a:t>Noteer zorgvuldig welke vliegen (en hoeveel) er zijn ontstaan in de </a:t>
            </a:r>
            <a:r>
              <a:rPr lang="nl-NL" b="1" dirty="0" smtClean="0"/>
              <a:t>F1. Komen </a:t>
            </a:r>
            <a:r>
              <a:rPr lang="nl-NL" b="1" dirty="0"/>
              <a:t>de vliegen bij, gebruik dan de her- </a:t>
            </a:r>
            <a:r>
              <a:rPr lang="nl-NL" b="1" dirty="0" err="1"/>
              <a:t>etheriseerder</a:t>
            </a:r>
            <a:r>
              <a:rPr lang="nl-NL" b="1" dirty="0" smtClean="0"/>
              <a:t>. Stap 13. </a:t>
            </a:r>
            <a:r>
              <a:rPr lang="nl-NL" b="1" dirty="0"/>
              <a:t>De rest van de vliegen in het </a:t>
            </a:r>
            <a:r>
              <a:rPr lang="nl-NL" b="1" dirty="0" err="1"/>
              <a:t>oliegraf</a:t>
            </a:r>
            <a:r>
              <a:rPr lang="nl-NL" b="1" dirty="0"/>
              <a:t> gooien. </a:t>
            </a:r>
            <a:endParaRPr lang="nl-NL" dirty="0"/>
          </a:p>
          <a:p>
            <a:r>
              <a:rPr lang="nl-NL" b="1" i="1" dirty="0"/>
              <a:t>DIT DOE JE ALLEEN ALS DE VLIEGEN zijn gecontroleerd!!!</a:t>
            </a:r>
            <a:endParaRPr lang="nl-NL" dirty="0" smtClean="0">
              <a:latin typeface="Trebuchet MS" pitchFamily="34" charset="0"/>
            </a:endParaRPr>
          </a:p>
          <a:p>
            <a:endParaRPr lang="nl-NL" b="1" dirty="0" smtClean="0">
              <a:latin typeface="Trebuchet MS" pitchFamily="34" charset="0"/>
            </a:endParaRPr>
          </a:p>
          <a:p>
            <a:r>
              <a:rPr lang="nl-NL" b="1" dirty="0" smtClean="0">
                <a:latin typeface="Trebuchet MS" pitchFamily="34" charset="0"/>
              </a:rPr>
              <a:t>Komen de vliegen bij, gebruik dan de her-</a:t>
            </a:r>
            <a:r>
              <a:rPr lang="nl-NL" b="1" dirty="0" err="1" smtClean="0">
                <a:latin typeface="Trebuchet MS" pitchFamily="34" charset="0"/>
              </a:rPr>
              <a:t>etheriseerder</a:t>
            </a:r>
            <a:r>
              <a:rPr lang="nl-NL" b="1" dirty="0" smtClean="0">
                <a:latin typeface="Trebuchet MS" pitchFamily="34" charset="0"/>
              </a:rPr>
              <a:t>.</a:t>
            </a:r>
            <a:endParaRPr lang="nl-NL" dirty="0">
              <a:latin typeface="Trebuchet MS" pitchFamily="34" charset="0"/>
            </a:endParaRPr>
          </a:p>
        </p:txBody>
      </p:sp>
      <p:pic>
        <p:nvPicPr>
          <p:cNvPr id="6" name="Picture 5" descr="http://www.natuurinformatie.nl/sites/nnm.dossiers/contents/i005509/fruitvlie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1558"/>
            <a:ext cx="2664783" cy="18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labsupplies.ie/images/A02999_MUL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23" y="1913648"/>
            <a:ext cx="1921396" cy="165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scienceblogs.com/pharyngula/wp-content/blogs.dir/470/files/2012/04/i-965e9a52f515abb684e38fc546448389-white_drosophi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5863"/>
            <a:ext cx="1361728" cy="253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http://www.biologie.uni-halle.de/im/1191432336_182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1604" y="2304728"/>
            <a:ext cx="2339759" cy="15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vor\Mijn documenten\Biologie\Afbeeldingen\symbool - ma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4" y="3840134"/>
            <a:ext cx="896591" cy="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vor\Mijn documenten\Biologie\Afbeeldingen\symbool-vrou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87" y="3933056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2626919" y="3657143"/>
            <a:ext cx="163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Vestigial</a:t>
            </a:r>
            <a:r>
              <a:rPr lang="nl-NL" b="1" dirty="0"/>
              <a:t> (</a:t>
            </a:r>
            <a:r>
              <a:rPr lang="nl-NL" b="1" dirty="0" err="1"/>
              <a:t>vg</a:t>
            </a:r>
            <a:r>
              <a:rPr lang="nl-NL" b="1" dirty="0"/>
              <a:t>)</a:t>
            </a:r>
          </a:p>
          <a:p>
            <a:r>
              <a:rPr lang="nl-NL" b="1" dirty="0" smtClean="0"/>
              <a:t>   Notatie</a:t>
            </a:r>
            <a:r>
              <a:rPr lang="nl-NL" b="1" dirty="0"/>
              <a:t>: a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203688" y="4499451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White (</a:t>
            </a:r>
            <a:r>
              <a:rPr lang="nl-NL" b="1" dirty="0" err="1"/>
              <a:t>wh</a:t>
            </a:r>
            <a:r>
              <a:rPr lang="nl-NL" b="1" dirty="0"/>
              <a:t>) notatie: X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457806" y="436739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/>
              <a:t>r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7186535" y="4288429"/>
            <a:ext cx="134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/>
              <a:t>Ebony</a:t>
            </a:r>
            <a:r>
              <a:rPr lang="nl-NL" b="1" dirty="0"/>
              <a:t> (e)</a:t>
            </a:r>
          </a:p>
          <a:p>
            <a:r>
              <a:rPr lang="nl-NL" b="1" dirty="0"/>
              <a:t>notatie: 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8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37553</TotalTime>
  <Words>853</Words>
  <Application>Microsoft Office PowerPoint</Application>
  <PresentationFormat>Diavoorstelling (4:3)</PresentationFormat>
  <Paragraphs>144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Biologie lessen</vt:lpstr>
      <vt:lpstr>Thema 3. Erfelijkheid.</vt:lpstr>
      <vt:lpstr>Thema 3. Erfelijkheid.</vt:lpstr>
      <vt:lpstr>Thema 3. Erfelijkheid.</vt:lpstr>
      <vt:lpstr>Thema 3. Erfelijkheid.</vt:lpstr>
      <vt:lpstr>Thema 3. Erfelijkheid.</vt:lpstr>
      <vt:lpstr>Thema 3. Erfelijkheid.</vt:lpstr>
      <vt:lpstr>Thema 3. Erfelijkheid.</vt:lpstr>
      <vt:lpstr>Thema 3. Erfelijkheid.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Tervoert</cp:lastModifiedBy>
  <cp:revision>44</cp:revision>
  <dcterms:created xsi:type="dcterms:W3CDTF">2009-01-13T13:03:19Z</dcterms:created>
  <dcterms:modified xsi:type="dcterms:W3CDTF">2015-01-06T12:58:16Z</dcterms:modified>
</cp:coreProperties>
</file>