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2" r:id="rId2"/>
    <p:sldId id="256" r:id="rId3"/>
    <p:sldId id="257" r:id="rId4"/>
    <p:sldId id="258" r:id="rId5"/>
    <p:sldId id="261" r:id="rId6"/>
    <p:sldId id="262" r:id="rId7"/>
    <p:sldId id="263" r:id="rId8"/>
    <p:sldId id="274" r:id="rId9"/>
    <p:sldId id="266" r:id="rId10"/>
    <p:sldId id="272" r:id="rId11"/>
    <p:sldId id="273" r:id="rId12"/>
    <p:sldId id="267" r:id="rId13"/>
    <p:sldId id="268" r:id="rId14"/>
    <p:sldId id="269" r:id="rId15"/>
    <p:sldId id="270" r:id="rId16"/>
    <p:sldId id="271" r:id="rId17"/>
    <p:sldId id="275" r:id="rId18"/>
    <p:sldId id="276" r:id="rId19"/>
    <p:sldId id="277" r:id="rId20"/>
    <p:sldId id="278" r:id="rId21"/>
    <p:sldId id="279" r:id="rId22"/>
    <p:sldId id="280" r:id="rId23"/>
    <p:sldId id="290" r:id="rId24"/>
    <p:sldId id="292" r:id="rId25"/>
    <p:sldId id="281" r:id="rId26"/>
    <p:sldId id="282" r:id="rId27"/>
    <p:sldId id="283" r:id="rId28"/>
    <p:sldId id="284" r:id="rId29"/>
    <p:sldId id="285" r:id="rId30"/>
    <p:sldId id="286" r:id="rId31"/>
    <p:sldId id="291" r:id="rId32"/>
    <p:sldId id="287" r:id="rId33"/>
    <p:sldId id="289" r:id="rId34"/>
    <p:sldId id="288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472" autoAdjust="0"/>
  </p:normalViewPr>
  <p:slideViewPr>
    <p:cSldViewPr snapToGrid="0" snapToObjects="1">
      <p:cViewPr varScale="1">
        <p:scale>
          <a:sx n="81" d="100"/>
          <a:sy n="81" d="100"/>
        </p:scale>
        <p:origin x="154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94E2D-F6F3-474A-AA41-3EF338408D84}" type="datetimeFigureOut">
              <a:rPr lang="en-US" smtClean="0"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7F073-BF17-C74D-BBBB-62BD7226979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6IrUUDboZo" TargetMode="Externa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nl/imgres?imgurl=http://weknownyourdreamz.com/images/god/god-01.jpg&amp;imgrefurl=http://weknownyourdreamz.com/god.html&amp;docid=3xVvvc-3ErNsrM&amp;tbnid=RBIxWnY0gq2A0M:&amp;vet=1&amp;w=1920&amp;h=1080&amp;hl=nl&amp;bih=673&amp;biw=1024&amp;ved=0ahUKEwjlq862kYjTAhUJQBoKHVBtA3UQMwg1KAQwBA&amp;iact=c&amp;ictx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5, evolutie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19" y="2199541"/>
            <a:ext cx="6901962" cy="345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45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Kenmerken</a:t>
            </a:r>
            <a:r>
              <a:rPr lang="en-US" b="1" u="sng" dirty="0"/>
              <a:t> </a:t>
            </a:r>
            <a:r>
              <a:rPr lang="en-US" b="1" u="sng" dirty="0" err="1"/>
              <a:t>Eukaryotische</a:t>
            </a:r>
            <a:r>
              <a:rPr lang="en-US" b="1" u="sng" dirty="0"/>
              <a:t> </a:t>
            </a:r>
            <a:r>
              <a:rPr lang="en-US" b="1" u="sng" dirty="0" err="1"/>
              <a:t>cel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sz="4300" dirty="0" err="1"/>
              <a:t>groter</a:t>
            </a:r>
            <a:endParaRPr lang="en-US" sz="4300" dirty="0"/>
          </a:p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complexer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Bevatten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kern </a:t>
            </a:r>
            <a:r>
              <a:rPr lang="en-US" dirty="0" err="1"/>
              <a:t>waarin</a:t>
            </a:r>
            <a:r>
              <a:rPr lang="en-US" dirty="0"/>
              <a:t> </a:t>
            </a:r>
            <a:r>
              <a:rPr lang="en-US" dirty="0" err="1"/>
              <a:t>genetisch</a:t>
            </a:r>
            <a:r>
              <a:rPr lang="en-US" dirty="0"/>
              <a:t> </a:t>
            </a:r>
            <a:r>
              <a:rPr lang="en-US" dirty="0" err="1"/>
              <a:t>materiaal</a:t>
            </a:r>
            <a:r>
              <a:rPr lang="en-US" dirty="0"/>
              <a:t> (DNA) zit</a:t>
            </a:r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circulair</a:t>
            </a:r>
            <a:r>
              <a:rPr lang="en-US" dirty="0"/>
              <a:t> maar </a:t>
            </a:r>
            <a:r>
              <a:rPr lang="en-US" dirty="0" err="1"/>
              <a:t>lineair</a:t>
            </a:r>
            <a:r>
              <a:rPr lang="en-US" dirty="0"/>
              <a:t> DNA, </a:t>
            </a:r>
            <a:r>
              <a:rPr lang="en-US" dirty="0" err="1"/>
              <a:t>netjes</a:t>
            </a:r>
            <a:r>
              <a:rPr lang="en-US" dirty="0"/>
              <a:t> </a:t>
            </a:r>
            <a:r>
              <a:rPr lang="en-US" dirty="0" err="1"/>
              <a:t>opgerold</a:t>
            </a:r>
            <a:endParaRPr lang="en-US" dirty="0"/>
          </a:p>
          <a:p>
            <a:r>
              <a:rPr lang="en-US" dirty="0" err="1"/>
              <a:t>Bevat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organellen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specifieke</a:t>
            </a:r>
            <a:r>
              <a:rPr lang="en-US" dirty="0"/>
              <a:t> </a:t>
            </a:r>
            <a:r>
              <a:rPr lang="en-US" dirty="0" err="1"/>
              <a:t>functies</a:t>
            </a:r>
            <a:endParaRPr lang="en-US" dirty="0"/>
          </a:p>
          <a:p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celwand</a:t>
            </a:r>
            <a:r>
              <a:rPr lang="en-US" dirty="0"/>
              <a:t>,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niet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1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Eukaryotic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98" y="1536172"/>
            <a:ext cx="6637531" cy="462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9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schimmels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Voeden zich met dode resten van organismen</a:t>
            </a:r>
          </a:p>
          <a:p>
            <a:r>
              <a:rPr lang="nl-NL" dirty="0"/>
              <a:t>Eencellig / meercellig</a:t>
            </a:r>
          </a:p>
          <a:p>
            <a:r>
              <a:rPr lang="nl-NL" dirty="0"/>
              <a:t>Mens maakt er gebruik van in foodbranche</a:t>
            </a:r>
          </a:p>
          <a:p>
            <a:r>
              <a:rPr lang="nl-NL" dirty="0"/>
              <a:t>Schimmels kunnen mensen ziek maken</a:t>
            </a:r>
          </a:p>
          <a:p>
            <a:pPr lvl="1"/>
            <a:r>
              <a:rPr lang="nl-NL" dirty="0"/>
              <a:t>Schimmels en bacteriën zijn de </a:t>
            </a:r>
            <a:r>
              <a:rPr lang="nl-NL" dirty="0" err="1"/>
              <a:t>reducenten</a:t>
            </a:r>
            <a:r>
              <a:rPr lang="nl-NL" dirty="0"/>
              <a:t>!</a:t>
            </a:r>
          </a:p>
        </p:txBody>
      </p:sp>
      <p:pic>
        <p:nvPicPr>
          <p:cNvPr id="4100" name="Picture 4" descr="sinaasappel met schimm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931" y="4978400"/>
            <a:ext cx="1743978" cy="17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Blauwe schimmelka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109" y="5089908"/>
            <a:ext cx="3261985" cy="151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40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Autotroof  -&gt; bladgroen!</a:t>
            </a:r>
          </a:p>
          <a:p>
            <a:r>
              <a:rPr lang="nl-NL" dirty="0"/>
              <a:t>Indeling in 5 stammen:</a:t>
            </a:r>
            <a:br>
              <a:rPr lang="nl-NL" dirty="0"/>
            </a:br>
            <a:r>
              <a:rPr lang="nl-NL" dirty="0"/>
              <a:t>	- wieren (algen) </a:t>
            </a:r>
            <a:r>
              <a:rPr lang="nl-NL" sz="2400" dirty="0"/>
              <a:t>(ééncellig -&gt; protisten)</a:t>
            </a:r>
          </a:p>
          <a:p>
            <a:pPr marL="0" indent="0">
              <a:buNone/>
            </a:pPr>
            <a:r>
              <a:rPr lang="nl-NL" dirty="0"/>
              <a:t>	- mossen</a:t>
            </a:r>
            <a:br>
              <a:rPr lang="nl-NL" dirty="0"/>
            </a:br>
            <a:r>
              <a:rPr lang="nl-NL" dirty="0"/>
              <a:t>	- paardenstaarten</a:t>
            </a:r>
            <a:br>
              <a:rPr lang="nl-NL" dirty="0"/>
            </a:br>
            <a:r>
              <a:rPr lang="nl-NL" dirty="0"/>
              <a:t>	- varens</a:t>
            </a:r>
          </a:p>
          <a:p>
            <a:pPr marL="0" indent="0">
              <a:buNone/>
            </a:pPr>
            <a:r>
              <a:rPr lang="nl-NL" dirty="0"/>
              <a:t>	- zaadplanten (naakt-/ </a:t>
            </a:r>
            <a:r>
              <a:rPr lang="nl-NL" dirty="0" err="1"/>
              <a:t>bedektzadigen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dirty="0"/>
              <a:t>Zie handboek blz. 18</a:t>
            </a:r>
          </a:p>
        </p:txBody>
      </p:sp>
    </p:spTree>
    <p:extLst>
      <p:ext uri="{BB962C8B-B14F-4D97-AF65-F5344CB8AC3E}">
        <p14:creationId xmlns:p14="http://schemas.microsoft.com/office/powerpoint/2010/main" val="4063187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celwand</a:t>
            </a:r>
          </a:p>
          <a:p>
            <a:r>
              <a:rPr lang="nl-NL" dirty="0"/>
              <a:t>Geen bladgroen dus… </a:t>
            </a:r>
            <a:r>
              <a:rPr lang="nl-NL" dirty="0" err="1"/>
              <a:t>heterotroof</a:t>
            </a:r>
            <a:endParaRPr lang="nl-NL" dirty="0"/>
          </a:p>
          <a:p>
            <a:r>
              <a:rPr lang="nl-NL" dirty="0"/>
              <a:t>Dieren ingedeeld volgens indelingscriteria (thema ordening klas 1):</a:t>
            </a:r>
          </a:p>
          <a:p>
            <a:pPr lvl="1"/>
            <a:r>
              <a:rPr lang="nl-NL" dirty="0"/>
              <a:t>Symmetrie</a:t>
            </a:r>
          </a:p>
          <a:p>
            <a:pPr lvl="2"/>
            <a:r>
              <a:rPr lang="nl-NL" dirty="0"/>
              <a:t>Tweezijding </a:t>
            </a:r>
            <a:r>
              <a:rPr lang="nl-NL" dirty="0" err="1"/>
              <a:t>symm</a:t>
            </a:r>
            <a:r>
              <a:rPr lang="nl-NL" dirty="0"/>
              <a:t>., straalsgewijs </a:t>
            </a:r>
            <a:r>
              <a:rPr lang="nl-NL" dirty="0" err="1"/>
              <a:t>symm</a:t>
            </a:r>
            <a:r>
              <a:rPr lang="nl-NL" dirty="0"/>
              <a:t>., </a:t>
            </a:r>
            <a:r>
              <a:rPr lang="nl-NL" dirty="0" err="1"/>
              <a:t>asymm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Skelet</a:t>
            </a:r>
          </a:p>
          <a:p>
            <a:pPr lvl="2"/>
            <a:r>
              <a:rPr lang="nl-NL" dirty="0"/>
              <a:t>Inwendig / uitwendig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0369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Dieren in te delen in: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Ééncellige</a:t>
            </a:r>
            <a:r>
              <a:rPr lang="nl-NL" dirty="0"/>
              <a:t> dieren (protisten)</a:t>
            </a:r>
          </a:p>
          <a:p>
            <a:r>
              <a:rPr lang="nl-NL" dirty="0"/>
              <a:t>Sponzen</a:t>
            </a:r>
          </a:p>
          <a:p>
            <a:r>
              <a:rPr lang="nl-NL" dirty="0"/>
              <a:t>Holtedieren</a:t>
            </a:r>
          </a:p>
          <a:p>
            <a:r>
              <a:rPr lang="nl-NL" dirty="0"/>
              <a:t>Wormen</a:t>
            </a:r>
          </a:p>
          <a:p>
            <a:r>
              <a:rPr lang="nl-NL" dirty="0"/>
              <a:t>Weekdieren</a:t>
            </a:r>
          </a:p>
          <a:p>
            <a:r>
              <a:rPr lang="nl-NL" dirty="0"/>
              <a:t>Geleedpotigen</a:t>
            </a:r>
          </a:p>
          <a:p>
            <a:r>
              <a:rPr lang="nl-NL" dirty="0"/>
              <a:t>Stekelhuidigen</a:t>
            </a:r>
          </a:p>
          <a:p>
            <a:r>
              <a:rPr lang="nl-NL" dirty="0"/>
              <a:t>Gewervelden-----------</a:t>
            </a:r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79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Gewervelden: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Vissen</a:t>
            </a:r>
          </a:p>
          <a:p>
            <a:r>
              <a:rPr lang="nl-NL" dirty="0"/>
              <a:t>Amfibieën</a:t>
            </a:r>
          </a:p>
          <a:p>
            <a:r>
              <a:rPr lang="nl-NL" dirty="0"/>
              <a:t>Reptielen</a:t>
            </a:r>
          </a:p>
          <a:p>
            <a:r>
              <a:rPr lang="nl-NL" dirty="0"/>
              <a:t>Vogels</a:t>
            </a:r>
          </a:p>
          <a:p>
            <a:r>
              <a:rPr lang="nl-NL" dirty="0"/>
              <a:t>Zoogdieren</a:t>
            </a:r>
          </a:p>
          <a:p>
            <a:endParaRPr lang="nl-NL" dirty="0"/>
          </a:p>
        </p:txBody>
      </p:sp>
      <p:pic>
        <p:nvPicPr>
          <p:cNvPr id="2050" name="Picture 2" descr="Afbeeldingsresultaat voor vi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57" y="1242291"/>
            <a:ext cx="2273588" cy="243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kik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00" y="3854175"/>
            <a:ext cx="3406917" cy="227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ijsvog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78" y="4605454"/>
            <a:ext cx="2657678" cy="177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97219" y="974884"/>
            <a:ext cx="4456615" cy="250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28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Evolutie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Evolutietheorie vs. Creationisme</a:t>
            </a:r>
          </a:p>
          <a:p>
            <a:endParaRPr lang="nl-NL" dirty="0"/>
          </a:p>
        </p:txBody>
      </p:sp>
      <p:pic>
        <p:nvPicPr>
          <p:cNvPr id="5122" name="Picture 2" descr="Afbeeldingsresultaat voor da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25" y="2549236"/>
            <a:ext cx="4072724" cy="229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creationis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400" y="4279900"/>
            <a:ext cx="4048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88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Charles Darwin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1809 – 1882</a:t>
            </a:r>
          </a:p>
          <a:p>
            <a:r>
              <a:rPr lang="nl-NL" dirty="0"/>
              <a:t>Geneeskunde -&gt; theologie -&gt; volgde colleges natuurlijke historie</a:t>
            </a:r>
          </a:p>
          <a:p>
            <a:r>
              <a:rPr lang="nl-NL" dirty="0"/>
              <a:t>Interesses lagen VEEL meer bij de natuur</a:t>
            </a:r>
          </a:p>
          <a:p>
            <a:r>
              <a:rPr lang="nl-NL" dirty="0"/>
              <a:t>Mee als natuuronderzoeker op de </a:t>
            </a:r>
            <a:r>
              <a:rPr lang="nl-NL" dirty="0" err="1"/>
              <a:t>Beagle</a:t>
            </a:r>
            <a:endParaRPr lang="nl-NL" dirty="0"/>
          </a:p>
          <a:p>
            <a:r>
              <a:rPr lang="nl-NL" dirty="0"/>
              <a:t>Begin Darwins evolutietheorie</a:t>
            </a:r>
          </a:p>
        </p:txBody>
      </p:sp>
    </p:spTree>
    <p:extLst>
      <p:ext uri="{BB962C8B-B14F-4D97-AF65-F5344CB8AC3E}">
        <p14:creationId xmlns:p14="http://schemas.microsoft.com/office/powerpoint/2010/main" val="204231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Reis </a:t>
            </a:r>
            <a:r>
              <a:rPr lang="nl-NL" dirty="0" err="1"/>
              <a:t>Beagle</a:t>
            </a:r>
            <a:r>
              <a:rPr lang="nl-NL" dirty="0"/>
              <a:t> </a:t>
            </a:r>
            <a:r>
              <a:rPr lang="nl-NL" sz="3200" dirty="0"/>
              <a:t>1831 - 1836</a:t>
            </a:r>
          </a:p>
        </p:txBody>
      </p:sp>
      <p:pic>
        <p:nvPicPr>
          <p:cNvPr id="6146" name="Picture 2" descr="https://upload.wikimedia.org/wikipedia/commons/thumb/e/ec/Voyage_of_the_Beagle-nl.svg/1024px-Voyage_of_the_Beagle-nl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7" y="2364509"/>
            <a:ext cx="9175817" cy="38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al 3"/>
          <p:cNvSpPr/>
          <p:nvPr/>
        </p:nvSpPr>
        <p:spPr>
          <a:xfrm>
            <a:off x="1228436" y="4488873"/>
            <a:ext cx="1542473" cy="3786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376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2655"/>
            <a:ext cx="7772400" cy="189345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Twee </a:t>
            </a:r>
            <a:r>
              <a:rPr lang="en-US" b="1" dirty="0" err="1"/>
              <a:t>celtypen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 err="1"/>
              <a:t>Prokaryotische</a:t>
            </a:r>
            <a:r>
              <a:rPr lang="en-US" b="1" dirty="0"/>
              <a:t> vs. </a:t>
            </a:r>
            <a:r>
              <a:rPr lang="en-US" b="1" dirty="0" err="1"/>
              <a:t>Eukaryotische</a:t>
            </a:r>
            <a:r>
              <a:rPr lang="en-US" b="1" dirty="0"/>
              <a:t> </a:t>
            </a:r>
            <a:r>
              <a:rPr lang="en-US" b="1" dirty="0" err="1"/>
              <a:t>cellen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34954" b="31944"/>
          <a:stretch>
            <a:fillRect/>
          </a:stretch>
        </p:blipFill>
        <p:spPr>
          <a:xfrm>
            <a:off x="1314450" y="3708400"/>
            <a:ext cx="2686154" cy="199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734" y="2342092"/>
            <a:ext cx="4199466" cy="41994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Darwinvinken</a:t>
            </a:r>
          </a:p>
        </p:txBody>
      </p:sp>
      <p:pic>
        <p:nvPicPr>
          <p:cNvPr id="7170" name="Picture 2" descr="Afbeeldingsresultaat voor darwinvin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94" y="2022764"/>
            <a:ext cx="5945235" cy="42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99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Afbeeldingsresultaat voor darwinvin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10" y="1801222"/>
            <a:ext cx="5476801" cy="46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518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Beste aangepaste organismen binnen een populatie zijn het meest succesrijk in het doorgeven van genen aan de volgende generatie</a:t>
            </a:r>
          </a:p>
          <a:p>
            <a:pPr lvl="1"/>
            <a:r>
              <a:rPr lang="nl-NL" dirty="0"/>
              <a:t>Natuurlijke selectie</a:t>
            </a:r>
          </a:p>
          <a:p>
            <a:pPr lvl="1"/>
            <a:r>
              <a:rPr lang="nl-NL" dirty="0"/>
              <a:t>Survival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fittest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97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Fylogenetische stamboom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63" y="1097078"/>
            <a:ext cx="3619855" cy="576092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7532" y="57807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3"/>
              </a:rPr>
              <a:t>https://www.youtube.com/watch?v=H6IrUUDboZo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711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Argumenten vóór de evolutietheorie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53109"/>
            <a:ext cx="8229600" cy="4525963"/>
          </a:xfrm>
        </p:spPr>
        <p:txBody>
          <a:bodyPr/>
          <a:lstStyle/>
          <a:p>
            <a:r>
              <a:rPr lang="nl-NL" dirty="0"/>
              <a:t>Welke feiten / onderzoeksmethoden helpen ons de evolutietheorie te verklaren / bewijzen?</a:t>
            </a:r>
          </a:p>
        </p:txBody>
      </p:sp>
      <p:sp>
        <p:nvSpPr>
          <p:cNvPr id="5" name="AutoShape 4" descr="Gerelateerde afbeeldin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1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978672"/>
            <a:ext cx="2857500" cy="16002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474" y="4578872"/>
            <a:ext cx="4097456" cy="2303435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27" y="3502453"/>
            <a:ext cx="3068346" cy="23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2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Argumenten voor de evolutietheorie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Fossielen</a:t>
            </a:r>
          </a:p>
        </p:txBody>
      </p:sp>
      <p:pic>
        <p:nvPicPr>
          <p:cNvPr id="2050" name="Picture 2" descr="Afbeeldingsresultaat voor fossielen dinosaurus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4366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fossielen ammoni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000" y="3496830"/>
            <a:ext cx="2982787" cy="20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fossielen plant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09" y="1232766"/>
            <a:ext cx="2615334" cy="19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at voor fossielen barnste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34" y="1263723"/>
            <a:ext cx="35814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873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Gidsfossiel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 </a:t>
            </a:r>
            <a:r>
              <a:rPr lang="nl-NL" b="1" dirty="0"/>
              <a:t>gidsfossiel</a:t>
            </a:r>
            <a:r>
              <a:rPr lang="nl-NL" dirty="0"/>
              <a:t> is een fossiel dat gebruikt kan worden om een gesteentelaag te dateren. Het gebruik van </a:t>
            </a:r>
            <a:r>
              <a:rPr lang="nl-NL" b="1" dirty="0"/>
              <a:t>gidsfossielen </a:t>
            </a:r>
            <a:r>
              <a:rPr lang="nl-NL" dirty="0"/>
              <a:t>is gebaseerd op de aanname dat verschillende gesteentelagen die dezelfde fossielen bevatten in dezelfde periode zijn afgezet.</a:t>
            </a:r>
          </a:p>
        </p:txBody>
      </p:sp>
    </p:spTree>
    <p:extLst>
      <p:ext uri="{BB962C8B-B14F-4D97-AF65-F5344CB8AC3E}">
        <p14:creationId xmlns:p14="http://schemas.microsoft.com/office/powerpoint/2010/main" val="1392747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Afbeeldingsresultaat voor gidsfossiel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26003"/>
            <a:ext cx="7848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21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6" y="129308"/>
            <a:ext cx="5674591" cy="654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34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DNA, eiwit, fenotype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meer DNA, eiwit en daarmee het fenotype van 2 soorten overeenkomen, des te aannemelijker is het dat deze 2 soorten een gemeenschappelijke voorouder hebben</a:t>
            </a:r>
          </a:p>
          <a:p>
            <a:endParaRPr lang="nl-NL" dirty="0"/>
          </a:p>
          <a:p>
            <a:r>
              <a:rPr lang="nl-NL" dirty="0"/>
              <a:t>Voorbeeld: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19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3 </a:t>
            </a:r>
            <a:r>
              <a:rPr lang="en-US" b="1" u="sng" dirty="0" err="1"/>
              <a:t>domeinen</a:t>
            </a:r>
            <a:r>
              <a:rPr lang="en-US" b="1" u="sng" dirty="0"/>
              <a:t>:</a:t>
            </a:r>
            <a:br>
              <a:rPr lang="en-US" b="1" u="sng" dirty="0"/>
            </a:br>
            <a:r>
              <a:rPr lang="en-US" b="1" u="sng" dirty="0" err="1"/>
              <a:t>bacterieën</a:t>
            </a:r>
            <a:r>
              <a:rPr lang="en-US" b="1" u="sng" dirty="0"/>
              <a:t>  -  Archaea  -  </a:t>
            </a:r>
            <a:r>
              <a:rPr lang="en-US" b="1" u="sng" dirty="0" err="1"/>
              <a:t>eukaryoten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Twee </a:t>
            </a:r>
            <a:r>
              <a:rPr lang="en-US" dirty="0" err="1"/>
              <a:t>typen</a:t>
            </a:r>
            <a:r>
              <a:rPr lang="en-US" dirty="0"/>
              <a:t> </a:t>
            </a:r>
            <a:r>
              <a:rPr lang="en-US" dirty="0" err="1"/>
              <a:t>cellen</a:t>
            </a:r>
            <a:r>
              <a:rPr lang="en-US" dirty="0"/>
              <a:t>:</a:t>
            </a:r>
          </a:p>
          <a:p>
            <a:pPr marL="971550" lvl="1" indent="-514350">
              <a:buAutoNum type="arabicPeriod"/>
            </a:pPr>
            <a:r>
              <a:rPr lang="en-US" u="sng" dirty="0" err="1"/>
              <a:t>Prokaryotische</a:t>
            </a:r>
            <a:r>
              <a:rPr lang="en-US" u="sng" dirty="0"/>
              <a:t> </a:t>
            </a:r>
            <a:r>
              <a:rPr lang="en-US" u="sng" dirty="0" err="1"/>
              <a:t>cellen</a:t>
            </a:r>
            <a:r>
              <a:rPr lang="en-US" u="sng" dirty="0"/>
              <a:t> </a:t>
            </a:r>
            <a:r>
              <a:rPr lang="en-US" dirty="0"/>
              <a:t>– </a:t>
            </a:r>
            <a:r>
              <a:rPr lang="en-US" dirty="0" err="1"/>
              <a:t>bacteriën</a:t>
            </a:r>
            <a:r>
              <a:rPr lang="en-US" dirty="0"/>
              <a:t> (archaea)</a:t>
            </a:r>
          </a:p>
          <a:p>
            <a:pPr marL="971550" lvl="1" indent="-514350">
              <a:buAutoNum type="arabicPeriod"/>
            </a:pPr>
            <a:r>
              <a:rPr lang="en-US" u="sng" dirty="0" err="1"/>
              <a:t>Eukaryotische</a:t>
            </a:r>
            <a:r>
              <a:rPr lang="en-US" u="sng" dirty="0"/>
              <a:t> </a:t>
            </a:r>
            <a:r>
              <a:rPr lang="en-US" u="sng" dirty="0" err="1"/>
              <a:t>cellen</a:t>
            </a:r>
            <a:r>
              <a:rPr lang="en-US" u="sng" dirty="0"/>
              <a:t> </a:t>
            </a:r>
            <a:r>
              <a:rPr lang="en-US" dirty="0"/>
              <a:t>–  </a:t>
            </a:r>
            <a:r>
              <a:rPr lang="en-US" dirty="0" err="1"/>
              <a:t>protisten</a:t>
            </a:r>
            <a:r>
              <a:rPr lang="en-US" dirty="0"/>
              <a:t>, </a:t>
            </a:r>
            <a:r>
              <a:rPr lang="en-US" dirty="0" err="1"/>
              <a:t>schimmels</a:t>
            </a:r>
            <a:r>
              <a:rPr lang="en-US" dirty="0"/>
              <a:t>, </a:t>
            </a:r>
            <a:r>
              <a:rPr lang="en-US" dirty="0" err="1"/>
              <a:t>planten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dieren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DNA, eiwit, fenotype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Overeenkomst DNA mens en chimpansee is 98%</a:t>
            </a:r>
          </a:p>
        </p:txBody>
      </p:sp>
      <p:pic>
        <p:nvPicPr>
          <p:cNvPr id="5122" name="Picture 2" descr="Afbeeldingsresultaat voor mens en chimpans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03" y="2451245"/>
            <a:ext cx="54006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518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Nieuwe technieken ‘maakt’ 3 domeinen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8" y="1702398"/>
            <a:ext cx="7629099" cy="515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4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Overeenkomst embryonale ontwikkeling</a:t>
            </a:r>
          </a:p>
        </p:txBody>
      </p:sp>
      <p:pic>
        <p:nvPicPr>
          <p:cNvPr id="614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72" y="1554799"/>
            <a:ext cx="6912108" cy="518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05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Overeenkomst in bouw</a:t>
            </a:r>
          </a:p>
        </p:txBody>
      </p:sp>
      <p:pic>
        <p:nvPicPr>
          <p:cNvPr id="7170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" y="1306829"/>
            <a:ext cx="6964680" cy="522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73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Rudimentaire organen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Organen die in de loop van de tijd hun functie hebben verloren en daardoor ook steeds minder aanwezig zijn in organismen / minder tot ontwikkeling komen</a:t>
            </a:r>
          </a:p>
          <a:p>
            <a:r>
              <a:rPr lang="nl-NL" dirty="0"/>
              <a:t>Welke ken je?</a:t>
            </a:r>
            <a:br>
              <a:rPr lang="nl-NL" dirty="0"/>
            </a:br>
            <a:r>
              <a:rPr lang="nl-NL" dirty="0"/>
              <a:t>Gebruik boek blz. 38/39</a:t>
            </a:r>
          </a:p>
        </p:txBody>
      </p:sp>
    </p:spTree>
    <p:extLst>
      <p:ext uri="{BB962C8B-B14F-4D97-AF65-F5344CB8AC3E}">
        <p14:creationId xmlns:p14="http://schemas.microsoft.com/office/powerpoint/2010/main" val="23499978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veranderen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9836"/>
          </a:xfrm>
        </p:spPr>
        <p:txBody>
          <a:bodyPr>
            <a:normAutofit fontScale="92500"/>
          </a:bodyPr>
          <a:lstStyle/>
          <a:p>
            <a:r>
              <a:rPr lang="nl-NL" dirty="0"/>
              <a:t>Maat voor genetische variatie binnen een populatie is de </a:t>
            </a:r>
            <a:r>
              <a:rPr lang="nl-NL" dirty="0">
                <a:solidFill>
                  <a:srgbClr val="00B050"/>
                </a:solidFill>
              </a:rPr>
              <a:t>genenpool</a:t>
            </a:r>
          </a:p>
          <a:p>
            <a:r>
              <a:rPr lang="nl-NL" dirty="0">
                <a:solidFill>
                  <a:srgbClr val="00B050"/>
                </a:solidFill>
              </a:rPr>
              <a:t>= verzameling van ALLE genen in een populatie</a:t>
            </a:r>
          </a:p>
          <a:p>
            <a:r>
              <a:rPr lang="nl-NL" dirty="0"/>
              <a:t>Door geslachtelijke ‘willekeurige’ voortplanting blijft de variatie groot</a:t>
            </a:r>
          </a:p>
          <a:p>
            <a:endParaRPr lang="nl-NL" dirty="0">
              <a:solidFill>
                <a:srgbClr val="00B050"/>
              </a:solidFill>
            </a:endParaRPr>
          </a:p>
          <a:p>
            <a:r>
              <a:rPr lang="nl-NL" dirty="0"/>
              <a:t>Hoe vaak een bepaald allel in een populatie voorkomt wordt allelfrequentie genoemd of </a:t>
            </a:r>
            <a:r>
              <a:rPr lang="nl-NL" dirty="0" err="1"/>
              <a:t>GENfrequentie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6807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Invloed op genfrequentie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bepaalt / beïnvloedt nou de mate waarin een bepaald gen voorkomt?</a:t>
            </a:r>
          </a:p>
          <a:p>
            <a:pPr lvl="1"/>
            <a:r>
              <a:rPr lang="nl-NL" dirty="0"/>
              <a:t>Overlevingskans</a:t>
            </a:r>
          </a:p>
          <a:p>
            <a:pPr lvl="2"/>
            <a:r>
              <a:rPr lang="nl-NL" dirty="0"/>
              <a:t>Weer afhankelijk van </a:t>
            </a:r>
            <a:r>
              <a:rPr lang="nl-NL" dirty="0" err="1"/>
              <a:t>milieu-omstandigheden</a:t>
            </a:r>
            <a:br>
              <a:rPr lang="nl-NL" dirty="0"/>
            </a:br>
            <a:endParaRPr lang="nl-NL" dirty="0"/>
          </a:p>
          <a:p>
            <a:pPr marL="914400" lvl="2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9" y="3863181"/>
            <a:ext cx="3796352" cy="28425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656" y="3863181"/>
            <a:ext cx="3747126" cy="281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65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Genetic</a:t>
            </a:r>
            <a:r>
              <a:rPr lang="nl-NL" dirty="0"/>
              <a:t> drift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kleine populaties vinden door toeval grote verschuivingen plaats in allelfrequenties</a:t>
            </a:r>
          </a:p>
          <a:p>
            <a:r>
              <a:rPr lang="nl-NL" dirty="0"/>
              <a:t>Grote kans dat gemuteerde genen tot uiting komen omdat de genenpool (variatie) een stukje kleiner is geworden</a:t>
            </a:r>
          </a:p>
          <a:p>
            <a:pPr lvl="1"/>
            <a:r>
              <a:rPr lang="nl-NL" dirty="0" err="1"/>
              <a:t>Vb</a:t>
            </a:r>
            <a:r>
              <a:rPr lang="nl-NL" dirty="0"/>
              <a:t> </a:t>
            </a:r>
            <a:r>
              <a:rPr lang="nl-NL" dirty="0" err="1"/>
              <a:t>groningen</a:t>
            </a:r>
            <a:r>
              <a:rPr lang="nl-NL" dirty="0"/>
              <a:t> / </a:t>
            </a:r>
            <a:r>
              <a:rPr lang="nl-NL" dirty="0" err="1"/>
              <a:t>cheetah’s</a:t>
            </a:r>
            <a:endParaRPr lang="nl-NL" dirty="0"/>
          </a:p>
        </p:txBody>
      </p:sp>
      <p:pic>
        <p:nvPicPr>
          <p:cNvPr id="2050" name="Picture 2" descr="Afbeeldingsresultaat voor cheet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14" y="4461164"/>
            <a:ext cx="3978411" cy="223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20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Nieuwe soorten ontstaan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Door reproductieve isolatie</a:t>
            </a:r>
          </a:p>
          <a:p>
            <a:pPr lvl="1"/>
            <a:r>
              <a:rPr lang="nl-NL" dirty="0"/>
              <a:t>Geen voortplanting tussen populaties van dezelfde soort</a:t>
            </a:r>
          </a:p>
          <a:p>
            <a:pPr lvl="1"/>
            <a:r>
              <a:rPr lang="nl-NL" dirty="0"/>
              <a:t>Daardoor geen genenuitwisseling</a:t>
            </a:r>
          </a:p>
          <a:p>
            <a:endParaRPr lang="nl-NL" dirty="0"/>
          </a:p>
          <a:p>
            <a:r>
              <a:rPr lang="nl-NL" dirty="0"/>
              <a:t>Geografische isolatie</a:t>
            </a:r>
          </a:p>
          <a:p>
            <a:r>
              <a:rPr lang="nl-NL" dirty="0"/>
              <a:t>Isolatie door verschillen in gedrag</a:t>
            </a:r>
          </a:p>
          <a:p>
            <a:pPr lvl="1"/>
            <a:r>
              <a:rPr lang="nl-NL" dirty="0"/>
              <a:t>Nachtdier - dagdier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7257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Geografische isolatie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Scheiding door water</a:t>
            </a:r>
          </a:p>
          <a:p>
            <a:r>
              <a:rPr lang="nl-NL" dirty="0"/>
              <a:t>Scheiding door bergketen</a:t>
            </a:r>
          </a:p>
          <a:p>
            <a:r>
              <a:rPr lang="nl-NL" dirty="0"/>
              <a:t>Scheiding door autowegen</a:t>
            </a:r>
          </a:p>
        </p:txBody>
      </p:sp>
    </p:spTree>
    <p:extLst>
      <p:ext uri="{BB962C8B-B14F-4D97-AF65-F5344CB8AC3E}">
        <p14:creationId xmlns:p14="http://schemas.microsoft.com/office/powerpoint/2010/main" val="12601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Wat </a:t>
            </a:r>
            <a:r>
              <a:rPr lang="en-US" b="1" u="sng" dirty="0" err="1"/>
              <a:t>hebben</a:t>
            </a:r>
            <a:r>
              <a:rPr lang="en-US" b="1" u="sng" dirty="0"/>
              <a:t> </a:t>
            </a:r>
            <a:r>
              <a:rPr lang="en-US" b="1" u="sng" dirty="0" err="1"/>
              <a:t>ze</a:t>
            </a:r>
            <a:r>
              <a:rPr lang="en-US" b="1" u="sng" dirty="0"/>
              <a:t> </a:t>
            </a:r>
            <a:r>
              <a:rPr lang="en-US" b="1" u="sng" dirty="0" err="1"/>
              <a:t>gemeen</a:t>
            </a:r>
            <a:r>
              <a:rPr lang="en-US" b="1" u="sng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Omringd</a:t>
            </a:r>
            <a:r>
              <a:rPr lang="en-US" dirty="0"/>
              <a:t> door </a:t>
            </a:r>
            <a:r>
              <a:rPr lang="en-US" dirty="0" err="1"/>
              <a:t>membraan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regelen</a:t>
            </a:r>
            <a:r>
              <a:rPr lang="en-US" dirty="0"/>
              <a:t> wat de </a:t>
            </a:r>
            <a:r>
              <a:rPr lang="en-US" dirty="0" err="1"/>
              <a:t>cel</a:t>
            </a:r>
            <a:r>
              <a:rPr lang="en-US" dirty="0"/>
              <a:t> in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gaat</a:t>
            </a:r>
            <a:endParaRPr lang="en-US" dirty="0"/>
          </a:p>
          <a:p>
            <a:r>
              <a:rPr lang="en-US" dirty="0" err="1"/>
              <a:t>cytoplasma</a:t>
            </a:r>
            <a:endParaRPr lang="en-US" dirty="0"/>
          </a:p>
          <a:p>
            <a:r>
              <a:rPr lang="en-US" dirty="0" err="1"/>
              <a:t>bevatten</a:t>
            </a:r>
            <a:r>
              <a:rPr lang="en-US" dirty="0"/>
              <a:t> </a:t>
            </a:r>
            <a:r>
              <a:rPr lang="en-US" dirty="0" err="1"/>
              <a:t>ribosomen</a:t>
            </a:r>
            <a:r>
              <a:rPr lang="en-US" dirty="0"/>
              <a:t> om </a:t>
            </a:r>
            <a:r>
              <a:rPr lang="en-US" dirty="0" err="1"/>
              <a:t>eiwitten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endParaRPr lang="en-US" dirty="0"/>
          </a:p>
          <a:p>
            <a:r>
              <a:rPr lang="en-US" dirty="0" err="1"/>
              <a:t>bevatten</a:t>
            </a:r>
            <a:r>
              <a:rPr lang="en-US" dirty="0"/>
              <a:t> DNA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reguleren</a:t>
            </a:r>
            <a:r>
              <a:rPr lang="en-US" dirty="0"/>
              <a:t> wat </a:t>
            </a:r>
            <a:r>
              <a:rPr lang="en-US" dirty="0" err="1"/>
              <a:t>er</a:t>
            </a:r>
            <a:r>
              <a:rPr lang="en-US" dirty="0"/>
              <a:t> in de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allemaal</a:t>
            </a:r>
            <a:r>
              <a:rPr lang="en-US" dirty="0"/>
              <a:t> </a:t>
            </a:r>
            <a:r>
              <a:rPr lang="en-US" dirty="0" err="1"/>
              <a:t>moet</a:t>
            </a:r>
            <a:r>
              <a:rPr lang="en-US" dirty="0"/>
              <a:t> </a:t>
            </a:r>
            <a:r>
              <a:rPr lang="en-US" dirty="0" err="1"/>
              <a:t>gebeuren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peciatie door geografische isolat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91" y="104775"/>
            <a:ext cx="2855848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2644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Eilandtheorie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Aantal soorten op een eiland wordt gekenmerkt door 2 factoren:</a:t>
            </a:r>
          </a:p>
          <a:p>
            <a:pPr lvl="1"/>
            <a:r>
              <a:rPr lang="nl-NL" dirty="0"/>
              <a:t>Immigratie</a:t>
            </a:r>
          </a:p>
          <a:p>
            <a:pPr lvl="1"/>
            <a:r>
              <a:rPr lang="nl-NL" dirty="0"/>
              <a:t>uitsterven</a:t>
            </a:r>
          </a:p>
        </p:txBody>
      </p:sp>
    </p:spTree>
    <p:extLst>
      <p:ext uri="{BB962C8B-B14F-4D97-AF65-F5344CB8AC3E}">
        <p14:creationId xmlns:p14="http://schemas.microsoft.com/office/powerpoint/2010/main" val="27605422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Leg elke grafiek in eigen woorden uit / beschrijf de processen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4" y="2928316"/>
            <a:ext cx="2969156" cy="290156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082" y="2928316"/>
            <a:ext cx="2844768" cy="299312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856" y="2941183"/>
            <a:ext cx="2748943" cy="298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/>
              <a:t>Kenmerken</a:t>
            </a:r>
            <a:r>
              <a:rPr lang="en-US" b="1" u="sng" dirty="0"/>
              <a:t> </a:t>
            </a:r>
            <a:r>
              <a:rPr lang="en-US" b="1" u="sng" dirty="0" err="1"/>
              <a:t>prokaryotische</a:t>
            </a:r>
            <a:r>
              <a:rPr lang="en-US" b="1" u="sng" dirty="0"/>
              <a:t> </a:t>
            </a:r>
            <a:r>
              <a:rPr lang="en-US" b="1" u="sng" dirty="0" err="1"/>
              <a:t>cel</a:t>
            </a:r>
            <a:r>
              <a:rPr lang="en-US" b="1" u="sng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sz="1600" dirty="0" err="1"/>
              <a:t>kleiner</a:t>
            </a:r>
            <a:endParaRPr lang="en-US" sz="1600" dirty="0"/>
          </a:p>
          <a:p>
            <a:r>
              <a:rPr lang="en-US" dirty="0"/>
              <a:t>Minder complex</a:t>
            </a:r>
          </a:p>
          <a:p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kern</a:t>
            </a:r>
          </a:p>
          <a:p>
            <a:r>
              <a:rPr lang="en-US" dirty="0" err="1"/>
              <a:t>Circulair</a:t>
            </a:r>
            <a:r>
              <a:rPr lang="en-US" dirty="0"/>
              <a:t> DNA in het </a:t>
            </a:r>
            <a:r>
              <a:rPr lang="en-US" dirty="0" err="1"/>
              <a:t>cytoplasma</a:t>
            </a:r>
            <a:endParaRPr lang="en-US" dirty="0"/>
          </a:p>
          <a:p>
            <a:r>
              <a:rPr lang="en-US" dirty="0" err="1"/>
              <a:t>Plasmiden</a:t>
            </a:r>
            <a:endParaRPr lang="en-US" dirty="0"/>
          </a:p>
          <a:p>
            <a:r>
              <a:rPr lang="en-US" dirty="0" err="1"/>
              <a:t>Geen</a:t>
            </a:r>
            <a:r>
              <a:rPr lang="en-US" dirty="0"/>
              <a:t> </a:t>
            </a:r>
            <a:r>
              <a:rPr lang="en-US" dirty="0" err="1"/>
              <a:t>organellen</a:t>
            </a:r>
            <a:r>
              <a:rPr lang="en-US" dirty="0"/>
              <a:t> (</a:t>
            </a:r>
            <a:r>
              <a:rPr lang="en-US" dirty="0" err="1"/>
              <a:t>behalve</a:t>
            </a:r>
            <a:r>
              <a:rPr lang="en-US" dirty="0"/>
              <a:t> de </a:t>
            </a:r>
            <a:r>
              <a:rPr lang="en-US" dirty="0" err="1"/>
              <a:t>ribosomen</a:t>
            </a:r>
            <a:r>
              <a:rPr lang="en-US" dirty="0"/>
              <a:t>,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chlorofyl</a:t>
            </a:r>
            <a:r>
              <a:rPr lang="en-US" dirty="0"/>
              <a:t>)</a:t>
            </a:r>
          </a:p>
          <a:p>
            <a:r>
              <a:rPr lang="en-US" dirty="0" err="1"/>
              <a:t>Omgeven</a:t>
            </a:r>
            <a:r>
              <a:rPr lang="en-US" dirty="0"/>
              <a:t> door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celwand</a:t>
            </a:r>
            <a:endParaRPr lang="en-US" dirty="0"/>
          </a:p>
          <a:p>
            <a:r>
              <a:rPr lang="en-US" dirty="0" err="1"/>
              <a:t>Voortplanting</a:t>
            </a:r>
            <a:r>
              <a:rPr lang="en-US" dirty="0"/>
              <a:t> door </a:t>
            </a:r>
            <a:r>
              <a:rPr lang="en-US" dirty="0" err="1"/>
              <a:t>deling</a:t>
            </a:r>
            <a:endParaRPr lang="en-US" dirty="0"/>
          </a:p>
          <a:p>
            <a:r>
              <a:rPr lang="en-US" dirty="0" err="1"/>
              <a:t>Voeden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met </a:t>
            </a:r>
            <a:r>
              <a:rPr lang="en-US" dirty="0" err="1"/>
              <a:t>dode</a:t>
            </a:r>
            <a:r>
              <a:rPr lang="en-US" dirty="0"/>
              <a:t> </a:t>
            </a:r>
            <a:r>
              <a:rPr lang="en-US" dirty="0" err="1"/>
              <a:t>resten</a:t>
            </a:r>
            <a:r>
              <a:rPr lang="en-US" dirty="0"/>
              <a:t> van </a:t>
            </a:r>
            <a:r>
              <a:rPr lang="en-US" dirty="0" err="1"/>
              <a:t>organismen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Prokaryotic Cell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4" y="1932637"/>
            <a:ext cx="5600700" cy="4106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054022"/>
              </p:ext>
            </p:extLst>
          </p:nvPr>
        </p:nvGraphicFramePr>
        <p:xfrm>
          <a:off x="1163638" y="169760"/>
          <a:ext cx="6391707" cy="6597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r:id="rId3" imgW="6001886" imgH="6196180" progId="Word.Document.12">
                  <p:embed/>
                </p:oleObj>
              </mc:Choice>
              <mc:Fallback>
                <p:oleObj name="Document" r:id="rId3" imgW="6001886" imgH="61961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169760"/>
                        <a:ext cx="6391707" cy="6597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632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Kunnen bacteriën ons van dienst zijn?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Ja</a:t>
            </a:r>
          </a:p>
          <a:p>
            <a:endParaRPr lang="nl-NL" dirty="0"/>
          </a:p>
        </p:txBody>
      </p:sp>
      <p:sp>
        <p:nvSpPr>
          <p:cNvPr id="5" name="AutoShape 4" descr="Afbeeldingsresultaat voor insuline bacterië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Recombinant-DNA-technie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37" y="1311564"/>
            <a:ext cx="7028300" cy="527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65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Eukaryoten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Protisten</a:t>
            </a:r>
          </a:p>
          <a:p>
            <a:r>
              <a:rPr lang="nl-NL" dirty="0"/>
              <a:t>Schimmels</a:t>
            </a:r>
          </a:p>
          <a:p>
            <a:r>
              <a:rPr lang="nl-NL" dirty="0"/>
              <a:t>Planten en </a:t>
            </a:r>
          </a:p>
          <a:p>
            <a:r>
              <a:rPr lang="nl-NL" dirty="0"/>
              <a:t>Dieren</a:t>
            </a:r>
          </a:p>
          <a:p>
            <a:endParaRPr lang="nl-NL" dirty="0"/>
          </a:p>
          <a:p>
            <a:r>
              <a:rPr lang="nl-NL" dirty="0"/>
              <a:t>Protisten vaag: sommige hebben kenmerken van planten, andere van dieren</a:t>
            </a:r>
          </a:p>
        </p:txBody>
      </p:sp>
    </p:spTree>
    <p:extLst>
      <p:ext uri="{BB962C8B-B14F-4D97-AF65-F5344CB8AC3E}">
        <p14:creationId xmlns:p14="http://schemas.microsoft.com/office/powerpoint/2010/main" val="3026030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634</Words>
  <Application>Microsoft Office PowerPoint</Application>
  <PresentationFormat>Diavoorstelling (4:3)</PresentationFormat>
  <Paragraphs>141</Paragraphs>
  <Slides>42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6" baseType="lpstr">
      <vt:lpstr>Arial</vt:lpstr>
      <vt:lpstr>Calibri</vt:lpstr>
      <vt:lpstr>Office Theme</vt:lpstr>
      <vt:lpstr>Document</vt:lpstr>
      <vt:lpstr>Thema 5, evolutie</vt:lpstr>
      <vt:lpstr>Twee celtypen: Prokaryotische vs. Eukaryotische cellen</vt:lpstr>
      <vt:lpstr>3 domeinen: bacterieën  -  Archaea  -  eukaryoten</vt:lpstr>
      <vt:lpstr>Wat hebben ze gemeen?</vt:lpstr>
      <vt:lpstr>Kenmerken prokaryotische cel </vt:lpstr>
      <vt:lpstr>Prokaryotic Cell</vt:lpstr>
      <vt:lpstr>PowerPoint-presentatie</vt:lpstr>
      <vt:lpstr>Kunnen bacteriën ons van dienst zijn?</vt:lpstr>
      <vt:lpstr>Eukaryoten</vt:lpstr>
      <vt:lpstr>Kenmerken Eukaryotische cel</vt:lpstr>
      <vt:lpstr>Eukaryotic Cells</vt:lpstr>
      <vt:lpstr>schimmels</vt:lpstr>
      <vt:lpstr>planten</vt:lpstr>
      <vt:lpstr>dieren</vt:lpstr>
      <vt:lpstr>Dieren in te delen in:</vt:lpstr>
      <vt:lpstr>Gewervelden:</vt:lpstr>
      <vt:lpstr>Evolutie</vt:lpstr>
      <vt:lpstr>Charles Darwin</vt:lpstr>
      <vt:lpstr>Reis Beagle 1831 - 1836</vt:lpstr>
      <vt:lpstr>Darwinvinken</vt:lpstr>
      <vt:lpstr>PowerPoint-presentatie</vt:lpstr>
      <vt:lpstr>PowerPoint-presentatie</vt:lpstr>
      <vt:lpstr>Fylogenetische stamboom</vt:lpstr>
      <vt:lpstr>Argumenten vóór de evolutietheorie</vt:lpstr>
      <vt:lpstr>Argumenten voor de evolutietheorie</vt:lpstr>
      <vt:lpstr>Gidsfossiel</vt:lpstr>
      <vt:lpstr>PowerPoint-presentatie</vt:lpstr>
      <vt:lpstr>PowerPoint-presentatie</vt:lpstr>
      <vt:lpstr>DNA, eiwit, fenotype</vt:lpstr>
      <vt:lpstr>DNA, eiwit, fenotype</vt:lpstr>
      <vt:lpstr>Nieuwe technieken ‘maakt’ 3 domeinen</vt:lpstr>
      <vt:lpstr>Overeenkomst embryonale ontwikkeling</vt:lpstr>
      <vt:lpstr>Overeenkomst in bouw</vt:lpstr>
      <vt:lpstr>Rudimentaire organen</vt:lpstr>
      <vt:lpstr>Soorten veranderen</vt:lpstr>
      <vt:lpstr>Invloed op genfrequentie</vt:lpstr>
      <vt:lpstr>Genetic drift</vt:lpstr>
      <vt:lpstr>Nieuwe soorten ontstaan</vt:lpstr>
      <vt:lpstr>Geografische isolatie</vt:lpstr>
      <vt:lpstr>PowerPoint-presentatie</vt:lpstr>
      <vt:lpstr>Eilandtheorie</vt:lpstr>
      <vt:lpstr>Leg elke grafiek in eigen woorden uit / beschrijf de processen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Basic Cell Types: Prokaryotic vs. Eukaryotic Cells</dc:title>
  <dc:creator>Alexandra Liberatore</dc:creator>
  <cp:lastModifiedBy>Marjan Bos</cp:lastModifiedBy>
  <cp:revision>32</cp:revision>
  <dcterms:created xsi:type="dcterms:W3CDTF">2011-09-18T14:00:53Z</dcterms:created>
  <dcterms:modified xsi:type="dcterms:W3CDTF">2019-03-07T09:24:01Z</dcterms:modified>
</cp:coreProperties>
</file>