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60" r:id="rId4"/>
    <p:sldId id="266" r:id="rId5"/>
    <p:sldId id="257" r:id="rId6"/>
    <p:sldId id="267" r:id="rId7"/>
    <p:sldId id="268" r:id="rId8"/>
    <p:sldId id="259" r:id="rId9"/>
    <p:sldId id="261" r:id="rId10"/>
    <p:sldId id="262" r:id="rId11"/>
    <p:sldId id="263" r:id="rId12"/>
    <p:sldId id="269" r:id="rId13"/>
    <p:sldId id="264" r:id="rId14"/>
    <p:sldId id="265" r:id="rId15"/>
  </p:sldIdLst>
  <p:sldSz cx="9144000" cy="6858000" type="screen4x3"/>
  <p:notesSz cx="6858000" cy="9144000"/>
  <p:custDataLst>
    <p:tags r:id="rId1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ACFA4-406D-4384-A361-835E7B62E757}" type="datetimeFigureOut">
              <a:rPr lang="nl-NL" smtClean="0"/>
              <a:t>3-3-2013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6C2B7-D5CB-4EAC-995D-F78B050F5F18}" type="slidenum">
              <a:rPr lang="nl-NL" smtClean="0"/>
              <a:t>‹nr.›</a:t>
            </a:fld>
            <a:endParaRPr lang="nl-NL"/>
          </a:p>
        </p:txBody>
      </p:sp>
    </p:spTree>
    <p:extLst>
      <p:ext uri="{BB962C8B-B14F-4D97-AF65-F5344CB8AC3E}">
        <p14:creationId xmlns:p14="http://schemas.microsoft.com/office/powerpoint/2010/main" val="327084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1</a:t>
            </a:fld>
            <a:endParaRPr lang="nl-NL"/>
          </a:p>
        </p:txBody>
      </p:sp>
    </p:spTree>
    <p:extLst>
      <p:ext uri="{BB962C8B-B14F-4D97-AF65-F5344CB8AC3E}">
        <p14:creationId xmlns:p14="http://schemas.microsoft.com/office/powerpoint/2010/main" val="419552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10</a:t>
            </a:fld>
            <a:endParaRPr lang="nl-NL"/>
          </a:p>
        </p:txBody>
      </p:sp>
    </p:spTree>
    <p:extLst>
      <p:ext uri="{BB962C8B-B14F-4D97-AF65-F5344CB8AC3E}">
        <p14:creationId xmlns:p14="http://schemas.microsoft.com/office/powerpoint/2010/main" val="70005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11</a:t>
            </a:fld>
            <a:endParaRPr lang="nl-NL"/>
          </a:p>
        </p:txBody>
      </p:sp>
    </p:spTree>
    <p:extLst>
      <p:ext uri="{BB962C8B-B14F-4D97-AF65-F5344CB8AC3E}">
        <p14:creationId xmlns:p14="http://schemas.microsoft.com/office/powerpoint/2010/main" val="1925940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12</a:t>
            </a:fld>
            <a:endParaRPr lang="nl-NL"/>
          </a:p>
        </p:txBody>
      </p:sp>
    </p:spTree>
    <p:extLst>
      <p:ext uri="{BB962C8B-B14F-4D97-AF65-F5344CB8AC3E}">
        <p14:creationId xmlns:p14="http://schemas.microsoft.com/office/powerpoint/2010/main" val="2629169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13</a:t>
            </a:fld>
            <a:endParaRPr lang="nl-NL"/>
          </a:p>
        </p:txBody>
      </p:sp>
    </p:spTree>
    <p:extLst>
      <p:ext uri="{BB962C8B-B14F-4D97-AF65-F5344CB8AC3E}">
        <p14:creationId xmlns:p14="http://schemas.microsoft.com/office/powerpoint/2010/main" val="2599069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14</a:t>
            </a:fld>
            <a:endParaRPr lang="nl-NL"/>
          </a:p>
        </p:txBody>
      </p:sp>
    </p:spTree>
    <p:extLst>
      <p:ext uri="{BB962C8B-B14F-4D97-AF65-F5344CB8AC3E}">
        <p14:creationId xmlns:p14="http://schemas.microsoft.com/office/powerpoint/2010/main" val="413850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2</a:t>
            </a:fld>
            <a:endParaRPr lang="nl-NL"/>
          </a:p>
        </p:txBody>
      </p:sp>
    </p:spTree>
    <p:extLst>
      <p:ext uri="{BB962C8B-B14F-4D97-AF65-F5344CB8AC3E}">
        <p14:creationId xmlns:p14="http://schemas.microsoft.com/office/powerpoint/2010/main" val="3144582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3</a:t>
            </a:fld>
            <a:endParaRPr lang="nl-NL"/>
          </a:p>
        </p:txBody>
      </p:sp>
    </p:spTree>
    <p:extLst>
      <p:ext uri="{BB962C8B-B14F-4D97-AF65-F5344CB8AC3E}">
        <p14:creationId xmlns:p14="http://schemas.microsoft.com/office/powerpoint/2010/main" val="1582950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4</a:t>
            </a:fld>
            <a:endParaRPr lang="nl-NL"/>
          </a:p>
        </p:txBody>
      </p:sp>
    </p:spTree>
    <p:extLst>
      <p:ext uri="{BB962C8B-B14F-4D97-AF65-F5344CB8AC3E}">
        <p14:creationId xmlns:p14="http://schemas.microsoft.com/office/powerpoint/2010/main" val="3706530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5</a:t>
            </a:fld>
            <a:endParaRPr lang="nl-NL"/>
          </a:p>
        </p:txBody>
      </p:sp>
    </p:spTree>
    <p:extLst>
      <p:ext uri="{BB962C8B-B14F-4D97-AF65-F5344CB8AC3E}">
        <p14:creationId xmlns:p14="http://schemas.microsoft.com/office/powerpoint/2010/main" val="1659193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6</a:t>
            </a:fld>
            <a:endParaRPr lang="nl-NL"/>
          </a:p>
        </p:txBody>
      </p:sp>
    </p:spTree>
    <p:extLst>
      <p:ext uri="{BB962C8B-B14F-4D97-AF65-F5344CB8AC3E}">
        <p14:creationId xmlns:p14="http://schemas.microsoft.com/office/powerpoint/2010/main" val="872921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7</a:t>
            </a:fld>
            <a:endParaRPr lang="nl-NL"/>
          </a:p>
        </p:txBody>
      </p:sp>
    </p:spTree>
    <p:extLst>
      <p:ext uri="{BB962C8B-B14F-4D97-AF65-F5344CB8AC3E}">
        <p14:creationId xmlns:p14="http://schemas.microsoft.com/office/powerpoint/2010/main" val="4055157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8</a:t>
            </a:fld>
            <a:endParaRPr lang="nl-NL"/>
          </a:p>
        </p:txBody>
      </p:sp>
    </p:spTree>
    <p:extLst>
      <p:ext uri="{BB962C8B-B14F-4D97-AF65-F5344CB8AC3E}">
        <p14:creationId xmlns:p14="http://schemas.microsoft.com/office/powerpoint/2010/main" val="3666536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2126C2B7-D5CB-4EAC-995D-F78B050F5F18}" type="slidenum">
              <a:rPr lang="nl-NL" smtClean="0"/>
              <a:t>9</a:t>
            </a:fld>
            <a:endParaRPr lang="nl-NL"/>
          </a:p>
        </p:txBody>
      </p:sp>
    </p:spTree>
    <p:extLst>
      <p:ext uri="{BB962C8B-B14F-4D97-AF65-F5344CB8AC3E}">
        <p14:creationId xmlns:p14="http://schemas.microsoft.com/office/powerpoint/2010/main" val="1307106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CD3685C-2816-4EA3-BCB0-DB8CE79213CB}" type="datetimeFigureOut">
              <a:rPr lang="nl-NL" smtClean="0"/>
              <a:t>3-3-2013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36378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D3685C-2816-4EA3-BCB0-DB8CE79213CB}" type="datetimeFigureOut">
              <a:rPr lang="nl-NL" smtClean="0"/>
              <a:t>3-3-2013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3119219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D3685C-2816-4EA3-BCB0-DB8CE79213CB}" type="datetimeFigureOut">
              <a:rPr lang="nl-NL" smtClean="0"/>
              <a:t>3-3-2013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262246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D3685C-2816-4EA3-BCB0-DB8CE79213CB}" type="datetimeFigureOut">
              <a:rPr lang="nl-NL" smtClean="0"/>
              <a:t>3-3-2013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158318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CD3685C-2816-4EA3-BCB0-DB8CE79213CB}" type="datetimeFigureOut">
              <a:rPr lang="nl-NL" smtClean="0"/>
              <a:t>3-3-2013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185159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CD3685C-2816-4EA3-BCB0-DB8CE79213CB}" type="datetimeFigureOut">
              <a:rPr lang="nl-NL" smtClean="0"/>
              <a:t>3-3-2013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131148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CD3685C-2816-4EA3-BCB0-DB8CE79213CB}" type="datetimeFigureOut">
              <a:rPr lang="nl-NL" smtClean="0"/>
              <a:t>3-3-2013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1921349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CD3685C-2816-4EA3-BCB0-DB8CE79213CB}" type="datetimeFigureOut">
              <a:rPr lang="nl-NL" smtClean="0"/>
              <a:t>3-3-2013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53631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CD3685C-2816-4EA3-BCB0-DB8CE79213CB}" type="datetimeFigureOut">
              <a:rPr lang="nl-NL" smtClean="0"/>
              <a:t>3-3-2013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3701078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CD3685C-2816-4EA3-BCB0-DB8CE79213CB}" type="datetimeFigureOut">
              <a:rPr lang="nl-NL" smtClean="0"/>
              <a:t>3-3-2013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497379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CD3685C-2816-4EA3-BCB0-DB8CE79213CB}" type="datetimeFigureOut">
              <a:rPr lang="nl-NL" smtClean="0"/>
              <a:t>3-3-2013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689C13-D0C4-42F5-BFF1-D5236FEE8255}" type="slidenum">
              <a:rPr lang="nl-NL" smtClean="0"/>
              <a:t>‹nr.›</a:t>
            </a:fld>
            <a:endParaRPr lang="nl-NL"/>
          </a:p>
        </p:txBody>
      </p:sp>
    </p:spTree>
    <p:extLst>
      <p:ext uri="{BB962C8B-B14F-4D97-AF65-F5344CB8AC3E}">
        <p14:creationId xmlns:p14="http://schemas.microsoft.com/office/powerpoint/2010/main" val="1597740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3685C-2816-4EA3-BCB0-DB8CE79213CB}" type="datetimeFigureOut">
              <a:rPr lang="nl-NL" smtClean="0"/>
              <a:t>3-3-2013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89C13-D0C4-42F5-BFF1-D5236FEE8255}" type="slidenum">
              <a:rPr lang="nl-NL" smtClean="0"/>
              <a:t>‹nr.›</a:t>
            </a:fld>
            <a:endParaRPr lang="nl-NL"/>
          </a:p>
        </p:txBody>
      </p:sp>
    </p:spTree>
    <p:extLst>
      <p:ext uri="{BB962C8B-B14F-4D97-AF65-F5344CB8AC3E}">
        <p14:creationId xmlns:p14="http://schemas.microsoft.com/office/powerpoint/2010/main" val="294396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docid=LCDLwIZLyUip4M&amp;tbnid=SbGOW04hgWsJoM:&amp;ved=0CAUQjRw&amp;url=http%3A%2F%2Fwww.ctvnews.ca%2Fsci-tech%2Fgiant-female-panda-gives-birth-to-cub-at-national-zoo-in-washington-1.959058&amp;ei=80UzUbe5CIGg0QW-04DgCA&amp;bvm=bv.43148975,d.d2k&amp;psig=AFQjCNF6Nu8PwlMm9Sbnc8P8bm8njuAAQQ&amp;ust=136240113336830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gif"/><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docid=Cj-Y80j_qOtz2M&amp;tbnid=pAxzdf1q_CPXMM:&amp;ved=0CAUQjRw&amp;url=http%3A%2F%2Fevolution.berkeley.edu%2Fevolibrary%2Farticle%2Fsimilarity_hs_11&amp;ei=9lMzUfniGui00QXVxYC4Cg&amp;bvm=bv.43148975,d.d2k&amp;psig=AFQjCNELSeSNDkKG6mM4ZaNTjgZKdcwfxA&amp;ust=136240472331889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gif"/></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docid=UC2phWEGIKq5BM&amp;tbnid=hUDyijaZjj7ObM:&amp;ved=0CAUQjRw&amp;url=http%3A%2F%2Fwww.acuteaday.com%2Fblog%2Fcategory%2Fanteaters%2F&amp;ei=DUgzUZfcB8Wc0AX1sIDoDg&amp;bvm=bv.43148975,d.d2k&amp;psig=AFQjCNFZKiVtdtd6sOQGogjBZPjb2VlUVg&amp;ust=1362401450780644"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hyperlink" Target="http://www.google.nl/url?sa=i&amp;rct=j&amp;q=&amp;esrc=s&amp;frm=1&amp;source=images&amp;cd=&amp;cad=rja&amp;docid=lYGpQ379HdVe6M&amp;tbnid=e-At_IkBm6FFvM:&amp;ved=0CAUQjRw&amp;url=http%3A%2F%2Fjupiter.plymouth.edu%2F~cplamprey%2FCSDI1200%2Fhomepage.html&amp;ei=lUgzUbuuH8bO0QWbv4HADA&amp;bvm=bv.43148975,d.d2k&amp;psig=AFQjCNGHZsHoHO5NOmGPPVSt9XSeFGsqTQ&amp;ust=1362401702452606" TargetMode="Externa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upload.wikimedia.org/wikipedia/commons/4/4c/Homology_vertebrates.sv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hyperlink" Target="http://www.google.nl/url?sa=i&amp;rct=j&amp;q=&amp;esrc=s&amp;frm=1&amp;source=images&amp;cd=&amp;cad=rja&amp;docid=__n-aINa39hcEM&amp;tbnid=jniTdPDpWm-2iM:&amp;ved=0CAUQjRw&amp;url=http://www.geology.19thcenturyscience.org/books/1896-Dana-ManGeol/htm/doc-full.html&amp;ei=yOYwUZ64D4j-4QTJlYCAAQ&amp;bvm=bv.43148975,d.bGE&amp;psig=AFQjCNHw-U7rAOB9LfxgQbmadXcDCq_E2A&amp;ust=1362245687276755"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docid=VmacdHj-AQ2y4M&amp;tbnid=GnceIYJmTODL0M:&amp;ved=0CAUQjRw&amp;url=http%3A%2F%2Fevolution.berkeley.edu%2Fevolibrary%2Farticle%2Fanalogy_04&amp;ei=_EMzUcqdM4ea1AWX_IDIDQ&amp;bvm=bv.43148975,d.d2k&amp;psig=AFQjCNFIJgJtDYxH3sDcd9CaL0Oz0ighvA&amp;ust=136240062586689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257346" y="2967335"/>
            <a:ext cx="6629314"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en homologe</a:t>
            </a:r>
          </a:p>
          <a:p>
            <a:pPr algn="ctr"/>
            <a:r>
              <a:rPr lang="en-US"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hthoek 4"/>
          <p:cNvSpPr/>
          <p:nvPr/>
        </p:nvSpPr>
        <p:spPr>
          <a:xfrm>
            <a:off x="2555776" y="836712"/>
            <a:ext cx="4299575" cy="1569660"/>
          </a:xfrm>
          <a:prstGeom prst="rect">
            <a:avLst/>
          </a:prstGeom>
          <a:noFill/>
        </p:spPr>
        <p:txBody>
          <a:bodyPr wrap="none" lIns="91440" tIns="45720" rIns="91440" bIns="45720">
            <a:spAutoFit/>
          </a:bodyPr>
          <a:lstStyle/>
          <a:p>
            <a:pPr algn="ctr"/>
            <a:r>
              <a:rPr lang="nl-NL" sz="9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Evolutie</a:t>
            </a:r>
            <a:endParaRPr lang="nl-NL" sz="9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525755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a:p>
        </p:txBody>
      </p:sp>
      <p:pic>
        <p:nvPicPr>
          <p:cNvPr id="2050" name="Picture 2" descr="Shark/dolphin 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96" y="548680"/>
            <a:ext cx="8763926" cy="5725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928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074" name="Picture 2" descr="http://www.ctvnews.ca/polopoly_fs/1.959060!/httpImage/image.jpeg_gen/derivatives/landscape_960/image.jpe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4140769"/>
            <a:ext cx="4144508" cy="233193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diagrams of human and panda hands, highlighting corresponding bon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19" y="4094726"/>
            <a:ext cx="4437365" cy="2424023"/>
          </a:xfrm>
          <a:prstGeom prst="rect">
            <a:avLst/>
          </a:prstGeom>
          <a:noFill/>
          <a:extLst>
            <a:ext uri="{909E8E84-426E-40DD-AFC4-6F175D3DCCD1}">
              <a14:hiddenFill xmlns:a14="http://schemas.microsoft.com/office/drawing/2010/main">
                <a:solidFill>
                  <a:srgbClr val="FFFFFF"/>
                </a:solidFill>
              </a14:hiddenFill>
            </a:ext>
          </a:extLst>
        </p:spPr>
      </p:pic>
      <p:sp>
        <p:nvSpPr>
          <p:cNvPr id="8" name="Rechthoek 7"/>
          <p:cNvSpPr/>
          <p:nvPr/>
        </p:nvSpPr>
        <p:spPr>
          <a:xfrm>
            <a:off x="469310" y="1772816"/>
            <a:ext cx="8164737" cy="1477328"/>
          </a:xfrm>
          <a:prstGeom prst="rect">
            <a:avLst/>
          </a:prstGeom>
        </p:spPr>
        <p:txBody>
          <a:bodyPr wrap="square">
            <a:spAutoFit/>
          </a:bodyPr>
          <a:lstStyle/>
          <a:p>
            <a:r>
              <a:rPr lang="nl-NL" dirty="0" smtClean="0">
                <a:solidFill>
                  <a:srgbClr val="C00000"/>
                </a:solidFill>
              </a:rPr>
              <a:t>Duim van mens en panda:</a:t>
            </a:r>
          </a:p>
          <a:p>
            <a:r>
              <a:rPr lang="nl-NL" dirty="0" smtClean="0"/>
              <a:t>Beide dieren hebben een duim, voor panda’s belangrijk om hun bamboe vast te houden tijdens eten. Wanneer je goed naar onderstaande botten kijkt zie je dat de duim bij beide organismen uit een andere structuur zijn ontstaan. De organen zijn dus analoog.</a:t>
            </a:r>
          </a:p>
        </p:txBody>
      </p:sp>
    </p:spTree>
    <p:extLst>
      <p:ext uri="{BB962C8B-B14F-4D97-AF65-F5344CB8AC3E}">
        <p14:creationId xmlns:p14="http://schemas.microsoft.com/office/powerpoint/2010/main" val="739464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8196" name="Picture 4" descr="http://evolution.berkeley.edu/evolibrary/images/pandathumb3.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002" y="1628800"/>
            <a:ext cx="7822482" cy="456446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09002" y="3328426"/>
            <a:ext cx="7399654" cy="369332"/>
          </a:xfrm>
          <a:prstGeom prst="rect">
            <a:avLst/>
          </a:prstGeom>
          <a:solidFill>
            <a:schemeClr val="bg1"/>
          </a:solidFill>
        </p:spPr>
        <p:txBody>
          <a:bodyPr wrap="none" rtlCol="0">
            <a:spAutoFit/>
          </a:bodyPr>
          <a:lstStyle/>
          <a:p>
            <a:r>
              <a:rPr lang="en-US" dirty="0" smtClean="0"/>
              <a:t>Panda                         </a:t>
            </a:r>
            <a:r>
              <a:rPr lang="en-US" dirty="0" err="1" smtClean="0"/>
              <a:t>Chimpansee</a:t>
            </a:r>
            <a:r>
              <a:rPr lang="en-US" dirty="0" smtClean="0"/>
              <a:t>                           </a:t>
            </a:r>
            <a:r>
              <a:rPr lang="en-US" dirty="0" err="1" smtClean="0"/>
              <a:t>Mens</a:t>
            </a:r>
            <a:r>
              <a:rPr lang="en-US" dirty="0" smtClean="0"/>
              <a:t>                              Gorilla</a:t>
            </a:r>
            <a:endParaRPr lang="nl-NL" dirty="0"/>
          </a:p>
        </p:txBody>
      </p:sp>
      <p:sp>
        <p:nvSpPr>
          <p:cNvPr id="6" name="Tekstvak 5"/>
          <p:cNvSpPr txBox="1"/>
          <p:nvPr/>
        </p:nvSpPr>
        <p:spPr>
          <a:xfrm>
            <a:off x="1295706" y="5301208"/>
            <a:ext cx="2124166" cy="646331"/>
          </a:xfrm>
          <a:prstGeom prst="rect">
            <a:avLst/>
          </a:prstGeom>
          <a:solidFill>
            <a:schemeClr val="bg1"/>
          </a:solidFill>
        </p:spPr>
        <p:txBody>
          <a:bodyPr wrap="square" rtlCol="0">
            <a:spAutoFit/>
          </a:bodyPr>
          <a:lstStyle/>
          <a:p>
            <a:r>
              <a:rPr lang="en-US" dirty="0" err="1" smtClean="0"/>
              <a:t>Startpunt</a:t>
            </a:r>
            <a:r>
              <a:rPr lang="en-US" dirty="0" smtClean="0"/>
              <a:t> van </a:t>
            </a:r>
            <a:r>
              <a:rPr lang="en-US" dirty="0" err="1" smtClean="0"/>
              <a:t>valse</a:t>
            </a:r>
            <a:endParaRPr lang="en-US" dirty="0" smtClean="0"/>
          </a:p>
          <a:p>
            <a:r>
              <a:rPr lang="en-US" dirty="0" err="1" smtClean="0"/>
              <a:t>duim</a:t>
            </a:r>
            <a:r>
              <a:rPr lang="en-US" dirty="0" smtClean="0"/>
              <a:t> in de panda</a:t>
            </a:r>
            <a:endParaRPr lang="nl-NL" dirty="0"/>
          </a:p>
        </p:txBody>
      </p:sp>
      <p:sp>
        <p:nvSpPr>
          <p:cNvPr id="9" name="Tekstvak 8"/>
          <p:cNvSpPr txBox="1"/>
          <p:nvPr/>
        </p:nvSpPr>
        <p:spPr>
          <a:xfrm>
            <a:off x="5580112" y="5321682"/>
            <a:ext cx="1992533" cy="646331"/>
          </a:xfrm>
          <a:prstGeom prst="rect">
            <a:avLst/>
          </a:prstGeom>
          <a:solidFill>
            <a:schemeClr val="bg1"/>
          </a:solidFill>
        </p:spPr>
        <p:txBody>
          <a:bodyPr wrap="none" rtlCol="0">
            <a:spAutoFit/>
          </a:bodyPr>
          <a:lstStyle/>
          <a:p>
            <a:r>
              <a:rPr lang="en-US" dirty="0" err="1" smtClean="0"/>
              <a:t>Startpunt</a:t>
            </a:r>
            <a:r>
              <a:rPr lang="en-US" dirty="0" smtClean="0"/>
              <a:t> van </a:t>
            </a:r>
            <a:r>
              <a:rPr lang="en-US" dirty="0" err="1" smtClean="0"/>
              <a:t>duim</a:t>
            </a:r>
            <a:endParaRPr lang="en-US" dirty="0" smtClean="0"/>
          </a:p>
          <a:p>
            <a:r>
              <a:rPr lang="en-US" dirty="0" err="1"/>
              <a:t>b</a:t>
            </a:r>
            <a:r>
              <a:rPr lang="en-US" dirty="0" err="1" smtClean="0"/>
              <a:t>ij</a:t>
            </a:r>
            <a:r>
              <a:rPr lang="en-US" dirty="0" smtClean="0"/>
              <a:t> de </a:t>
            </a:r>
            <a:r>
              <a:rPr lang="en-US" dirty="0" err="1" smtClean="0"/>
              <a:t>primaten</a:t>
            </a:r>
            <a:endParaRPr lang="nl-NL" dirty="0"/>
          </a:p>
        </p:txBody>
      </p:sp>
    </p:spTree>
    <p:extLst>
      <p:ext uri="{BB962C8B-B14F-4D97-AF65-F5344CB8AC3E}">
        <p14:creationId xmlns:p14="http://schemas.microsoft.com/office/powerpoint/2010/main" val="1450626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Rechthoek 7"/>
          <p:cNvSpPr/>
          <p:nvPr/>
        </p:nvSpPr>
        <p:spPr>
          <a:xfrm>
            <a:off x="469310" y="1772816"/>
            <a:ext cx="8164737" cy="1200329"/>
          </a:xfrm>
          <a:prstGeom prst="rect">
            <a:avLst/>
          </a:prstGeom>
        </p:spPr>
        <p:txBody>
          <a:bodyPr wrap="square">
            <a:spAutoFit/>
          </a:bodyPr>
          <a:lstStyle/>
          <a:p>
            <a:r>
              <a:rPr lang="nl-NL" dirty="0" smtClean="0">
                <a:solidFill>
                  <a:srgbClr val="C00000"/>
                </a:solidFill>
              </a:rPr>
              <a:t>Miereneter en mierenegel:</a:t>
            </a:r>
          </a:p>
          <a:p>
            <a:r>
              <a:rPr lang="en-US" dirty="0" err="1" smtClean="0"/>
              <a:t>Miereneters</a:t>
            </a:r>
            <a:r>
              <a:rPr lang="en-US" dirty="0" smtClean="0"/>
              <a:t> </a:t>
            </a:r>
            <a:r>
              <a:rPr lang="en-US" dirty="0" err="1" smtClean="0"/>
              <a:t>leven</a:t>
            </a:r>
            <a:r>
              <a:rPr lang="en-US" dirty="0" smtClean="0"/>
              <a:t> in </a:t>
            </a:r>
            <a:r>
              <a:rPr lang="en-US" dirty="0" err="1" smtClean="0"/>
              <a:t>Midden</a:t>
            </a:r>
            <a:r>
              <a:rPr lang="en-US" dirty="0" smtClean="0"/>
              <a:t> en </a:t>
            </a:r>
            <a:r>
              <a:rPr lang="en-US" dirty="0" err="1" smtClean="0"/>
              <a:t>Zuid-Amerika</a:t>
            </a:r>
            <a:r>
              <a:rPr lang="en-US" dirty="0" smtClean="0"/>
              <a:t> en </a:t>
            </a:r>
            <a:r>
              <a:rPr lang="en-US" dirty="0" err="1" smtClean="0"/>
              <a:t>zijn</a:t>
            </a:r>
            <a:r>
              <a:rPr lang="en-US" dirty="0" smtClean="0"/>
              <a:t> </a:t>
            </a:r>
            <a:r>
              <a:rPr lang="en-US" dirty="0" err="1" smtClean="0"/>
              <a:t>levendbarend</a:t>
            </a:r>
            <a:r>
              <a:rPr lang="en-US" dirty="0" smtClean="0"/>
              <a:t>. </a:t>
            </a:r>
            <a:r>
              <a:rPr lang="en-US" dirty="0" err="1" smtClean="0"/>
              <a:t>Mierenegels</a:t>
            </a:r>
            <a:r>
              <a:rPr lang="en-US" dirty="0" smtClean="0"/>
              <a:t> </a:t>
            </a:r>
            <a:r>
              <a:rPr lang="en-US" dirty="0" err="1" smtClean="0"/>
              <a:t>leven</a:t>
            </a:r>
            <a:r>
              <a:rPr lang="en-US" dirty="0" smtClean="0"/>
              <a:t> in </a:t>
            </a:r>
            <a:r>
              <a:rPr lang="en-US" dirty="0" err="1" smtClean="0"/>
              <a:t>Australië</a:t>
            </a:r>
            <a:r>
              <a:rPr lang="en-US" dirty="0" smtClean="0"/>
              <a:t> en </a:t>
            </a:r>
            <a:r>
              <a:rPr lang="en-US" dirty="0" err="1" smtClean="0"/>
              <a:t>leggen</a:t>
            </a:r>
            <a:r>
              <a:rPr lang="en-US" dirty="0" smtClean="0"/>
              <a:t> </a:t>
            </a:r>
            <a:r>
              <a:rPr lang="en-US" dirty="0" err="1" smtClean="0"/>
              <a:t>eieren</a:t>
            </a:r>
            <a:r>
              <a:rPr lang="en-US" dirty="0" smtClean="0"/>
              <a:t>. </a:t>
            </a:r>
            <a:r>
              <a:rPr lang="en-US" dirty="0" err="1" smtClean="0"/>
              <a:t>Toch</a:t>
            </a:r>
            <a:r>
              <a:rPr lang="en-US" dirty="0" smtClean="0"/>
              <a:t> </a:t>
            </a:r>
            <a:r>
              <a:rPr lang="en-US" dirty="0" err="1" smtClean="0"/>
              <a:t>komen</a:t>
            </a:r>
            <a:r>
              <a:rPr lang="en-US" dirty="0" smtClean="0"/>
              <a:t> </a:t>
            </a:r>
            <a:r>
              <a:rPr lang="en-US" dirty="0" err="1" smtClean="0"/>
              <a:t>ze</a:t>
            </a:r>
            <a:r>
              <a:rPr lang="en-US" dirty="0" smtClean="0"/>
              <a:t> </a:t>
            </a:r>
            <a:r>
              <a:rPr lang="en-US" dirty="0" err="1" smtClean="0"/>
              <a:t>sterk</a:t>
            </a:r>
            <a:r>
              <a:rPr lang="en-US" dirty="0" smtClean="0"/>
              <a:t> </a:t>
            </a:r>
            <a:r>
              <a:rPr lang="en-US" dirty="0" err="1" smtClean="0"/>
              <a:t>overeen</a:t>
            </a:r>
            <a:r>
              <a:rPr lang="en-US" dirty="0" smtClean="0"/>
              <a:t>: </a:t>
            </a:r>
            <a:r>
              <a:rPr lang="en-US" dirty="0" err="1" smtClean="0"/>
              <a:t>beide</a:t>
            </a:r>
            <a:r>
              <a:rPr lang="en-US" dirty="0" smtClean="0"/>
              <a:t> </a:t>
            </a:r>
            <a:r>
              <a:rPr lang="en-US" dirty="0" err="1" smtClean="0"/>
              <a:t>hebben</a:t>
            </a:r>
            <a:r>
              <a:rPr lang="en-US" dirty="0" smtClean="0"/>
              <a:t> </a:t>
            </a:r>
            <a:r>
              <a:rPr lang="en-US" dirty="0" err="1" smtClean="0"/>
              <a:t>geen</a:t>
            </a:r>
            <a:r>
              <a:rPr lang="en-US" dirty="0" smtClean="0"/>
              <a:t> </a:t>
            </a:r>
            <a:r>
              <a:rPr lang="en-US" dirty="0" err="1" smtClean="0"/>
              <a:t>tanden</a:t>
            </a:r>
            <a:r>
              <a:rPr lang="en-US" dirty="0" smtClean="0"/>
              <a:t>, </a:t>
            </a:r>
            <a:r>
              <a:rPr lang="en-US" dirty="0" err="1" smtClean="0"/>
              <a:t>een</a:t>
            </a:r>
            <a:r>
              <a:rPr lang="en-US" dirty="0" smtClean="0"/>
              <a:t> </a:t>
            </a:r>
            <a:r>
              <a:rPr lang="en-US" dirty="0" err="1" smtClean="0"/>
              <a:t>puntige</a:t>
            </a:r>
            <a:r>
              <a:rPr lang="en-US" dirty="0" smtClean="0"/>
              <a:t> </a:t>
            </a:r>
            <a:r>
              <a:rPr lang="en-US" dirty="0" err="1" smtClean="0"/>
              <a:t>snuit</a:t>
            </a:r>
            <a:r>
              <a:rPr lang="en-US" dirty="0" smtClean="0"/>
              <a:t>, </a:t>
            </a:r>
            <a:r>
              <a:rPr lang="en-US" dirty="0" err="1" smtClean="0"/>
              <a:t>een</a:t>
            </a:r>
            <a:r>
              <a:rPr lang="en-US" dirty="0" smtClean="0"/>
              <a:t> </a:t>
            </a:r>
            <a:r>
              <a:rPr lang="en-US" dirty="0" err="1" smtClean="0"/>
              <a:t>lange</a:t>
            </a:r>
            <a:r>
              <a:rPr lang="en-US" dirty="0" smtClean="0"/>
              <a:t> </a:t>
            </a:r>
            <a:r>
              <a:rPr lang="en-US" dirty="0" err="1" smtClean="0"/>
              <a:t>plakkerige</a:t>
            </a:r>
            <a:r>
              <a:rPr lang="en-US" dirty="0" smtClean="0"/>
              <a:t> tong en </a:t>
            </a:r>
            <a:r>
              <a:rPr lang="en-US" dirty="0" err="1" smtClean="0"/>
              <a:t>scherpe</a:t>
            </a:r>
            <a:r>
              <a:rPr lang="en-US" dirty="0" smtClean="0"/>
              <a:t> </a:t>
            </a:r>
            <a:r>
              <a:rPr lang="en-US" dirty="0" err="1" smtClean="0"/>
              <a:t>gekrulde</a:t>
            </a:r>
            <a:r>
              <a:rPr lang="en-US" dirty="0" smtClean="0"/>
              <a:t> </a:t>
            </a:r>
            <a:r>
              <a:rPr lang="en-US" dirty="0" err="1" smtClean="0"/>
              <a:t>klauwen</a:t>
            </a:r>
            <a:r>
              <a:rPr lang="en-US" dirty="0" smtClean="0"/>
              <a:t>. </a:t>
            </a:r>
            <a:endParaRPr lang="nl-NL" dirty="0" smtClean="0"/>
          </a:p>
        </p:txBody>
      </p:sp>
      <p:pic>
        <p:nvPicPr>
          <p:cNvPr id="5122" name="Picture 2" descr="http://www.acuteaday.com/blog/wp-content/uploads/2012/05/baby-anteater-on-mothers-back.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861048"/>
            <a:ext cx="4467470" cy="280557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jupiter.plymouth.edu/~cplamprey/CSDI1200/echidna.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5007" y="3861048"/>
            <a:ext cx="4718993" cy="2805570"/>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p:cNvSpPr txBox="1"/>
          <p:nvPr/>
        </p:nvSpPr>
        <p:spPr>
          <a:xfrm>
            <a:off x="7164288" y="6237312"/>
            <a:ext cx="1865254" cy="338554"/>
          </a:xfrm>
          <a:prstGeom prst="rect">
            <a:avLst/>
          </a:prstGeom>
          <a:solidFill>
            <a:schemeClr val="bg1">
              <a:lumMod val="95000"/>
            </a:schemeClr>
          </a:solidFill>
        </p:spPr>
        <p:txBody>
          <a:bodyPr wrap="none" rtlCol="0">
            <a:spAutoFit/>
          </a:bodyPr>
          <a:lstStyle/>
          <a:p>
            <a:r>
              <a:rPr lang="en-US" sz="1600" dirty="0" err="1" smtClean="0">
                <a:solidFill>
                  <a:srgbClr val="C00000"/>
                </a:solidFill>
              </a:rPr>
              <a:t>Gewone</a:t>
            </a:r>
            <a:r>
              <a:rPr lang="en-US" sz="1600" dirty="0" smtClean="0">
                <a:solidFill>
                  <a:srgbClr val="C00000"/>
                </a:solidFill>
              </a:rPr>
              <a:t> </a:t>
            </a:r>
            <a:r>
              <a:rPr lang="en-US" sz="1600" dirty="0" err="1" smtClean="0">
                <a:solidFill>
                  <a:srgbClr val="C00000"/>
                </a:solidFill>
              </a:rPr>
              <a:t>mierenegel</a:t>
            </a:r>
            <a:endParaRPr lang="nl-NL" sz="1600" dirty="0">
              <a:solidFill>
                <a:srgbClr val="C00000"/>
              </a:solidFill>
            </a:endParaRPr>
          </a:p>
        </p:txBody>
      </p:sp>
      <p:sp>
        <p:nvSpPr>
          <p:cNvPr id="10" name="Tekstvak 9"/>
          <p:cNvSpPr txBox="1"/>
          <p:nvPr/>
        </p:nvSpPr>
        <p:spPr>
          <a:xfrm>
            <a:off x="107504" y="6261735"/>
            <a:ext cx="1130887" cy="338554"/>
          </a:xfrm>
          <a:prstGeom prst="rect">
            <a:avLst/>
          </a:prstGeom>
          <a:solidFill>
            <a:schemeClr val="bg1">
              <a:lumMod val="95000"/>
            </a:schemeClr>
          </a:solidFill>
        </p:spPr>
        <p:txBody>
          <a:bodyPr wrap="none" rtlCol="0">
            <a:spAutoFit/>
          </a:bodyPr>
          <a:lstStyle/>
          <a:p>
            <a:r>
              <a:rPr lang="en-US" sz="1600" dirty="0" err="1" smtClean="0">
                <a:solidFill>
                  <a:srgbClr val="C00000"/>
                </a:solidFill>
              </a:rPr>
              <a:t>Miereneter</a:t>
            </a:r>
            <a:endParaRPr lang="nl-NL" sz="1600" dirty="0">
              <a:solidFill>
                <a:srgbClr val="C00000"/>
              </a:solidFill>
            </a:endParaRPr>
          </a:p>
        </p:txBody>
      </p:sp>
    </p:spTree>
    <p:extLst>
      <p:ext uri="{BB962C8B-B14F-4D97-AF65-F5344CB8AC3E}">
        <p14:creationId xmlns:p14="http://schemas.microsoft.com/office/powerpoint/2010/main" val="3039424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Rechthoek 7"/>
          <p:cNvSpPr/>
          <p:nvPr/>
        </p:nvSpPr>
        <p:spPr>
          <a:xfrm>
            <a:off x="395536" y="1908227"/>
            <a:ext cx="3672408" cy="2308324"/>
          </a:xfrm>
          <a:prstGeom prst="rect">
            <a:avLst/>
          </a:prstGeom>
        </p:spPr>
        <p:txBody>
          <a:bodyPr wrap="square">
            <a:spAutoFit/>
          </a:bodyPr>
          <a:lstStyle/>
          <a:p>
            <a:r>
              <a:rPr lang="nl-NL" dirty="0">
                <a:solidFill>
                  <a:srgbClr val="C00000"/>
                </a:solidFill>
              </a:rPr>
              <a:t>Miereneter en mierenegel</a:t>
            </a:r>
            <a:r>
              <a:rPr lang="nl-NL" dirty="0" smtClean="0">
                <a:solidFill>
                  <a:srgbClr val="C00000"/>
                </a:solidFill>
              </a:rPr>
              <a:t>:</a:t>
            </a:r>
          </a:p>
          <a:p>
            <a:endParaRPr lang="nl-NL" dirty="0">
              <a:solidFill>
                <a:srgbClr val="C00000"/>
              </a:solidFill>
            </a:endParaRPr>
          </a:p>
          <a:p>
            <a:r>
              <a:rPr lang="en-US" dirty="0" smtClean="0"/>
              <a:t>Al </a:t>
            </a:r>
            <a:r>
              <a:rPr lang="en-US" dirty="0" err="1" smtClean="0"/>
              <a:t>deze</a:t>
            </a:r>
            <a:r>
              <a:rPr lang="en-US" dirty="0" smtClean="0"/>
              <a:t> </a:t>
            </a:r>
            <a:r>
              <a:rPr lang="en-US" dirty="0" err="1" smtClean="0"/>
              <a:t>eigenschappen</a:t>
            </a:r>
            <a:r>
              <a:rPr lang="en-US" dirty="0" smtClean="0"/>
              <a:t> </a:t>
            </a:r>
            <a:r>
              <a:rPr lang="en-US" dirty="0" err="1" smtClean="0"/>
              <a:t>zijn</a:t>
            </a:r>
            <a:r>
              <a:rPr lang="en-US" dirty="0" smtClean="0"/>
              <a:t> </a:t>
            </a:r>
            <a:r>
              <a:rPr lang="en-US" dirty="0" err="1" smtClean="0"/>
              <a:t>analoog</a:t>
            </a:r>
            <a:r>
              <a:rPr lang="en-US" dirty="0" smtClean="0"/>
              <a:t>, </a:t>
            </a:r>
            <a:r>
              <a:rPr lang="en-US" dirty="0" err="1" smtClean="0"/>
              <a:t>aangepast</a:t>
            </a:r>
            <a:r>
              <a:rPr lang="en-US" dirty="0" smtClean="0"/>
              <a:t> </a:t>
            </a:r>
            <a:r>
              <a:rPr lang="en-US" dirty="0" err="1" smtClean="0"/>
              <a:t>aan</a:t>
            </a:r>
            <a:r>
              <a:rPr lang="en-US" dirty="0" smtClean="0"/>
              <a:t> de </a:t>
            </a:r>
            <a:r>
              <a:rPr lang="en-US" dirty="0" err="1" smtClean="0"/>
              <a:t>omstandigheden</a:t>
            </a:r>
            <a:r>
              <a:rPr lang="en-US" dirty="0" smtClean="0"/>
              <a:t> </a:t>
            </a:r>
            <a:r>
              <a:rPr lang="en-US" dirty="0" err="1" smtClean="0"/>
              <a:t>om</a:t>
            </a:r>
            <a:r>
              <a:rPr lang="en-US" dirty="0" smtClean="0"/>
              <a:t> </a:t>
            </a:r>
            <a:r>
              <a:rPr lang="en-US" dirty="0" err="1" smtClean="0"/>
              <a:t>te</a:t>
            </a:r>
            <a:r>
              <a:rPr lang="en-US" dirty="0" smtClean="0"/>
              <a:t> </a:t>
            </a:r>
            <a:r>
              <a:rPr lang="en-US" dirty="0" err="1" smtClean="0"/>
              <a:t>kunnen</a:t>
            </a:r>
            <a:r>
              <a:rPr lang="en-US" dirty="0" smtClean="0"/>
              <a:t> </a:t>
            </a:r>
            <a:r>
              <a:rPr lang="en-US" dirty="0" err="1" smtClean="0"/>
              <a:t>eten</a:t>
            </a:r>
            <a:r>
              <a:rPr lang="en-US" dirty="0" smtClean="0"/>
              <a:t> </a:t>
            </a:r>
            <a:r>
              <a:rPr lang="en-US" dirty="0" err="1" smtClean="0"/>
              <a:t>uit</a:t>
            </a:r>
            <a:r>
              <a:rPr lang="en-US" dirty="0" smtClean="0"/>
              <a:t> </a:t>
            </a:r>
            <a:r>
              <a:rPr lang="en-US" dirty="0" err="1" smtClean="0"/>
              <a:t>een</a:t>
            </a:r>
            <a:r>
              <a:rPr lang="en-US" dirty="0" smtClean="0"/>
              <a:t> </a:t>
            </a:r>
            <a:r>
              <a:rPr lang="en-US" dirty="0" err="1" smtClean="0"/>
              <a:t>mierenheuvel</a:t>
            </a:r>
            <a:r>
              <a:rPr lang="en-US" dirty="0" smtClean="0"/>
              <a:t>. In de </a:t>
            </a:r>
            <a:r>
              <a:rPr lang="en-US" dirty="0" err="1" smtClean="0"/>
              <a:t>afbeelding</a:t>
            </a:r>
            <a:r>
              <a:rPr lang="en-US" dirty="0" smtClean="0"/>
              <a:t> </a:t>
            </a:r>
            <a:r>
              <a:rPr lang="en-US" dirty="0" err="1" smtClean="0"/>
              <a:t>zie</a:t>
            </a:r>
            <a:r>
              <a:rPr lang="en-US" dirty="0" smtClean="0"/>
              <a:t> je </a:t>
            </a:r>
            <a:r>
              <a:rPr lang="en-US" dirty="0" err="1" smtClean="0"/>
              <a:t>hun</a:t>
            </a:r>
            <a:r>
              <a:rPr lang="en-US" dirty="0" smtClean="0"/>
              <a:t> </a:t>
            </a:r>
            <a:r>
              <a:rPr lang="en-US" dirty="0" err="1" smtClean="0"/>
              <a:t>gemeenschappelijke</a:t>
            </a:r>
            <a:r>
              <a:rPr lang="en-US" dirty="0" smtClean="0"/>
              <a:t> </a:t>
            </a:r>
            <a:r>
              <a:rPr lang="en-US" dirty="0" err="1" smtClean="0"/>
              <a:t>voorouder</a:t>
            </a:r>
            <a:r>
              <a:rPr lang="en-US" dirty="0" smtClean="0"/>
              <a:t> (</a:t>
            </a:r>
            <a:r>
              <a:rPr lang="en-US" dirty="0" err="1" smtClean="0"/>
              <a:t>een</a:t>
            </a:r>
            <a:r>
              <a:rPr lang="en-US" dirty="0" smtClean="0"/>
              <a:t> rat-</a:t>
            </a:r>
            <a:r>
              <a:rPr lang="en-US" dirty="0" err="1" smtClean="0"/>
              <a:t>achtig</a:t>
            </a:r>
            <a:r>
              <a:rPr lang="en-US" dirty="0" smtClean="0"/>
              <a:t> </a:t>
            </a:r>
            <a:r>
              <a:rPr lang="en-US" dirty="0" err="1" smtClean="0"/>
              <a:t>dier</a:t>
            </a:r>
            <a:r>
              <a:rPr lang="en-US" dirty="0" smtClean="0"/>
              <a:t>).</a:t>
            </a:r>
            <a:endParaRPr lang="nl-NL" dirty="0"/>
          </a:p>
        </p:txBody>
      </p:sp>
      <p:pic>
        <p:nvPicPr>
          <p:cNvPr id="4098" name="Picture 2" descr="Anteater/echidna similariti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607897"/>
            <a:ext cx="4166508" cy="4392488"/>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6727262" y="3140968"/>
            <a:ext cx="2083254" cy="523220"/>
          </a:xfrm>
          <a:prstGeom prst="rect">
            <a:avLst/>
          </a:prstGeom>
          <a:solidFill>
            <a:schemeClr val="bg1"/>
          </a:solidFill>
        </p:spPr>
        <p:txBody>
          <a:bodyPr wrap="square" rtlCol="0">
            <a:spAutoFit/>
          </a:bodyPr>
          <a:lstStyle/>
          <a:p>
            <a:pPr algn="ctr"/>
            <a:r>
              <a:rPr lang="en-US" sz="1400" dirty="0" err="1" smtClean="0">
                <a:solidFill>
                  <a:srgbClr val="C00000"/>
                </a:solidFill>
              </a:rPr>
              <a:t>Levendbarende</a:t>
            </a:r>
            <a:r>
              <a:rPr lang="en-US" sz="1400" dirty="0" smtClean="0">
                <a:solidFill>
                  <a:srgbClr val="C00000"/>
                </a:solidFill>
              </a:rPr>
              <a:t> </a:t>
            </a:r>
          </a:p>
          <a:p>
            <a:pPr algn="ctr"/>
            <a:r>
              <a:rPr lang="en-US" sz="1400" dirty="0" err="1" smtClean="0">
                <a:solidFill>
                  <a:srgbClr val="C00000"/>
                </a:solidFill>
              </a:rPr>
              <a:t>zoogdieren</a:t>
            </a:r>
            <a:endParaRPr lang="nl-NL" sz="1400" dirty="0">
              <a:solidFill>
                <a:srgbClr val="C00000"/>
              </a:solidFill>
            </a:endParaRPr>
          </a:p>
        </p:txBody>
      </p:sp>
      <p:sp>
        <p:nvSpPr>
          <p:cNvPr id="9" name="Tekstvak 8"/>
          <p:cNvSpPr txBox="1"/>
          <p:nvPr/>
        </p:nvSpPr>
        <p:spPr>
          <a:xfrm>
            <a:off x="4553776" y="3140968"/>
            <a:ext cx="2083254" cy="523220"/>
          </a:xfrm>
          <a:prstGeom prst="rect">
            <a:avLst/>
          </a:prstGeom>
          <a:solidFill>
            <a:schemeClr val="bg1"/>
          </a:solidFill>
        </p:spPr>
        <p:txBody>
          <a:bodyPr wrap="square" rtlCol="0">
            <a:spAutoFit/>
          </a:bodyPr>
          <a:lstStyle/>
          <a:p>
            <a:pPr algn="ctr"/>
            <a:r>
              <a:rPr lang="en-US" sz="1400" dirty="0" err="1" smtClean="0">
                <a:solidFill>
                  <a:srgbClr val="C00000"/>
                </a:solidFill>
              </a:rPr>
              <a:t>Eierleggende</a:t>
            </a:r>
            <a:endParaRPr lang="en-US" sz="1400" dirty="0" smtClean="0">
              <a:solidFill>
                <a:srgbClr val="C00000"/>
              </a:solidFill>
            </a:endParaRPr>
          </a:p>
          <a:p>
            <a:pPr algn="ctr"/>
            <a:r>
              <a:rPr lang="en-US" sz="1400" dirty="0" err="1" smtClean="0">
                <a:solidFill>
                  <a:srgbClr val="C00000"/>
                </a:solidFill>
              </a:rPr>
              <a:t>zoogdieren</a:t>
            </a:r>
            <a:endParaRPr lang="nl-NL" sz="1400" dirty="0">
              <a:solidFill>
                <a:srgbClr val="C00000"/>
              </a:solidFill>
            </a:endParaRPr>
          </a:p>
        </p:txBody>
      </p:sp>
      <p:sp>
        <p:nvSpPr>
          <p:cNvPr id="5" name="Rechthoek 4"/>
          <p:cNvSpPr/>
          <p:nvPr/>
        </p:nvSpPr>
        <p:spPr>
          <a:xfrm>
            <a:off x="6444208" y="2492896"/>
            <a:ext cx="720080"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7043434" y="2819362"/>
            <a:ext cx="249573" cy="3240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4394435" y="2819362"/>
            <a:ext cx="681621" cy="3240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4553776" y="2981380"/>
            <a:ext cx="681621" cy="1620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p:cNvSpPr txBox="1"/>
          <p:nvPr/>
        </p:nvSpPr>
        <p:spPr>
          <a:xfrm>
            <a:off x="5762621" y="4687440"/>
            <a:ext cx="2083254" cy="307777"/>
          </a:xfrm>
          <a:prstGeom prst="rect">
            <a:avLst/>
          </a:prstGeom>
          <a:solidFill>
            <a:schemeClr val="bg1"/>
          </a:solidFill>
        </p:spPr>
        <p:txBody>
          <a:bodyPr wrap="square" rtlCol="0">
            <a:spAutoFit/>
          </a:bodyPr>
          <a:lstStyle/>
          <a:p>
            <a:pPr algn="ctr"/>
            <a:r>
              <a:rPr lang="en-US" sz="1400" dirty="0" err="1" smtClean="0">
                <a:solidFill>
                  <a:srgbClr val="C00000"/>
                </a:solidFill>
              </a:rPr>
              <a:t>Zoogdieren</a:t>
            </a:r>
            <a:endParaRPr lang="nl-NL" sz="1400" dirty="0">
              <a:solidFill>
                <a:srgbClr val="C00000"/>
              </a:solidFill>
            </a:endParaRPr>
          </a:p>
        </p:txBody>
      </p:sp>
      <p:sp>
        <p:nvSpPr>
          <p:cNvPr id="15" name="Rechthoek 14"/>
          <p:cNvSpPr/>
          <p:nvPr/>
        </p:nvSpPr>
        <p:spPr>
          <a:xfrm>
            <a:off x="7445407" y="5085184"/>
            <a:ext cx="654985"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039424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05443" y="1484784"/>
            <a:ext cx="8229600" cy="4525963"/>
          </a:xfrm>
        </p:spPr>
        <p:txBody>
          <a:bodyPr>
            <a:normAutofit/>
          </a:bodyPr>
          <a:lstStyle/>
          <a:p>
            <a:pPr marL="0" indent="0">
              <a:buNone/>
            </a:pPr>
            <a:r>
              <a:rPr lang="en-US" sz="2400" dirty="0" err="1" smtClean="0"/>
              <a:t>Organen</a:t>
            </a:r>
            <a:r>
              <a:rPr lang="en-US" sz="2400" dirty="0" smtClean="0"/>
              <a:t> in twee </a:t>
            </a:r>
            <a:r>
              <a:rPr lang="en-US" sz="2400" dirty="0" err="1" smtClean="0"/>
              <a:t>soorten</a:t>
            </a:r>
            <a:r>
              <a:rPr lang="en-US" sz="2400" dirty="0" smtClean="0"/>
              <a:t> </a:t>
            </a:r>
            <a:r>
              <a:rPr lang="en-US" sz="2400" dirty="0" err="1" smtClean="0"/>
              <a:t>zijn</a:t>
            </a:r>
            <a:r>
              <a:rPr lang="en-US" sz="2400" dirty="0" smtClean="0"/>
              <a:t> </a:t>
            </a:r>
            <a:r>
              <a:rPr lang="en-US" sz="2400" dirty="0" err="1" smtClean="0"/>
              <a:t>homoloog</a:t>
            </a:r>
            <a:r>
              <a:rPr lang="en-US" sz="2400" dirty="0" smtClean="0"/>
              <a:t>, </a:t>
            </a:r>
            <a:r>
              <a:rPr lang="en-US" sz="2400" dirty="0" err="1" smtClean="0"/>
              <a:t>alleen</a:t>
            </a:r>
            <a:r>
              <a:rPr lang="en-US" sz="2400" dirty="0" smtClean="0"/>
              <a:t> </a:t>
            </a:r>
            <a:r>
              <a:rPr lang="en-US" sz="2400" dirty="0" err="1" smtClean="0"/>
              <a:t>wanneer</a:t>
            </a:r>
            <a:r>
              <a:rPr lang="en-US" sz="2400" dirty="0" smtClean="0"/>
              <a:t> </a:t>
            </a:r>
            <a:r>
              <a:rPr lang="en-US" sz="2400" dirty="0" err="1" smtClean="0">
                <a:solidFill>
                  <a:srgbClr val="C00000"/>
                </a:solidFill>
              </a:rPr>
              <a:t>dezelfde</a:t>
            </a:r>
            <a:r>
              <a:rPr lang="en-US" sz="2400" dirty="0" smtClean="0">
                <a:solidFill>
                  <a:srgbClr val="C00000"/>
                </a:solidFill>
              </a:rPr>
              <a:t> </a:t>
            </a:r>
            <a:r>
              <a:rPr lang="en-US" sz="2400" dirty="0" err="1" smtClean="0">
                <a:solidFill>
                  <a:srgbClr val="C00000"/>
                </a:solidFill>
              </a:rPr>
              <a:t>structuur</a:t>
            </a:r>
            <a:r>
              <a:rPr lang="en-US" sz="2400" dirty="0" smtClean="0">
                <a:solidFill>
                  <a:srgbClr val="C00000"/>
                </a:solidFill>
              </a:rPr>
              <a:t> </a:t>
            </a:r>
            <a:r>
              <a:rPr lang="en-US" sz="2400" dirty="0" err="1" smtClean="0">
                <a:solidFill>
                  <a:srgbClr val="C00000"/>
                </a:solidFill>
              </a:rPr>
              <a:t>aanwezig</a:t>
            </a:r>
            <a:r>
              <a:rPr lang="en-US" sz="2400" dirty="0" smtClean="0">
                <a:solidFill>
                  <a:srgbClr val="C00000"/>
                </a:solidFill>
              </a:rPr>
              <a:t> was </a:t>
            </a:r>
            <a:r>
              <a:rPr lang="en-US" sz="2400" dirty="0" smtClean="0"/>
              <a:t>in </a:t>
            </a:r>
            <a:r>
              <a:rPr lang="en-US" sz="2400" dirty="0" err="1" smtClean="0"/>
              <a:t>hun</a:t>
            </a:r>
            <a:r>
              <a:rPr lang="en-US" sz="2400" dirty="0" smtClean="0"/>
              <a:t> </a:t>
            </a:r>
            <a:r>
              <a:rPr lang="en-US" sz="2400" dirty="0" err="1" smtClean="0">
                <a:solidFill>
                  <a:srgbClr val="C00000"/>
                </a:solidFill>
              </a:rPr>
              <a:t>laatste</a:t>
            </a:r>
            <a:r>
              <a:rPr lang="en-US" sz="2400" dirty="0" smtClean="0">
                <a:solidFill>
                  <a:srgbClr val="C00000"/>
                </a:solidFill>
              </a:rPr>
              <a:t> </a:t>
            </a:r>
            <a:r>
              <a:rPr lang="en-US" sz="2400" dirty="0" err="1" smtClean="0">
                <a:solidFill>
                  <a:srgbClr val="C00000"/>
                </a:solidFill>
              </a:rPr>
              <a:t>gemeen-schappelijke</a:t>
            </a:r>
            <a:r>
              <a:rPr lang="en-US" sz="2400" dirty="0" smtClean="0">
                <a:solidFill>
                  <a:srgbClr val="C00000"/>
                </a:solidFill>
              </a:rPr>
              <a:t> </a:t>
            </a:r>
            <a:r>
              <a:rPr lang="en-US" sz="2400" dirty="0" err="1" smtClean="0">
                <a:solidFill>
                  <a:srgbClr val="C00000"/>
                </a:solidFill>
              </a:rPr>
              <a:t>voorouder</a:t>
            </a:r>
            <a:endParaRPr lang="en-US" sz="2400" dirty="0" smtClean="0">
              <a:solidFill>
                <a:srgbClr val="C00000"/>
              </a:solidFill>
            </a:endParaRPr>
          </a:p>
        </p:txBody>
      </p:sp>
      <p:sp>
        <p:nvSpPr>
          <p:cNvPr id="4" name="Rechthoek 3"/>
          <p:cNvSpPr/>
          <p:nvPr/>
        </p:nvSpPr>
        <p:spPr>
          <a:xfrm>
            <a:off x="1691680" y="404664"/>
            <a:ext cx="565712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Homologe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descr="File:Homology vertebrates.sv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3173195"/>
            <a:ext cx="6120680" cy="4310802"/>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p:cNvSpPr txBox="1"/>
          <p:nvPr/>
        </p:nvSpPr>
        <p:spPr>
          <a:xfrm>
            <a:off x="1619672" y="2884294"/>
            <a:ext cx="5072992" cy="338554"/>
          </a:xfrm>
          <a:prstGeom prst="rect">
            <a:avLst/>
          </a:prstGeom>
          <a:noFill/>
        </p:spPr>
        <p:txBody>
          <a:bodyPr wrap="none" rtlCol="0">
            <a:spAutoFit/>
          </a:bodyPr>
          <a:lstStyle/>
          <a:p>
            <a:r>
              <a:rPr lang="en-US" sz="1600" i="1" dirty="0" err="1" smtClean="0">
                <a:solidFill>
                  <a:schemeClr val="bg1">
                    <a:lumMod val="50000"/>
                  </a:schemeClr>
                </a:solidFill>
              </a:rPr>
              <a:t>Mens</a:t>
            </a:r>
            <a:r>
              <a:rPr lang="en-US" sz="1600" i="1" dirty="0" smtClean="0">
                <a:solidFill>
                  <a:schemeClr val="bg1">
                    <a:lumMod val="50000"/>
                  </a:schemeClr>
                </a:solidFill>
              </a:rPr>
              <a:t>                         </a:t>
            </a:r>
            <a:r>
              <a:rPr lang="en-US" sz="1600" i="1" dirty="0" err="1" smtClean="0">
                <a:solidFill>
                  <a:schemeClr val="bg1">
                    <a:lumMod val="50000"/>
                  </a:schemeClr>
                </a:solidFill>
              </a:rPr>
              <a:t>Hond</a:t>
            </a:r>
            <a:r>
              <a:rPr lang="en-US" sz="1600" i="1" dirty="0" smtClean="0">
                <a:solidFill>
                  <a:schemeClr val="bg1">
                    <a:lumMod val="50000"/>
                  </a:schemeClr>
                </a:solidFill>
              </a:rPr>
              <a:t>                  Vogel                      Walvis</a:t>
            </a:r>
            <a:endParaRPr lang="nl-NL" sz="1600" i="1" dirty="0">
              <a:solidFill>
                <a:schemeClr val="bg1">
                  <a:lumMod val="50000"/>
                </a:schemeClr>
              </a:solidFill>
            </a:endParaRPr>
          </a:p>
        </p:txBody>
      </p:sp>
      <p:sp>
        <p:nvSpPr>
          <p:cNvPr id="6" name="Tekstvak 5"/>
          <p:cNvSpPr txBox="1"/>
          <p:nvPr/>
        </p:nvSpPr>
        <p:spPr>
          <a:xfrm>
            <a:off x="6444208" y="5805264"/>
            <a:ext cx="2531399" cy="954107"/>
          </a:xfrm>
          <a:prstGeom prst="rect">
            <a:avLst/>
          </a:prstGeom>
          <a:solidFill>
            <a:schemeClr val="bg1">
              <a:lumMod val="85000"/>
            </a:schemeClr>
          </a:solidFill>
          <a:ln w="15875">
            <a:solidFill>
              <a:schemeClr val="accent1"/>
            </a:solidFill>
          </a:ln>
          <a:effectLst>
            <a:outerShdw blurRad="50800" dist="38100" dir="2700000" algn="tl" rotWithShape="0">
              <a:prstClr val="black">
                <a:alpha val="40000"/>
              </a:prstClr>
            </a:outerShdw>
          </a:effectLst>
        </p:spPr>
        <p:txBody>
          <a:bodyPr wrap="none" rtlCol="0">
            <a:spAutoFit/>
          </a:bodyPr>
          <a:lstStyle/>
          <a:p>
            <a:r>
              <a:rPr lang="en-US" sz="1400" dirty="0" err="1" smtClean="0">
                <a:solidFill>
                  <a:srgbClr val="C00000"/>
                </a:solidFill>
              </a:rPr>
              <a:t>Botten</a:t>
            </a:r>
            <a:r>
              <a:rPr lang="en-US" sz="1400" dirty="0" smtClean="0">
                <a:solidFill>
                  <a:srgbClr val="C00000"/>
                </a:solidFill>
              </a:rPr>
              <a:t> met </a:t>
            </a:r>
            <a:r>
              <a:rPr lang="en-US" sz="1400" dirty="0" err="1" smtClean="0">
                <a:solidFill>
                  <a:srgbClr val="C00000"/>
                </a:solidFill>
              </a:rPr>
              <a:t>dezelfde</a:t>
            </a:r>
            <a:r>
              <a:rPr lang="en-US" sz="1400" dirty="0" smtClean="0">
                <a:solidFill>
                  <a:srgbClr val="C00000"/>
                </a:solidFill>
              </a:rPr>
              <a:t> </a:t>
            </a:r>
            <a:r>
              <a:rPr lang="en-US" sz="1400" dirty="0" err="1" smtClean="0">
                <a:solidFill>
                  <a:srgbClr val="C00000"/>
                </a:solidFill>
              </a:rPr>
              <a:t>kleur</a:t>
            </a:r>
            <a:r>
              <a:rPr lang="en-US" sz="1400" dirty="0" smtClean="0">
                <a:solidFill>
                  <a:srgbClr val="C00000"/>
                </a:solidFill>
              </a:rPr>
              <a:t> </a:t>
            </a:r>
            <a:r>
              <a:rPr lang="en-US" sz="1400" dirty="0" err="1" smtClean="0">
                <a:solidFill>
                  <a:srgbClr val="C00000"/>
                </a:solidFill>
              </a:rPr>
              <a:t>zijn</a:t>
            </a:r>
            <a:r>
              <a:rPr lang="en-US" sz="1400" dirty="0" smtClean="0">
                <a:solidFill>
                  <a:srgbClr val="C00000"/>
                </a:solidFill>
              </a:rPr>
              <a:t> </a:t>
            </a:r>
          </a:p>
          <a:p>
            <a:r>
              <a:rPr lang="en-US" sz="1400" dirty="0" err="1" smtClean="0">
                <a:solidFill>
                  <a:srgbClr val="C00000"/>
                </a:solidFill>
              </a:rPr>
              <a:t>homoloog</a:t>
            </a:r>
            <a:r>
              <a:rPr lang="en-US" sz="1400" dirty="0" smtClean="0">
                <a:solidFill>
                  <a:srgbClr val="C00000"/>
                </a:solidFill>
              </a:rPr>
              <a:t>, en </a:t>
            </a:r>
            <a:r>
              <a:rPr lang="en-US" sz="1400" dirty="0" err="1" smtClean="0">
                <a:solidFill>
                  <a:srgbClr val="C00000"/>
                </a:solidFill>
              </a:rPr>
              <a:t>kwamen</a:t>
            </a:r>
            <a:r>
              <a:rPr lang="en-US" sz="1400" dirty="0" smtClean="0">
                <a:solidFill>
                  <a:srgbClr val="C00000"/>
                </a:solidFill>
              </a:rPr>
              <a:t> </a:t>
            </a:r>
            <a:r>
              <a:rPr lang="en-US" sz="1400" dirty="0" err="1" smtClean="0">
                <a:solidFill>
                  <a:srgbClr val="C00000"/>
                </a:solidFill>
              </a:rPr>
              <a:t>dus</a:t>
            </a:r>
            <a:r>
              <a:rPr lang="en-US" sz="1400" dirty="0" smtClean="0">
                <a:solidFill>
                  <a:srgbClr val="C00000"/>
                </a:solidFill>
              </a:rPr>
              <a:t> </a:t>
            </a:r>
            <a:r>
              <a:rPr lang="en-US" sz="1400" dirty="0" err="1" smtClean="0">
                <a:solidFill>
                  <a:srgbClr val="C00000"/>
                </a:solidFill>
              </a:rPr>
              <a:t>voor</a:t>
            </a:r>
            <a:endParaRPr lang="en-US" sz="1400" dirty="0" smtClean="0">
              <a:solidFill>
                <a:srgbClr val="C00000"/>
              </a:solidFill>
            </a:endParaRPr>
          </a:p>
          <a:p>
            <a:r>
              <a:rPr lang="en-US" sz="1400" dirty="0" err="1" smtClean="0">
                <a:solidFill>
                  <a:srgbClr val="C00000"/>
                </a:solidFill>
              </a:rPr>
              <a:t>bij</a:t>
            </a:r>
            <a:r>
              <a:rPr lang="en-US" sz="1400" dirty="0" smtClean="0">
                <a:solidFill>
                  <a:srgbClr val="C00000"/>
                </a:solidFill>
              </a:rPr>
              <a:t> </a:t>
            </a:r>
            <a:r>
              <a:rPr lang="en-US" sz="1400" dirty="0" err="1" smtClean="0">
                <a:solidFill>
                  <a:srgbClr val="C00000"/>
                </a:solidFill>
              </a:rPr>
              <a:t>hun</a:t>
            </a:r>
            <a:r>
              <a:rPr lang="en-US" sz="1400" dirty="0" smtClean="0">
                <a:solidFill>
                  <a:srgbClr val="C00000"/>
                </a:solidFill>
              </a:rPr>
              <a:t> </a:t>
            </a:r>
            <a:r>
              <a:rPr lang="en-US" sz="1400" dirty="0" err="1" smtClean="0">
                <a:solidFill>
                  <a:srgbClr val="C00000"/>
                </a:solidFill>
              </a:rPr>
              <a:t>gemeemschappelijke</a:t>
            </a:r>
            <a:endParaRPr lang="en-US" sz="1400" dirty="0" smtClean="0">
              <a:solidFill>
                <a:srgbClr val="C00000"/>
              </a:solidFill>
            </a:endParaRPr>
          </a:p>
          <a:p>
            <a:r>
              <a:rPr lang="en-US" sz="1400" dirty="0" err="1" smtClean="0">
                <a:solidFill>
                  <a:srgbClr val="C00000"/>
                </a:solidFill>
              </a:rPr>
              <a:t>voorouder</a:t>
            </a:r>
            <a:endParaRPr lang="nl-NL" sz="1400" dirty="0">
              <a:solidFill>
                <a:srgbClr val="C00000"/>
              </a:solidFill>
            </a:endParaRPr>
          </a:p>
        </p:txBody>
      </p:sp>
    </p:spTree>
    <p:extLst>
      <p:ext uri="{BB962C8B-B14F-4D97-AF65-F5344CB8AC3E}">
        <p14:creationId xmlns:p14="http://schemas.microsoft.com/office/powerpoint/2010/main" val="2283381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8614"/>
            <a:ext cx="8229600" cy="1143000"/>
          </a:xfrm>
        </p:spPr>
        <p:txBody>
          <a:bodyPr/>
          <a:lstStyle/>
          <a:p>
            <a:endParaRPr lang="nl-NL"/>
          </a:p>
        </p:txBody>
      </p:sp>
      <p:sp>
        <p:nvSpPr>
          <p:cNvPr id="3" name="Tijdelijke aanduiding voor inhoud 2"/>
          <p:cNvSpPr>
            <a:spLocks noGrp="1"/>
          </p:cNvSpPr>
          <p:nvPr>
            <p:ph idx="1"/>
          </p:nvPr>
        </p:nvSpPr>
        <p:spPr>
          <a:xfrm>
            <a:off x="457200" y="1384176"/>
            <a:ext cx="8229600" cy="4525963"/>
          </a:xfrm>
        </p:spPr>
        <p:txBody>
          <a:bodyPr/>
          <a:lstStyle/>
          <a:p>
            <a:endParaRPr lang="nl-NL"/>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7384"/>
            <a:ext cx="8828480" cy="6264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539552" y="5805264"/>
            <a:ext cx="8064896" cy="369332"/>
          </a:xfrm>
          <a:prstGeom prst="rect">
            <a:avLst/>
          </a:prstGeom>
          <a:solidFill>
            <a:srgbClr val="FFC000"/>
          </a:solidFill>
        </p:spPr>
        <p:txBody>
          <a:bodyPr wrap="square" rtlCol="0">
            <a:spAutoFit/>
          </a:bodyPr>
          <a:lstStyle/>
          <a:p>
            <a:r>
              <a:rPr lang="en-US" dirty="0" smtClean="0"/>
              <a:t>                   </a:t>
            </a:r>
            <a:r>
              <a:rPr lang="en-US" dirty="0" err="1" smtClean="0">
                <a:solidFill>
                  <a:srgbClr val="002060"/>
                </a:solidFill>
              </a:rPr>
              <a:t>Vliegen</a:t>
            </a:r>
            <a:r>
              <a:rPr lang="en-US" dirty="0" smtClean="0">
                <a:solidFill>
                  <a:srgbClr val="002060"/>
                </a:solidFill>
              </a:rPr>
              <a:t>                           </a:t>
            </a:r>
            <a:r>
              <a:rPr lang="en-US" dirty="0" err="1" smtClean="0">
                <a:solidFill>
                  <a:srgbClr val="002060"/>
                </a:solidFill>
              </a:rPr>
              <a:t>Zwemmen</a:t>
            </a:r>
            <a:r>
              <a:rPr lang="en-US" dirty="0" smtClean="0">
                <a:solidFill>
                  <a:srgbClr val="002060"/>
                </a:solidFill>
              </a:rPr>
              <a:t>         </a:t>
            </a:r>
            <a:r>
              <a:rPr lang="en-US" dirty="0" err="1" smtClean="0">
                <a:solidFill>
                  <a:srgbClr val="002060"/>
                </a:solidFill>
              </a:rPr>
              <a:t>Rennen</a:t>
            </a:r>
            <a:r>
              <a:rPr lang="en-US" dirty="0" smtClean="0">
                <a:solidFill>
                  <a:srgbClr val="002060"/>
                </a:solidFill>
              </a:rPr>
              <a:t>                      </a:t>
            </a:r>
            <a:r>
              <a:rPr lang="en-US" dirty="0" err="1" smtClean="0">
                <a:solidFill>
                  <a:srgbClr val="002060"/>
                </a:solidFill>
              </a:rPr>
              <a:t>Grijpen</a:t>
            </a:r>
            <a:endParaRPr lang="nl-NL" dirty="0">
              <a:solidFill>
                <a:srgbClr val="002060"/>
              </a:solidFill>
            </a:endParaRPr>
          </a:p>
        </p:txBody>
      </p:sp>
      <p:sp>
        <p:nvSpPr>
          <p:cNvPr id="5" name="Tekstvak 4"/>
          <p:cNvSpPr txBox="1"/>
          <p:nvPr/>
        </p:nvSpPr>
        <p:spPr>
          <a:xfrm>
            <a:off x="1525956" y="2050974"/>
            <a:ext cx="1187569" cy="307777"/>
          </a:xfrm>
          <a:prstGeom prst="rect">
            <a:avLst/>
          </a:prstGeom>
          <a:solidFill>
            <a:schemeClr val="bg1"/>
          </a:solidFill>
        </p:spPr>
        <p:txBody>
          <a:bodyPr wrap="none" rtlCol="0">
            <a:spAutoFit/>
          </a:bodyPr>
          <a:lstStyle/>
          <a:p>
            <a:r>
              <a:rPr lang="en-US" sz="1400" dirty="0" err="1" smtClean="0"/>
              <a:t>Pterodactylus</a:t>
            </a:r>
            <a:endParaRPr lang="nl-NL" sz="1400" dirty="0"/>
          </a:p>
        </p:txBody>
      </p:sp>
      <p:sp>
        <p:nvSpPr>
          <p:cNvPr id="7" name="Tekstvak 6"/>
          <p:cNvSpPr txBox="1"/>
          <p:nvPr/>
        </p:nvSpPr>
        <p:spPr>
          <a:xfrm>
            <a:off x="1619672" y="3681770"/>
            <a:ext cx="589200" cy="307777"/>
          </a:xfrm>
          <a:prstGeom prst="rect">
            <a:avLst/>
          </a:prstGeom>
          <a:solidFill>
            <a:schemeClr val="bg1"/>
          </a:solidFill>
        </p:spPr>
        <p:txBody>
          <a:bodyPr wrap="none" rtlCol="0">
            <a:spAutoFit/>
          </a:bodyPr>
          <a:lstStyle/>
          <a:p>
            <a:r>
              <a:rPr lang="en-US" sz="1400" dirty="0" smtClean="0"/>
              <a:t>Vogel</a:t>
            </a:r>
            <a:endParaRPr lang="nl-NL" sz="1400" dirty="0"/>
          </a:p>
        </p:txBody>
      </p:sp>
      <p:sp>
        <p:nvSpPr>
          <p:cNvPr id="8" name="Tekstvak 7"/>
          <p:cNvSpPr txBox="1"/>
          <p:nvPr/>
        </p:nvSpPr>
        <p:spPr>
          <a:xfrm>
            <a:off x="2483768" y="5497487"/>
            <a:ext cx="813043" cy="276999"/>
          </a:xfrm>
          <a:prstGeom prst="rect">
            <a:avLst/>
          </a:prstGeom>
          <a:solidFill>
            <a:schemeClr val="bg1"/>
          </a:solidFill>
        </p:spPr>
        <p:txBody>
          <a:bodyPr wrap="none" rtlCol="0">
            <a:spAutoFit/>
          </a:bodyPr>
          <a:lstStyle/>
          <a:p>
            <a:r>
              <a:rPr lang="en-US" sz="1200" dirty="0" err="1" smtClean="0"/>
              <a:t>Vleermuis</a:t>
            </a:r>
            <a:endParaRPr lang="nl-NL" sz="1200" dirty="0"/>
          </a:p>
        </p:txBody>
      </p:sp>
      <p:sp>
        <p:nvSpPr>
          <p:cNvPr id="9" name="Tekstvak 8"/>
          <p:cNvSpPr txBox="1"/>
          <p:nvPr/>
        </p:nvSpPr>
        <p:spPr>
          <a:xfrm>
            <a:off x="6917573" y="5497487"/>
            <a:ext cx="883575" cy="307777"/>
          </a:xfrm>
          <a:prstGeom prst="rect">
            <a:avLst/>
          </a:prstGeom>
          <a:solidFill>
            <a:schemeClr val="bg1"/>
          </a:solidFill>
        </p:spPr>
        <p:txBody>
          <a:bodyPr wrap="none" rtlCol="0">
            <a:spAutoFit/>
          </a:bodyPr>
          <a:lstStyle/>
          <a:p>
            <a:r>
              <a:rPr lang="en-US" sz="1400" dirty="0" err="1" smtClean="0"/>
              <a:t>Spitsmuis</a:t>
            </a:r>
            <a:endParaRPr lang="nl-NL" sz="1400" dirty="0"/>
          </a:p>
        </p:txBody>
      </p:sp>
      <p:sp>
        <p:nvSpPr>
          <p:cNvPr id="10" name="Tekstvak 9"/>
          <p:cNvSpPr txBox="1"/>
          <p:nvPr/>
        </p:nvSpPr>
        <p:spPr>
          <a:xfrm>
            <a:off x="6765929" y="2951075"/>
            <a:ext cx="593432" cy="307777"/>
          </a:xfrm>
          <a:prstGeom prst="rect">
            <a:avLst/>
          </a:prstGeom>
          <a:solidFill>
            <a:schemeClr val="bg1"/>
          </a:solidFill>
        </p:spPr>
        <p:txBody>
          <a:bodyPr wrap="none" rtlCol="0">
            <a:spAutoFit/>
          </a:bodyPr>
          <a:lstStyle/>
          <a:p>
            <a:r>
              <a:rPr lang="en-US" sz="1400" dirty="0" err="1" smtClean="0"/>
              <a:t>Mens</a:t>
            </a:r>
            <a:endParaRPr lang="nl-NL" sz="1400" dirty="0"/>
          </a:p>
        </p:txBody>
      </p:sp>
      <p:sp>
        <p:nvSpPr>
          <p:cNvPr id="11" name="Tekstvak 10"/>
          <p:cNvSpPr txBox="1"/>
          <p:nvPr/>
        </p:nvSpPr>
        <p:spPr>
          <a:xfrm>
            <a:off x="5292080" y="5466709"/>
            <a:ext cx="704039" cy="307777"/>
          </a:xfrm>
          <a:prstGeom prst="rect">
            <a:avLst/>
          </a:prstGeom>
          <a:solidFill>
            <a:schemeClr val="bg1"/>
          </a:solidFill>
        </p:spPr>
        <p:txBody>
          <a:bodyPr wrap="none" rtlCol="0">
            <a:spAutoFit/>
          </a:bodyPr>
          <a:lstStyle/>
          <a:p>
            <a:r>
              <a:rPr lang="en-US" sz="1400" dirty="0" err="1" smtClean="0"/>
              <a:t>Schaap</a:t>
            </a:r>
            <a:endParaRPr lang="nl-NL" sz="1400" dirty="0"/>
          </a:p>
        </p:txBody>
      </p:sp>
      <p:sp>
        <p:nvSpPr>
          <p:cNvPr id="12" name="Tekstvak 11"/>
          <p:cNvSpPr txBox="1"/>
          <p:nvPr/>
        </p:nvSpPr>
        <p:spPr>
          <a:xfrm>
            <a:off x="5364088" y="2513135"/>
            <a:ext cx="580608" cy="307777"/>
          </a:xfrm>
          <a:prstGeom prst="rect">
            <a:avLst/>
          </a:prstGeom>
          <a:solidFill>
            <a:schemeClr val="bg1"/>
          </a:solidFill>
        </p:spPr>
        <p:txBody>
          <a:bodyPr wrap="none" rtlCol="0">
            <a:spAutoFit/>
          </a:bodyPr>
          <a:lstStyle/>
          <a:p>
            <a:r>
              <a:rPr lang="en-US" sz="1400" dirty="0" err="1" smtClean="0"/>
              <a:t>Hond</a:t>
            </a:r>
            <a:endParaRPr lang="nl-NL" sz="1400" dirty="0"/>
          </a:p>
        </p:txBody>
      </p:sp>
      <p:sp>
        <p:nvSpPr>
          <p:cNvPr id="13" name="Tekstvak 12"/>
          <p:cNvSpPr txBox="1"/>
          <p:nvPr/>
        </p:nvSpPr>
        <p:spPr>
          <a:xfrm>
            <a:off x="3851920" y="5466709"/>
            <a:ext cx="823174" cy="307777"/>
          </a:xfrm>
          <a:prstGeom prst="rect">
            <a:avLst/>
          </a:prstGeom>
          <a:solidFill>
            <a:schemeClr val="bg1"/>
          </a:solidFill>
        </p:spPr>
        <p:txBody>
          <a:bodyPr wrap="none" rtlCol="0">
            <a:spAutoFit/>
          </a:bodyPr>
          <a:lstStyle/>
          <a:p>
            <a:r>
              <a:rPr lang="en-US" sz="1400" dirty="0" err="1" smtClean="0"/>
              <a:t>Zeehond</a:t>
            </a:r>
            <a:endParaRPr lang="nl-NL" sz="1400" dirty="0"/>
          </a:p>
        </p:txBody>
      </p:sp>
      <p:sp>
        <p:nvSpPr>
          <p:cNvPr id="14" name="Tekstvak 13"/>
          <p:cNvSpPr txBox="1"/>
          <p:nvPr/>
        </p:nvSpPr>
        <p:spPr>
          <a:xfrm>
            <a:off x="3943458" y="2205359"/>
            <a:ext cx="665567" cy="307777"/>
          </a:xfrm>
          <a:prstGeom prst="rect">
            <a:avLst/>
          </a:prstGeom>
          <a:solidFill>
            <a:schemeClr val="bg1"/>
          </a:solidFill>
        </p:spPr>
        <p:txBody>
          <a:bodyPr wrap="none" rtlCol="0">
            <a:spAutoFit/>
          </a:bodyPr>
          <a:lstStyle/>
          <a:p>
            <a:r>
              <a:rPr lang="en-US" sz="1400" dirty="0" err="1" smtClean="0"/>
              <a:t>Dolfijn</a:t>
            </a:r>
            <a:endParaRPr lang="nl-NL" sz="1400" dirty="0"/>
          </a:p>
        </p:txBody>
      </p:sp>
      <p:sp>
        <p:nvSpPr>
          <p:cNvPr id="15" name="Tekstvak 14"/>
          <p:cNvSpPr txBox="1"/>
          <p:nvPr/>
        </p:nvSpPr>
        <p:spPr>
          <a:xfrm>
            <a:off x="7668344" y="476672"/>
            <a:ext cx="1138517" cy="276999"/>
          </a:xfrm>
          <a:prstGeom prst="rect">
            <a:avLst/>
          </a:prstGeom>
          <a:solidFill>
            <a:schemeClr val="bg1"/>
          </a:solidFill>
        </p:spPr>
        <p:txBody>
          <a:bodyPr wrap="none" rtlCol="0">
            <a:spAutoFit/>
          </a:bodyPr>
          <a:lstStyle/>
          <a:p>
            <a:r>
              <a:rPr lang="en-US" sz="1200" dirty="0" err="1" smtClean="0">
                <a:solidFill>
                  <a:schemeClr val="bg1">
                    <a:lumMod val="50000"/>
                  </a:schemeClr>
                </a:solidFill>
              </a:rPr>
              <a:t>Opperarmbeen</a:t>
            </a:r>
            <a:endParaRPr lang="nl-NL" sz="1200" dirty="0">
              <a:solidFill>
                <a:schemeClr val="bg1">
                  <a:lumMod val="50000"/>
                </a:schemeClr>
              </a:solidFill>
            </a:endParaRPr>
          </a:p>
        </p:txBody>
      </p:sp>
      <p:sp>
        <p:nvSpPr>
          <p:cNvPr id="16" name="Tekstvak 15"/>
          <p:cNvSpPr txBox="1"/>
          <p:nvPr/>
        </p:nvSpPr>
        <p:spPr>
          <a:xfrm>
            <a:off x="8120987" y="1340767"/>
            <a:ext cx="639919" cy="276999"/>
          </a:xfrm>
          <a:prstGeom prst="rect">
            <a:avLst/>
          </a:prstGeom>
          <a:solidFill>
            <a:schemeClr val="bg1"/>
          </a:solidFill>
        </p:spPr>
        <p:txBody>
          <a:bodyPr wrap="none" rtlCol="0">
            <a:spAutoFit/>
          </a:bodyPr>
          <a:lstStyle/>
          <a:p>
            <a:r>
              <a:rPr lang="en-US" sz="1200" dirty="0" err="1" smtClean="0">
                <a:solidFill>
                  <a:schemeClr val="bg1">
                    <a:lumMod val="50000"/>
                  </a:schemeClr>
                </a:solidFill>
              </a:rPr>
              <a:t>Ellepijp</a:t>
            </a:r>
            <a:endParaRPr lang="nl-NL" sz="1200" dirty="0">
              <a:solidFill>
                <a:schemeClr val="bg1">
                  <a:lumMod val="50000"/>
                </a:schemeClr>
              </a:solidFill>
            </a:endParaRPr>
          </a:p>
        </p:txBody>
      </p:sp>
      <p:sp>
        <p:nvSpPr>
          <p:cNvPr id="17" name="Tekstvak 16"/>
          <p:cNvSpPr txBox="1"/>
          <p:nvPr/>
        </p:nvSpPr>
        <p:spPr>
          <a:xfrm>
            <a:off x="6434780" y="1386257"/>
            <a:ext cx="867545" cy="276999"/>
          </a:xfrm>
          <a:prstGeom prst="rect">
            <a:avLst/>
          </a:prstGeom>
          <a:solidFill>
            <a:schemeClr val="bg1"/>
          </a:solidFill>
        </p:spPr>
        <p:txBody>
          <a:bodyPr wrap="none" rtlCol="0">
            <a:spAutoFit/>
          </a:bodyPr>
          <a:lstStyle/>
          <a:p>
            <a:r>
              <a:rPr lang="en-US" sz="1200" dirty="0" err="1" smtClean="0">
                <a:solidFill>
                  <a:schemeClr val="bg1">
                    <a:lumMod val="50000"/>
                  </a:schemeClr>
                </a:solidFill>
              </a:rPr>
              <a:t>Spaakbeen</a:t>
            </a:r>
            <a:endParaRPr lang="nl-NL" sz="1200" dirty="0">
              <a:solidFill>
                <a:schemeClr val="bg1">
                  <a:lumMod val="50000"/>
                </a:schemeClr>
              </a:solidFill>
            </a:endParaRPr>
          </a:p>
        </p:txBody>
      </p:sp>
      <p:sp>
        <p:nvSpPr>
          <p:cNvPr id="6" name="Rechthoek 5"/>
          <p:cNvSpPr/>
          <p:nvPr/>
        </p:nvSpPr>
        <p:spPr>
          <a:xfrm>
            <a:off x="7452320" y="2358751"/>
            <a:ext cx="1308586" cy="308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Rechthoek 18"/>
          <p:cNvSpPr/>
          <p:nvPr/>
        </p:nvSpPr>
        <p:spPr>
          <a:xfrm>
            <a:off x="7240515" y="2513136"/>
            <a:ext cx="1308586" cy="4179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p:cNvSpPr/>
          <p:nvPr/>
        </p:nvSpPr>
        <p:spPr>
          <a:xfrm>
            <a:off x="6457745" y="2050974"/>
            <a:ext cx="604900" cy="208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p:cNvSpPr/>
          <p:nvPr/>
        </p:nvSpPr>
        <p:spPr>
          <a:xfrm>
            <a:off x="1080588" y="6381328"/>
            <a:ext cx="7234950" cy="369332"/>
          </a:xfrm>
          <a:prstGeom prst="rect">
            <a:avLst/>
          </a:prstGeom>
        </p:spPr>
        <p:txBody>
          <a:bodyPr wrap="square">
            <a:spAutoFit/>
          </a:bodyPr>
          <a:lstStyle/>
          <a:p>
            <a:r>
              <a:rPr lang="en-US" dirty="0"/>
              <a:t>Het </a:t>
            </a:r>
            <a:r>
              <a:rPr lang="en-US" dirty="0" err="1"/>
              <a:t>hebben</a:t>
            </a:r>
            <a:r>
              <a:rPr lang="en-US" dirty="0"/>
              <a:t> van </a:t>
            </a:r>
            <a:r>
              <a:rPr lang="en-US" dirty="0" err="1"/>
              <a:t>een</a:t>
            </a:r>
            <a:r>
              <a:rPr lang="en-US" dirty="0"/>
              <a:t> </a:t>
            </a:r>
            <a:r>
              <a:rPr lang="en-US" dirty="0" err="1">
                <a:solidFill>
                  <a:srgbClr val="C00000"/>
                </a:solidFill>
              </a:rPr>
              <a:t>voorledemaat</a:t>
            </a:r>
            <a:r>
              <a:rPr lang="en-US" dirty="0"/>
              <a:t> is </a:t>
            </a:r>
            <a:r>
              <a:rPr lang="en-US" dirty="0" err="1"/>
              <a:t>dus</a:t>
            </a:r>
            <a:r>
              <a:rPr lang="en-US" dirty="0"/>
              <a:t> </a:t>
            </a:r>
            <a:r>
              <a:rPr lang="en-US" dirty="0" err="1"/>
              <a:t>een</a:t>
            </a:r>
            <a:r>
              <a:rPr lang="en-US" dirty="0"/>
              <a:t> </a:t>
            </a:r>
            <a:r>
              <a:rPr lang="en-US" dirty="0" err="1">
                <a:solidFill>
                  <a:srgbClr val="C00000"/>
                </a:solidFill>
              </a:rPr>
              <a:t>homologe</a:t>
            </a:r>
            <a:r>
              <a:rPr lang="en-US" dirty="0"/>
              <a:t> </a:t>
            </a:r>
            <a:r>
              <a:rPr lang="en-US" dirty="0" err="1" smtClean="0"/>
              <a:t>eigenschap</a:t>
            </a:r>
            <a:r>
              <a:rPr lang="en-US" dirty="0" smtClean="0"/>
              <a:t> </a:t>
            </a:r>
            <a:endParaRPr lang="nl-NL" dirty="0"/>
          </a:p>
        </p:txBody>
      </p:sp>
    </p:spTree>
    <p:extLst>
      <p:ext uri="{BB962C8B-B14F-4D97-AF65-F5344CB8AC3E}">
        <p14:creationId xmlns:p14="http://schemas.microsoft.com/office/powerpoint/2010/main" val="2140736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190601"/>
            <a:ext cx="8229600" cy="4525963"/>
          </a:xfrm>
        </p:spPr>
        <p:txBody>
          <a:bodyPr/>
          <a:lstStyle/>
          <a:p>
            <a:endParaRPr lang="nl-NL"/>
          </a:p>
        </p:txBody>
      </p:sp>
      <p:pic>
        <p:nvPicPr>
          <p:cNvPr id="6146" name="Picture 2" descr="http://understandingscience.whirl-i-gig.com/media/2/20107_evo_resources_resource_image_267_orig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099" y="571129"/>
            <a:ext cx="7416289" cy="4968552"/>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467543" y="560517"/>
            <a:ext cx="1649811" cy="523220"/>
          </a:xfrm>
          <a:prstGeom prst="rect">
            <a:avLst/>
          </a:prstGeom>
          <a:solidFill>
            <a:schemeClr val="bg1"/>
          </a:solidFill>
        </p:spPr>
        <p:txBody>
          <a:bodyPr wrap="none" rtlCol="0">
            <a:spAutoFit/>
          </a:bodyPr>
          <a:lstStyle/>
          <a:p>
            <a:r>
              <a:rPr lang="en-US" sz="2800" dirty="0" err="1" smtClean="0"/>
              <a:t>Vleermuis</a:t>
            </a:r>
            <a:endParaRPr lang="nl-NL" sz="2800" dirty="0"/>
          </a:p>
        </p:txBody>
      </p:sp>
      <p:sp>
        <p:nvSpPr>
          <p:cNvPr id="6" name="Tekstvak 5"/>
          <p:cNvSpPr txBox="1"/>
          <p:nvPr/>
        </p:nvSpPr>
        <p:spPr>
          <a:xfrm>
            <a:off x="2699792" y="548680"/>
            <a:ext cx="1584176" cy="523220"/>
          </a:xfrm>
          <a:prstGeom prst="rect">
            <a:avLst/>
          </a:prstGeom>
          <a:solidFill>
            <a:schemeClr val="bg1"/>
          </a:solidFill>
        </p:spPr>
        <p:txBody>
          <a:bodyPr wrap="square" rtlCol="0">
            <a:spAutoFit/>
          </a:bodyPr>
          <a:lstStyle/>
          <a:p>
            <a:pPr algn="ctr"/>
            <a:r>
              <a:rPr lang="en-US" sz="2800" dirty="0" err="1" smtClean="0"/>
              <a:t>Muis</a:t>
            </a:r>
            <a:endParaRPr lang="nl-NL" sz="2800" dirty="0"/>
          </a:p>
        </p:txBody>
      </p:sp>
      <p:sp>
        <p:nvSpPr>
          <p:cNvPr id="7" name="Tekstvak 6"/>
          <p:cNvSpPr txBox="1"/>
          <p:nvPr/>
        </p:nvSpPr>
        <p:spPr>
          <a:xfrm>
            <a:off x="4380673" y="548680"/>
            <a:ext cx="987386" cy="523220"/>
          </a:xfrm>
          <a:prstGeom prst="rect">
            <a:avLst/>
          </a:prstGeom>
          <a:solidFill>
            <a:schemeClr val="bg1"/>
          </a:solidFill>
        </p:spPr>
        <p:txBody>
          <a:bodyPr wrap="none" rtlCol="0">
            <a:spAutoFit/>
          </a:bodyPr>
          <a:lstStyle/>
          <a:p>
            <a:r>
              <a:rPr lang="en-US" sz="2800" dirty="0" smtClean="0"/>
              <a:t>Vogel</a:t>
            </a:r>
            <a:endParaRPr lang="nl-NL" sz="2800" dirty="0"/>
          </a:p>
        </p:txBody>
      </p:sp>
      <p:sp>
        <p:nvSpPr>
          <p:cNvPr id="8" name="Tekstvak 7"/>
          <p:cNvSpPr txBox="1"/>
          <p:nvPr/>
        </p:nvSpPr>
        <p:spPr>
          <a:xfrm>
            <a:off x="6228184" y="560517"/>
            <a:ext cx="2016223" cy="523220"/>
          </a:xfrm>
          <a:prstGeom prst="rect">
            <a:avLst/>
          </a:prstGeom>
          <a:solidFill>
            <a:schemeClr val="bg1"/>
          </a:solidFill>
        </p:spPr>
        <p:txBody>
          <a:bodyPr wrap="square" rtlCol="0">
            <a:spAutoFit/>
          </a:bodyPr>
          <a:lstStyle/>
          <a:p>
            <a:pPr algn="ctr"/>
            <a:r>
              <a:rPr lang="en-US" sz="2800" dirty="0" err="1" smtClean="0"/>
              <a:t>Krokodil</a:t>
            </a:r>
            <a:endParaRPr lang="nl-NL" sz="2800" dirty="0"/>
          </a:p>
        </p:txBody>
      </p:sp>
      <p:sp>
        <p:nvSpPr>
          <p:cNvPr id="9" name="Tekstvak 8"/>
          <p:cNvSpPr txBox="1"/>
          <p:nvPr/>
        </p:nvSpPr>
        <p:spPr>
          <a:xfrm>
            <a:off x="3221299" y="2659361"/>
            <a:ext cx="2441887" cy="1384995"/>
          </a:xfrm>
          <a:prstGeom prst="rect">
            <a:avLst/>
          </a:prstGeom>
          <a:solidFill>
            <a:schemeClr val="bg1"/>
          </a:solidFill>
        </p:spPr>
        <p:txBody>
          <a:bodyPr wrap="none" rtlCol="0">
            <a:spAutoFit/>
          </a:bodyPr>
          <a:lstStyle/>
          <a:p>
            <a:r>
              <a:rPr lang="en-US" sz="2800" dirty="0" err="1" smtClean="0"/>
              <a:t>Voorledematen</a:t>
            </a:r>
            <a:endParaRPr lang="en-US" sz="2800" dirty="0" smtClean="0"/>
          </a:p>
          <a:p>
            <a:r>
              <a:rPr lang="en-US" sz="2800" dirty="0" err="1"/>
              <a:t>e</a:t>
            </a:r>
            <a:r>
              <a:rPr lang="en-US" sz="2800" dirty="0" err="1" smtClean="0"/>
              <a:t>volueerden</a:t>
            </a:r>
            <a:r>
              <a:rPr lang="en-US" sz="2800" dirty="0" smtClean="0"/>
              <a:t> in</a:t>
            </a:r>
          </a:p>
          <a:p>
            <a:r>
              <a:rPr lang="en-US" sz="2800" dirty="0" err="1" smtClean="0"/>
              <a:t>vleugels</a:t>
            </a:r>
            <a:endParaRPr lang="nl-NL" sz="2800" dirty="0"/>
          </a:p>
        </p:txBody>
      </p:sp>
      <p:sp>
        <p:nvSpPr>
          <p:cNvPr id="11" name="Tekstvak 10"/>
          <p:cNvSpPr txBox="1"/>
          <p:nvPr/>
        </p:nvSpPr>
        <p:spPr>
          <a:xfrm>
            <a:off x="4572000" y="4588784"/>
            <a:ext cx="2560957" cy="954107"/>
          </a:xfrm>
          <a:prstGeom prst="rect">
            <a:avLst/>
          </a:prstGeom>
          <a:solidFill>
            <a:schemeClr val="bg1"/>
          </a:solidFill>
        </p:spPr>
        <p:txBody>
          <a:bodyPr wrap="none" rtlCol="0">
            <a:spAutoFit/>
          </a:bodyPr>
          <a:lstStyle/>
          <a:p>
            <a:r>
              <a:rPr lang="en-US" sz="2800" dirty="0" err="1" smtClean="0"/>
              <a:t>Ontstaan</a:t>
            </a:r>
            <a:r>
              <a:rPr lang="en-US" sz="2800" dirty="0" smtClean="0"/>
              <a:t> van de</a:t>
            </a:r>
          </a:p>
          <a:p>
            <a:r>
              <a:rPr lang="en-US" sz="2800" dirty="0" err="1" smtClean="0"/>
              <a:t>vier</a:t>
            </a:r>
            <a:r>
              <a:rPr lang="en-US" sz="2800" dirty="0" smtClean="0"/>
              <a:t> </a:t>
            </a:r>
            <a:r>
              <a:rPr lang="en-US" sz="2800" dirty="0" err="1" smtClean="0"/>
              <a:t>ledematen</a:t>
            </a:r>
            <a:endParaRPr lang="nl-NL" sz="2800" dirty="0"/>
          </a:p>
        </p:txBody>
      </p:sp>
      <p:sp>
        <p:nvSpPr>
          <p:cNvPr id="10" name="Tekstvak 9"/>
          <p:cNvSpPr txBox="1"/>
          <p:nvPr/>
        </p:nvSpPr>
        <p:spPr>
          <a:xfrm>
            <a:off x="779468" y="5805264"/>
            <a:ext cx="7671908" cy="646331"/>
          </a:xfrm>
          <a:prstGeom prst="rect">
            <a:avLst/>
          </a:prstGeom>
          <a:noFill/>
        </p:spPr>
        <p:txBody>
          <a:bodyPr wrap="none" rtlCol="0">
            <a:spAutoFit/>
          </a:bodyPr>
          <a:lstStyle/>
          <a:p>
            <a:r>
              <a:rPr lang="en-US" dirty="0" smtClean="0"/>
              <a:t>Het </a:t>
            </a:r>
            <a:r>
              <a:rPr lang="en-US" dirty="0" err="1" smtClean="0"/>
              <a:t>hebben</a:t>
            </a:r>
            <a:r>
              <a:rPr lang="en-US" dirty="0" smtClean="0"/>
              <a:t> van </a:t>
            </a:r>
            <a:r>
              <a:rPr lang="en-US" dirty="0" err="1" smtClean="0"/>
              <a:t>een</a:t>
            </a:r>
            <a:r>
              <a:rPr lang="en-US" dirty="0" smtClean="0"/>
              <a:t> </a:t>
            </a:r>
            <a:r>
              <a:rPr lang="en-US" dirty="0" err="1" smtClean="0">
                <a:solidFill>
                  <a:srgbClr val="C00000"/>
                </a:solidFill>
              </a:rPr>
              <a:t>voorledemaat</a:t>
            </a:r>
            <a:r>
              <a:rPr lang="en-US" dirty="0" smtClean="0"/>
              <a:t> is </a:t>
            </a:r>
            <a:r>
              <a:rPr lang="en-US" dirty="0" err="1" smtClean="0"/>
              <a:t>dus</a:t>
            </a:r>
            <a:r>
              <a:rPr lang="en-US" dirty="0" smtClean="0"/>
              <a:t> </a:t>
            </a:r>
            <a:r>
              <a:rPr lang="en-US" dirty="0" err="1" smtClean="0"/>
              <a:t>een</a:t>
            </a:r>
            <a:r>
              <a:rPr lang="en-US" dirty="0" smtClean="0"/>
              <a:t> </a:t>
            </a:r>
            <a:r>
              <a:rPr lang="en-US" dirty="0" err="1" smtClean="0">
                <a:solidFill>
                  <a:srgbClr val="C00000"/>
                </a:solidFill>
              </a:rPr>
              <a:t>homologe</a:t>
            </a:r>
            <a:r>
              <a:rPr lang="en-US" dirty="0" smtClean="0"/>
              <a:t> </a:t>
            </a:r>
            <a:r>
              <a:rPr lang="en-US" dirty="0" err="1" smtClean="0"/>
              <a:t>eigenschap</a:t>
            </a:r>
            <a:r>
              <a:rPr lang="en-US" dirty="0" smtClean="0"/>
              <a:t>, </a:t>
            </a:r>
            <a:r>
              <a:rPr lang="en-US" dirty="0" err="1" smtClean="0"/>
              <a:t>omdat</a:t>
            </a:r>
            <a:r>
              <a:rPr lang="en-US" dirty="0" smtClean="0"/>
              <a:t> </a:t>
            </a:r>
            <a:r>
              <a:rPr lang="en-US" dirty="0" err="1" smtClean="0"/>
              <a:t>een</a:t>
            </a:r>
            <a:endParaRPr lang="en-US" dirty="0" smtClean="0"/>
          </a:p>
          <a:p>
            <a:r>
              <a:rPr lang="en-US" dirty="0" err="1" smtClean="0"/>
              <a:t>voorledemaat</a:t>
            </a:r>
            <a:r>
              <a:rPr lang="en-US" dirty="0" smtClean="0"/>
              <a:t> </a:t>
            </a:r>
            <a:r>
              <a:rPr lang="en-US" dirty="0" err="1" smtClean="0"/>
              <a:t>voorkwam</a:t>
            </a:r>
            <a:r>
              <a:rPr lang="en-US" dirty="0" smtClean="0"/>
              <a:t> </a:t>
            </a:r>
            <a:r>
              <a:rPr lang="en-US" dirty="0" err="1" smtClean="0"/>
              <a:t>bij</a:t>
            </a:r>
            <a:r>
              <a:rPr lang="en-US" dirty="0" smtClean="0"/>
              <a:t> </a:t>
            </a:r>
            <a:r>
              <a:rPr lang="en-US" dirty="0" err="1" smtClean="0"/>
              <a:t>hun</a:t>
            </a:r>
            <a:r>
              <a:rPr lang="en-US" dirty="0" smtClean="0"/>
              <a:t> </a:t>
            </a:r>
            <a:r>
              <a:rPr lang="en-US" dirty="0" err="1" smtClean="0"/>
              <a:t>gemeenschappelijke</a:t>
            </a:r>
            <a:r>
              <a:rPr lang="en-US" dirty="0" smtClean="0"/>
              <a:t> </a:t>
            </a:r>
            <a:r>
              <a:rPr lang="en-US" dirty="0" err="1" smtClean="0"/>
              <a:t>voorouder</a:t>
            </a:r>
            <a:endParaRPr lang="nl-NL" dirty="0"/>
          </a:p>
        </p:txBody>
      </p:sp>
    </p:spTree>
    <p:extLst>
      <p:ext uri="{BB962C8B-B14F-4D97-AF65-F5344CB8AC3E}">
        <p14:creationId xmlns:p14="http://schemas.microsoft.com/office/powerpoint/2010/main" val="2920668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en-US" sz="2400" dirty="0" err="1" smtClean="0"/>
              <a:t>Een</a:t>
            </a:r>
            <a:r>
              <a:rPr lang="en-US" sz="2400" dirty="0" smtClean="0"/>
              <a:t> </a:t>
            </a:r>
            <a:r>
              <a:rPr lang="en-US" sz="2400" dirty="0" err="1" smtClean="0"/>
              <a:t>orgaan</a:t>
            </a:r>
            <a:r>
              <a:rPr lang="en-US" sz="2400" dirty="0" smtClean="0"/>
              <a:t> </a:t>
            </a:r>
            <a:r>
              <a:rPr lang="en-US" sz="2400" dirty="0" err="1" smtClean="0"/>
              <a:t>dat</a:t>
            </a:r>
            <a:r>
              <a:rPr lang="en-US" sz="2400" dirty="0" smtClean="0"/>
              <a:t> </a:t>
            </a:r>
            <a:r>
              <a:rPr lang="en-US" sz="2400" dirty="0" err="1" smtClean="0"/>
              <a:t>een</a:t>
            </a:r>
            <a:r>
              <a:rPr lang="en-US" sz="2400" dirty="0" smtClean="0"/>
              <a:t> </a:t>
            </a:r>
            <a:r>
              <a:rPr lang="en-US" sz="2400" dirty="0" err="1" smtClean="0">
                <a:solidFill>
                  <a:srgbClr val="C00000"/>
                </a:solidFill>
              </a:rPr>
              <a:t>overeenkomstige</a:t>
            </a:r>
            <a:r>
              <a:rPr lang="en-US" sz="2400" dirty="0" smtClean="0">
                <a:solidFill>
                  <a:srgbClr val="C00000"/>
                </a:solidFill>
              </a:rPr>
              <a:t> </a:t>
            </a:r>
            <a:r>
              <a:rPr lang="en-US" sz="2400" dirty="0" err="1" smtClean="0">
                <a:solidFill>
                  <a:srgbClr val="C00000"/>
                </a:solidFill>
              </a:rPr>
              <a:t>functie</a:t>
            </a:r>
            <a:r>
              <a:rPr lang="en-US" sz="2400" dirty="0" smtClean="0">
                <a:solidFill>
                  <a:srgbClr val="C00000"/>
                </a:solidFill>
              </a:rPr>
              <a:t> </a:t>
            </a:r>
            <a:r>
              <a:rPr lang="en-US" sz="2400" dirty="0" err="1" smtClean="0"/>
              <a:t>heeft</a:t>
            </a:r>
            <a:r>
              <a:rPr lang="en-US" sz="2400" dirty="0" smtClean="0"/>
              <a:t> in twee </a:t>
            </a:r>
            <a:r>
              <a:rPr lang="en-US" sz="2400" dirty="0" err="1" smtClean="0"/>
              <a:t>organismen</a:t>
            </a:r>
            <a:r>
              <a:rPr lang="en-US" sz="2400" dirty="0" smtClean="0"/>
              <a:t>, maar </a:t>
            </a:r>
            <a:r>
              <a:rPr lang="en-US" sz="2400" dirty="0" err="1" smtClean="0"/>
              <a:t>welke</a:t>
            </a:r>
            <a:r>
              <a:rPr lang="en-US" sz="2400" dirty="0" smtClean="0"/>
              <a:t> </a:t>
            </a:r>
            <a:r>
              <a:rPr lang="en-US" sz="2400" dirty="0" err="1" smtClean="0">
                <a:solidFill>
                  <a:srgbClr val="C00000"/>
                </a:solidFill>
              </a:rPr>
              <a:t>evolutionair</a:t>
            </a:r>
            <a:r>
              <a:rPr lang="en-US" sz="2400" dirty="0" smtClean="0">
                <a:solidFill>
                  <a:srgbClr val="C00000"/>
                </a:solidFill>
              </a:rPr>
              <a:t> </a:t>
            </a:r>
            <a:r>
              <a:rPr lang="en-US" sz="2400" dirty="0" err="1" smtClean="0">
                <a:solidFill>
                  <a:srgbClr val="C00000"/>
                </a:solidFill>
              </a:rPr>
              <a:t>onafhankelijk</a:t>
            </a:r>
            <a:r>
              <a:rPr lang="en-US" sz="2400" dirty="0" smtClean="0"/>
              <a:t> van </a:t>
            </a:r>
            <a:r>
              <a:rPr lang="en-US" sz="2400" dirty="0" err="1" smtClean="0"/>
              <a:t>elkaar</a:t>
            </a:r>
            <a:r>
              <a:rPr lang="en-US" sz="2400" dirty="0" smtClean="0"/>
              <a:t> </a:t>
            </a:r>
            <a:r>
              <a:rPr lang="en-US" sz="2400" dirty="0" err="1" smtClean="0"/>
              <a:t>zijn</a:t>
            </a:r>
            <a:r>
              <a:rPr lang="en-US" sz="2400" dirty="0" smtClean="0"/>
              <a:t> </a:t>
            </a:r>
            <a:r>
              <a:rPr lang="en-US" sz="2400" dirty="0" err="1" smtClean="0"/>
              <a:t>ontwikkeld</a:t>
            </a:r>
            <a:endParaRPr lang="nl-NL" sz="2400" dirty="0"/>
          </a:p>
        </p:txBody>
      </p:sp>
      <p:sp>
        <p:nvSpPr>
          <p:cNvPr id="4" name="Rechthoek 3"/>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3068960"/>
            <a:ext cx="4199086" cy="2502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ttp://www.geology.19thcenturyscience.org/books/1896-Dana-ManGeol/figures/600-fig924t.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4030419"/>
            <a:ext cx="3258078" cy="1144141"/>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p:cNvSpPr txBox="1"/>
          <p:nvPr/>
        </p:nvSpPr>
        <p:spPr>
          <a:xfrm>
            <a:off x="1442862" y="5805264"/>
            <a:ext cx="6154762" cy="584775"/>
          </a:xfrm>
          <a:prstGeom prst="rect">
            <a:avLst/>
          </a:prstGeom>
          <a:noFill/>
        </p:spPr>
        <p:txBody>
          <a:bodyPr wrap="none" rtlCol="0">
            <a:spAutoFit/>
          </a:bodyPr>
          <a:lstStyle/>
          <a:p>
            <a:r>
              <a:rPr lang="en-US" sz="1600" dirty="0" err="1" smtClean="0">
                <a:solidFill>
                  <a:srgbClr val="C00000"/>
                </a:solidFill>
              </a:rPr>
              <a:t>Voorbeeld</a:t>
            </a:r>
            <a:r>
              <a:rPr lang="en-US" sz="1600" dirty="0" smtClean="0">
                <a:solidFill>
                  <a:srgbClr val="C00000"/>
                </a:solidFill>
              </a:rPr>
              <a:t>: </a:t>
            </a:r>
            <a:r>
              <a:rPr lang="en-US" sz="1600" dirty="0" err="1" smtClean="0">
                <a:solidFill>
                  <a:schemeClr val="bg1">
                    <a:lumMod val="50000"/>
                  </a:schemeClr>
                </a:solidFill>
              </a:rPr>
              <a:t>vleugel</a:t>
            </a:r>
            <a:r>
              <a:rPr lang="en-US" sz="1600" dirty="0" smtClean="0">
                <a:solidFill>
                  <a:schemeClr val="bg1">
                    <a:lumMod val="50000"/>
                  </a:schemeClr>
                </a:solidFill>
              </a:rPr>
              <a:t> van </a:t>
            </a:r>
            <a:r>
              <a:rPr lang="en-US" sz="1600" dirty="0" err="1" smtClean="0">
                <a:solidFill>
                  <a:schemeClr val="bg1">
                    <a:lumMod val="50000"/>
                  </a:schemeClr>
                </a:solidFill>
              </a:rPr>
              <a:t>vogel</a:t>
            </a:r>
            <a:r>
              <a:rPr lang="en-US" sz="1600" dirty="0" smtClean="0">
                <a:solidFill>
                  <a:schemeClr val="bg1">
                    <a:lumMod val="50000"/>
                  </a:schemeClr>
                </a:solidFill>
              </a:rPr>
              <a:t> en insect </a:t>
            </a:r>
            <a:r>
              <a:rPr lang="en-US" sz="1600" dirty="0" err="1" smtClean="0">
                <a:solidFill>
                  <a:schemeClr val="bg1">
                    <a:lumMod val="50000"/>
                  </a:schemeClr>
                </a:solidFill>
              </a:rPr>
              <a:t>hebben</a:t>
            </a:r>
            <a:r>
              <a:rPr lang="en-US" sz="1600" dirty="0" smtClean="0">
                <a:solidFill>
                  <a:schemeClr val="bg1">
                    <a:lumMod val="50000"/>
                  </a:schemeClr>
                </a:solidFill>
              </a:rPr>
              <a:t> </a:t>
            </a:r>
            <a:r>
              <a:rPr lang="en-US" sz="1600" dirty="0" err="1" smtClean="0">
                <a:solidFill>
                  <a:schemeClr val="bg1">
                    <a:lumMod val="50000"/>
                  </a:schemeClr>
                </a:solidFill>
              </a:rPr>
              <a:t>beide</a:t>
            </a:r>
            <a:r>
              <a:rPr lang="en-US" sz="1600" dirty="0" smtClean="0">
                <a:solidFill>
                  <a:schemeClr val="bg1">
                    <a:lumMod val="50000"/>
                  </a:schemeClr>
                </a:solidFill>
              </a:rPr>
              <a:t> </a:t>
            </a:r>
            <a:r>
              <a:rPr lang="en-US" sz="1600" dirty="0" err="1" smtClean="0">
                <a:solidFill>
                  <a:schemeClr val="bg1">
                    <a:lumMod val="50000"/>
                  </a:schemeClr>
                </a:solidFill>
              </a:rPr>
              <a:t>als</a:t>
            </a:r>
            <a:r>
              <a:rPr lang="en-US" sz="1600" dirty="0" smtClean="0">
                <a:solidFill>
                  <a:schemeClr val="bg1">
                    <a:lumMod val="50000"/>
                  </a:schemeClr>
                </a:solidFill>
              </a:rPr>
              <a:t> </a:t>
            </a:r>
            <a:r>
              <a:rPr lang="en-US" sz="1600" dirty="0" err="1" smtClean="0">
                <a:solidFill>
                  <a:schemeClr val="bg1">
                    <a:lumMod val="50000"/>
                  </a:schemeClr>
                </a:solidFill>
              </a:rPr>
              <a:t>functie</a:t>
            </a:r>
            <a:r>
              <a:rPr lang="en-US" sz="1600" dirty="0" smtClean="0">
                <a:solidFill>
                  <a:schemeClr val="bg1">
                    <a:lumMod val="50000"/>
                  </a:schemeClr>
                </a:solidFill>
              </a:rPr>
              <a:t> </a:t>
            </a:r>
            <a:r>
              <a:rPr lang="en-US" sz="1600" dirty="0" err="1" smtClean="0">
                <a:solidFill>
                  <a:schemeClr val="bg1">
                    <a:lumMod val="50000"/>
                  </a:schemeClr>
                </a:solidFill>
              </a:rPr>
              <a:t>vliegen</a:t>
            </a:r>
            <a:r>
              <a:rPr lang="en-US" sz="1600" dirty="0" smtClean="0">
                <a:solidFill>
                  <a:schemeClr val="bg1">
                    <a:lumMod val="50000"/>
                  </a:schemeClr>
                </a:solidFill>
              </a:rPr>
              <a:t>,</a:t>
            </a:r>
          </a:p>
          <a:p>
            <a:r>
              <a:rPr lang="en-US" sz="1600" dirty="0" err="1">
                <a:solidFill>
                  <a:schemeClr val="bg1">
                    <a:lumMod val="50000"/>
                  </a:schemeClr>
                </a:solidFill>
              </a:rPr>
              <a:t>h</a:t>
            </a:r>
            <a:r>
              <a:rPr lang="en-US" sz="1600" dirty="0" err="1" smtClean="0">
                <a:solidFill>
                  <a:schemeClr val="bg1">
                    <a:lumMod val="50000"/>
                  </a:schemeClr>
                </a:solidFill>
              </a:rPr>
              <a:t>un</a:t>
            </a:r>
            <a:r>
              <a:rPr lang="en-US" sz="1600" dirty="0" smtClean="0">
                <a:solidFill>
                  <a:schemeClr val="bg1">
                    <a:lumMod val="50000"/>
                  </a:schemeClr>
                </a:solidFill>
              </a:rPr>
              <a:t> </a:t>
            </a:r>
            <a:r>
              <a:rPr lang="en-US" sz="1600" dirty="0" err="1" smtClean="0">
                <a:solidFill>
                  <a:schemeClr val="bg1">
                    <a:lumMod val="50000"/>
                  </a:schemeClr>
                </a:solidFill>
              </a:rPr>
              <a:t>bouwplan</a:t>
            </a:r>
            <a:r>
              <a:rPr lang="en-US" sz="1600" dirty="0" smtClean="0">
                <a:solidFill>
                  <a:schemeClr val="bg1">
                    <a:lumMod val="50000"/>
                  </a:schemeClr>
                </a:solidFill>
              </a:rPr>
              <a:t> is </a:t>
            </a:r>
            <a:r>
              <a:rPr lang="en-US" sz="1600" dirty="0" err="1" smtClean="0">
                <a:solidFill>
                  <a:schemeClr val="bg1">
                    <a:lumMod val="50000"/>
                  </a:schemeClr>
                </a:solidFill>
              </a:rPr>
              <a:t>echter</a:t>
            </a:r>
            <a:r>
              <a:rPr lang="en-US" sz="1600" dirty="0" smtClean="0">
                <a:solidFill>
                  <a:schemeClr val="bg1">
                    <a:lumMod val="50000"/>
                  </a:schemeClr>
                </a:solidFill>
              </a:rPr>
              <a:t> </a:t>
            </a:r>
            <a:r>
              <a:rPr lang="en-US" sz="1600" dirty="0" err="1" smtClean="0">
                <a:solidFill>
                  <a:schemeClr val="bg1">
                    <a:lumMod val="50000"/>
                  </a:schemeClr>
                </a:solidFill>
              </a:rPr>
              <a:t>volledig</a:t>
            </a:r>
            <a:r>
              <a:rPr lang="en-US" sz="1600" dirty="0" smtClean="0">
                <a:solidFill>
                  <a:schemeClr val="bg1">
                    <a:lumMod val="50000"/>
                  </a:schemeClr>
                </a:solidFill>
              </a:rPr>
              <a:t> </a:t>
            </a:r>
            <a:r>
              <a:rPr lang="en-US" sz="1600" dirty="0" err="1" smtClean="0">
                <a:solidFill>
                  <a:schemeClr val="bg1">
                    <a:lumMod val="50000"/>
                  </a:schemeClr>
                </a:solidFill>
              </a:rPr>
              <a:t>verschillend</a:t>
            </a:r>
            <a:endParaRPr lang="nl-NL" sz="1600" dirty="0">
              <a:solidFill>
                <a:schemeClr val="bg1">
                  <a:lumMod val="50000"/>
                </a:schemeClr>
              </a:solidFill>
            </a:endParaRPr>
          </a:p>
        </p:txBody>
      </p:sp>
    </p:spTree>
    <p:extLst>
      <p:ext uri="{BB962C8B-B14F-4D97-AF65-F5344CB8AC3E}">
        <p14:creationId xmlns:p14="http://schemas.microsoft.com/office/powerpoint/2010/main" val="5033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ontrasting the wing structure of a bat and bi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530" y="1124744"/>
            <a:ext cx="7897052" cy="2448272"/>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p:cNvSpPr/>
          <p:nvPr/>
        </p:nvSpPr>
        <p:spPr>
          <a:xfrm>
            <a:off x="1997052" y="345430"/>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hthoek 5"/>
          <p:cNvSpPr/>
          <p:nvPr/>
        </p:nvSpPr>
        <p:spPr>
          <a:xfrm>
            <a:off x="664402" y="3717032"/>
            <a:ext cx="7920879" cy="2862322"/>
          </a:xfrm>
          <a:prstGeom prst="rect">
            <a:avLst/>
          </a:prstGeom>
        </p:spPr>
        <p:txBody>
          <a:bodyPr wrap="square">
            <a:spAutoFit/>
          </a:bodyPr>
          <a:lstStyle/>
          <a:p>
            <a:r>
              <a:rPr lang="en-US" dirty="0" err="1" smtClean="0">
                <a:solidFill>
                  <a:srgbClr val="C00000"/>
                </a:solidFill>
              </a:rPr>
              <a:t>Vleugel</a:t>
            </a:r>
            <a:r>
              <a:rPr lang="en-US" dirty="0" smtClean="0">
                <a:solidFill>
                  <a:srgbClr val="C00000"/>
                </a:solidFill>
              </a:rPr>
              <a:t> </a:t>
            </a:r>
            <a:r>
              <a:rPr lang="en-US" dirty="0" err="1" smtClean="0">
                <a:solidFill>
                  <a:srgbClr val="C00000"/>
                </a:solidFill>
              </a:rPr>
              <a:t>vleermuis</a:t>
            </a:r>
            <a:r>
              <a:rPr lang="en-US" dirty="0" smtClean="0">
                <a:solidFill>
                  <a:srgbClr val="C00000"/>
                </a:solidFill>
              </a:rPr>
              <a:t> en </a:t>
            </a:r>
            <a:r>
              <a:rPr lang="en-US" dirty="0" err="1" smtClean="0">
                <a:solidFill>
                  <a:srgbClr val="C00000"/>
                </a:solidFill>
              </a:rPr>
              <a:t>vogel</a:t>
            </a:r>
            <a:r>
              <a:rPr lang="en-US" dirty="0" smtClean="0">
                <a:solidFill>
                  <a:srgbClr val="C00000"/>
                </a:solidFill>
              </a:rPr>
              <a:t>:</a:t>
            </a:r>
          </a:p>
          <a:p>
            <a:endParaRPr lang="en-US" dirty="0" smtClean="0">
              <a:solidFill>
                <a:srgbClr val="C00000"/>
              </a:solidFill>
            </a:endParaRPr>
          </a:p>
          <a:p>
            <a:r>
              <a:rPr lang="en-US" dirty="0" smtClean="0"/>
              <a:t>Net </a:t>
            </a:r>
            <a:r>
              <a:rPr lang="en-US" dirty="0" err="1" smtClean="0"/>
              <a:t>hebben</a:t>
            </a:r>
            <a:r>
              <a:rPr lang="en-US" dirty="0" smtClean="0"/>
              <a:t> we </a:t>
            </a:r>
            <a:r>
              <a:rPr lang="en-US" dirty="0" err="1" smtClean="0"/>
              <a:t>geleerd</a:t>
            </a:r>
            <a:r>
              <a:rPr lang="en-US" dirty="0" smtClean="0"/>
              <a:t> </a:t>
            </a:r>
            <a:r>
              <a:rPr lang="en-US" dirty="0" err="1" smtClean="0"/>
              <a:t>dat</a:t>
            </a:r>
            <a:r>
              <a:rPr lang="en-US" dirty="0" smtClean="0"/>
              <a:t> het </a:t>
            </a:r>
            <a:r>
              <a:rPr lang="en-US" dirty="0" err="1" smtClean="0"/>
              <a:t>hebben</a:t>
            </a:r>
            <a:r>
              <a:rPr lang="en-US" dirty="0" smtClean="0"/>
              <a:t> van </a:t>
            </a:r>
            <a:r>
              <a:rPr lang="en-US" dirty="0" err="1" smtClean="0"/>
              <a:t>een</a:t>
            </a:r>
            <a:r>
              <a:rPr lang="en-US" dirty="0" smtClean="0"/>
              <a:t> </a:t>
            </a:r>
            <a:r>
              <a:rPr lang="en-US" dirty="0" err="1" smtClean="0">
                <a:solidFill>
                  <a:srgbClr val="C00000"/>
                </a:solidFill>
              </a:rPr>
              <a:t>voorledemaat</a:t>
            </a:r>
            <a:r>
              <a:rPr lang="en-US" dirty="0" smtClean="0"/>
              <a:t> </a:t>
            </a:r>
            <a:r>
              <a:rPr lang="en-US" dirty="0" err="1" smtClean="0"/>
              <a:t>een</a:t>
            </a:r>
            <a:r>
              <a:rPr lang="en-US" dirty="0" smtClean="0"/>
              <a:t> </a:t>
            </a:r>
            <a:r>
              <a:rPr lang="en-US" dirty="0" err="1" smtClean="0">
                <a:solidFill>
                  <a:srgbClr val="C00000"/>
                </a:solidFill>
              </a:rPr>
              <a:t>homologe</a:t>
            </a:r>
            <a:r>
              <a:rPr lang="en-US" dirty="0" smtClean="0"/>
              <a:t> </a:t>
            </a:r>
            <a:r>
              <a:rPr lang="en-US" dirty="0" err="1" smtClean="0"/>
              <a:t>eigenschap</a:t>
            </a:r>
            <a:r>
              <a:rPr lang="en-US" dirty="0" smtClean="0"/>
              <a:t> is.</a:t>
            </a:r>
          </a:p>
          <a:p>
            <a:endParaRPr lang="en-US" dirty="0"/>
          </a:p>
          <a:p>
            <a:r>
              <a:rPr lang="en-US" dirty="0" smtClean="0"/>
              <a:t>Het </a:t>
            </a:r>
            <a:r>
              <a:rPr lang="en-US" dirty="0" err="1" smtClean="0"/>
              <a:t>hebben</a:t>
            </a:r>
            <a:r>
              <a:rPr lang="en-US" dirty="0" smtClean="0"/>
              <a:t> van </a:t>
            </a:r>
            <a:r>
              <a:rPr lang="en-US" dirty="0" err="1" smtClean="0"/>
              <a:t>een</a:t>
            </a:r>
            <a:r>
              <a:rPr lang="en-US" dirty="0" smtClean="0"/>
              <a:t> </a:t>
            </a:r>
            <a:r>
              <a:rPr lang="en-US" dirty="0" err="1" smtClean="0"/>
              <a:t>vleugel</a:t>
            </a:r>
            <a:r>
              <a:rPr lang="en-US" dirty="0" smtClean="0"/>
              <a:t> is door </a:t>
            </a:r>
            <a:r>
              <a:rPr lang="en-US" dirty="0" err="1" smtClean="0"/>
              <a:t>beide</a:t>
            </a:r>
            <a:r>
              <a:rPr lang="en-US" dirty="0" smtClean="0"/>
              <a:t> </a:t>
            </a:r>
            <a:r>
              <a:rPr lang="en-US" dirty="0" err="1" smtClean="0"/>
              <a:t>soorten</a:t>
            </a:r>
            <a:r>
              <a:rPr lang="en-US" dirty="0" smtClean="0"/>
              <a:t> </a:t>
            </a:r>
            <a:r>
              <a:rPr lang="en-US" dirty="0" err="1" smtClean="0"/>
              <a:t>onafhankelijk</a:t>
            </a:r>
            <a:r>
              <a:rPr lang="en-US" dirty="0" smtClean="0"/>
              <a:t> van </a:t>
            </a:r>
            <a:r>
              <a:rPr lang="en-US" dirty="0" err="1" smtClean="0"/>
              <a:t>elkaar</a:t>
            </a:r>
            <a:r>
              <a:rPr lang="en-US" dirty="0" smtClean="0"/>
              <a:t> </a:t>
            </a:r>
            <a:r>
              <a:rPr lang="en-US" dirty="0" err="1" smtClean="0"/>
              <a:t>ontwikkeld</a:t>
            </a:r>
            <a:r>
              <a:rPr lang="en-US" dirty="0" smtClean="0"/>
              <a:t>. </a:t>
            </a:r>
            <a:r>
              <a:rPr lang="en-US" dirty="0" err="1" smtClean="0"/>
              <a:t>Vleermuizen</a:t>
            </a:r>
            <a:r>
              <a:rPr lang="en-US" dirty="0" smtClean="0"/>
              <a:t> </a:t>
            </a:r>
            <a:r>
              <a:rPr lang="en-US" dirty="0" err="1" smtClean="0"/>
              <a:t>hebben</a:t>
            </a:r>
            <a:r>
              <a:rPr lang="en-US" dirty="0" smtClean="0"/>
              <a:t> </a:t>
            </a:r>
            <a:r>
              <a:rPr lang="en-US" dirty="0" err="1" smtClean="0"/>
              <a:t>tussen</a:t>
            </a:r>
            <a:r>
              <a:rPr lang="en-US" dirty="0" smtClean="0"/>
              <a:t> </a:t>
            </a:r>
            <a:r>
              <a:rPr lang="en-US" dirty="0" err="1" smtClean="0"/>
              <a:t>hun</a:t>
            </a:r>
            <a:r>
              <a:rPr lang="en-US" dirty="0" smtClean="0"/>
              <a:t> ‘</a:t>
            </a:r>
            <a:r>
              <a:rPr lang="en-US" dirty="0" err="1" smtClean="0"/>
              <a:t>vingers</a:t>
            </a:r>
            <a:r>
              <a:rPr lang="en-US" dirty="0" smtClean="0"/>
              <a:t>’ </a:t>
            </a:r>
            <a:r>
              <a:rPr lang="en-US" dirty="0" err="1" smtClean="0"/>
              <a:t>flappen</a:t>
            </a:r>
            <a:r>
              <a:rPr lang="en-US" dirty="0" smtClean="0"/>
              <a:t> </a:t>
            </a:r>
            <a:r>
              <a:rPr lang="en-US" dirty="0" err="1" smtClean="0"/>
              <a:t>huid</a:t>
            </a:r>
            <a:r>
              <a:rPr lang="en-US" dirty="0" smtClean="0"/>
              <a:t>, </a:t>
            </a:r>
            <a:r>
              <a:rPr lang="en-US" dirty="0" err="1" smtClean="0"/>
              <a:t>terwijl</a:t>
            </a:r>
            <a:r>
              <a:rPr lang="en-US" dirty="0" smtClean="0"/>
              <a:t> </a:t>
            </a:r>
            <a:r>
              <a:rPr lang="en-US" dirty="0" err="1" smtClean="0"/>
              <a:t>vogels</a:t>
            </a:r>
            <a:r>
              <a:rPr lang="en-US" dirty="0" smtClean="0"/>
              <a:t> </a:t>
            </a:r>
            <a:r>
              <a:rPr lang="en-US" dirty="0" err="1" smtClean="0"/>
              <a:t>juist</a:t>
            </a:r>
            <a:r>
              <a:rPr lang="en-US" dirty="0" smtClean="0"/>
              <a:t> </a:t>
            </a:r>
            <a:r>
              <a:rPr lang="en-US" dirty="0" err="1" smtClean="0"/>
              <a:t>veren</a:t>
            </a:r>
            <a:r>
              <a:rPr lang="en-US" dirty="0" smtClean="0"/>
              <a:t> </a:t>
            </a:r>
            <a:r>
              <a:rPr lang="en-US" dirty="0" err="1" smtClean="0"/>
              <a:t>hebben</a:t>
            </a:r>
            <a:r>
              <a:rPr lang="en-US" dirty="0" smtClean="0"/>
              <a:t> die </a:t>
            </a:r>
            <a:r>
              <a:rPr lang="en-US" dirty="0" err="1" smtClean="0"/>
              <a:t>uitsteken</a:t>
            </a:r>
            <a:r>
              <a:rPr lang="en-US" dirty="0" smtClean="0"/>
              <a:t> </a:t>
            </a:r>
            <a:r>
              <a:rPr lang="en-US" dirty="0" err="1" smtClean="0"/>
              <a:t>vanaf</a:t>
            </a:r>
            <a:r>
              <a:rPr lang="en-US" dirty="0" smtClean="0"/>
              <a:t> </a:t>
            </a:r>
            <a:r>
              <a:rPr lang="en-US" dirty="0" err="1" smtClean="0"/>
              <a:t>hun</a:t>
            </a:r>
            <a:r>
              <a:rPr lang="en-US" dirty="0" smtClean="0"/>
              <a:t> </a:t>
            </a:r>
            <a:r>
              <a:rPr lang="en-US" dirty="0" err="1" smtClean="0"/>
              <a:t>armbotten</a:t>
            </a:r>
            <a:r>
              <a:rPr lang="en-US" dirty="0" smtClean="0"/>
              <a:t>. Het </a:t>
            </a:r>
            <a:r>
              <a:rPr lang="en-US" dirty="0" err="1" smtClean="0"/>
              <a:t>bouwplan</a:t>
            </a:r>
            <a:r>
              <a:rPr lang="en-US" dirty="0" smtClean="0"/>
              <a:t> is </a:t>
            </a:r>
            <a:r>
              <a:rPr lang="en-US" dirty="0" err="1" smtClean="0"/>
              <a:t>compleet</a:t>
            </a:r>
            <a:r>
              <a:rPr lang="en-US" dirty="0" smtClean="0"/>
              <a:t> </a:t>
            </a:r>
            <a:r>
              <a:rPr lang="en-US" dirty="0" err="1" smtClean="0"/>
              <a:t>verschillend</a:t>
            </a:r>
            <a:r>
              <a:rPr lang="en-US" dirty="0" smtClean="0"/>
              <a:t> en is </a:t>
            </a:r>
            <a:r>
              <a:rPr lang="en-US" dirty="0" err="1" smtClean="0"/>
              <a:t>niet</a:t>
            </a:r>
            <a:r>
              <a:rPr lang="en-US" dirty="0" smtClean="0"/>
              <a:t> </a:t>
            </a:r>
            <a:r>
              <a:rPr lang="en-US" dirty="0" err="1" smtClean="0"/>
              <a:t>afkomstig</a:t>
            </a:r>
            <a:r>
              <a:rPr lang="en-US" dirty="0" smtClean="0"/>
              <a:t> van </a:t>
            </a:r>
            <a:r>
              <a:rPr lang="en-US" dirty="0" err="1" smtClean="0"/>
              <a:t>hun</a:t>
            </a:r>
            <a:r>
              <a:rPr lang="en-US" dirty="0" smtClean="0"/>
              <a:t> </a:t>
            </a:r>
            <a:r>
              <a:rPr lang="en-US" dirty="0" err="1" smtClean="0"/>
              <a:t>gemeenschappelijke</a:t>
            </a:r>
            <a:r>
              <a:rPr lang="en-US" dirty="0" smtClean="0"/>
              <a:t> </a:t>
            </a:r>
            <a:r>
              <a:rPr lang="en-US" dirty="0" err="1" smtClean="0"/>
              <a:t>voorouder</a:t>
            </a:r>
            <a:r>
              <a:rPr lang="en-US" dirty="0" smtClean="0"/>
              <a:t>. De </a:t>
            </a:r>
            <a:r>
              <a:rPr lang="en-US" dirty="0" err="1" smtClean="0">
                <a:solidFill>
                  <a:srgbClr val="C00000"/>
                </a:solidFill>
              </a:rPr>
              <a:t>vleugelfunctie</a:t>
            </a:r>
            <a:r>
              <a:rPr lang="en-US" dirty="0" smtClean="0"/>
              <a:t> is </a:t>
            </a:r>
            <a:r>
              <a:rPr lang="en-US" dirty="0" err="1" smtClean="0"/>
              <a:t>dus</a:t>
            </a:r>
            <a:r>
              <a:rPr lang="en-US" dirty="0" smtClean="0"/>
              <a:t> </a:t>
            </a:r>
            <a:r>
              <a:rPr lang="en-US" dirty="0" err="1" smtClean="0">
                <a:solidFill>
                  <a:srgbClr val="C00000"/>
                </a:solidFill>
              </a:rPr>
              <a:t>analoog</a:t>
            </a:r>
            <a:r>
              <a:rPr lang="en-US" dirty="0" smtClean="0"/>
              <a:t>.</a:t>
            </a:r>
            <a:endParaRPr lang="nl-NL" dirty="0"/>
          </a:p>
        </p:txBody>
      </p:sp>
    </p:spTree>
    <p:extLst>
      <p:ext uri="{BB962C8B-B14F-4D97-AF65-F5344CB8AC3E}">
        <p14:creationId xmlns:p14="http://schemas.microsoft.com/office/powerpoint/2010/main" val="3409017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902569"/>
            <a:ext cx="8229600" cy="4525963"/>
          </a:xfrm>
        </p:spPr>
        <p:txBody>
          <a:bodyPr/>
          <a:lstStyle/>
          <a:p>
            <a:endParaRPr lang="nl-NL"/>
          </a:p>
        </p:txBody>
      </p:sp>
      <p:pic>
        <p:nvPicPr>
          <p:cNvPr id="6146" name="Picture 2" descr="http://understandingscience.whirl-i-gig.com/media/2/20107_evo_resources_resource_image_267_orig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099" y="283097"/>
            <a:ext cx="7416289" cy="4968552"/>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467543" y="272485"/>
            <a:ext cx="1649811" cy="523220"/>
          </a:xfrm>
          <a:prstGeom prst="rect">
            <a:avLst/>
          </a:prstGeom>
          <a:solidFill>
            <a:schemeClr val="bg1"/>
          </a:solidFill>
        </p:spPr>
        <p:txBody>
          <a:bodyPr wrap="none" rtlCol="0">
            <a:spAutoFit/>
          </a:bodyPr>
          <a:lstStyle/>
          <a:p>
            <a:r>
              <a:rPr lang="en-US" sz="2800" dirty="0" err="1" smtClean="0"/>
              <a:t>Vleermuis</a:t>
            </a:r>
            <a:endParaRPr lang="nl-NL" sz="2800" dirty="0"/>
          </a:p>
        </p:txBody>
      </p:sp>
      <p:sp>
        <p:nvSpPr>
          <p:cNvPr id="6" name="Tekstvak 5"/>
          <p:cNvSpPr txBox="1"/>
          <p:nvPr/>
        </p:nvSpPr>
        <p:spPr>
          <a:xfrm>
            <a:off x="2699792" y="260648"/>
            <a:ext cx="1584176" cy="523220"/>
          </a:xfrm>
          <a:prstGeom prst="rect">
            <a:avLst/>
          </a:prstGeom>
          <a:solidFill>
            <a:schemeClr val="bg1"/>
          </a:solidFill>
        </p:spPr>
        <p:txBody>
          <a:bodyPr wrap="square" rtlCol="0">
            <a:spAutoFit/>
          </a:bodyPr>
          <a:lstStyle/>
          <a:p>
            <a:pPr algn="ctr"/>
            <a:r>
              <a:rPr lang="en-US" sz="2800" dirty="0" err="1" smtClean="0"/>
              <a:t>Muis</a:t>
            </a:r>
            <a:endParaRPr lang="nl-NL" sz="2800" dirty="0"/>
          </a:p>
        </p:txBody>
      </p:sp>
      <p:sp>
        <p:nvSpPr>
          <p:cNvPr id="7" name="Tekstvak 6"/>
          <p:cNvSpPr txBox="1"/>
          <p:nvPr/>
        </p:nvSpPr>
        <p:spPr>
          <a:xfrm>
            <a:off x="4380673" y="260648"/>
            <a:ext cx="987386" cy="523220"/>
          </a:xfrm>
          <a:prstGeom prst="rect">
            <a:avLst/>
          </a:prstGeom>
          <a:solidFill>
            <a:schemeClr val="bg1"/>
          </a:solidFill>
        </p:spPr>
        <p:txBody>
          <a:bodyPr wrap="none" rtlCol="0">
            <a:spAutoFit/>
          </a:bodyPr>
          <a:lstStyle/>
          <a:p>
            <a:r>
              <a:rPr lang="en-US" sz="2800" dirty="0" smtClean="0"/>
              <a:t>Vogel</a:t>
            </a:r>
            <a:endParaRPr lang="nl-NL" sz="2800" dirty="0"/>
          </a:p>
        </p:txBody>
      </p:sp>
      <p:sp>
        <p:nvSpPr>
          <p:cNvPr id="8" name="Tekstvak 7"/>
          <p:cNvSpPr txBox="1"/>
          <p:nvPr/>
        </p:nvSpPr>
        <p:spPr>
          <a:xfrm>
            <a:off x="6228184" y="272485"/>
            <a:ext cx="2016223" cy="523220"/>
          </a:xfrm>
          <a:prstGeom prst="rect">
            <a:avLst/>
          </a:prstGeom>
          <a:solidFill>
            <a:schemeClr val="bg1"/>
          </a:solidFill>
        </p:spPr>
        <p:txBody>
          <a:bodyPr wrap="square" rtlCol="0">
            <a:spAutoFit/>
          </a:bodyPr>
          <a:lstStyle/>
          <a:p>
            <a:pPr algn="ctr"/>
            <a:r>
              <a:rPr lang="en-US" sz="2800" dirty="0" err="1" smtClean="0"/>
              <a:t>Krokodil</a:t>
            </a:r>
            <a:endParaRPr lang="nl-NL" sz="2800" dirty="0"/>
          </a:p>
        </p:txBody>
      </p:sp>
      <p:sp>
        <p:nvSpPr>
          <p:cNvPr id="9" name="Tekstvak 8"/>
          <p:cNvSpPr txBox="1"/>
          <p:nvPr/>
        </p:nvSpPr>
        <p:spPr>
          <a:xfrm>
            <a:off x="3221299" y="2371329"/>
            <a:ext cx="2441887" cy="1384995"/>
          </a:xfrm>
          <a:prstGeom prst="rect">
            <a:avLst/>
          </a:prstGeom>
          <a:solidFill>
            <a:schemeClr val="bg1"/>
          </a:solidFill>
        </p:spPr>
        <p:txBody>
          <a:bodyPr wrap="none" rtlCol="0">
            <a:spAutoFit/>
          </a:bodyPr>
          <a:lstStyle/>
          <a:p>
            <a:r>
              <a:rPr lang="en-US" sz="2800" dirty="0" err="1" smtClean="0"/>
              <a:t>Voorledematen</a:t>
            </a:r>
            <a:endParaRPr lang="en-US" sz="2800" dirty="0" smtClean="0"/>
          </a:p>
          <a:p>
            <a:r>
              <a:rPr lang="en-US" sz="2800" dirty="0" err="1"/>
              <a:t>e</a:t>
            </a:r>
            <a:r>
              <a:rPr lang="en-US" sz="2800" dirty="0" err="1" smtClean="0"/>
              <a:t>volueerden</a:t>
            </a:r>
            <a:r>
              <a:rPr lang="en-US" sz="2800" dirty="0" smtClean="0"/>
              <a:t> in</a:t>
            </a:r>
          </a:p>
          <a:p>
            <a:r>
              <a:rPr lang="en-US" sz="2800" dirty="0" err="1" smtClean="0"/>
              <a:t>vleugels</a:t>
            </a:r>
            <a:endParaRPr lang="nl-NL" sz="2800" dirty="0"/>
          </a:p>
        </p:txBody>
      </p:sp>
      <p:sp>
        <p:nvSpPr>
          <p:cNvPr id="11" name="Tekstvak 10"/>
          <p:cNvSpPr txBox="1"/>
          <p:nvPr/>
        </p:nvSpPr>
        <p:spPr>
          <a:xfrm>
            <a:off x="4572000" y="4300752"/>
            <a:ext cx="2560957" cy="954107"/>
          </a:xfrm>
          <a:prstGeom prst="rect">
            <a:avLst/>
          </a:prstGeom>
          <a:solidFill>
            <a:schemeClr val="bg1"/>
          </a:solidFill>
        </p:spPr>
        <p:txBody>
          <a:bodyPr wrap="none" rtlCol="0">
            <a:spAutoFit/>
          </a:bodyPr>
          <a:lstStyle/>
          <a:p>
            <a:r>
              <a:rPr lang="en-US" sz="2800" dirty="0" err="1" smtClean="0"/>
              <a:t>Ontstaan</a:t>
            </a:r>
            <a:r>
              <a:rPr lang="en-US" sz="2800" dirty="0" smtClean="0"/>
              <a:t> van de</a:t>
            </a:r>
          </a:p>
          <a:p>
            <a:r>
              <a:rPr lang="en-US" sz="2800" dirty="0" err="1" smtClean="0"/>
              <a:t>vier</a:t>
            </a:r>
            <a:r>
              <a:rPr lang="en-US" sz="2800" dirty="0" smtClean="0"/>
              <a:t> </a:t>
            </a:r>
            <a:r>
              <a:rPr lang="en-US" sz="2800" dirty="0" err="1" smtClean="0"/>
              <a:t>ledematen</a:t>
            </a:r>
            <a:endParaRPr lang="nl-NL" sz="2800" dirty="0"/>
          </a:p>
        </p:txBody>
      </p:sp>
      <p:sp>
        <p:nvSpPr>
          <p:cNvPr id="10" name="Tekstvak 9"/>
          <p:cNvSpPr txBox="1"/>
          <p:nvPr/>
        </p:nvSpPr>
        <p:spPr>
          <a:xfrm>
            <a:off x="483315" y="5517232"/>
            <a:ext cx="8370818" cy="1200329"/>
          </a:xfrm>
          <a:prstGeom prst="rect">
            <a:avLst/>
          </a:prstGeom>
          <a:noFill/>
        </p:spPr>
        <p:txBody>
          <a:bodyPr wrap="none" rtlCol="0">
            <a:spAutoFit/>
          </a:bodyPr>
          <a:lstStyle/>
          <a:p>
            <a:r>
              <a:rPr lang="en-US" dirty="0" smtClean="0"/>
              <a:t>Het </a:t>
            </a:r>
            <a:r>
              <a:rPr lang="en-US" dirty="0" err="1" smtClean="0"/>
              <a:t>hebben</a:t>
            </a:r>
            <a:r>
              <a:rPr lang="en-US" dirty="0" smtClean="0"/>
              <a:t> van </a:t>
            </a:r>
            <a:r>
              <a:rPr lang="en-US" dirty="0" err="1" smtClean="0"/>
              <a:t>een</a:t>
            </a:r>
            <a:r>
              <a:rPr lang="en-US" dirty="0" smtClean="0"/>
              <a:t> </a:t>
            </a:r>
            <a:r>
              <a:rPr lang="en-US" dirty="0" err="1" smtClean="0">
                <a:solidFill>
                  <a:srgbClr val="C00000"/>
                </a:solidFill>
              </a:rPr>
              <a:t>voorledemaat</a:t>
            </a:r>
            <a:r>
              <a:rPr lang="en-US" dirty="0" smtClean="0"/>
              <a:t> is </a:t>
            </a:r>
            <a:r>
              <a:rPr lang="en-US" dirty="0" err="1" smtClean="0"/>
              <a:t>dus</a:t>
            </a:r>
            <a:r>
              <a:rPr lang="en-US" dirty="0" smtClean="0"/>
              <a:t> </a:t>
            </a:r>
            <a:r>
              <a:rPr lang="en-US" dirty="0" err="1" smtClean="0"/>
              <a:t>een</a:t>
            </a:r>
            <a:r>
              <a:rPr lang="en-US" dirty="0" smtClean="0"/>
              <a:t> </a:t>
            </a:r>
            <a:r>
              <a:rPr lang="en-US" dirty="0" err="1" smtClean="0">
                <a:solidFill>
                  <a:srgbClr val="C00000"/>
                </a:solidFill>
              </a:rPr>
              <a:t>homologe</a:t>
            </a:r>
            <a:r>
              <a:rPr lang="en-US" dirty="0" smtClean="0"/>
              <a:t> </a:t>
            </a:r>
            <a:r>
              <a:rPr lang="en-US" dirty="0" err="1" smtClean="0"/>
              <a:t>eigenschap</a:t>
            </a:r>
            <a:r>
              <a:rPr lang="en-US" dirty="0" smtClean="0"/>
              <a:t>, </a:t>
            </a:r>
            <a:r>
              <a:rPr lang="en-US" dirty="0" err="1" smtClean="0"/>
              <a:t>omdat</a:t>
            </a:r>
            <a:r>
              <a:rPr lang="en-US" dirty="0" smtClean="0"/>
              <a:t> </a:t>
            </a:r>
            <a:r>
              <a:rPr lang="en-US" dirty="0" err="1" smtClean="0"/>
              <a:t>een</a:t>
            </a:r>
            <a:endParaRPr lang="en-US" dirty="0" smtClean="0"/>
          </a:p>
          <a:p>
            <a:r>
              <a:rPr lang="en-US" dirty="0" err="1" smtClean="0"/>
              <a:t>voorledemaat</a:t>
            </a:r>
            <a:r>
              <a:rPr lang="en-US" dirty="0" smtClean="0"/>
              <a:t> </a:t>
            </a:r>
            <a:r>
              <a:rPr lang="en-US" dirty="0" err="1" smtClean="0"/>
              <a:t>voorkwam</a:t>
            </a:r>
            <a:r>
              <a:rPr lang="en-US" dirty="0" smtClean="0"/>
              <a:t> </a:t>
            </a:r>
            <a:r>
              <a:rPr lang="en-US" dirty="0" err="1" smtClean="0"/>
              <a:t>bij</a:t>
            </a:r>
            <a:r>
              <a:rPr lang="en-US" dirty="0" smtClean="0"/>
              <a:t> </a:t>
            </a:r>
            <a:r>
              <a:rPr lang="en-US" dirty="0" err="1" smtClean="0"/>
              <a:t>hun</a:t>
            </a:r>
            <a:r>
              <a:rPr lang="en-US" dirty="0" smtClean="0"/>
              <a:t> </a:t>
            </a:r>
            <a:r>
              <a:rPr lang="en-US" dirty="0" err="1" smtClean="0"/>
              <a:t>gemeenschappelijke</a:t>
            </a:r>
            <a:r>
              <a:rPr lang="en-US" dirty="0" smtClean="0"/>
              <a:t> </a:t>
            </a:r>
            <a:r>
              <a:rPr lang="en-US" dirty="0" err="1" smtClean="0"/>
              <a:t>voorouder</a:t>
            </a:r>
            <a:r>
              <a:rPr lang="en-US" dirty="0" smtClean="0"/>
              <a:t>.</a:t>
            </a:r>
          </a:p>
          <a:p>
            <a:r>
              <a:rPr lang="en-US" dirty="0" smtClean="0"/>
              <a:t>De </a:t>
            </a:r>
            <a:r>
              <a:rPr lang="en-US" dirty="0" err="1" smtClean="0">
                <a:solidFill>
                  <a:srgbClr val="C00000"/>
                </a:solidFill>
              </a:rPr>
              <a:t>vleugelfunctie</a:t>
            </a:r>
            <a:r>
              <a:rPr lang="en-US" dirty="0" smtClean="0"/>
              <a:t> is </a:t>
            </a:r>
            <a:r>
              <a:rPr lang="en-US" dirty="0" err="1" smtClean="0"/>
              <a:t>dus</a:t>
            </a:r>
            <a:r>
              <a:rPr lang="en-US" dirty="0" smtClean="0"/>
              <a:t> </a:t>
            </a:r>
            <a:r>
              <a:rPr lang="en-US" dirty="0" err="1" smtClean="0">
                <a:solidFill>
                  <a:srgbClr val="C00000"/>
                </a:solidFill>
              </a:rPr>
              <a:t>analoog</a:t>
            </a:r>
            <a:r>
              <a:rPr lang="en-US" dirty="0" smtClean="0"/>
              <a:t>, want </a:t>
            </a:r>
            <a:r>
              <a:rPr lang="en-US" dirty="0" err="1" smtClean="0"/>
              <a:t>deze</a:t>
            </a:r>
            <a:r>
              <a:rPr lang="en-US" dirty="0" smtClean="0"/>
              <a:t> </a:t>
            </a:r>
            <a:r>
              <a:rPr lang="en-US" dirty="0" err="1" smtClean="0"/>
              <a:t>komt</a:t>
            </a:r>
            <a:r>
              <a:rPr lang="en-US" dirty="0" smtClean="0"/>
              <a:t> </a:t>
            </a:r>
            <a:r>
              <a:rPr lang="en-US" dirty="0" err="1" smtClean="0"/>
              <a:t>niet</a:t>
            </a:r>
            <a:r>
              <a:rPr lang="en-US" dirty="0" smtClean="0"/>
              <a:t> </a:t>
            </a:r>
            <a:r>
              <a:rPr lang="en-US" dirty="0" err="1" smtClean="0"/>
              <a:t>voor</a:t>
            </a:r>
            <a:r>
              <a:rPr lang="en-US" dirty="0" smtClean="0"/>
              <a:t> </a:t>
            </a:r>
            <a:r>
              <a:rPr lang="en-US" dirty="0" err="1" smtClean="0"/>
              <a:t>bij</a:t>
            </a:r>
            <a:r>
              <a:rPr lang="en-US" dirty="0" smtClean="0"/>
              <a:t> </a:t>
            </a:r>
            <a:r>
              <a:rPr lang="en-US" dirty="0" err="1" smtClean="0"/>
              <a:t>hun</a:t>
            </a:r>
            <a:r>
              <a:rPr lang="en-US" dirty="0" smtClean="0"/>
              <a:t> </a:t>
            </a:r>
            <a:r>
              <a:rPr lang="en-US" dirty="0" err="1" smtClean="0"/>
              <a:t>gemeenschappelijke</a:t>
            </a:r>
            <a:endParaRPr lang="en-US" dirty="0" smtClean="0"/>
          </a:p>
          <a:p>
            <a:r>
              <a:rPr lang="en-US" dirty="0" err="1" smtClean="0"/>
              <a:t>voorouder</a:t>
            </a:r>
            <a:r>
              <a:rPr lang="en-US" dirty="0" smtClean="0"/>
              <a:t>,.</a:t>
            </a:r>
            <a:endParaRPr lang="nl-NL" dirty="0"/>
          </a:p>
        </p:txBody>
      </p:sp>
    </p:spTree>
    <p:extLst>
      <p:ext uri="{BB962C8B-B14F-4D97-AF65-F5344CB8AC3E}">
        <p14:creationId xmlns:p14="http://schemas.microsoft.com/office/powerpoint/2010/main" val="311180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7877" y="1419929"/>
            <a:ext cx="6904732" cy="374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hthoek 4"/>
          <p:cNvSpPr/>
          <p:nvPr/>
        </p:nvSpPr>
        <p:spPr>
          <a:xfrm>
            <a:off x="1187624" y="5373216"/>
            <a:ext cx="6984776" cy="923330"/>
          </a:xfrm>
          <a:prstGeom prst="rect">
            <a:avLst/>
          </a:prstGeom>
        </p:spPr>
        <p:txBody>
          <a:bodyPr wrap="square">
            <a:spAutoFit/>
          </a:bodyPr>
          <a:lstStyle/>
          <a:p>
            <a:r>
              <a:rPr lang="en-US" dirty="0" err="1" smtClean="0">
                <a:solidFill>
                  <a:srgbClr val="C00000"/>
                </a:solidFill>
              </a:rPr>
              <a:t>Gewervelden</a:t>
            </a:r>
            <a:r>
              <a:rPr lang="en-US" dirty="0" smtClean="0">
                <a:solidFill>
                  <a:srgbClr val="C00000"/>
                </a:solidFill>
              </a:rPr>
              <a:t> (links) en </a:t>
            </a:r>
            <a:r>
              <a:rPr lang="en-US" dirty="0" err="1" smtClean="0">
                <a:solidFill>
                  <a:srgbClr val="C00000"/>
                </a:solidFill>
              </a:rPr>
              <a:t>octopussen</a:t>
            </a:r>
            <a:r>
              <a:rPr lang="en-US" dirty="0" smtClean="0">
                <a:solidFill>
                  <a:srgbClr val="C00000"/>
                </a:solidFill>
              </a:rPr>
              <a:t> (</a:t>
            </a:r>
            <a:r>
              <a:rPr lang="en-US" dirty="0" err="1" smtClean="0">
                <a:solidFill>
                  <a:srgbClr val="C00000"/>
                </a:solidFill>
              </a:rPr>
              <a:t>rechts</a:t>
            </a:r>
            <a:r>
              <a:rPr lang="en-US" dirty="0" smtClean="0">
                <a:solidFill>
                  <a:srgbClr val="C00000"/>
                </a:solidFill>
              </a:rPr>
              <a:t>): </a:t>
            </a:r>
            <a:r>
              <a:rPr lang="en-US" dirty="0" err="1" smtClean="0"/>
              <a:t>ontwikkelden</a:t>
            </a:r>
            <a:r>
              <a:rPr lang="en-US" dirty="0" smtClean="0"/>
              <a:t> </a:t>
            </a:r>
            <a:r>
              <a:rPr lang="en-US" dirty="0" err="1" smtClean="0"/>
              <a:t>hun</a:t>
            </a:r>
            <a:r>
              <a:rPr lang="en-US" dirty="0" smtClean="0"/>
              <a:t> </a:t>
            </a:r>
            <a:r>
              <a:rPr lang="en-US" dirty="0" err="1" smtClean="0"/>
              <a:t>oog</a:t>
            </a:r>
            <a:r>
              <a:rPr lang="en-US" dirty="0" smtClean="0"/>
              <a:t> </a:t>
            </a:r>
            <a:r>
              <a:rPr lang="en-US" dirty="0" err="1" smtClean="0"/>
              <a:t>onafhankelijk</a:t>
            </a:r>
            <a:r>
              <a:rPr lang="en-US" dirty="0" smtClean="0"/>
              <a:t> van </a:t>
            </a:r>
            <a:r>
              <a:rPr lang="en-US" dirty="0" err="1" smtClean="0"/>
              <a:t>elkaar</a:t>
            </a:r>
            <a:r>
              <a:rPr lang="en-US" dirty="0" smtClean="0"/>
              <a:t>. </a:t>
            </a:r>
            <a:r>
              <a:rPr lang="en-US" dirty="0" err="1" smtClean="0"/>
              <a:t>Zo</a:t>
            </a:r>
            <a:r>
              <a:rPr lang="en-US" dirty="0" smtClean="0"/>
              <a:t> </a:t>
            </a:r>
            <a:r>
              <a:rPr lang="en-US" dirty="0" err="1" smtClean="0"/>
              <a:t>zie</a:t>
            </a:r>
            <a:r>
              <a:rPr lang="en-US" dirty="0" smtClean="0"/>
              <a:t> je </a:t>
            </a:r>
            <a:r>
              <a:rPr lang="en-US" dirty="0" err="1" smtClean="0"/>
              <a:t>bij</a:t>
            </a:r>
            <a:r>
              <a:rPr lang="en-US" dirty="0" smtClean="0"/>
              <a:t> de </a:t>
            </a:r>
            <a:r>
              <a:rPr lang="en-US" dirty="0" err="1" smtClean="0"/>
              <a:t>gewervelden</a:t>
            </a:r>
            <a:r>
              <a:rPr lang="en-US" dirty="0" smtClean="0"/>
              <a:t> </a:t>
            </a:r>
            <a:r>
              <a:rPr lang="en-US" dirty="0" err="1" smtClean="0"/>
              <a:t>wel</a:t>
            </a:r>
            <a:r>
              <a:rPr lang="en-US" dirty="0" smtClean="0"/>
              <a:t> </a:t>
            </a:r>
            <a:r>
              <a:rPr lang="en-US" dirty="0" err="1" smtClean="0"/>
              <a:t>een</a:t>
            </a:r>
            <a:r>
              <a:rPr lang="en-US" dirty="0" smtClean="0"/>
              <a:t> </a:t>
            </a:r>
            <a:r>
              <a:rPr lang="en-US" dirty="0" err="1" smtClean="0"/>
              <a:t>blinde</a:t>
            </a:r>
            <a:r>
              <a:rPr lang="en-US" dirty="0" smtClean="0"/>
              <a:t> </a:t>
            </a:r>
            <a:r>
              <a:rPr lang="en-US" dirty="0" err="1" smtClean="0"/>
              <a:t>vlek</a:t>
            </a:r>
            <a:r>
              <a:rPr lang="en-US" dirty="0" smtClean="0"/>
              <a:t> (4) en </a:t>
            </a:r>
            <a:r>
              <a:rPr lang="en-US" dirty="0" err="1" smtClean="0"/>
              <a:t>bij</a:t>
            </a:r>
            <a:r>
              <a:rPr lang="en-US" dirty="0" smtClean="0"/>
              <a:t> de octopus </a:t>
            </a:r>
            <a:r>
              <a:rPr lang="en-US" dirty="0" err="1" smtClean="0"/>
              <a:t>niet</a:t>
            </a:r>
            <a:r>
              <a:rPr lang="en-US" dirty="0" smtClean="0"/>
              <a:t>. </a:t>
            </a:r>
            <a:r>
              <a:rPr lang="en-US" dirty="0" err="1" smtClean="0"/>
              <a:t>Deze</a:t>
            </a:r>
            <a:r>
              <a:rPr lang="en-US" dirty="0" smtClean="0"/>
              <a:t> </a:t>
            </a:r>
            <a:r>
              <a:rPr lang="en-US" dirty="0" err="1" smtClean="0"/>
              <a:t>organen</a:t>
            </a:r>
            <a:r>
              <a:rPr lang="en-US" dirty="0" smtClean="0"/>
              <a:t> </a:t>
            </a:r>
            <a:r>
              <a:rPr lang="en-US" dirty="0" err="1" smtClean="0"/>
              <a:t>zijn</a:t>
            </a:r>
            <a:r>
              <a:rPr lang="en-US" dirty="0" smtClean="0"/>
              <a:t> </a:t>
            </a:r>
            <a:r>
              <a:rPr lang="en-US" dirty="0" err="1" smtClean="0"/>
              <a:t>dus</a:t>
            </a:r>
            <a:r>
              <a:rPr lang="en-US" dirty="0" smtClean="0"/>
              <a:t> </a:t>
            </a:r>
            <a:r>
              <a:rPr lang="en-US" dirty="0" err="1" smtClean="0"/>
              <a:t>analoge</a:t>
            </a:r>
            <a:r>
              <a:rPr lang="en-US" dirty="0" smtClean="0"/>
              <a:t> </a:t>
            </a:r>
            <a:r>
              <a:rPr lang="en-US" dirty="0" err="1" smtClean="0"/>
              <a:t>organen</a:t>
            </a:r>
            <a:r>
              <a:rPr lang="en-US" dirty="0"/>
              <a:t>.</a:t>
            </a:r>
            <a:endParaRPr lang="nl-NL" dirty="0"/>
          </a:p>
        </p:txBody>
      </p:sp>
      <p:sp>
        <p:nvSpPr>
          <p:cNvPr id="7" name="Rechthoek 6"/>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819757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899592" y="4797152"/>
            <a:ext cx="6984776" cy="1477328"/>
          </a:xfrm>
          <a:prstGeom prst="rect">
            <a:avLst/>
          </a:prstGeom>
        </p:spPr>
        <p:txBody>
          <a:bodyPr wrap="square">
            <a:spAutoFit/>
          </a:bodyPr>
          <a:lstStyle/>
          <a:p>
            <a:r>
              <a:rPr lang="nl-NL" dirty="0" smtClean="0">
                <a:solidFill>
                  <a:srgbClr val="C00000"/>
                </a:solidFill>
              </a:rPr>
              <a:t>Haaien en dolfijnen:</a:t>
            </a:r>
          </a:p>
          <a:p>
            <a:r>
              <a:rPr lang="nl-NL" dirty="0" smtClean="0"/>
              <a:t>Beide hebben </a:t>
            </a:r>
            <a:r>
              <a:rPr lang="nl-NL" dirty="0"/>
              <a:t>vinnen en een gestroomlijnd lichaam. De </a:t>
            </a:r>
            <a:r>
              <a:rPr lang="nl-NL" dirty="0" err="1"/>
              <a:t>dolfijnenvin</a:t>
            </a:r>
            <a:r>
              <a:rPr lang="nl-NL" dirty="0"/>
              <a:t> blijkt echter heel anders gebouwd te zijn dan de haaienvin. </a:t>
            </a:r>
            <a:r>
              <a:rPr lang="nl-NL" dirty="0" smtClean="0"/>
              <a:t>De organen zijn </a:t>
            </a:r>
            <a:r>
              <a:rPr lang="nl-NL" dirty="0"/>
              <a:t>niet ontstaan uit gelijke </a:t>
            </a:r>
            <a:r>
              <a:rPr lang="nl-NL" dirty="0" smtClean="0"/>
              <a:t>oervormen.  Ze zijn </a:t>
            </a:r>
            <a:r>
              <a:rPr lang="nl-NL" dirty="0"/>
              <a:t>op elkaar gaan lijken door </a:t>
            </a:r>
            <a:r>
              <a:rPr lang="nl-NL" dirty="0" smtClean="0"/>
              <a:t>dezelfde </a:t>
            </a:r>
            <a:r>
              <a:rPr lang="nl-NL" dirty="0"/>
              <a:t>aanpassing, namelijk aan </a:t>
            </a:r>
            <a:r>
              <a:rPr lang="nl-NL" dirty="0" smtClean="0"/>
              <a:t>de voortbeweging </a:t>
            </a:r>
            <a:r>
              <a:rPr lang="nl-NL" dirty="0"/>
              <a:t>in water. </a:t>
            </a:r>
            <a:endParaRPr lang="nl-NL" dirty="0" smtClean="0"/>
          </a:p>
        </p:txBody>
      </p:sp>
      <p:sp>
        <p:nvSpPr>
          <p:cNvPr id="7" name="Rechthoek 6"/>
          <p:cNvSpPr/>
          <p:nvPr/>
        </p:nvSpPr>
        <p:spPr>
          <a:xfrm>
            <a:off x="1997052" y="404664"/>
            <a:ext cx="50463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nl-N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Analoge organen</a:t>
            </a:r>
            <a:endParaRPr lang="nl-N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descr="http://evolution.berkeley.edu/evolibrary/images_pamphlets/sharkdolphin2.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495" y="1484784"/>
            <a:ext cx="7961496" cy="3168352"/>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p:cNvSpPr txBox="1"/>
          <p:nvPr/>
        </p:nvSpPr>
        <p:spPr>
          <a:xfrm>
            <a:off x="3644187" y="1358597"/>
            <a:ext cx="904198" cy="338554"/>
          </a:xfrm>
          <a:prstGeom prst="rect">
            <a:avLst/>
          </a:prstGeom>
          <a:solidFill>
            <a:schemeClr val="bg1"/>
          </a:solidFill>
        </p:spPr>
        <p:txBody>
          <a:bodyPr wrap="square" rtlCol="0">
            <a:spAutoFit/>
          </a:bodyPr>
          <a:lstStyle/>
          <a:p>
            <a:r>
              <a:rPr lang="en-US" sz="1600" dirty="0" err="1" smtClean="0">
                <a:solidFill>
                  <a:srgbClr val="C00000"/>
                </a:solidFill>
              </a:rPr>
              <a:t>Rugvin</a:t>
            </a:r>
            <a:endParaRPr lang="nl-NL" sz="1600" dirty="0">
              <a:solidFill>
                <a:srgbClr val="C00000"/>
              </a:solidFill>
            </a:endParaRPr>
          </a:p>
        </p:txBody>
      </p:sp>
      <p:sp>
        <p:nvSpPr>
          <p:cNvPr id="8" name="Tekstvak 7"/>
          <p:cNvSpPr txBox="1"/>
          <p:nvPr/>
        </p:nvSpPr>
        <p:spPr>
          <a:xfrm>
            <a:off x="4554307" y="4413333"/>
            <a:ext cx="2321949" cy="338554"/>
          </a:xfrm>
          <a:prstGeom prst="rect">
            <a:avLst/>
          </a:prstGeom>
          <a:solidFill>
            <a:schemeClr val="bg1"/>
          </a:solidFill>
        </p:spPr>
        <p:txBody>
          <a:bodyPr wrap="square" rtlCol="0">
            <a:spAutoFit/>
          </a:bodyPr>
          <a:lstStyle/>
          <a:p>
            <a:r>
              <a:rPr lang="en-US" sz="1600" dirty="0" err="1" smtClean="0">
                <a:solidFill>
                  <a:srgbClr val="C00000"/>
                </a:solidFill>
              </a:rPr>
              <a:t>Torpedogevormd</a:t>
            </a:r>
            <a:r>
              <a:rPr lang="en-US" sz="1600" dirty="0" smtClean="0">
                <a:solidFill>
                  <a:srgbClr val="C00000"/>
                </a:solidFill>
              </a:rPr>
              <a:t> </a:t>
            </a:r>
            <a:r>
              <a:rPr lang="en-US" sz="1600" dirty="0" err="1" smtClean="0">
                <a:solidFill>
                  <a:srgbClr val="C00000"/>
                </a:solidFill>
              </a:rPr>
              <a:t>lichaam</a:t>
            </a:r>
            <a:endParaRPr lang="nl-NL" sz="1600" dirty="0">
              <a:solidFill>
                <a:srgbClr val="C00000"/>
              </a:solidFill>
            </a:endParaRPr>
          </a:p>
        </p:txBody>
      </p:sp>
      <p:sp>
        <p:nvSpPr>
          <p:cNvPr id="9" name="Tekstvak 8"/>
          <p:cNvSpPr txBox="1"/>
          <p:nvPr/>
        </p:nvSpPr>
        <p:spPr>
          <a:xfrm>
            <a:off x="1997052" y="4413333"/>
            <a:ext cx="1030874" cy="338554"/>
          </a:xfrm>
          <a:prstGeom prst="rect">
            <a:avLst/>
          </a:prstGeom>
          <a:solidFill>
            <a:schemeClr val="bg1"/>
          </a:solidFill>
        </p:spPr>
        <p:txBody>
          <a:bodyPr wrap="square" rtlCol="0">
            <a:spAutoFit/>
          </a:bodyPr>
          <a:lstStyle/>
          <a:p>
            <a:r>
              <a:rPr lang="en-US" sz="1600" dirty="0" err="1" smtClean="0">
                <a:solidFill>
                  <a:srgbClr val="C00000"/>
                </a:solidFill>
              </a:rPr>
              <a:t>Voorvin</a:t>
            </a:r>
            <a:endParaRPr lang="nl-NL" sz="1600" dirty="0">
              <a:solidFill>
                <a:srgbClr val="C00000"/>
              </a:solidFill>
            </a:endParaRPr>
          </a:p>
        </p:txBody>
      </p:sp>
      <p:sp>
        <p:nvSpPr>
          <p:cNvPr id="10" name="Tekstvak 9"/>
          <p:cNvSpPr txBox="1"/>
          <p:nvPr/>
        </p:nvSpPr>
        <p:spPr>
          <a:xfrm>
            <a:off x="6516216" y="1361593"/>
            <a:ext cx="904198" cy="338554"/>
          </a:xfrm>
          <a:prstGeom prst="rect">
            <a:avLst/>
          </a:prstGeom>
          <a:solidFill>
            <a:schemeClr val="bg1"/>
          </a:solidFill>
        </p:spPr>
        <p:txBody>
          <a:bodyPr wrap="square" rtlCol="0">
            <a:spAutoFit/>
          </a:bodyPr>
          <a:lstStyle/>
          <a:p>
            <a:r>
              <a:rPr lang="en-US" sz="1600" dirty="0" smtClean="0">
                <a:solidFill>
                  <a:srgbClr val="C00000"/>
                </a:solidFill>
              </a:rPr>
              <a:t>Flipper</a:t>
            </a:r>
            <a:endParaRPr lang="nl-NL" sz="1600" dirty="0">
              <a:solidFill>
                <a:srgbClr val="C00000"/>
              </a:solidFill>
            </a:endParaRPr>
          </a:p>
        </p:txBody>
      </p:sp>
    </p:spTree>
    <p:extLst>
      <p:ext uri="{BB962C8B-B14F-4D97-AF65-F5344CB8AC3E}">
        <p14:creationId xmlns:p14="http://schemas.microsoft.com/office/powerpoint/2010/main" val="33875419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dc37da6d8cf793ca9671c82538b8359ac8b2ec"/>
</p:tagLst>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551</Words>
  <Application>Microsoft Office PowerPoint</Application>
  <PresentationFormat>Diavoorstelling (4:3)</PresentationFormat>
  <Paragraphs>104</Paragraphs>
  <Slides>14</Slides>
  <Notes>14</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Analooghomoloog</dc:title>
  <dc:creator>Jarco</dc:creator>
  <cp:lastModifiedBy>Jarco</cp:lastModifiedBy>
  <cp:revision>27</cp:revision>
  <dcterms:created xsi:type="dcterms:W3CDTF">2013-03-01T17:05:43Z</dcterms:created>
  <dcterms:modified xsi:type="dcterms:W3CDTF">2013-03-03T13:56:21Z</dcterms:modified>
</cp:coreProperties>
</file>