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328" r:id="rId6"/>
    <p:sldId id="261" r:id="rId7"/>
    <p:sldId id="262" r:id="rId8"/>
    <p:sldId id="305" r:id="rId9"/>
    <p:sldId id="264" r:id="rId10"/>
    <p:sldId id="265" r:id="rId11"/>
    <p:sldId id="263" r:id="rId12"/>
    <p:sldId id="306" r:id="rId13"/>
    <p:sldId id="307" r:id="rId14"/>
    <p:sldId id="266" r:id="rId15"/>
    <p:sldId id="308" r:id="rId16"/>
    <p:sldId id="310" r:id="rId17"/>
    <p:sldId id="309" r:id="rId18"/>
    <p:sldId id="329" r:id="rId19"/>
    <p:sldId id="330" r:id="rId20"/>
    <p:sldId id="331" r:id="rId21"/>
    <p:sldId id="333" r:id="rId22"/>
    <p:sldId id="332" r:id="rId23"/>
    <p:sldId id="311" r:id="rId24"/>
    <p:sldId id="335" r:id="rId25"/>
    <p:sldId id="334" r:id="rId26"/>
    <p:sldId id="337" r:id="rId27"/>
    <p:sldId id="336" r:id="rId28"/>
    <p:sldId id="338" r:id="rId29"/>
    <p:sldId id="271" r:id="rId30"/>
    <p:sldId id="312" r:id="rId31"/>
    <p:sldId id="270" r:id="rId32"/>
    <p:sldId id="339" r:id="rId33"/>
    <p:sldId id="340" r:id="rId34"/>
    <p:sldId id="341" r:id="rId35"/>
  </p:sldIdLst>
  <p:sldSz cx="9144000" cy="6858000" type="screen4x3"/>
  <p:notesSz cx="6858000" cy="9144000"/>
  <p:custDataLst>
    <p:tags r:id="rId37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68442-6A51-4D99-B25D-E854F78833BE}" type="datetimeFigureOut">
              <a:rPr lang="nl-NL" smtClean="0"/>
              <a:t>24-12-2012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8257E-D901-4E57-94CA-2D584A1CC7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10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501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2745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736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763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919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070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072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798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599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655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62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881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344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4491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380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841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313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6488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828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22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1798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459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4644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00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28078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9539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6243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326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256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221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599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65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040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257E-D901-4E57-94CA-2D584A1CC7A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82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39E7-AB8C-4D19-B4FD-4D2C0C8C11ED}" type="datetimeFigureOut">
              <a:rPr lang="nl-NL" smtClean="0"/>
              <a:t>24-12-2012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E5D0-98FB-4511-B8CB-0AE928A639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48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39E7-AB8C-4D19-B4FD-4D2C0C8C11ED}" type="datetimeFigureOut">
              <a:rPr lang="nl-NL" smtClean="0"/>
              <a:t>24-12-2012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E5D0-98FB-4511-B8CB-0AE928A639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82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39E7-AB8C-4D19-B4FD-4D2C0C8C11ED}" type="datetimeFigureOut">
              <a:rPr lang="nl-NL" smtClean="0"/>
              <a:t>24-12-2012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E5D0-98FB-4511-B8CB-0AE928A639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95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39E7-AB8C-4D19-B4FD-4D2C0C8C11ED}" type="datetimeFigureOut">
              <a:rPr lang="nl-NL" smtClean="0"/>
              <a:t>24-12-2012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E5D0-98FB-4511-B8CB-0AE928A639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95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39E7-AB8C-4D19-B4FD-4D2C0C8C11ED}" type="datetimeFigureOut">
              <a:rPr lang="nl-NL" smtClean="0"/>
              <a:t>24-12-2012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E5D0-98FB-4511-B8CB-0AE928A639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638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39E7-AB8C-4D19-B4FD-4D2C0C8C11ED}" type="datetimeFigureOut">
              <a:rPr lang="nl-NL" smtClean="0"/>
              <a:t>24-12-2012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E5D0-98FB-4511-B8CB-0AE928A639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221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39E7-AB8C-4D19-B4FD-4D2C0C8C11ED}" type="datetimeFigureOut">
              <a:rPr lang="nl-NL" smtClean="0"/>
              <a:t>24-12-2012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E5D0-98FB-4511-B8CB-0AE928A639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15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39E7-AB8C-4D19-B4FD-4D2C0C8C11ED}" type="datetimeFigureOut">
              <a:rPr lang="nl-NL" smtClean="0"/>
              <a:t>24-12-2012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E5D0-98FB-4511-B8CB-0AE928A639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49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39E7-AB8C-4D19-B4FD-4D2C0C8C11ED}" type="datetimeFigureOut">
              <a:rPr lang="nl-NL" smtClean="0"/>
              <a:t>24-12-2012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E5D0-98FB-4511-B8CB-0AE928A639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45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39E7-AB8C-4D19-B4FD-4D2C0C8C11ED}" type="datetimeFigureOut">
              <a:rPr lang="nl-NL" smtClean="0"/>
              <a:t>24-12-2012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E5D0-98FB-4511-B8CB-0AE928A639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60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39E7-AB8C-4D19-B4FD-4D2C0C8C11ED}" type="datetimeFigureOut">
              <a:rPr lang="nl-NL" smtClean="0"/>
              <a:t>24-12-2012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E5D0-98FB-4511-B8CB-0AE928A639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3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39E7-AB8C-4D19-B4FD-4D2C0C8C11ED}" type="datetimeFigureOut">
              <a:rPr lang="nl-NL" smtClean="0"/>
              <a:t>24-12-2012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FE5D0-98FB-4511-B8CB-0AE928A639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59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5" descr="4-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368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b="1" smtClean="0">
                <a:solidFill>
                  <a:schemeClr val="bg1"/>
                </a:solidFill>
              </a:rPr>
              <a:t>Ontstaan van de eerste levensvormen……</a:t>
            </a:r>
          </a:p>
        </p:txBody>
      </p:sp>
    </p:spTree>
    <p:extLst>
      <p:ext uri="{BB962C8B-B14F-4D97-AF65-F5344CB8AC3E}">
        <p14:creationId xmlns:p14="http://schemas.microsoft.com/office/powerpoint/2010/main" val="32846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26-04c-Stromatoli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"/>
            <a:ext cx="10509564" cy="68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8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26-03-EarlyProkaryoteMod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295400" y="5486400"/>
            <a:ext cx="666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 Unicode MS" pitchFamily="34" charset="-128"/>
              </a:rPr>
              <a:t>fossiele en moderne prokaryoten (bacteriën)</a:t>
            </a:r>
          </a:p>
        </p:txBody>
      </p:sp>
    </p:spTree>
    <p:extLst>
      <p:ext uri="{BB962C8B-B14F-4D97-AF65-F5344CB8AC3E}">
        <p14:creationId xmlns:p14="http://schemas.microsoft.com/office/powerpoint/2010/main" val="4532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Evolutie\27_14ExtremeHalophi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" y="19181"/>
            <a:ext cx="9162681" cy="683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27211" y="6309320"/>
            <a:ext cx="909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Halofiele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bacterien</a:t>
            </a:r>
            <a:r>
              <a:rPr lang="en-US" b="1" dirty="0" smtClean="0">
                <a:solidFill>
                  <a:srgbClr val="C00000"/>
                </a:solidFill>
              </a:rPr>
              <a:t> : </a:t>
            </a:r>
            <a:r>
              <a:rPr lang="en-US" b="1" dirty="0" err="1" smtClean="0">
                <a:solidFill>
                  <a:srgbClr val="C00000"/>
                </a:solidFill>
              </a:rPr>
              <a:t>bewijs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dat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bacterie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onder</a:t>
            </a:r>
            <a:r>
              <a:rPr lang="en-US" b="1" dirty="0" smtClean="0">
                <a:solidFill>
                  <a:srgbClr val="C00000"/>
                </a:solidFill>
              </a:rPr>
              <a:t> extreme </a:t>
            </a:r>
            <a:r>
              <a:rPr lang="en-US" b="1" dirty="0" err="1" smtClean="0">
                <a:solidFill>
                  <a:srgbClr val="C00000"/>
                </a:solidFill>
              </a:rPr>
              <a:t>omstandigheden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leven</a:t>
            </a:r>
            <a:r>
              <a:rPr lang="en-US" b="1" dirty="0" smtClean="0">
                <a:solidFill>
                  <a:srgbClr val="C00000"/>
                </a:solidFill>
              </a:rPr>
              <a:t> (</a:t>
            </a:r>
            <a:r>
              <a:rPr lang="en-US" b="1" dirty="0" err="1" smtClean="0">
                <a:solidFill>
                  <a:srgbClr val="C00000"/>
                </a:solidFill>
              </a:rPr>
              <a:t>veel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zout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nl-N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Evolutie\27_01Thermophi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" y="11096"/>
            <a:ext cx="9244629" cy="684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79512" y="6309320"/>
            <a:ext cx="393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Thermofiele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bacterien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 extreme </a:t>
            </a:r>
            <a:r>
              <a:rPr lang="en-US" b="1" dirty="0" err="1" smtClean="0">
                <a:solidFill>
                  <a:srgbClr val="C00000"/>
                </a:solidFill>
                <a:sym typeface="Wingdings" pitchFamily="2" charset="2"/>
              </a:rPr>
              <a:t>hitte</a:t>
            </a:r>
            <a:endParaRPr lang="nl-N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6" descr="foto-synthese-zon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6250"/>
            <a:ext cx="37719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14" descr="foto-synthese-zon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16113"/>
            <a:ext cx="37719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468313" y="115888"/>
            <a:ext cx="80184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nl-NL" sz="4400" b="1">
                <a:solidFill>
                  <a:schemeClr val="hlink"/>
                </a:solidFill>
              </a:rPr>
              <a:t>Van ééncellig naar meercellig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933450" y="1219200"/>
            <a:ext cx="4683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 err="1"/>
              <a:t>Eerste</a:t>
            </a:r>
            <a:r>
              <a:rPr lang="en-GB" sz="1600" dirty="0"/>
              <a:t> </a:t>
            </a:r>
            <a:r>
              <a:rPr lang="en-GB" sz="1600" dirty="0" err="1"/>
              <a:t>ééncellige</a:t>
            </a:r>
            <a:r>
              <a:rPr lang="en-GB" sz="1600" dirty="0"/>
              <a:t> </a:t>
            </a:r>
            <a:r>
              <a:rPr lang="en-GB" sz="1600" dirty="0" err="1" smtClean="0"/>
              <a:t>levensvormen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3,5 </a:t>
            </a:r>
            <a:r>
              <a:rPr lang="en-GB" sz="1600" dirty="0" err="1">
                <a:solidFill>
                  <a:srgbClr val="FF0000"/>
                </a:solidFill>
              </a:rPr>
              <a:t>miljard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jaar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2733675" y="15573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827088" y="2565400"/>
            <a:ext cx="558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6CO</a:t>
            </a:r>
            <a:r>
              <a:rPr lang="en-GB" sz="2400" baseline="-25000"/>
              <a:t>2</a:t>
            </a:r>
            <a:r>
              <a:rPr lang="en-GB" sz="2400"/>
              <a:t> + 6H</a:t>
            </a:r>
            <a:r>
              <a:rPr lang="en-GB" sz="2400" baseline="-25000"/>
              <a:t>2</a:t>
            </a:r>
            <a:r>
              <a:rPr lang="en-GB" sz="2400"/>
              <a:t>O  </a:t>
            </a:r>
            <a:r>
              <a:rPr lang="en-US" sz="2400">
                <a:cs typeface="Times New Roman" pitchFamily="18" charset="0"/>
              </a:rPr>
              <a:t>→</a:t>
            </a:r>
            <a:r>
              <a:rPr lang="en-GB" sz="2400"/>
              <a:t>  C</a:t>
            </a:r>
            <a:r>
              <a:rPr lang="en-GB" sz="2400" baseline="-25000"/>
              <a:t>6</a:t>
            </a:r>
            <a:r>
              <a:rPr lang="en-GB" sz="2400"/>
              <a:t>H</a:t>
            </a:r>
            <a:r>
              <a:rPr lang="en-GB" sz="2400" baseline="-25000"/>
              <a:t>12</a:t>
            </a:r>
            <a:r>
              <a:rPr lang="en-GB" sz="2400"/>
              <a:t>O</a:t>
            </a:r>
            <a:r>
              <a:rPr lang="en-GB" sz="2400" baseline="-25000"/>
              <a:t>6</a:t>
            </a:r>
            <a:r>
              <a:rPr lang="en-GB" sz="2400"/>
              <a:t> + 6O</a:t>
            </a:r>
            <a:r>
              <a:rPr lang="en-GB" sz="2400" baseline="-25000"/>
              <a:t>2</a:t>
            </a:r>
            <a:r>
              <a:rPr lang="en-GB" sz="2400">
                <a:latin typeface="Times New Roman" pitchFamily="18" charset="0"/>
              </a:rPr>
              <a:t> </a:t>
            </a:r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>
            <a:off x="2733675" y="31416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2733675" y="44386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2017713" y="2106613"/>
            <a:ext cx="162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 err="1"/>
              <a:t>fotosynthese</a:t>
            </a:r>
            <a:endParaRPr lang="en-GB" dirty="0"/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1325563" y="3716338"/>
            <a:ext cx="52974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 err="1"/>
              <a:t>Radicale</a:t>
            </a:r>
            <a:r>
              <a:rPr lang="en-GB" sz="1600" dirty="0"/>
              <a:t> </a:t>
            </a:r>
            <a:r>
              <a:rPr lang="en-GB" sz="1600" dirty="0" err="1"/>
              <a:t>atmosfeerverandering</a:t>
            </a:r>
            <a:r>
              <a:rPr lang="en-GB" sz="1600" dirty="0"/>
              <a:t> </a:t>
            </a:r>
          </a:p>
          <a:p>
            <a:pPr eaLnBrk="1" hangingPunct="1"/>
            <a:r>
              <a:rPr lang="en-GB" sz="1600" dirty="0"/>
              <a:t>(</a:t>
            </a:r>
            <a:r>
              <a:rPr lang="en-GB" sz="1600" dirty="0" err="1"/>
              <a:t>atmosfeer</a:t>
            </a:r>
            <a:r>
              <a:rPr lang="en-GB" sz="1600" dirty="0"/>
              <a:t> O</a:t>
            </a:r>
            <a:r>
              <a:rPr lang="en-GB" sz="1600" baseline="-25000" dirty="0"/>
              <a:t>2</a:t>
            </a:r>
            <a:r>
              <a:rPr lang="en-GB" sz="1600" dirty="0"/>
              <a:t> </a:t>
            </a:r>
            <a:r>
              <a:rPr lang="en-GB" sz="1600" dirty="0" err="1"/>
              <a:t>rijk</a:t>
            </a:r>
            <a:r>
              <a:rPr lang="en-GB" sz="1600" dirty="0"/>
              <a:t> en CO</a:t>
            </a:r>
            <a:r>
              <a:rPr lang="en-GB" sz="1600" baseline="-25000" dirty="0"/>
              <a:t>2</a:t>
            </a:r>
            <a:r>
              <a:rPr lang="en-GB" sz="1600" dirty="0"/>
              <a:t> arm)</a:t>
            </a:r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790575" y="4870450"/>
            <a:ext cx="57594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 dirty="0" err="1">
                <a:latin typeface="Arial" pitchFamily="34" charset="0"/>
                <a:cs typeface="Arial" pitchFamily="34" charset="0"/>
              </a:rPr>
              <a:t>ééncellige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levensvormen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passen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zich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aan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(O</a:t>
            </a:r>
            <a:r>
              <a:rPr lang="en-GB" sz="1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consumenten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GB" sz="1600" dirty="0">
              <a:latin typeface="Arial" pitchFamily="34" charset="0"/>
              <a:cs typeface="Arial" pitchFamily="34" charset="0"/>
            </a:endParaRPr>
          </a:p>
          <a:p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Ozonlaag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ontstond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meercellige</a:t>
            </a:r>
            <a:r>
              <a:rPr lang="en-GB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organismen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51520" y="2106613"/>
            <a:ext cx="159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2,3 </a:t>
            </a:r>
            <a:r>
              <a:rPr lang="en-US" dirty="0" err="1" smtClean="0">
                <a:solidFill>
                  <a:srgbClr val="FF0000"/>
                </a:solidFill>
              </a:rPr>
              <a:t>miljard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jaar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148263" y="5499317"/>
            <a:ext cx="159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2,1 </a:t>
            </a:r>
            <a:r>
              <a:rPr lang="en-US" dirty="0" err="1" smtClean="0">
                <a:solidFill>
                  <a:srgbClr val="FF0000"/>
                </a:solidFill>
              </a:rPr>
              <a:t>miljard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jaar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ertsgeschiedenissite.nl/geschiedenis%20aarde/endosy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9251"/>
            <a:ext cx="9109478" cy="52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409978" y="332656"/>
            <a:ext cx="4358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Endosymbiose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theorie</a:t>
            </a:r>
            <a:endParaRPr lang="nl-NL" sz="3600" dirty="0">
              <a:solidFill>
                <a:srgbClr val="C0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187624" y="908720"/>
            <a:ext cx="711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Bacteriën</a:t>
            </a:r>
            <a:r>
              <a:rPr lang="en-US" dirty="0" smtClean="0"/>
              <a:t> </a:t>
            </a:r>
            <a:r>
              <a:rPr lang="en-US" dirty="0" err="1" smtClean="0"/>
              <a:t>gingen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en-US" dirty="0" smtClean="0"/>
              <a:t> en </a:t>
            </a:r>
            <a:r>
              <a:rPr lang="en-US" dirty="0" err="1" smtClean="0"/>
              <a:t>functioneerden</a:t>
            </a:r>
            <a:r>
              <a:rPr lang="en-US" dirty="0" smtClean="0"/>
              <a:t> </a:t>
            </a:r>
            <a:r>
              <a:rPr lang="en-US" dirty="0" err="1" smtClean="0"/>
              <a:t>daar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organel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85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9394" name="Picture 2" descr="http://www.natuurinformatie.nl/sites/nnm.dossiers/contents/i002642/03%20laat%20proterozoicum,%20ijsvorming%20op%20balt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2" y="0"/>
            <a:ext cx="9646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museumkennis.nl/sites/nnm.dossiers/contents/i002642/03%20laat%20proterozoicum,%20ediacara%20fauna,%20autral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4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07504" y="188640"/>
            <a:ext cx="2961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 err="1" smtClean="0">
                <a:solidFill>
                  <a:srgbClr val="C00000"/>
                </a:solidFill>
              </a:rPr>
              <a:t>Ediacara</a:t>
            </a:r>
            <a:r>
              <a:rPr lang="nl-NL" b="1" i="1" dirty="0" smtClean="0">
                <a:solidFill>
                  <a:srgbClr val="C00000"/>
                </a:solidFill>
              </a:rPr>
              <a:t>-fauna</a:t>
            </a:r>
          </a:p>
          <a:p>
            <a:r>
              <a:rPr lang="nl-NL" b="1" dirty="0" smtClean="0">
                <a:solidFill>
                  <a:srgbClr val="C00000"/>
                </a:solidFill>
              </a:rPr>
              <a:t>635-542 miljoen jaar geleden</a:t>
            </a:r>
            <a:endParaRPr lang="nl-N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http://www.xtimeline.com/__UserPic_Large/105949/evt1104070900004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00"/>
            <a:ext cx="9284093" cy="68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5536" y="395372"/>
            <a:ext cx="276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+/- 500 </a:t>
            </a:r>
            <a:r>
              <a:rPr lang="en-US" b="1" dirty="0" err="1" smtClean="0">
                <a:solidFill>
                  <a:srgbClr val="C00000"/>
                </a:solidFill>
              </a:rPr>
              <a:t>miljoen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jaar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gelden</a:t>
            </a:r>
            <a:endParaRPr lang="nl-N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1" name="Picture 1" descr="http://www.xtimeline.com/__UserPic_Large/105949/evt110407091900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3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95536" y="395372"/>
            <a:ext cx="276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+/- 500 </a:t>
            </a:r>
            <a:r>
              <a:rPr lang="en-US" b="1" dirty="0" err="1" smtClean="0">
                <a:solidFill>
                  <a:srgbClr val="C00000"/>
                </a:solidFill>
              </a:rPr>
              <a:t>miljoen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jaar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gelden</a:t>
            </a:r>
            <a:endParaRPr lang="nl-N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10137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0700"/>
          </a:xfrm>
          <a:noFill/>
        </p:spPr>
      </p:pic>
      <p:sp>
        <p:nvSpPr>
          <p:cNvPr id="101380" name="Text Box 5"/>
          <p:cNvSpPr txBox="1">
            <a:spLocks noChangeArrowheads="1"/>
          </p:cNvSpPr>
          <p:nvPr/>
        </p:nvSpPr>
        <p:spPr bwMode="auto">
          <a:xfrm>
            <a:off x="1619250" y="4508500"/>
            <a:ext cx="6911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3200" b="1"/>
              <a:t>13,7 miljard jaar geleden: Oerknal</a:t>
            </a:r>
          </a:p>
          <a:p>
            <a:pPr eaLnBrk="1" hangingPunct="1">
              <a:spcBef>
                <a:spcPct val="50000"/>
              </a:spcBef>
            </a:pPr>
            <a:r>
              <a:rPr lang="nl-NL" sz="3200" b="1"/>
              <a:t>(Big Bang-theorie)</a:t>
            </a:r>
          </a:p>
        </p:txBody>
      </p:sp>
    </p:spTree>
    <p:extLst>
      <p:ext uri="{BB962C8B-B14F-4D97-AF65-F5344CB8AC3E}">
        <p14:creationId xmlns:p14="http://schemas.microsoft.com/office/powerpoint/2010/main" val="4504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5" name="Picture 1" descr="http://www.xtimeline.com/__UserPic_Large/105949/evt110407091700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95536" y="395372"/>
            <a:ext cx="295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440 - 410 </a:t>
            </a:r>
            <a:r>
              <a:rPr lang="en-US" b="1" dirty="0" err="1" smtClean="0">
                <a:solidFill>
                  <a:srgbClr val="C00000"/>
                </a:solidFill>
              </a:rPr>
              <a:t>miljoen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jaar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gelden</a:t>
            </a:r>
            <a:endParaRPr lang="nl-N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http://www.daviddarling.info/images/Ordovici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4" y="1"/>
            <a:ext cx="918954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95536" y="395372"/>
            <a:ext cx="295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440 - 410 </a:t>
            </a:r>
            <a:r>
              <a:rPr lang="en-US" b="1" dirty="0" err="1" smtClean="0">
                <a:solidFill>
                  <a:srgbClr val="C00000"/>
                </a:solidFill>
              </a:rPr>
              <a:t>miljoen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jaar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gelden</a:t>
            </a:r>
            <a:endParaRPr lang="nl-N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http://www.corzakinteractive.com/earth-life-history/assets/scenes/414a_devoni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11560" y="6021288"/>
            <a:ext cx="3742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Devoon</a:t>
            </a:r>
            <a:r>
              <a:rPr lang="en-US" b="1" dirty="0" smtClean="0">
                <a:solidFill>
                  <a:srgbClr val="C00000"/>
                </a:solidFill>
              </a:rPr>
              <a:t> 410 - 360 </a:t>
            </a:r>
            <a:r>
              <a:rPr lang="en-US" b="1" dirty="0" err="1" smtClean="0">
                <a:solidFill>
                  <a:srgbClr val="C00000"/>
                </a:solidFill>
              </a:rPr>
              <a:t>miljoen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jaar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gelden</a:t>
            </a:r>
            <a:endParaRPr lang="nl-N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0418" name="Picture 2" descr="C:\Evolutie\33_30HorseshoeCra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"/>
            <a:ext cx="9439744" cy="685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547568" y="5949280"/>
            <a:ext cx="350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Degenkrab</a:t>
            </a:r>
            <a:r>
              <a:rPr lang="en-US" b="1" dirty="0" smtClean="0">
                <a:solidFill>
                  <a:srgbClr val="C00000"/>
                </a:solidFill>
              </a:rPr>
              <a:t> 360 </a:t>
            </a:r>
            <a:r>
              <a:rPr lang="en-US" b="1" dirty="0" err="1" smtClean="0">
                <a:solidFill>
                  <a:srgbClr val="C00000"/>
                </a:solidFill>
              </a:rPr>
              <a:t>miljoen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jaar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gelden</a:t>
            </a:r>
            <a:endParaRPr lang="nl-N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1" name="Picture 1" descr="http://www.xtimeline.com/__UserPic_Large/105949/evt110411083700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11" y="-171400"/>
            <a:ext cx="9465643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652120" y="476672"/>
            <a:ext cx="2997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360 – 290 </a:t>
            </a:r>
            <a:r>
              <a:rPr lang="en-US" b="1" dirty="0" err="1" smtClean="0">
                <a:solidFill>
                  <a:srgbClr val="C00000"/>
                </a:solidFill>
              </a:rPr>
              <a:t>miljoen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jaar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gelden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solidFill>
                  <a:srgbClr val="C00000"/>
                </a:solidFill>
              </a:rPr>
              <a:t>Insecten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solidFill>
                  <a:srgbClr val="C00000"/>
                </a:solidFill>
              </a:rPr>
              <a:t>Amfibie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solidFill>
                  <a:srgbClr val="C00000"/>
                </a:solidFill>
              </a:rPr>
              <a:t>Reptielen</a:t>
            </a:r>
            <a:endParaRPr lang="nl-N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t3.gstatic.com/images?q=tbn:ANd9GcRIVy2iqD2jhjiDslmv3OKVb-9kF8MrihvXpJglAIXwVnyIpVQ8wrgfdyeAi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460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652120" y="476672"/>
            <a:ext cx="2997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360 – 290 </a:t>
            </a:r>
            <a:r>
              <a:rPr lang="en-US" b="1" dirty="0" err="1" smtClean="0">
                <a:solidFill>
                  <a:srgbClr val="C00000"/>
                </a:solidFill>
              </a:rPr>
              <a:t>miljoen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jaar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gelden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solidFill>
                  <a:srgbClr val="C00000"/>
                </a:solidFill>
              </a:rPr>
              <a:t>Insecten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solidFill>
                  <a:srgbClr val="C00000"/>
                </a:solidFill>
              </a:rPr>
              <a:t>Amfibie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solidFill>
                  <a:srgbClr val="C00000"/>
                </a:solidFill>
              </a:rPr>
              <a:t>Reptielen</a:t>
            </a:r>
            <a:endParaRPr lang="nl-N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314" name="Picture 2" descr="http://www.rareresource.com/photos/dinosaur-gallery/Permian_Sc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13" y="-2154"/>
            <a:ext cx="5904656" cy="690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117376" y="332656"/>
            <a:ext cx="2997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360 – 290 </a:t>
            </a:r>
            <a:r>
              <a:rPr lang="en-US" b="1" dirty="0" err="1" smtClean="0">
                <a:solidFill>
                  <a:srgbClr val="C00000"/>
                </a:solidFill>
              </a:rPr>
              <a:t>miljoen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jaar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gelden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solidFill>
                  <a:srgbClr val="C00000"/>
                </a:solidFill>
              </a:rPr>
              <a:t>Insecten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solidFill>
                  <a:srgbClr val="C00000"/>
                </a:solidFill>
              </a:rPr>
              <a:t>Amfibie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solidFill>
                  <a:srgbClr val="C00000"/>
                </a:solidFill>
              </a:rPr>
              <a:t>Reptielen</a:t>
            </a:r>
            <a:endParaRPr lang="nl-N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289" name="Picture 1" descr="http://www.xtimeline.com/__UserPic_Large/105949/evt110411085300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" y="0"/>
            <a:ext cx="9377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868144" y="332656"/>
            <a:ext cx="2995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245 – 65 </a:t>
            </a:r>
            <a:r>
              <a:rPr lang="en-US" b="1" dirty="0" err="1" smtClean="0">
                <a:solidFill>
                  <a:schemeClr val="bg1"/>
                </a:solidFill>
              </a:rPr>
              <a:t>miljoen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jaar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geleden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200 </a:t>
            </a:r>
            <a:r>
              <a:rPr lang="en-US" b="1" dirty="0" err="1" smtClean="0">
                <a:solidFill>
                  <a:schemeClr val="bg1"/>
                </a:solidFill>
              </a:rPr>
              <a:t>miljoen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jaar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geleden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1e </a:t>
            </a:r>
            <a:r>
              <a:rPr lang="en-US" b="1" dirty="0" err="1" smtClean="0">
                <a:solidFill>
                  <a:schemeClr val="bg1"/>
                </a:solidFill>
              </a:rPr>
              <a:t>zoogdieren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337" name="Picture 1" descr="http://www.xtimeline.com/__UserPic_Large/105949/evt110411085500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868144" y="332656"/>
            <a:ext cx="299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245 – 65 </a:t>
            </a:r>
            <a:r>
              <a:rPr lang="en-US" b="1" dirty="0" err="1" smtClean="0">
                <a:solidFill>
                  <a:srgbClr val="C00000"/>
                </a:solidFill>
              </a:rPr>
              <a:t>miljoen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jaar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geleden</a:t>
            </a:r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7" descr="archeopteryx"/>
          <p:cNvPicPr>
            <a:picLocks noChangeAspect="1" noChangeArrowheads="1"/>
          </p:cNvPicPr>
          <p:nvPr/>
        </p:nvPicPr>
        <p:blipFill>
          <a:blip r:embed="rId3">
            <a:lum bright="60000" contrast="-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71450"/>
            <a:ext cx="9937750" cy="727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solidFill>
                  <a:schemeClr val="hlink"/>
                </a:solidFill>
              </a:rPr>
              <a:t>150 miljoen jaar: eerste vogels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755650" y="1492250"/>
            <a:ext cx="5340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nl-NL" sz="1800" b="1"/>
              <a:t>Archaeopteryx</a:t>
            </a:r>
          </a:p>
          <a:p>
            <a:r>
              <a:rPr lang="nl-NL" sz="1800"/>
              <a:t>Vogel: vleugels, veren, snavel, loopbeen</a:t>
            </a:r>
            <a:endParaRPr lang="en-GB" sz="1800"/>
          </a:p>
          <a:p>
            <a:r>
              <a:rPr lang="nl-NL" sz="1800"/>
              <a:t>Reptiel: schubben, tanden, lange staart, buikribben</a:t>
            </a:r>
          </a:p>
        </p:txBody>
      </p:sp>
      <p:pic>
        <p:nvPicPr>
          <p:cNvPr id="114693" name="Picture 5" descr="archeoptery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5940425" cy="434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4" name="Picture 6" descr="Archeopteryx_f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36838"/>
            <a:ext cx="3276600" cy="439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3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102403" name="Picture 4" descr="earth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4" name="Text Box 5"/>
          <p:cNvSpPr txBox="1">
            <a:spLocks noChangeArrowheads="1"/>
          </p:cNvSpPr>
          <p:nvPr/>
        </p:nvSpPr>
        <p:spPr bwMode="auto">
          <a:xfrm>
            <a:off x="684213" y="4941888"/>
            <a:ext cx="7921625" cy="1336675"/>
          </a:xfrm>
          <a:prstGeom prst="rect">
            <a:avLst/>
          </a:prstGeom>
          <a:solidFill>
            <a:srgbClr val="C0C0C0">
              <a:alpha val="69000"/>
            </a:srgbClr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Aarde = 4.6 miljard jaar oud</a:t>
            </a:r>
          </a:p>
          <a:p>
            <a:pPr eaLnBrk="1" hangingPunct="1">
              <a:buFontTx/>
              <a:buChar char="•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Aanvankelijk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grote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bal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van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gesmolten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gesteente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die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langzaam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afkoelde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→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vorming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aardkorst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Tx/>
              <a:buChar char="•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Vulkanisme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→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vorming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atmosfeer</a:t>
            </a:r>
            <a:endParaRPr lang="nl-N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Evolutie\34_29Archaeoptery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6552728" cy="628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5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1" descr="dinosaurus"/>
          <p:cNvPicPr>
            <a:picLocks noChangeAspect="1" noChangeArrowheads="1"/>
          </p:cNvPicPr>
          <p:nvPr/>
        </p:nvPicPr>
        <p:blipFill>
          <a:blip r:embed="rId3">
            <a:lum bright="5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4"/>
          <p:cNvSpPr>
            <a:spLocks noChangeArrowheads="1"/>
          </p:cNvSpPr>
          <p:nvPr/>
        </p:nvSpPr>
        <p:spPr bwMode="auto">
          <a:xfrm>
            <a:off x="323850" y="112713"/>
            <a:ext cx="37576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400" b="1">
                <a:solidFill>
                  <a:schemeClr val="hlink"/>
                </a:solidFill>
              </a:rPr>
              <a:t>Dinosauriërs</a:t>
            </a:r>
            <a:r>
              <a:rPr lang="en-GB" sz="4400">
                <a:solidFill>
                  <a:schemeClr val="hlink"/>
                </a:solidFill>
              </a:rPr>
              <a:t> </a:t>
            </a:r>
          </a:p>
          <a:p>
            <a:r>
              <a:rPr lang="en-GB" sz="1600" b="1"/>
              <a:t>245 miljoen jaar tot 65 miljoen jaar</a:t>
            </a:r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3933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/>
              <a:t>Uitsterven dinosauriërs komeetinslag?</a:t>
            </a:r>
          </a:p>
        </p:txBody>
      </p:sp>
      <p:pic>
        <p:nvPicPr>
          <p:cNvPr id="113669" name="Picture 6" descr="earth_impa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7" descr="din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341438"/>
            <a:ext cx="3705225" cy="463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1" name="Picture 8" descr="tritopsBg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084763"/>
            <a:ext cx="2484438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Picture 9" descr="ptero150120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1288"/>
            <a:ext cx="17891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3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362" name="Picture 2" descr="http://www.bertsgeschiedenissite.nl/geschiedenis%20aarde/inslag_meteori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5680"/>
            <a:ext cx="9611309" cy="686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4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6386" name="Picture 2" descr="http://www.bertsgeschiedenissite.nl/geschiedenis%20aarde/impact-yuca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1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7410" name="Picture 2" descr="http://www4.nau.edu/meteorite/Meteorite/Images/Chicxulu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707"/>
            <a:ext cx="9303865" cy="68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364088" y="4787860"/>
            <a:ext cx="209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160 km </a:t>
            </a:r>
            <a:r>
              <a:rPr lang="en-US" dirty="0" err="1" smtClean="0">
                <a:solidFill>
                  <a:schemeClr val="bg1"/>
                </a:solidFill>
              </a:rPr>
              <a:t>brede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krater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03427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103428" name="Picture 2" descr="26-00-Early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1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http://farm3.static.flickr.com/2713/4259308925_d990515d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53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2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26-00-EarlyLif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  <a14:imgEffect>
                      <a14:brightnessContrast bright="-52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fgeronde rechthoek 1"/>
          <p:cNvSpPr/>
          <p:nvPr/>
        </p:nvSpPr>
        <p:spPr>
          <a:xfrm>
            <a:off x="827584" y="404664"/>
            <a:ext cx="7632848" cy="2520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4451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899914" y="548382"/>
            <a:ext cx="8229600" cy="1296988"/>
          </a:xfrm>
          <a:noFill/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 dirty="0" err="1" smtClean="0"/>
              <a:t>Oeratmosfeer</a:t>
            </a:r>
            <a:r>
              <a:rPr lang="en-GB" sz="2000" dirty="0" smtClean="0"/>
              <a:t>: </a:t>
            </a:r>
            <a:r>
              <a:rPr lang="nl-BE" sz="2000" dirty="0" smtClean="0"/>
              <a:t>NH</a:t>
            </a:r>
            <a:r>
              <a:rPr lang="nl-BE" sz="1800" dirty="0" smtClean="0"/>
              <a:t>3</a:t>
            </a:r>
            <a:r>
              <a:rPr lang="nl-BE" sz="2000" dirty="0" smtClean="0"/>
              <a:t>, H</a:t>
            </a:r>
            <a:r>
              <a:rPr lang="nl-BE" sz="1800" dirty="0" smtClean="0"/>
              <a:t>2</a:t>
            </a:r>
            <a:r>
              <a:rPr lang="nl-BE" sz="2000" dirty="0" smtClean="0"/>
              <a:t>O , H</a:t>
            </a:r>
            <a:r>
              <a:rPr lang="nl-BE" sz="1800" dirty="0" smtClean="0"/>
              <a:t>2</a:t>
            </a:r>
            <a:r>
              <a:rPr lang="nl-BE" sz="2000" dirty="0" smtClean="0"/>
              <a:t>S en CH</a:t>
            </a:r>
            <a:r>
              <a:rPr lang="nl-BE" sz="1800" dirty="0" smtClean="0"/>
              <a:t>4</a:t>
            </a:r>
            <a:r>
              <a:rPr lang="nl-BE" sz="2000" dirty="0" smtClean="0"/>
              <a:t> (geen O</a:t>
            </a:r>
            <a:r>
              <a:rPr lang="nl-BE" sz="1800" dirty="0" smtClean="0"/>
              <a:t>2</a:t>
            </a:r>
            <a:r>
              <a:rPr lang="nl-BE" sz="2000" dirty="0" smtClean="0"/>
              <a:t>)</a:t>
            </a:r>
            <a:r>
              <a:rPr lang="en-GB" sz="2000" dirty="0" smtClean="0"/>
              <a:t> </a:t>
            </a:r>
          </a:p>
        </p:txBody>
      </p:sp>
      <p:sp>
        <p:nvSpPr>
          <p:cNvPr id="104452" name="Text Box 5"/>
          <p:cNvSpPr txBox="1">
            <a:spLocks noChangeArrowheads="1"/>
          </p:cNvSpPr>
          <p:nvPr/>
        </p:nvSpPr>
        <p:spPr bwMode="auto">
          <a:xfrm>
            <a:off x="899914" y="1053207"/>
            <a:ext cx="63829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 dirty="0" err="1">
                <a:latin typeface="+mj-lt"/>
              </a:rPr>
              <a:t>Oeroceanen</a:t>
            </a:r>
            <a:r>
              <a:rPr lang="en-GB" dirty="0">
                <a:latin typeface="+mj-lt"/>
              </a:rPr>
              <a:t>: </a:t>
            </a:r>
            <a:r>
              <a:rPr lang="nl-BE" dirty="0">
                <a:latin typeface="+mj-lt"/>
              </a:rPr>
              <a:t>opgeloste</a:t>
            </a:r>
            <a:r>
              <a:rPr lang="nl-BE" dirty="0"/>
              <a:t> </a:t>
            </a:r>
            <a:r>
              <a:rPr lang="nl-BE" dirty="0">
                <a:latin typeface="+mj-lt"/>
              </a:rPr>
              <a:t>metaalionen, fosfaten &amp; silicaten</a:t>
            </a:r>
            <a:r>
              <a:rPr lang="en-GB" dirty="0">
                <a:latin typeface="+mj-lt"/>
              </a:rPr>
              <a:t> </a:t>
            </a:r>
          </a:p>
        </p:txBody>
      </p:sp>
      <p:sp>
        <p:nvSpPr>
          <p:cNvPr id="104453" name="Text Box 6"/>
          <p:cNvSpPr txBox="1">
            <a:spLocks noChangeArrowheads="1"/>
          </p:cNvSpPr>
          <p:nvPr/>
        </p:nvSpPr>
        <p:spPr bwMode="auto">
          <a:xfrm>
            <a:off x="899914" y="1556445"/>
            <a:ext cx="7777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 dirty="0" err="1">
                <a:latin typeface="+mj-lt"/>
              </a:rPr>
              <a:t>Energie</a:t>
            </a:r>
            <a:r>
              <a:rPr lang="en-GB" dirty="0">
                <a:latin typeface="+mj-lt"/>
              </a:rPr>
              <a:t>: UV-</a:t>
            </a:r>
            <a:r>
              <a:rPr lang="en-GB" dirty="0" err="1">
                <a:latin typeface="+mj-lt"/>
              </a:rPr>
              <a:t>straling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elektrische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ontlading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bij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onweer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geothermische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warmte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bij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vulkaanuitbarsting</a:t>
            </a:r>
            <a:r>
              <a:rPr lang="en-GB" dirty="0">
                <a:latin typeface="+mj-lt"/>
              </a:rPr>
              <a:t> &amp; </a:t>
            </a:r>
            <a:r>
              <a:rPr lang="en-GB" dirty="0" err="1">
                <a:latin typeface="+mj-lt"/>
              </a:rPr>
              <a:t>radioactieve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straling</a:t>
            </a:r>
            <a:endParaRPr lang="en-GB" dirty="0">
              <a:latin typeface="+mj-lt"/>
            </a:endParaRPr>
          </a:p>
        </p:txBody>
      </p:sp>
      <p:sp>
        <p:nvSpPr>
          <p:cNvPr id="104454" name="Text Box 7"/>
          <p:cNvSpPr txBox="1">
            <a:spLocks noChangeArrowheads="1"/>
          </p:cNvSpPr>
          <p:nvPr/>
        </p:nvSpPr>
        <p:spPr bwMode="auto">
          <a:xfrm>
            <a:off x="899914" y="2421632"/>
            <a:ext cx="53108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 dirty="0" err="1">
                <a:latin typeface="+mj-lt"/>
              </a:rPr>
              <a:t>Anorganische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stoffen</a:t>
            </a:r>
            <a:r>
              <a:rPr lang="en-GB" b="1" dirty="0">
                <a:latin typeface="+mj-lt"/>
              </a:rPr>
              <a:t> </a:t>
            </a:r>
            <a:r>
              <a:rPr lang="en-US" b="1" dirty="0">
                <a:latin typeface="+mj-lt"/>
                <a:cs typeface="Times New Roman" pitchFamily="18" charset="0"/>
              </a:rPr>
              <a:t>→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organische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bouwstenen</a:t>
            </a:r>
            <a:endParaRPr lang="en-GB" b="1" dirty="0">
              <a:latin typeface="+mj-lt"/>
            </a:endParaRPr>
          </a:p>
        </p:txBody>
      </p:sp>
      <p:grpSp>
        <p:nvGrpSpPr>
          <p:cNvPr id="104455" name="Group 8"/>
          <p:cNvGrpSpPr>
            <a:grpSpLocks/>
          </p:cNvGrpSpPr>
          <p:nvPr/>
        </p:nvGrpSpPr>
        <p:grpSpPr bwMode="auto">
          <a:xfrm>
            <a:off x="3146484" y="3477642"/>
            <a:ext cx="2714851" cy="3191717"/>
            <a:chOff x="1329" y="1896"/>
            <a:chExt cx="1188" cy="1357"/>
          </a:xfrm>
        </p:grpSpPr>
        <p:pic>
          <p:nvPicPr>
            <p:cNvPr id="104457" name="Picture 9" descr="knol-mill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" y="2065"/>
              <a:ext cx="1188" cy="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59" name="Text Box 11"/>
            <p:cNvSpPr txBox="1">
              <a:spLocks noChangeArrowheads="1"/>
            </p:cNvSpPr>
            <p:nvPr/>
          </p:nvSpPr>
          <p:spPr bwMode="auto">
            <a:xfrm>
              <a:off x="1403" y="1896"/>
              <a:ext cx="103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600" b="1" dirty="0">
                  <a:latin typeface="Times New Roman" pitchFamily="18" charset="0"/>
                </a:rPr>
                <a:t>     </a:t>
              </a:r>
              <a:r>
                <a:rPr lang="en-GB" sz="1600" b="1" dirty="0" err="1">
                  <a:latin typeface="+mj-lt"/>
                </a:rPr>
                <a:t>Proef</a:t>
              </a:r>
              <a:r>
                <a:rPr lang="en-GB" sz="1600" b="1" dirty="0">
                  <a:latin typeface="+mj-lt"/>
                </a:rPr>
                <a:t> van Miller- 1953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3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26-10-MillerUreyExperim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60"/>
            <a:ext cx="6408712" cy="703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004048" y="6043905"/>
            <a:ext cx="2383729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 err="1"/>
              <a:t>Vorming</a:t>
            </a:r>
            <a:r>
              <a:rPr lang="en-GB" sz="1400" dirty="0"/>
              <a:t> van </a:t>
            </a:r>
            <a:r>
              <a:rPr lang="en-GB" sz="1400" dirty="0" err="1"/>
              <a:t>aminozuren</a:t>
            </a:r>
            <a:r>
              <a:rPr lang="en-GB" sz="1400" dirty="0"/>
              <a:t> &amp; </a:t>
            </a:r>
            <a:endParaRPr lang="en-GB" sz="1400" dirty="0" smtClean="0"/>
          </a:p>
          <a:p>
            <a:pPr eaLnBrk="1" hangingPunct="1"/>
            <a:r>
              <a:rPr lang="en-GB" sz="1400" dirty="0" err="1" smtClean="0"/>
              <a:t>nucleïnzuren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300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C:\Evolutie\800px-Stromatolites_in_Sharkb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49"/>
            <a:ext cx="9240940" cy="687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Evolutie\stromatolites_l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8720"/>
            <a:ext cx="3247669" cy="3221688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0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26-04a-BacterialM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33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3" descr="26-04b-BandsInMatS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14625"/>
            <a:ext cx="61722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5004048" y="534105"/>
            <a:ext cx="32004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C00000"/>
                </a:solidFill>
                <a:latin typeface="Arial Unicode MS" pitchFamily="34" charset="-128"/>
              </a:rPr>
              <a:t>Stromatolieten</a:t>
            </a:r>
            <a:r>
              <a:rPr lang="en-US" sz="2400" b="1" dirty="0" smtClean="0">
                <a:solidFill>
                  <a:srgbClr val="C00000"/>
                </a:solidFill>
                <a:latin typeface="Arial Unicode MS" pitchFamily="34" charset="-128"/>
              </a:rPr>
              <a:t>: </a:t>
            </a:r>
            <a:r>
              <a:rPr lang="en-US" dirty="0" err="1">
                <a:latin typeface="Arial Unicode MS" pitchFamily="34" charset="-128"/>
              </a:rPr>
              <a:t>versteende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oerbacterie-lagen</a:t>
            </a:r>
            <a:endParaRPr lang="en-US" dirty="0" smtClean="0">
              <a:latin typeface="Arial Unicode MS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Unicode MS" pitchFamily="34" charset="-128"/>
              </a:rPr>
              <a:t>3,5 </a:t>
            </a:r>
            <a:r>
              <a:rPr lang="en-US" dirty="0" err="1" smtClean="0">
                <a:latin typeface="Arial Unicode MS" pitchFamily="34" charset="-128"/>
              </a:rPr>
              <a:t>miljard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jaar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oud</a:t>
            </a:r>
            <a:endParaRPr lang="en-US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2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5108a44a1d833aacc1233247ec67bfede9737d"/>
  <p:tag name="GENSWF_OUTPUT_FILE_NAME" val="Ontstaan van de eerste levensvormen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352</Words>
  <Application>Microsoft Office PowerPoint</Application>
  <PresentationFormat>Diavoorstelling (4:3)</PresentationFormat>
  <Paragraphs>98</Paragraphs>
  <Slides>34</Slides>
  <Notes>34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Kantoorthema</vt:lpstr>
      <vt:lpstr>Ontstaan van de eerste levensvormen……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150 miljoen jaar: eerste vogels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Ontstaan van de eerste levensvormen……</dc:title>
  <dc:creator>Jarco</dc:creator>
  <cp:lastModifiedBy>Jarco</cp:lastModifiedBy>
  <cp:revision>28</cp:revision>
  <dcterms:created xsi:type="dcterms:W3CDTF">2011-10-09T18:12:08Z</dcterms:created>
  <dcterms:modified xsi:type="dcterms:W3CDTF">2012-12-24T19:02:41Z</dcterms:modified>
</cp:coreProperties>
</file>