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0"/>
  </p:notesMasterIdLst>
  <p:sldIdLst>
    <p:sldId id="440" r:id="rId2"/>
    <p:sldId id="441" r:id="rId3"/>
    <p:sldId id="442" r:id="rId4"/>
    <p:sldId id="443" r:id="rId5"/>
    <p:sldId id="284" r:id="rId6"/>
    <p:sldId id="350" r:id="rId7"/>
    <p:sldId id="398" r:id="rId8"/>
    <p:sldId id="396" r:id="rId9"/>
    <p:sldId id="293" r:id="rId10"/>
    <p:sldId id="431" r:id="rId11"/>
    <p:sldId id="393" r:id="rId12"/>
    <p:sldId id="394" r:id="rId13"/>
    <p:sldId id="395" r:id="rId14"/>
    <p:sldId id="401" r:id="rId15"/>
    <p:sldId id="404" r:id="rId16"/>
    <p:sldId id="403" r:id="rId17"/>
    <p:sldId id="405" r:id="rId18"/>
    <p:sldId id="397" r:id="rId19"/>
    <p:sldId id="276" r:id="rId20"/>
    <p:sldId id="406" r:id="rId21"/>
    <p:sldId id="407" r:id="rId22"/>
    <p:sldId id="436" r:id="rId23"/>
    <p:sldId id="277" r:id="rId24"/>
    <p:sldId id="408" r:id="rId25"/>
    <p:sldId id="409" r:id="rId26"/>
    <p:sldId id="410" r:id="rId27"/>
    <p:sldId id="411" r:id="rId28"/>
    <p:sldId id="359" r:id="rId29"/>
    <p:sldId id="419" r:id="rId30"/>
    <p:sldId id="418" r:id="rId31"/>
    <p:sldId id="387" r:id="rId32"/>
    <p:sldId id="390" r:id="rId33"/>
    <p:sldId id="389" r:id="rId34"/>
    <p:sldId id="388" r:id="rId35"/>
    <p:sldId id="422" r:id="rId36"/>
    <p:sldId id="421" r:id="rId37"/>
    <p:sldId id="424" r:id="rId38"/>
    <p:sldId id="310" r:id="rId39"/>
    <p:sldId id="311" r:id="rId40"/>
    <p:sldId id="312" r:id="rId41"/>
    <p:sldId id="386" r:id="rId42"/>
    <p:sldId id="432" r:id="rId43"/>
    <p:sldId id="425" r:id="rId44"/>
    <p:sldId id="428" r:id="rId45"/>
    <p:sldId id="427" r:id="rId46"/>
    <p:sldId id="426" r:id="rId47"/>
    <p:sldId id="280" r:id="rId48"/>
    <p:sldId id="360" r:id="rId49"/>
    <p:sldId id="361" r:id="rId50"/>
    <p:sldId id="362" r:id="rId51"/>
    <p:sldId id="433" r:id="rId52"/>
    <p:sldId id="391" r:id="rId53"/>
    <p:sldId id="355" r:id="rId54"/>
    <p:sldId id="392" r:id="rId55"/>
    <p:sldId id="370" r:id="rId56"/>
    <p:sldId id="364" r:id="rId57"/>
    <p:sldId id="367" r:id="rId58"/>
    <p:sldId id="365" r:id="rId59"/>
    <p:sldId id="357" r:id="rId60"/>
    <p:sldId id="368" r:id="rId61"/>
    <p:sldId id="371" r:id="rId62"/>
    <p:sldId id="369" r:id="rId63"/>
    <p:sldId id="375" r:id="rId64"/>
    <p:sldId id="374" r:id="rId65"/>
    <p:sldId id="377" r:id="rId66"/>
    <p:sldId id="378" r:id="rId67"/>
    <p:sldId id="379" r:id="rId68"/>
    <p:sldId id="338" r:id="rId69"/>
    <p:sldId id="336" r:id="rId70"/>
    <p:sldId id="439" r:id="rId71"/>
    <p:sldId id="340" r:id="rId72"/>
    <p:sldId id="381" r:id="rId73"/>
    <p:sldId id="385" r:id="rId74"/>
    <p:sldId id="384" r:id="rId75"/>
    <p:sldId id="383" r:id="rId76"/>
    <p:sldId id="382" r:id="rId77"/>
    <p:sldId id="438" r:id="rId78"/>
    <p:sldId id="399" r:id="rId79"/>
  </p:sldIdLst>
  <p:sldSz cx="9144000" cy="6858000" type="screen4x3"/>
  <p:notesSz cx="6858000" cy="9144000"/>
  <p:custDataLst>
    <p:tags r:id="rId81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6" autoAdjust="0"/>
    <p:restoredTop sz="94660"/>
  </p:normalViewPr>
  <p:slideViewPr>
    <p:cSldViewPr>
      <p:cViewPr varScale="1">
        <p:scale>
          <a:sx n="107" d="100"/>
          <a:sy n="107" d="100"/>
        </p:scale>
        <p:origin x="-11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B1C201-DB0C-4554-93AF-F67F77CFEA1F}" type="datetimeFigureOut">
              <a:rPr lang="nl-NL"/>
              <a:pPr>
                <a:defRPr/>
              </a:pPr>
              <a:t>10-2-2014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3B6B79B-5423-4269-A1D0-2E243898E08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74098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7785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0242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4038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9524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209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27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573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9491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3103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2138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141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6519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026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057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2949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3369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8554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5907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2718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67743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23524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6530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940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34510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9464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22614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34684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2167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D1304E9-B00A-452E-981F-2AB75F83094A}" type="slidenum">
              <a:rPr lang="en-US" sz="1200" smtClean="0"/>
              <a:pPr eaLnBrk="1" hangingPunct="1"/>
              <a:t>38</a:t>
            </a:fld>
            <a:endParaRPr lang="en-US" sz="1200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73E206D-640B-43EA-BAB7-5A5D9235722B}" type="slidenum">
              <a:rPr lang="en-US" sz="1200" smtClean="0"/>
              <a:pPr eaLnBrk="1" hangingPunct="1"/>
              <a:t>39</a:t>
            </a:fld>
            <a:endParaRPr lang="en-US" sz="1200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A9C3550-356C-450D-9B4D-7AB7A41C019F}" type="slidenum">
              <a:rPr lang="en-US" sz="1200" smtClean="0"/>
              <a:pPr eaLnBrk="1" hangingPunct="1"/>
              <a:t>40</a:t>
            </a:fld>
            <a:endParaRPr lang="en-US" sz="1200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4865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054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07038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1619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7638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18024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12079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20672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15098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57415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56376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9884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3674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9585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99144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90715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17378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70760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84242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22668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95135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39937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61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95607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62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9389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8378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63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25313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64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3267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65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62173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66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82042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67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35039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68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90242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69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683079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70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94272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71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35038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72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9594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71214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73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38173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74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25321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75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7955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76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41037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1FE77B2-B35F-428A-8D5C-7DD8628F9B92}" type="slidenum">
              <a:rPr lang="en-US" sz="1200" smtClean="0"/>
              <a:pPr eaLnBrk="1" hangingPunct="1"/>
              <a:t>77</a:t>
            </a:fld>
            <a:endParaRPr lang="en-US" sz="1200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78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9739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277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0617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7DBAB-104E-44CB-A395-8533EE249E0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8017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68289-41E4-45B6-BA57-A8E7B5032B5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2908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9EC24-7799-4D2D-A668-9B353AACBC9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3314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0E023-B40E-47F9-9749-C5806AC0799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114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7A7E4-4146-45DE-A1C4-FD90D51DACB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474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0CFE6-2D90-40EF-BDE6-44DA74B6F80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9283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1C8AD-35C7-4E79-AF49-18C0174DCDD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413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3D01E-04BD-4091-8EBF-5CB1EF022D6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047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46CEB-D1C4-4A42-B242-59961E17F09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1279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910E3-84F8-4BB7-902B-56D8904EEED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966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8373B-9B9D-40F7-9D1C-1044581696E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711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889183-1803-44E4-BDC4-1F73CB58235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://www.arkive.org/media/A4/A42D156D-E84A-46A5-9F18-D05C192187C4/Presentation.Large/photo.jpg" TargetMode="External"/><Relationship Id="rId7" Type="http://schemas.openxmlformats.org/officeDocument/2006/relationships/hyperlink" Target="http://www.arkive.org/media/B2/B2AFE4FC-5B31-451C-AE7E-464F89A0AEE9/Presentation.Large/photo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http://www.arkive.org/media/D1/D1B023E8-EAA6-4F50-ABE5-CFE2E45F30FA/Presentation.Large/photo.jpg" TargetMode="Externa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f/f0/Jean-baptiste_lamarck2.jpg" TargetMode="External"/><Relationship Id="rId3" Type="http://schemas.openxmlformats.org/officeDocument/2006/relationships/image" Target="../media/image11.jpeg"/><Relationship Id="rId7" Type="http://schemas.openxmlformats.org/officeDocument/2006/relationships/hyperlink" Target="http://nl.wikipedia.org/wiki/Lamarckism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l.wikipedia.org/wiki/1829" TargetMode="External"/><Relationship Id="rId5" Type="http://schemas.openxmlformats.org/officeDocument/2006/relationships/hyperlink" Target="http://nl.wikipedia.org/wiki/1744" TargetMode="External"/><Relationship Id="rId10" Type="http://schemas.openxmlformats.org/officeDocument/2006/relationships/image" Target="../media/image13.gif"/><Relationship Id="rId4" Type="http://schemas.openxmlformats.org/officeDocument/2006/relationships/hyperlink" Target="http://nl.wikipedia.org/wiki/Jean-Baptiste_de_Lamarck" TargetMode="External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1/Liger_couple.jpg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Evolutie\darwin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475" y="0"/>
            <a:ext cx="10763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-1260475" y="5301208"/>
            <a:ext cx="10763250" cy="110799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C00000"/>
                </a:solidFill>
              </a:rPr>
              <a:t>Evolutietheorie</a:t>
            </a:r>
            <a:endParaRPr lang="nl-NL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1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1536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15364" name="Picture 2" descr="C:\Evolutie\Galapagos_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9512" y="6309320"/>
            <a:ext cx="246734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Galapagos </a:t>
            </a:r>
            <a:r>
              <a:rPr lang="en-US" dirty="0" err="1" smtClean="0">
                <a:solidFill>
                  <a:srgbClr val="C00000"/>
                </a:solidFill>
              </a:rPr>
              <a:t>eilanden</a:t>
            </a:r>
            <a:endParaRPr lang="nl-N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1638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16388" name="Picture 2" descr="C:\Evolutie\islas-galapag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179512" y="6309320"/>
            <a:ext cx="246734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Galapagos </a:t>
            </a:r>
            <a:r>
              <a:rPr lang="en-US" dirty="0" err="1" smtClean="0">
                <a:solidFill>
                  <a:srgbClr val="C00000"/>
                </a:solidFill>
              </a:rPr>
              <a:t>eilanden</a:t>
            </a:r>
            <a:endParaRPr lang="nl-N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1741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17412" name="Picture 2" descr="C:\Evolutie\galapagos-600x4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3345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179512" y="6309320"/>
            <a:ext cx="246734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Galapagos </a:t>
            </a:r>
            <a:r>
              <a:rPr lang="en-US" dirty="0" err="1" smtClean="0">
                <a:solidFill>
                  <a:srgbClr val="C00000"/>
                </a:solidFill>
              </a:rPr>
              <a:t>eilanden</a:t>
            </a:r>
            <a:endParaRPr lang="nl-N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1843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18436" name="Picture 2" descr="C:\Evolutie\galapagos_is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22225"/>
            <a:ext cx="95773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179512" y="6309320"/>
            <a:ext cx="246734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Galapagos </a:t>
            </a:r>
            <a:r>
              <a:rPr lang="en-US" dirty="0" err="1" smtClean="0">
                <a:solidFill>
                  <a:srgbClr val="C00000"/>
                </a:solidFill>
              </a:rPr>
              <a:t>eilanden</a:t>
            </a:r>
            <a:endParaRPr lang="nl-N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1945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19460" name="Picture 2" descr="http://www.droomplekken.nl/uploads/thumbs/galapagos/thumb_Zeeleguanen-groep_800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0"/>
            <a:ext cx="1030605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kstvak 3"/>
          <p:cNvSpPr txBox="1">
            <a:spLocks noChangeArrowheads="1"/>
          </p:cNvSpPr>
          <p:nvPr/>
        </p:nvSpPr>
        <p:spPr bwMode="auto">
          <a:xfrm>
            <a:off x="250825" y="420688"/>
            <a:ext cx="159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C00000"/>
                </a:solidFill>
              </a:rPr>
              <a:t>Zeeleguaan</a:t>
            </a:r>
            <a:endParaRPr lang="nl-NL" b="1">
              <a:solidFill>
                <a:srgbClr val="C0000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79512" y="6309320"/>
            <a:ext cx="246734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Galapagos </a:t>
            </a:r>
            <a:r>
              <a:rPr lang="en-US" dirty="0" err="1" smtClean="0">
                <a:solidFill>
                  <a:srgbClr val="C00000"/>
                </a:solidFill>
              </a:rPr>
              <a:t>eilanden</a:t>
            </a:r>
            <a:endParaRPr lang="nl-N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2048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20484" name="Picture 2" descr="http://farm4.static.flickr.com/3200/3282462018_7e69e27e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-22225"/>
            <a:ext cx="10510838" cy="697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kstvak 3"/>
          <p:cNvSpPr txBox="1">
            <a:spLocks noChangeArrowheads="1"/>
          </p:cNvSpPr>
          <p:nvPr/>
        </p:nvSpPr>
        <p:spPr bwMode="auto">
          <a:xfrm>
            <a:off x="395288" y="511175"/>
            <a:ext cx="2422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C00000"/>
                </a:solidFill>
              </a:rPr>
              <a:t>Galapagospinguin</a:t>
            </a:r>
            <a:endParaRPr lang="nl-NL" b="1">
              <a:solidFill>
                <a:srgbClr val="C0000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79512" y="6309320"/>
            <a:ext cx="246734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Galapagos </a:t>
            </a:r>
            <a:r>
              <a:rPr lang="en-US" dirty="0" err="1" smtClean="0">
                <a:solidFill>
                  <a:srgbClr val="C00000"/>
                </a:solidFill>
              </a:rPr>
              <a:t>eilanden</a:t>
            </a:r>
            <a:endParaRPr lang="nl-N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2150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21508" name="Picture 2" descr="http://www.roofvogelsweststellingwerf.nl/images/5febr2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2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kstvak 3"/>
          <p:cNvSpPr txBox="1">
            <a:spLocks noChangeArrowheads="1"/>
          </p:cNvSpPr>
          <p:nvPr/>
        </p:nvSpPr>
        <p:spPr bwMode="auto">
          <a:xfrm>
            <a:off x="684213" y="476250"/>
            <a:ext cx="677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C00000"/>
                </a:solidFill>
              </a:rPr>
              <a:t>Galapagosbuizerd: enige echte roofdier op Galapagos</a:t>
            </a:r>
            <a:endParaRPr lang="nl-NL" b="1">
              <a:solidFill>
                <a:srgbClr val="C0000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79512" y="6309320"/>
            <a:ext cx="246734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Galapagos </a:t>
            </a:r>
            <a:r>
              <a:rPr lang="en-US" dirty="0" err="1" smtClean="0">
                <a:solidFill>
                  <a:srgbClr val="C00000"/>
                </a:solidFill>
              </a:rPr>
              <a:t>eilanden</a:t>
            </a:r>
            <a:endParaRPr lang="nl-N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ecuador-hl-galapagos%20eilanden"/>
          <p:cNvPicPr>
            <a:picLocks noChangeAspect="1" noChangeArrowheads="1"/>
          </p:cNvPicPr>
          <p:nvPr/>
        </p:nvPicPr>
        <p:blipFill>
          <a:blip r:embed="rId3">
            <a:lum bright="6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60238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tur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341438"/>
            <a:ext cx="49196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turtl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052513"/>
            <a:ext cx="29765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350838" y="471488"/>
            <a:ext cx="79930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nl-NL" sz="1600" dirty="0" smtClean="0"/>
              <a:t>Hij ontdekte dat op </a:t>
            </a:r>
            <a:r>
              <a:rPr lang="nl-NL" sz="1600" dirty="0"/>
              <a:t>ieder eiland van de groep een andere karakteristieke schildpadsoort afhankelijk van het aanwezige voedsel</a:t>
            </a: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438150" y="5856288"/>
            <a:ext cx="8372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600" dirty="0" err="1"/>
              <a:t>Besluit</a:t>
            </a:r>
            <a:r>
              <a:rPr lang="en-GB" sz="1600" dirty="0"/>
              <a:t> </a:t>
            </a:r>
            <a:r>
              <a:rPr lang="en-GB" sz="1600" dirty="0" smtClean="0"/>
              <a:t>-&gt; </a:t>
            </a:r>
            <a:r>
              <a:rPr lang="en-GB" sz="1600" dirty="0" err="1"/>
              <a:t>een</a:t>
            </a:r>
            <a:r>
              <a:rPr lang="en-GB" sz="1600" dirty="0"/>
              <a:t> of </a:t>
            </a:r>
            <a:r>
              <a:rPr lang="en-GB" sz="1600" dirty="0" err="1"/>
              <a:t>andere</a:t>
            </a:r>
            <a:r>
              <a:rPr lang="en-GB" sz="1600" dirty="0"/>
              <a:t> </a:t>
            </a:r>
            <a:r>
              <a:rPr lang="en-GB" sz="1600" dirty="0" err="1"/>
              <a:t>vorm</a:t>
            </a:r>
            <a:r>
              <a:rPr lang="en-GB" sz="1600" dirty="0"/>
              <a:t> van </a:t>
            </a:r>
            <a:r>
              <a:rPr lang="en-GB" sz="1600" dirty="0" err="1"/>
              <a:t>evolutie</a:t>
            </a:r>
            <a:r>
              <a:rPr lang="en-GB" sz="1600" dirty="0"/>
              <a:t>. </a:t>
            </a:r>
          </a:p>
          <a:p>
            <a:pPr eaLnBrk="1" hangingPunct="1"/>
            <a:r>
              <a:rPr lang="nl-NL" sz="1600" dirty="0"/>
              <a:t>Verklaring voor de drijvende kracht achter deze verandering ontbrak echter.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Evolutie\Darwi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1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C:\Evolutie\Origin_of_speci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052513"/>
            <a:ext cx="2160587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hthoek 3"/>
          <p:cNvSpPr>
            <a:spLocks noChangeArrowheads="1"/>
          </p:cNvSpPr>
          <p:nvPr/>
        </p:nvSpPr>
        <p:spPr bwMode="auto">
          <a:xfrm>
            <a:off x="395288" y="260350"/>
            <a:ext cx="3716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b="1">
                <a:solidFill>
                  <a:srgbClr val="C00000"/>
                </a:solidFill>
              </a:rPr>
              <a:t>1859 “The origin of species”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2" descr="ecuador-hl-galapagos%20eilanden"/>
          <p:cNvPicPr>
            <a:picLocks noChangeAspect="1" noChangeArrowheads="1"/>
          </p:cNvPicPr>
          <p:nvPr/>
        </p:nvPicPr>
        <p:blipFill>
          <a:blip r:embed="rId3">
            <a:lum bright="6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60238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nl-NL" b="1" smtClean="0">
                <a:solidFill>
                  <a:srgbClr val="C00000"/>
                </a:solidFill>
              </a:rPr>
              <a:t>Evolutie-</a:t>
            </a:r>
            <a:r>
              <a:rPr lang="nl-NL" b="1" u="sng" smtClean="0">
                <a:solidFill>
                  <a:srgbClr val="C00000"/>
                </a:solidFill>
              </a:rPr>
              <a:t>theorie</a:t>
            </a:r>
            <a:endParaRPr lang="nl-NL" b="1" smtClean="0">
              <a:solidFill>
                <a:srgbClr val="C000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19113" y="1484313"/>
            <a:ext cx="6542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- feiten die argumenten vormen vóór de theorie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06413" y="2205038"/>
            <a:ext cx="203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- gaat uit van: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252788" y="2251075"/>
            <a:ext cx="52149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1) Variatie in erfelijke eigenschappen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3252788" y="2827338"/>
            <a:ext cx="32146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2) Natuurlijke selectie 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252788" y="3403600"/>
            <a:ext cx="45497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3) Ontstaan van nieuwe soorten</a:t>
            </a:r>
          </a:p>
        </p:txBody>
      </p:sp>
      <p:pic>
        <p:nvPicPr>
          <p:cNvPr id="24585" name="Picture 10" descr="Darwin_as_monk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716338"/>
            <a:ext cx="2135188" cy="283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419475" y="5403850"/>
            <a:ext cx="5473700" cy="954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Een theorie </a:t>
            </a:r>
            <a:r>
              <a:rPr lang="nl-NL" sz="1400" i="1" dirty="0">
                <a:latin typeface="Arial" pitchFamily="34" charset="0"/>
                <a:cs typeface="Arial" pitchFamily="34" charset="0"/>
              </a:rPr>
              <a:t>= een geheel van denkbeelden, hypothesen en verklaringen die in onderlinge samenhang worden beschreven. In de wetenschap is een theorie een toetsbaar model ter verklaring van waarnemingen van de werkelijkheid.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utoUpdateAnimBg="0"/>
      <p:bldP spid="22532" grpId="0" autoUpdateAnimBg="0"/>
      <p:bldP spid="22533" grpId="0" autoUpdateAnimBg="0"/>
      <p:bldP spid="22534" grpId="0" autoUpdateAnimBg="0"/>
      <p:bldP spid="22535" grpId="0" autoUpdateAnimBg="0"/>
      <p:bldP spid="2253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6148" name="Picture 2" descr="http://www.justcurious.co.za/wp-content/uploads/2011/05/Bible_Gene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150" y="0"/>
            <a:ext cx="9802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81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2560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25604" name="Picture 2" descr="C:\Evolutie\23_01PopulationVari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8925" y="195263"/>
            <a:ext cx="8459788" cy="1016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800" b="1"/>
              <a:t>Evolutie-theorie gaat uit van:	</a:t>
            </a:r>
            <a:r>
              <a:rPr lang="nl-NL" sz="1800" b="1">
                <a:solidFill>
                  <a:schemeClr val="hlink"/>
                </a:solidFill>
              </a:rPr>
              <a:t>-</a:t>
            </a:r>
            <a:r>
              <a:rPr lang="nl-NL" b="1">
                <a:solidFill>
                  <a:schemeClr val="hlink"/>
                </a:solidFill>
              </a:rPr>
              <a:t>Variatie in erfelijke eigenschappen</a:t>
            </a:r>
          </a:p>
          <a:p>
            <a:pPr eaLnBrk="1" hangingPunct="1"/>
            <a:r>
              <a:rPr lang="nl-NL" b="1"/>
              <a:t>				-Natuurlijke selectie</a:t>
            </a:r>
          </a:p>
          <a:p>
            <a:pPr eaLnBrk="1" hangingPunct="1"/>
            <a:r>
              <a:rPr lang="nl-NL" b="1"/>
              <a:t>				-Ontstaan van nieuwe soorten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2662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26628" name="Picture 2" descr="C:\Evolutie\23_06HorseVari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8925" y="195263"/>
            <a:ext cx="8459788" cy="1016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800" b="1" dirty="0" err="1"/>
              <a:t>Evolutie-theorie</a:t>
            </a:r>
            <a:r>
              <a:rPr lang="nl-NL" sz="1800" b="1" dirty="0"/>
              <a:t> gaat uit van:	</a:t>
            </a:r>
            <a:r>
              <a:rPr lang="nl-NL" sz="1800" b="1" dirty="0">
                <a:solidFill>
                  <a:schemeClr val="hlink"/>
                </a:solidFill>
              </a:rPr>
              <a:t>-</a:t>
            </a:r>
            <a:r>
              <a:rPr lang="nl-NL" b="1" dirty="0">
                <a:solidFill>
                  <a:schemeClr val="hlink"/>
                </a:solidFill>
              </a:rPr>
              <a:t>Variatie in erfelijke eigenschappen</a:t>
            </a:r>
          </a:p>
          <a:p>
            <a:pPr eaLnBrk="1" hangingPunct="1"/>
            <a:r>
              <a:rPr lang="nl-NL" b="1" dirty="0"/>
              <a:t>				-Natuurlijke selectie</a:t>
            </a:r>
          </a:p>
          <a:p>
            <a:pPr eaLnBrk="1" hangingPunct="1"/>
            <a:r>
              <a:rPr lang="nl-NL" b="1" dirty="0"/>
              <a:t>				-Ontstaan van nieuwe soorten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est African giraffe skin pattern">
            <a:hlinkClick r:id="rId3" tooltip="West African giraffe skin pattern © Christophe Courteau / naturepl.com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5632"/>
            <a:ext cx="5102267" cy="33123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Thornicroft's giraffe skin pattern">
            <a:hlinkClick r:id="rId5" tooltip="Thornicroft's giraffe skin pattern © Steve Robinson / www.nhpa.co.uk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80972"/>
            <a:ext cx="4248472" cy="2824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Reticulated giraffe skin pattern">
            <a:hlinkClick r:id="rId7" tooltip="Reticulated giraffe skin pattern © Anup Shah / naturepl.com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67" y="4105009"/>
            <a:ext cx="4185750" cy="274435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8925" y="195263"/>
            <a:ext cx="8459788" cy="1016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800" b="1" dirty="0" err="1"/>
              <a:t>Evolutie-theorie</a:t>
            </a:r>
            <a:r>
              <a:rPr lang="nl-NL" sz="1800" b="1" dirty="0"/>
              <a:t> gaat uit van:	</a:t>
            </a:r>
            <a:r>
              <a:rPr lang="nl-NL" sz="1800" b="1" dirty="0">
                <a:solidFill>
                  <a:schemeClr val="hlink"/>
                </a:solidFill>
              </a:rPr>
              <a:t>-</a:t>
            </a:r>
            <a:r>
              <a:rPr lang="nl-NL" b="1" dirty="0">
                <a:solidFill>
                  <a:schemeClr val="hlink"/>
                </a:solidFill>
              </a:rPr>
              <a:t>Variatie in erfelijke eigenschappen</a:t>
            </a:r>
          </a:p>
          <a:p>
            <a:pPr eaLnBrk="1" hangingPunct="1"/>
            <a:r>
              <a:rPr lang="nl-NL" b="1" dirty="0"/>
              <a:t>				-Natuurlijke selectie</a:t>
            </a:r>
          </a:p>
          <a:p>
            <a:pPr eaLnBrk="1" hangingPunct="1"/>
            <a:r>
              <a:rPr lang="nl-NL" b="1" dirty="0"/>
              <a:t>				-Ontstaan van nieuwe soorten</a:t>
            </a:r>
          </a:p>
        </p:txBody>
      </p:sp>
    </p:spTree>
    <p:extLst>
      <p:ext uri="{BB962C8B-B14F-4D97-AF65-F5344CB8AC3E}">
        <p14:creationId xmlns:p14="http://schemas.microsoft.com/office/powerpoint/2010/main" val="173061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2" descr="dna"/>
          <p:cNvPicPr>
            <a:picLocks noChangeAspect="1" noChangeArrowheads="1"/>
          </p:cNvPicPr>
          <p:nvPr/>
        </p:nvPicPr>
        <p:blipFill>
          <a:blip r:embed="rId4">
            <a:lum bright="42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19200"/>
            <a:ext cx="9144000" cy="1143000"/>
          </a:xfrm>
        </p:spPr>
        <p:txBody>
          <a:bodyPr/>
          <a:lstStyle/>
          <a:p>
            <a:pPr eaLnBrk="1" hangingPunct="1"/>
            <a:r>
              <a:rPr lang="nl-NL" smtClean="0"/>
              <a:t>Variatie in erfelijke eigenschappen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819400" y="2209800"/>
            <a:ext cx="59293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3200"/>
              <a:t>Geslachtelijke voortplanting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916238" y="4433888"/>
            <a:ext cx="18303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3200"/>
              <a:t>Mutaties 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505200" y="2819400"/>
            <a:ext cx="53689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b="1"/>
              <a:t>Nieuwe paren/combinaties van bestaande genen/eigenschappen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635375" y="5013325"/>
            <a:ext cx="525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b="1"/>
              <a:t>Plotselinge verandering van erfelijk materiaal door veranderingen aan een gen (DNA)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88925" y="195263"/>
            <a:ext cx="8459788" cy="1016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800" b="1"/>
              <a:t>Evolutie-theorie gaat uit van:	</a:t>
            </a:r>
            <a:r>
              <a:rPr lang="nl-NL" sz="1800" b="1">
                <a:solidFill>
                  <a:schemeClr val="hlink"/>
                </a:solidFill>
              </a:rPr>
              <a:t>-</a:t>
            </a:r>
            <a:r>
              <a:rPr lang="nl-NL" b="1">
                <a:solidFill>
                  <a:schemeClr val="hlink"/>
                </a:solidFill>
              </a:rPr>
              <a:t>Variatie in erfelijke eigenschappen</a:t>
            </a:r>
          </a:p>
          <a:p>
            <a:pPr eaLnBrk="1" hangingPunct="1"/>
            <a:r>
              <a:rPr lang="nl-NL" b="1"/>
              <a:t>				-Natuurlijke selectie</a:t>
            </a:r>
          </a:p>
          <a:p>
            <a:pPr eaLnBrk="1" hangingPunct="1"/>
            <a:r>
              <a:rPr lang="nl-NL" b="1"/>
              <a:t>				-Ontstaan van nieuwe soorten</a:t>
            </a:r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2967038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2" name="Picture 10" descr="arb3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860800"/>
            <a:ext cx="1223963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rog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utoUpdateAnimBg="0"/>
      <p:bldP spid="23555" grpId="0" autoUpdateAnimBg="0"/>
      <p:bldP spid="23556" grpId="0" autoUpdateAnimBg="0"/>
      <p:bldP spid="23557" grpId="0" autoUpdateAnimBg="0"/>
      <p:bldP spid="2355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2" descr="http://upload.wikimedia.org/wikipedia/commons/2/2f/DNA_UV_muta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4313"/>
            <a:ext cx="6408738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8925" y="195263"/>
            <a:ext cx="8459788" cy="1016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800" b="1"/>
              <a:t>Evolutie-theorie gaat uit van:	</a:t>
            </a:r>
            <a:r>
              <a:rPr lang="nl-NL" sz="1800" b="1">
                <a:solidFill>
                  <a:schemeClr val="hlink"/>
                </a:solidFill>
              </a:rPr>
              <a:t>-</a:t>
            </a:r>
            <a:r>
              <a:rPr lang="nl-NL" b="1">
                <a:solidFill>
                  <a:schemeClr val="hlink"/>
                </a:solidFill>
              </a:rPr>
              <a:t>Variatie in erfelijke eigenschappen</a:t>
            </a:r>
          </a:p>
          <a:p>
            <a:pPr eaLnBrk="1" hangingPunct="1"/>
            <a:r>
              <a:rPr lang="nl-NL" b="1"/>
              <a:t>				-Natuurlijke selectie</a:t>
            </a:r>
          </a:p>
          <a:p>
            <a:pPr eaLnBrk="1" hangingPunct="1"/>
            <a:r>
              <a:rPr lang="nl-NL" b="1"/>
              <a:t>				-Ontstaan van nieuwe soorten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2969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29700" name="Picture 2" descr="http://www.dumpaday.com/wp-content/uploads/2010/10/albino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582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3072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30724" name="Picture 2" descr="http://www.dumpaday.com/wp-content/uploads/2010/10/albino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2225"/>
            <a:ext cx="9269983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31747" name="Picture 4" descr="http://www.dumpaday.com/wp-content/uploads/2010/10/albino-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5811838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http://www.dumpaday.com/wp-content/uploads/2010/10/albino-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-674688"/>
            <a:ext cx="3379787" cy="467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 descr="http://www.dumpaday.com/wp-content/uploads/2010/10/albino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3316288"/>
            <a:ext cx="3373437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 descr="http://www.dumpaday.com/wp-content/uploads/2010/10/albino-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1838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megades.nl/upload/1080240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2781300"/>
            <a:ext cx="60769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kstvak 1"/>
          <p:cNvSpPr txBox="1">
            <a:spLocks noChangeArrowheads="1"/>
          </p:cNvSpPr>
          <p:nvPr/>
        </p:nvSpPr>
        <p:spPr bwMode="auto">
          <a:xfrm>
            <a:off x="1412875" y="1477963"/>
            <a:ext cx="584358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Binnen 7 maanden </a:t>
            </a:r>
            <a:r>
              <a:rPr lang="en-US" b="1">
                <a:solidFill>
                  <a:srgbClr val="C00000"/>
                </a:solidFill>
              </a:rPr>
              <a:t>1 paar kakkerlakken</a:t>
            </a:r>
            <a:r>
              <a:rPr lang="en-US"/>
              <a:t>: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164.000.000.000 nakomelingen kunnen krijgen….</a:t>
            </a:r>
            <a:endParaRPr lang="nl-NL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88925" y="195263"/>
            <a:ext cx="8459788" cy="1016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800" b="1"/>
              <a:t>Evolutie-theorie gaat uit van:	-</a:t>
            </a:r>
            <a:r>
              <a:rPr lang="nl-NL" b="1"/>
              <a:t>Variatie in erfelijke eigenschappen</a:t>
            </a:r>
          </a:p>
          <a:p>
            <a:pPr eaLnBrk="1" hangingPunct="1"/>
            <a:r>
              <a:rPr lang="nl-NL" b="1"/>
              <a:t>				</a:t>
            </a:r>
            <a:r>
              <a:rPr lang="nl-NL" b="1">
                <a:solidFill>
                  <a:schemeClr val="hlink"/>
                </a:solidFill>
              </a:rPr>
              <a:t>-Natuurlijke selectie</a:t>
            </a:r>
          </a:p>
          <a:p>
            <a:pPr eaLnBrk="1" hangingPunct="1"/>
            <a:r>
              <a:rPr lang="nl-NL" b="1"/>
              <a:t>				-Ontstaan van nieuwe soorten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urbanpestmanagement.com.au/images/pests/Cockroach/germans/GermanCockroach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5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7172" name="Picture 2" descr="C:\Evolutie\slang_app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0"/>
            <a:ext cx="7416800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visj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827987"/>
            <a:ext cx="1940148" cy="281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rton1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31" y="3861048"/>
            <a:ext cx="1807955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321408" y="220578"/>
            <a:ext cx="1874328" cy="40011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Creationisme</a:t>
            </a:r>
            <a:endParaRPr lang="nl-N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kstvak 1"/>
          <p:cNvSpPr txBox="1">
            <a:spLocks noChangeArrowheads="1"/>
          </p:cNvSpPr>
          <p:nvPr/>
        </p:nvSpPr>
        <p:spPr bwMode="auto">
          <a:xfrm>
            <a:off x="1547813" y="1412875"/>
            <a:ext cx="62664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C00000"/>
                </a:solidFill>
              </a:rPr>
              <a:t>1 </a:t>
            </a:r>
            <a:r>
              <a:rPr lang="en-US" b="1" dirty="0" err="1">
                <a:solidFill>
                  <a:srgbClr val="C00000"/>
                </a:solidFill>
              </a:rPr>
              <a:t>muizenkoppel</a:t>
            </a:r>
            <a:r>
              <a:rPr lang="en-US" b="1" dirty="0">
                <a:solidFill>
                  <a:srgbClr val="C00000"/>
                </a:solidFill>
              </a:rPr>
              <a:t>: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smtClean="0"/>
              <a:t>- 6x </a:t>
            </a:r>
            <a:r>
              <a:rPr lang="en-US" dirty="0"/>
              <a:t>per </a:t>
            </a:r>
            <a:r>
              <a:rPr lang="en-US" dirty="0" err="1"/>
              <a:t>jaar</a:t>
            </a:r>
            <a:r>
              <a:rPr lang="en-US" dirty="0"/>
              <a:t> nest van </a:t>
            </a:r>
            <a:r>
              <a:rPr lang="en-US" dirty="0" err="1"/>
              <a:t>ongeveer</a:t>
            </a:r>
            <a:r>
              <a:rPr lang="en-US" dirty="0"/>
              <a:t> 6 </a:t>
            </a:r>
            <a:r>
              <a:rPr lang="en-US" dirty="0" err="1"/>
              <a:t>jongen</a:t>
            </a:r>
            <a:endParaRPr lang="en-US" dirty="0"/>
          </a:p>
          <a:p>
            <a:pPr eaLnBrk="1" hangingPunct="1"/>
            <a:r>
              <a:rPr lang="en-US" dirty="0" smtClean="0"/>
              <a:t>- </a:t>
            </a:r>
            <a:r>
              <a:rPr lang="en-US" dirty="0" err="1" smtClean="0"/>
              <a:t>Muis</a:t>
            </a:r>
            <a:r>
              <a:rPr lang="en-US" dirty="0" smtClean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6 </a:t>
            </a:r>
            <a:r>
              <a:rPr lang="en-US" dirty="0" err="1"/>
              <a:t>weken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jongen</a:t>
            </a:r>
            <a:r>
              <a:rPr lang="en-US" dirty="0"/>
              <a:t> </a:t>
            </a:r>
            <a:r>
              <a:rPr lang="en-US" dirty="0" err="1"/>
              <a:t>voortbrengen</a:t>
            </a:r>
            <a:endParaRPr lang="nl-NL" dirty="0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88925" y="195263"/>
            <a:ext cx="8459788" cy="1016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800" b="1"/>
              <a:t>Evolutie-theorie gaat uit van:	-</a:t>
            </a:r>
            <a:r>
              <a:rPr lang="nl-NL" b="1"/>
              <a:t>Variatie in erfelijke eigenschappen</a:t>
            </a:r>
          </a:p>
          <a:p>
            <a:pPr eaLnBrk="1" hangingPunct="1"/>
            <a:r>
              <a:rPr lang="nl-NL" b="1"/>
              <a:t>				</a:t>
            </a:r>
            <a:r>
              <a:rPr lang="nl-NL" b="1">
                <a:solidFill>
                  <a:schemeClr val="hlink"/>
                </a:solidFill>
              </a:rPr>
              <a:t>-Natuurlijke selectie</a:t>
            </a:r>
          </a:p>
          <a:p>
            <a:pPr eaLnBrk="1" hangingPunct="1"/>
            <a:r>
              <a:rPr lang="nl-NL" b="1"/>
              <a:t>				-Ontstaan van nieuwe soorten</a:t>
            </a:r>
          </a:p>
        </p:txBody>
      </p:sp>
      <p:pic>
        <p:nvPicPr>
          <p:cNvPr id="39940" name="Picture 2" descr="http://www.sciencephoto.com/image/385878/large/Z9180477-House_Mouse_with_Young-SP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924175"/>
            <a:ext cx="5703888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8507412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03250"/>
            <a:ext cx="849630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96975"/>
            <a:ext cx="893603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908050"/>
            <a:ext cx="918845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23-05-BottleneckEffect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6713"/>
            <a:ext cx="8915400" cy="62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1" descr="125046333_7123c38e73"/>
          <p:cNvPicPr>
            <a:picLocks noChangeAspect="1" noChangeArrowheads="1"/>
          </p:cNvPicPr>
          <p:nvPr/>
        </p:nvPicPr>
        <p:blipFill>
          <a:blip r:embed="rId3">
            <a:lum bright="54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066800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Natuurlijke selectie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33400" y="1981200"/>
            <a:ext cx="82867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2400" dirty="0"/>
              <a:t>Individuen die het </a:t>
            </a:r>
            <a:r>
              <a:rPr lang="nl-NL" sz="2400" b="1" dirty="0"/>
              <a:t>beste aangepast</a:t>
            </a:r>
            <a:r>
              <a:rPr lang="nl-NL" sz="2400" dirty="0"/>
              <a:t> zijn aan het milieu hebben grootste overlevingskans. Organismen produceren </a:t>
            </a:r>
            <a:r>
              <a:rPr lang="nl-NL" sz="2400" b="1" dirty="0"/>
              <a:t>teveel </a:t>
            </a:r>
            <a:r>
              <a:rPr lang="nl-NL" sz="2400" b="1" dirty="0" smtClean="0"/>
              <a:t>nakomelingen</a:t>
            </a:r>
          </a:p>
          <a:p>
            <a:pPr eaLnBrk="1" hangingPunct="1"/>
            <a:r>
              <a:rPr lang="en-US" sz="2400" dirty="0" smtClean="0"/>
              <a:t>(</a:t>
            </a:r>
            <a:r>
              <a:rPr lang="en-US" sz="2400" dirty="0" err="1" smtClean="0"/>
              <a:t>populaties</a:t>
            </a:r>
            <a:r>
              <a:rPr lang="en-US" sz="2400" dirty="0" smtClean="0"/>
              <a:t> </a:t>
            </a:r>
            <a:r>
              <a:rPr lang="en-US" sz="2400" dirty="0" err="1" smtClean="0"/>
              <a:t>blijven</a:t>
            </a:r>
            <a:r>
              <a:rPr lang="en-US" sz="2400" dirty="0" smtClean="0"/>
              <a:t> min of </a:t>
            </a:r>
            <a:r>
              <a:rPr lang="en-US" sz="2400" dirty="0" err="1" smtClean="0"/>
              <a:t>meer</a:t>
            </a:r>
            <a:r>
              <a:rPr lang="en-US" sz="2400" dirty="0" smtClean="0"/>
              <a:t> </a:t>
            </a:r>
            <a:r>
              <a:rPr lang="en-US" sz="2400" dirty="0" err="1" smtClean="0"/>
              <a:t>gelijk</a:t>
            </a:r>
            <a:r>
              <a:rPr lang="en-US" sz="2400" dirty="0" smtClean="0"/>
              <a:t> in </a:t>
            </a:r>
            <a:r>
              <a:rPr lang="en-US" sz="2400" dirty="0" err="1" smtClean="0"/>
              <a:t>grootte</a:t>
            </a:r>
            <a:r>
              <a:rPr lang="en-US" sz="2400" dirty="0" smtClean="0"/>
              <a:t>)</a:t>
            </a:r>
            <a:endParaRPr lang="nl-NL" sz="2400" dirty="0"/>
          </a:p>
          <a:p>
            <a:pPr eaLnBrk="1" hangingPunct="1"/>
            <a:endParaRPr lang="nl-NL" sz="2400" b="1" dirty="0"/>
          </a:p>
          <a:p>
            <a:pPr eaLnBrk="1" hangingPunct="1"/>
            <a:r>
              <a:rPr lang="nl-NL" sz="2400" b="1" dirty="0"/>
              <a:t>= Survival of the </a:t>
            </a:r>
            <a:r>
              <a:rPr lang="nl-NL" sz="2400" b="1" dirty="0" err="1"/>
              <a:t>fittest</a:t>
            </a:r>
            <a:endParaRPr lang="nl-NL" sz="2400" b="1" dirty="0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11560" y="4253220"/>
            <a:ext cx="6721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2400" dirty="0"/>
              <a:t>Gunstige genen → veel overlevende én zich voortplantende nakomelingen.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288925" y="195263"/>
            <a:ext cx="8459788" cy="1016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800" b="1"/>
              <a:t>Evolutie-theorie gaat uit van:	-</a:t>
            </a:r>
            <a:r>
              <a:rPr lang="nl-NL" b="1"/>
              <a:t>Variatie in erfelijke eigenschappen</a:t>
            </a:r>
          </a:p>
          <a:p>
            <a:pPr eaLnBrk="1" hangingPunct="1"/>
            <a:r>
              <a:rPr lang="nl-NL" b="1"/>
              <a:t>				</a:t>
            </a:r>
            <a:r>
              <a:rPr lang="nl-NL" b="1">
                <a:solidFill>
                  <a:schemeClr val="hlink"/>
                </a:solidFill>
              </a:rPr>
              <a:t>-Natuurlijke selectie</a:t>
            </a:r>
          </a:p>
          <a:p>
            <a:pPr eaLnBrk="1" hangingPunct="1"/>
            <a:r>
              <a:rPr lang="nl-NL" b="1"/>
              <a:t>				-Ontstaan van nieuwe soorten</a:t>
            </a:r>
          </a:p>
        </p:txBody>
      </p:sp>
      <p:pic>
        <p:nvPicPr>
          <p:cNvPr id="46087" name="Picture 3" descr="C:\Evolutie\3190729810_fbf59025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208588"/>
            <a:ext cx="2293937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5" descr="C:\Evolutie\SuperStock_1370-5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5208588"/>
            <a:ext cx="2312988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6" descr="C:\Evolutie\survival_of_fittest_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208588"/>
            <a:ext cx="20478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4" descr="C:\Evolutie\survival_of_fittest_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5214938"/>
            <a:ext cx="206692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utoUpdateAnimBg="0"/>
      <p:bldP spid="24579" grpId="0" autoUpdateAnimBg="0"/>
      <p:bldP spid="24580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20663"/>
            <a:ext cx="496411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Tekstvak 1"/>
          <p:cNvSpPr txBox="1">
            <a:spLocks noChangeArrowheads="1"/>
          </p:cNvSpPr>
          <p:nvPr/>
        </p:nvSpPr>
        <p:spPr bwMode="auto">
          <a:xfrm>
            <a:off x="1042988" y="5661025"/>
            <a:ext cx="6824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C00000"/>
                </a:solidFill>
              </a:rPr>
              <a:t>Survival of the fittest:</a:t>
            </a:r>
          </a:p>
          <a:p>
            <a:pPr eaLnBrk="1" hangingPunct="1"/>
            <a:r>
              <a:rPr lang="en-US"/>
              <a:t>Best aangepast is degene die meeste nakomelingen krijgt!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"/>
          <a:stretch>
            <a:fillRect/>
          </a:stretch>
        </p:blipFill>
        <p:spPr bwMode="auto">
          <a:xfrm>
            <a:off x="-1720850" y="-674688"/>
            <a:ext cx="11045825" cy="75326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"/>
          <a:stretch>
            <a:fillRect/>
          </a:stretch>
        </p:blipFill>
        <p:spPr bwMode="auto">
          <a:xfrm>
            <a:off x="-757238" y="-458788"/>
            <a:ext cx="11753851" cy="79200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0706" name="Picture 2" descr="http://www.crystalinks.com/intelligentde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8" y="0"/>
            <a:ext cx="5861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164620_962_1171453694953-flag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157192"/>
            <a:ext cx="1822450" cy="143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92756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3573016"/>
            <a:ext cx="1822450" cy="143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oog-ton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88840"/>
            <a:ext cx="1822450" cy="143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900196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4962"/>
            <a:ext cx="1822451" cy="143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95536" y="319457"/>
            <a:ext cx="2291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Intelligent design</a:t>
            </a:r>
            <a:endParaRPr lang="nl-N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4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"/>
          <a:stretch>
            <a:fillRect/>
          </a:stretch>
        </p:blipFill>
        <p:spPr bwMode="auto">
          <a:xfrm>
            <a:off x="-468313" y="-242888"/>
            <a:ext cx="11218863" cy="75596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5120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65088"/>
            <a:ext cx="8642350" cy="660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5222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52228" name="Picture 2" descr="C:\Evolutie\Galapagos_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925" y="195263"/>
            <a:ext cx="8459788" cy="1016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800" b="1"/>
              <a:t>Evolutie-theorie gaat uit van:	-</a:t>
            </a:r>
            <a:r>
              <a:rPr lang="nl-NL" b="1"/>
              <a:t>Variatie in erfelijke eigenschappen</a:t>
            </a:r>
          </a:p>
          <a:p>
            <a:pPr eaLnBrk="1" hangingPunct="1"/>
            <a:r>
              <a:rPr lang="nl-NL" b="1"/>
              <a:t>				-Natuurlijke selectie</a:t>
            </a:r>
          </a:p>
          <a:p>
            <a:pPr eaLnBrk="1" hangingPunct="1"/>
            <a:r>
              <a:rPr lang="nl-NL" b="1"/>
              <a:t>				</a:t>
            </a:r>
            <a:r>
              <a:rPr lang="nl-NL" b="1">
                <a:solidFill>
                  <a:schemeClr val="hlink"/>
                </a:solidFill>
              </a:rPr>
              <a:t>-Ontstaan van nieuwe soorten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5325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53252" name="Picture 2" descr="C:\Evolutie\1_1264011056_darwin-finch-on-cact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45825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Finch Circ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23749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kstvak 5"/>
          <p:cNvSpPr txBox="1">
            <a:spLocks noChangeArrowheads="1"/>
          </p:cNvSpPr>
          <p:nvPr/>
        </p:nvSpPr>
        <p:spPr bwMode="auto">
          <a:xfrm>
            <a:off x="955675" y="1023938"/>
            <a:ext cx="822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C00000"/>
                </a:solidFill>
              </a:rPr>
              <a:t>Darwin</a:t>
            </a:r>
          </a:p>
          <a:p>
            <a:pPr algn="ctr" eaLnBrk="1" hangingPunct="1"/>
            <a:r>
              <a:rPr lang="en-US" sz="1600">
                <a:solidFill>
                  <a:srgbClr val="C00000"/>
                </a:solidFill>
              </a:rPr>
              <a:t>vink</a:t>
            </a:r>
            <a:endParaRPr lang="nl-NL" sz="16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5427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54276" name="Picture 2" descr="C:\Evolutie\Galapagos%203-2-04%20Espanola%20Gardner%20Bay%20Darwin%20Fin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25" y="-381000"/>
            <a:ext cx="1015365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Finch Circ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23749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kstvak 5"/>
          <p:cNvSpPr txBox="1">
            <a:spLocks noChangeArrowheads="1"/>
          </p:cNvSpPr>
          <p:nvPr/>
        </p:nvSpPr>
        <p:spPr bwMode="auto">
          <a:xfrm>
            <a:off x="955675" y="1023938"/>
            <a:ext cx="822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C00000"/>
                </a:solidFill>
              </a:rPr>
              <a:t>Darwin</a:t>
            </a:r>
          </a:p>
          <a:p>
            <a:pPr algn="ctr" eaLnBrk="1" hangingPunct="1"/>
            <a:r>
              <a:rPr lang="en-US" sz="1600">
                <a:solidFill>
                  <a:srgbClr val="C00000"/>
                </a:solidFill>
              </a:rPr>
              <a:t>vink</a:t>
            </a:r>
            <a:endParaRPr lang="nl-NL" sz="16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5529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55300" name="Picture 2" descr="C:\Evolutie\2011-08_Panamoto_Galapagos_Darwins-Finch_5541257387_b7b109c9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9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Finch Circ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23749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kstvak 7"/>
          <p:cNvSpPr txBox="1">
            <a:spLocks noChangeArrowheads="1"/>
          </p:cNvSpPr>
          <p:nvPr/>
        </p:nvSpPr>
        <p:spPr bwMode="auto">
          <a:xfrm>
            <a:off x="955675" y="1023938"/>
            <a:ext cx="822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C00000"/>
                </a:solidFill>
              </a:rPr>
              <a:t>Darwin</a:t>
            </a:r>
          </a:p>
          <a:p>
            <a:pPr algn="ctr" eaLnBrk="1" hangingPunct="1"/>
            <a:r>
              <a:rPr lang="en-US" sz="1600">
                <a:solidFill>
                  <a:srgbClr val="C00000"/>
                </a:solidFill>
              </a:rPr>
              <a:t>vink</a:t>
            </a:r>
            <a:endParaRPr lang="nl-NL" sz="16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5632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56324" name="Picture 2" descr="C:\Evolutie\darwin-fin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677400" cy="709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Finch Circ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23749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kstvak 3"/>
          <p:cNvSpPr txBox="1">
            <a:spLocks noChangeArrowheads="1"/>
          </p:cNvSpPr>
          <p:nvPr/>
        </p:nvSpPr>
        <p:spPr bwMode="auto">
          <a:xfrm>
            <a:off x="955675" y="1023938"/>
            <a:ext cx="822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C00000"/>
                </a:solidFill>
              </a:rPr>
              <a:t>Darwin</a:t>
            </a:r>
          </a:p>
          <a:p>
            <a:pPr algn="ctr" eaLnBrk="1" hangingPunct="1"/>
            <a:r>
              <a:rPr lang="en-US" sz="1600">
                <a:solidFill>
                  <a:srgbClr val="C00000"/>
                </a:solidFill>
              </a:rPr>
              <a:t>vink</a:t>
            </a:r>
            <a:endParaRPr lang="nl-NL" sz="16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1" descr="060714-evolution_big"/>
          <p:cNvPicPr>
            <a:picLocks noChangeAspect="1" noChangeArrowheads="1"/>
          </p:cNvPicPr>
          <p:nvPr/>
        </p:nvPicPr>
        <p:blipFill>
          <a:blip r:embed="rId4">
            <a:lum bright="24000" contras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777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685800"/>
          </a:xfrm>
        </p:spPr>
        <p:txBody>
          <a:bodyPr/>
          <a:lstStyle/>
          <a:p>
            <a:pPr eaLnBrk="1" hangingPunct="1"/>
            <a:r>
              <a:rPr lang="nl-NL" b="1" smtClean="0">
                <a:solidFill>
                  <a:schemeClr val="accent2"/>
                </a:solidFill>
              </a:rPr>
              <a:t>Darwinvinken</a:t>
            </a:r>
            <a:r>
              <a:rPr lang="nl-NL" smtClean="0"/>
              <a:t> 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41325" y="1066800"/>
            <a:ext cx="8702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b="1"/>
              <a:t>Een bekend voorbeeld van het ontstaan van nieuwe soorten zijn de darwinvinken op de Galapagoseilanden.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68313" y="1916113"/>
            <a:ext cx="3444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800"/>
              <a:t>Eens allen afkomstig van het vaste land van Z-Amerika.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68313" y="2636838"/>
            <a:ext cx="37496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800"/>
              <a:t>Snavels aangepast aan het beschikbare voedsel van het eiland waarop ze leven.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4572000" y="1916113"/>
            <a:ext cx="37338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800"/>
              <a:t>Doordat de vinken van de verschillende eilanden zich niet meer onderling voortplanten ontstaan uit de verschillende populaties verschillende soorten.</a:t>
            </a:r>
          </a:p>
        </p:txBody>
      </p:sp>
      <p:pic>
        <p:nvPicPr>
          <p:cNvPr id="26637" name="Picture 13" descr="Nature_finch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716338"/>
            <a:ext cx="5832475" cy="298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r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  <p:bldP spid="26628" grpId="0" autoUpdateAnimBg="0"/>
      <p:bldP spid="26629" grpId="0" autoUpdateAnimBg="0"/>
      <p:bldP spid="26630" grpId="0" autoUpdateAnimBg="0"/>
      <p:bldP spid="26631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58371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938"/>
            <a:ext cx="87153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341438"/>
            <a:ext cx="8440737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65088"/>
            <a:ext cx="221615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kstvak 1"/>
          <p:cNvSpPr txBox="1">
            <a:spLocks noChangeArrowheads="1"/>
          </p:cNvSpPr>
          <p:nvPr/>
        </p:nvSpPr>
        <p:spPr bwMode="auto">
          <a:xfrm>
            <a:off x="395288" y="374650"/>
            <a:ext cx="3201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C00000"/>
                </a:solidFill>
              </a:rPr>
              <a:t>Soortvorming: 1) Isolatie</a:t>
            </a:r>
            <a:endParaRPr lang="nl-NL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gira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836613"/>
            <a:ext cx="25717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90805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>
                <a:solidFill>
                  <a:schemeClr val="hlink"/>
                </a:solidFill>
              </a:rPr>
              <a:t>Lamarck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36449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000" dirty="0" smtClean="0">
                <a:hlinkClick r:id="rId4" tooltip="Jean-Baptiste de Lamarck"/>
              </a:rPr>
              <a:t>Jean-Baptiste de </a:t>
            </a:r>
            <a:r>
              <a:rPr lang="nl-NL" sz="2000" dirty="0" err="1" smtClean="0">
                <a:hlinkClick r:id="rId4" tooltip="Jean-Baptiste de Lamarck"/>
              </a:rPr>
              <a:t>Lamarck</a:t>
            </a:r>
            <a:r>
              <a:rPr lang="nl-NL" sz="2000" dirty="0" smtClean="0"/>
              <a:t> (</a:t>
            </a:r>
            <a:r>
              <a:rPr lang="nl-NL" sz="2000" dirty="0" smtClean="0">
                <a:hlinkClick r:id="rId5" tooltip="1744"/>
              </a:rPr>
              <a:t>1744</a:t>
            </a:r>
            <a:r>
              <a:rPr lang="nl-NL" sz="2000" dirty="0" smtClean="0"/>
              <a:t>-</a:t>
            </a:r>
            <a:r>
              <a:rPr lang="nl-NL" sz="2000" dirty="0" smtClean="0">
                <a:hlinkClick r:id="rId6" tooltip="1829"/>
              </a:rPr>
              <a:t>1829</a:t>
            </a:r>
            <a:r>
              <a:rPr lang="nl-NL" sz="2000" dirty="0" smtClean="0"/>
              <a:t>) was één van de eersten die een wetenschappelijke hypothese opstelde over biologische evolutie. Zijn opvatting over de </a:t>
            </a:r>
            <a:r>
              <a:rPr lang="nl-NL" sz="2000" i="1" dirty="0" smtClean="0"/>
              <a:t>overerving van verworven eigenschappen</a:t>
            </a:r>
            <a:r>
              <a:rPr lang="nl-NL" sz="2000" dirty="0" smtClean="0"/>
              <a:t> is bekend geworden onder de noemer </a:t>
            </a:r>
            <a:r>
              <a:rPr lang="nl-NL" sz="2000" dirty="0" err="1" smtClean="0">
                <a:solidFill>
                  <a:srgbClr val="C00000"/>
                </a:solidFill>
                <a:hlinkClick r:id="rId7" tooltip="Lamarckisme"/>
              </a:rPr>
              <a:t>Lamarckisme</a:t>
            </a:r>
            <a:r>
              <a:rPr lang="nl-NL" sz="2000" dirty="0" smtClean="0">
                <a:solidFill>
                  <a:srgbClr val="C00000"/>
                </a:solidFill>
              </a:rPr>
              <a:t>. </a:t>
            </a:r>
            <a:r>
              <a:rPr lang="nl-NL" sz="2000" dirty="0" smtClean="0"/>
              <a:t>Deze opvattingen hebben echter nooit algemene aanvaarding gekregen binnen de wetenschap.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sz="2000" dirty="0" smtClean="0"/>
          </a:p>
          <a:p>
            <a:pPr eaLnBrk="1" hangingPunct="1">
              <a:buFontTx/>
              <a:buNone/>
            </a:pPr>
            <a:r>
              <a:rPr lang="nl-NL" sz="2000" dirty="0" smtClean="0">
                <a:sym typeface="Wingdings" pitchFamily="2" charset="2"/>
              </a:rPr>
              <a:t></a:t>
            </a:r>
            <a:r>
              <a:rPr lang="nl-NL" sz="2000" dirty="0" smtClean="0"/>
              <a:t> oudste jaarlagen </a:t>
            </a:r>
            <a:r>
              <a:rPr lang="nl-NL" sz="2000" dirty="0" err="1" smtClean="0"/>
              <a:t>ongewervelden</a:t>
            </a:r>
            <a:r>
              <a:rPr lang="nl-NL" sz="2000" dirty="0" smtClean="0"/>
              <a:t>, pas later gewervelden</a:t>
            </a:r>
            <a:endParaRPr lang="nl-NL" sz="2000" dirty="0" smtClean="0">
              <a:sym typeface="Wingdings" pitchFamily="2" charset="2"/>
            </a:endParaRPr>
          </a:p>
          <a:p>
            <a:pPr eaLnBrk="1" hangingPunct="1">
              <a:buFontTx/>
              <a:buNone/>
            </a:pPr>
            <a:r>
              <a:rPr lang="nl-NL" sz="2000" dirty="0" smtClean="0">
                <a:sym typeface="Wingdings" pitchFamily="2" charset="2"/>
              </a:rPr>
              <a:t></a:t>
            </a:r>
            <a:r>
              <a:rPr lang="nl-NL" sz="2000" dirty="0" smtClean="0"/>
              <a:t> soorten langzaam veranderen </a:t>
            </a:r>
            <a:r>
              <a:rPr lang="nl-NL" sz="2000" dirty="0" smtClean="0">
                <a:sym typeface="Wingdings" pitchFamily="2" charset="2"/>
              </a:rPr>
              <a:t></a:t>
            </a:r>
            <a:r>
              <a:rPr lang="nl-NL" sz="2000" dirty="0" smtClean="0"/>
              <a:t> nieuwe ontstaan</a:t>
            </a:r>
          </a:p>
        </p:txBody>
      </p:sp>
      <p:pic>
        <p:nvPicPr>
          <p:cNvPr id="10245" name="Picture 5" descr="Afbeelding:Jean-baptiste lamarck2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32385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giraffen1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149725"/>
            <a:ext cx="1439862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149350"/>
            <a:ext cx="86248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175"/>
            <a:ext cx="200183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kstvak 3"/>
          <p:cNvSpPr txBox="1">
            <a:spLocks noChangeArrowheads="1"/>
          </p:cNvSpPr>
          <p:nvPr/>
        </p:nvSpPr>
        <p:spPr bwMode="auto">
          <a:xfrm>
            <a:off x="395288" y="374650"/>
            <a:ext cx="6402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C00000"/>
                </a:solidFill>
              </a:rPr>
              <a:t>Soortvorming: 2) Aanpassing aan omstandigheden</a:t>
            </a:r>
            <a:endParaRPr lang="nl-NL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kstvak 1"/>
          <p:cNvSpPr txBox="1">
            <a:spLocks noChangeArrowheads="1"/>
          </p:cNvSpPr>
          <p:nvPr/>
        </p:nvSpPr>
        <p:spPr bwMode="auto">
          <a:xfrm>
            <a:off x="444500" y="5013325"/>
            <a:ext cx="4057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C00000"/>
                </a:solidFill>
              </a:rPr>
              <a:t>3) Ontstaan van nieuwe soorten</a:t>
            </a:r>
            <a:endParaRPr lang="nl-NL" b="1">
              <a:solidFill>
                <a:srgbClr val="C00000"/>
              </a:solidFill>
            </a:endParaRPr>
          </a:p>
        </p:txBody>
      </p:sp>
      <p:pic>
        <p:nvPicPr>
          <p:cNvPr id="61443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722813"/>
            <a:ext cx="2230437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55600" y="333375"/>
            <a:ext cx="8459788" cy="1016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800" b="1"/>
              <a:t>Evolutie-theorie gaat uit van:	-</a:t>
            </a:r>
            <a:r>
              <a:rPr lang="nl-NL" b="1"/>
              <a:t>Variatie in erfelijke eigenschappen</a:t>
            </a:r>
          </a:p>
          <a:p>
            <a:pPr eaLnBrk="1" hangingPunct="1"/>
            <a:r>
              <a:rPr lang="nl-NL" b="1"/>
              <a:t>				-Natuurlijke selectie</a:t>
            </a:r>
          </a:p>
          <a:p>
            <a:pPr eaLnBrk="1" hangingPunct="1"/>
            <a:r>
              <a:rPr lang="nl-NL" b="1"/>
              <a:t>				</a:t>
            </a:r>
            <a:r>
              <a:rPr lang="nl-NL" b="1">
                <a:solidFill>
                  <a:schemeClr val="hlink"/>
                </a:solidFill>
              </a:rPr>
              <a:t>-Ontstaan van nieuwe soorten</a:t>
            </a:r>
          </a:p>
        </p:txBody>
      </p:sp>
      <p:pic>
        <p:nvPicPr>
          <p:cNvPr id="61445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3157538"/>
            <a:ext cx="223361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kstvak 5"/>
          <p:cNvSpPr txBox="1">
            <a:spLocks noChangeArrowheads="1"/>
          </p:cNvSpPr>
          <p:nvPr/>
        </p:nvSpPr>
        <p:spPr bwMode="auto">
          <a:xfrm>
            <a:off x="468313" y="3544888"/>
            <a:ext cx="456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C00000"/>
                </a:solidFill>
              </a:rPr>
              <a:t>2) Aanpassing aan omstandigheden</a:t>
            </a:r>
            <a:endParaRPr lang="nl-NL" b="1">
              <a:solidFill>
                <a:srgbClr val="C00000"/>
              </a:solidFill>
            </a:endParaRPr>
          </a:p>
        </p:txBody>
      </p:sp>
      <p:pic>
        <p:nvPicPr>
          <p:cNvPr id="61447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1606550"/>
            <a:ext cx="221615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kstvak 7"/>
          <p:cNvSpPr txBox="1">
            <a:spLocks noChangeArrowheads="1"/>
          </p:cNvSpPr>
          <p:nvPr/>
        </p:nvSpPr>
        <p:spPr bwMode="auto">
          <a:xfrm>
            <a:off x="468313" y="1916113"/>
            <a:ext cx="1363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C00000"/>
                </a:solidFill>
              </a:rPr>
              <a:t>1) Isolatie</a:t>
            </a:r>
            <a:endParaRPr lang="nl-NL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6337300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ChangeArrowheads="1"/>
          </p:cNvSpPr>
          <p:nvPr/>
        </p:nvSpPr>
        <p:spPr bwMode="auto">
          <a:xfrm>
            <a:off x="395288" y="459552"/>
            <a:ext cx="27751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Geografische </a:t>
            </a:r>
            <a:r>
              <a:rPr lang="nl-NL" b="1" dirty="0" smtClean="0">
                <a:solidFill>
                  <a:srgbClr val="C00000"/>
                </a:solidFill>
              </a:rPr>
              <a:t>isolatie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63491" name="Picture 6" descr="americansparr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44675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7"/>
          <p:cNvSpPr txBox="1">
            <a:spLocks noChangeArrowheads="1"/>
          </p:cNvSpPr>
          <p:nvPr/>
        </p:nvSpPr>
        <p:spPr bwMode="auto">
          <a:xfrm>
            <a:off x="1331913" y="4676775"/>
            <a:ext cx="1963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600" i="1"/>
              <a:t>Amerikaanse huismus</a:t>
            </a:r>
          </a:p>
        </p:txBody>
      </p:sp>
      <p:pic>
        <p:nvPicPr>
          <p:cNvPr id="63493" name="Picture 8" descr="europesehuis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771650"/>
            <a:ext cx="3311525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5776913" y="4603750"/>
            <a:ext cx="1670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600" i="1"/>
              <a:t>Europese huismus</a:t>
            </a:r>
          </a:p>
        </p:txBody>
      </p:sp>
      <p:pic>
        <p:nvPicPr>
          <p:cNvPr id="63495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142875"/>
            <a:ext cx="1947862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ChangeArrowheads="1"/>
          </p:cNvSpPr>
          <p:nvPr/>
        </p:nvSpPr>
        <p:spPr bwMode="auto">
          <a:xfrm>
            <a:off x="196584" y="410339"/>
            <a:ext cx="26484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nl-NL" b="1" dirty="0">
                <a:solidFill>
                  <a:srgbClr val="C00000"/>
                </a:solidFill>
              </a:rPr>
              <a:t>Ecologische isolatie</a:t>
            </a:r>
          </a:p>
        </p:txBody>
      </p:sp>
      <p:pic>
        <p:nvPicPr>
          <p:cNvPr id="64515" name="Picture 7" descr="Koolmeesbod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052513"/>
            <a:ext cx="315436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8"/>
          <p:cNvSpPr txBox="1">
            <a:spLocks noChangeArrowheads="1"/>
          </p:cNvSpPr>
          <p:nvPr/>
        </p:nvSpPr>
        <p:spPr bwMode="auto">
          <a:xfrm>
            <a:off x="3383979" y="1989138"/>
            <a:ext cx="5724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600" dirty="0" err="1"/>
              <a:t>Koolmees</a:t>
            </a:r>
            <a:r>
              <a:rPr lang="en-GB" sz="1600" dirty="0"/>
              <a:t> </a:t>
            </a:r>
            <a:r>
              <a:rPr lang="en-GB" sz="1600" dirty="0" err="1"/>
              <a:t>zoekt</a:t>
            </a:r>
            <a:r>
              <a:rPr lang="en-GB" sz="1600" dirty="0"/>
              <a:t> </a:t>
            </a:r>
            <a:r>
              <a:rPr lang="en-GB" sz="1600" dirty="0" err="1"/>
              <a:t>insecten</a:t>
            </a:r>
            <a:r>
              <a:rPr lang="en-GB" sz="1600" dirty="0"/>
              <a:t> op de </a:t>
            </a:r>
            <a:r>
              <a:rPr lang="en-GB" sz="1600" dirty="0" err="1"/>
              <a:t>bodem</a:t>
            </a:r>
            <a:r>
              <a:rPr lang="en-GB" sz="1600" dirty="0"/>
              <a:t> en in de </a:t>
            </a:r>
            <a:r>
              <a:rPr lang="en-GB" sz="1600" dirty="0" err="1"/>
              <a:t>kruin</a:t>
            </a:r>
            <a:r>
              <a:rPr lang="en-GB" sz="1600" dirty="0"/>
              <a:t> van </a:t>
            </a:r>
            <a:r>
              <a:rPr lang="en-GB" sz="1600" dirty="0" err="1"/>
              <a:t>een</a:t>
            </a:r>
            <a:r>
              <a:rPr lang="en-GB" sz="1600" dirty="0"/>
              <a:t> boom</a:t>
            </a:r>
          </a:p>
        </p:txBody>
      </p:sp>
      <p:pic>
        <p:nvPicPr>
          <p:cNvPr id="64517" name="Picture 9" descr="pimpelme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85" y="3590925"/>
            <a:ext cx="3151454" cy="236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Rectangle 10"/>
          <p:cNvSpPr>
            <a:spLocks noChangeArrowheads="1"/>
          </p:cNvSpPr>
          <p:nvPr/>
        </p:nvSpPr>
        <p:spPr bwMode="auto">
          <a:xfrm>
            <a:off x="3348038" y="4373563"/>
            <a:ext cx="4930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nl-NL" sz="1600"/>
              <a:t>Pimpelmees zoekt insecten op de uiteinden van de takken</a:t>
            </a:r>
            <a:r>
              <a:rPr lang="en-GB" sz="1600"/>
              <a:t> </a:t>
            </a:r>
          </a:p>
        </p:txBody>
      </p:sp>
      <p:sp>
        <p:nvSpPr>
          <p:cNvPr id="64519" name="Text Box 11"/>
          <p:cNvSpPr txBox="1">
            <a:spLocks noChangeArrowheads="1"/>
          </p:cNvSpPr>
          <p:nvPr/>
        </p:nvSpPr>
        <p:spPr bwMode="auto">
          <a:xfrm>
            <a:off x="3779838" y="5589588"/>
            <a:ext cx="4394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/>
              <a:t>Voedingscultuur verandert het paringsgedrag!</a:t>
            </a:r>
          </a:p>
        </p:txBody>
      </p:sp>
      <p:pic>
        <p:nvPicPr>
          <p:cNvPr id="64520" name="Afbeelding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142875"/>
            <a:ext cx="1947862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4450"/>
            <a:ext cx="6553200" cy="65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8913"/>
            <a:ext cx="6408737" cy="650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27276"/>
            <a:ext cx="60420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142875"/>
            <a:ext cx="1947862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http://upload.wikimedia.org/wikipedia/commons/f/fa/Chorthippus_brunneus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25476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5" name="Picture 7" descr="http://www.naturefg.com/images/c-animals/chorthippus-biguttul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193" y="1325476"/>
            <a:ext cx="317496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5288" y="459581"/>
            <a:ext cx="21066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C00000"/>
                </a:solidFill>
              </a:rPr>
              <a:t>Gedragsisolatie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341233" y="3701740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Ratelaar</a:t>
            </a:r>
            <a:endParaRPr lang="nl-NL" sz="1400" dirty="0"/>
          </a:p>
        </p:txBody>
      </p:sp>
      <p:sp>
        <p:nvSpPr>
          <p:cNvPr id="8" name="Tekstvak 7"/>
          <p:cNvSpPr txBox="1"/>
          <p:nvPr/>
        </p:nvSpPr>
        <p:spPr>
          <a:xfrm>
            <a:off x="5377991" y="3698550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Bruine</a:t>
            </a:r>
            <a:r>
              <a:rPr lang="en-US" sz="1400" dirty="0" smtClean="0"/>
              <a:t> </a:t>
            </a:r>
            <a:r>
              <a:rPr lang="en-US" sz="1400" dirty="0" err="1" smtClean="0"/>
              <a:t>sprinkhaan</a:t>
            </a:r>
            <a:endParaRPr lang="nl-N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5888"/>
            <a:ext cx="6624637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539750" y="549275"/>
            <a:ext cx="21788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C00000"/>
                </a:solidFill>
              </a:rPr>
              <a:t>Seizoensisolatie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7065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197894"/>
            <a:ext cx="39243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43919"/>
            <a:ext cx="3598862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1" name="Text Box 12"/>
          <p:cNvSpPr txBox="1">
            <a:spLocks noChangeArrowheads="1"/>
          </p:cNvSpPr>
          <p:nvPr/>
        </p:nvSpPr>
        <p:spPr bwMode="auto">
          <a:xfrm>
            <a:off x="468313" y="1339850"/>
            <a:ext cx="8964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600" dirty="0"/>
              <a:t>Verschillende voortplantingsperiode kan populaties isoleren en verschillende soorten doen ontstaan</a:t>
            </a:r>
            <a:r>
              <a:rPr lang="en-GB" sz="1600" dirty="0"/>
              <a:t> </a:t>
            </a:r>
          </a:p>
        </p:txBody>
      </p:sp>
      <p:sp>
        <p:nvSpPr>
          <p:cNvPr id="70662" name="Text Box 13"/>
          <p:cNvSpPr txBox="1">
            <a:spLocks noChangeArrowheads="1"/>
          </p:cNvSpPr>
          <p:nvPr/>
        </p:nvSpPr>
        <p:spPr bwMode="auto">
          <a:xfrm>
            <a:off x="1140619" y="5366544"/>
            <a:ext cx="225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dirty="0" err="1"/>
              <a:t>Bruine</a:t>
            </a:r>
            <a:r>
              <a:rPr lang="en-GB" dirty="0"/>
              <a:t> </a:t>
            </a:r>
            <a:r>
              <a:rPr lang="en-GB" dirty="0" err="1"/>
              <a:t>kikker</a:t>
            </a:r>
            <a:r>
              <a:rPr lang="en-GB" dirty="0"/>
              <a:t> – </a:t>
            </a:r>
            <a:r>
              <a:rPr lang="en-GB" dirty="0" err="1"/>
              <a:t>maart</a:t>
            </a:r>
            <a:r>
              <a:rPr lang="en-GB" dirty="0"/>
              <a:t> </a:t>
            </a:r>
          </a:p>
        </p:txBody>
      </p:sp>
      <p:sp>
        <p:nvSpPr>
          <p:cNvPr id="70663" name="Text Box 14"/>
          <p:cNvSpPr txBox="1">
            <a:spLocks noChangeArrowheads="1"/>
          </p:cNvSpPr>
          <p:nvPr/>
        </p:nvSpPr>
        <p:spPr bwMode="auto">
          <a:xfrm>
            <a:off x="5765738" y="4647406"/>
            <a:ext cx="212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/>
              <a:t>Groene kikker – mei </a:t>
            </a:r>
          </a:p>
        </p:txBody>
      </p:sp>
      <p:pic>
        <p:nvPicPr>
          <p:cNvPr id="70664" name="Afbeelding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142875"/>
            <a:ext cx="1947862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giraffe_la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05" y="692026"/>
            <a:ext cx="6340990" cy="453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73094" y="5567572"/>
            <a:ext cx="838725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nl-NL" sz="1600" dirty="0" err="1" smtClean="0"/>
              <a:t>Lamarck</a:t>
            </a:r>
            <a:r>
              <a:rPr lang="nl-NL" sz="1600" dirty="0" smtClean="0"/>
              <a:t> beweerde: Doordat een giraffe zijn nek steeds verder uitrekt om bij de blaadjes te kunnen, wordt de nek van zijn nageslacht ook langer…..</a:t>
            </a:r>
          </a:p>
          <a:p>
            <a:pPr algn="just"/>
            <a:r>
              <a:rPr lang="en-US" sz="1600" dirty="0" err="1" smtClean="0"/>
              <a:t>Tegenwoordig</a:t>
            </a:r>
            <a:r>
              <a:rPr lang="en-US" sz="1600" dirty="0" smtClean="0"/>
              <a:t> </a:t>
            </a:r>
            <a:r>
              <a:rPr lang="en-US" sz="1600" dirty="0" err="1" smtClean="0"/>
              <a:t>weten</a:t>
            </a:r>
            <a:r>
              <a:rPr lang="en-US" sz="1600" dirty="0" smtClean="0"/>
              <a:t> we </a:t>
            </a:r>
            <a:r>
              <a:rPr lang="en-US" sz="1600" dirty="0" err="1" smtClean="0"/>
              <a:t>dat</a:t>
            </a:r>
            <a:r>
              <a:rPr lang="en-US" sz="1600" dirty="0" smtClean="0"/>
              <a:t> </a:t>
            </a:r>
            <a:r>
              <a:rPr lang="en-US" sz="1600" dirty="0" err="1" smtClean="0"/>
              <a:t>dit</a:t>
            </a:r>
            <a:r>
              <a:rPr lang="en-US" sz="1600" dirty="0" smtClean="0"/>
              <a:t> </a:t>
            </a:r>
            <a:r>
              <a:rPr lang="en-US" sz="1600" dirty="0" err="1" smtClean="0"/>
              <a:t>onjuist</a:t>
            </a:r>
            <a:r>
              <a:rPr lang="en-US" sz="1600" dirty="0" smtClean="0"/>
              <a:t> is </a:t>
            </a:r>
            <a:r>
              <a:rPr lang="en-US" sz="1600" dirty="0" err="1" smtClean="0"/>
              <a:t>doordat</a:t>
            </a:r>
            <a:r>
              <a:rPr lang="en-US" sz="1600" dirty="0" smtClean="0"/>
              <a:t> </a:t>
            </a:r>
            <a:r>
              <a:rPr lang="en-US" sz="1600" dirty="0" err="1" smtClean="0"/>
              <a:t>er</a:t>
            </a:r>
            <a:r>
              <a:rPr lang="en-US" sz="1600" dirty="0" smtClean="0"/>
              <a:t> </a:t>
            </a:r>
            <a:r>
              <a:rPr lang="en-US" sz="1600" dirty="0" err="1" smtClean="0"/>
              <a:t>geen</a:t>
            </a:r>
            <a:r>
              <a:rPr lang="en-US" sz="1600" dirty="0" smtClean="0"/>
              <a:t> </a:t>
            </a:r>
            <a:r>
              <a:rPr lang="en-US" sz="1600" dirty="0" err="1" smtClean="0"/>
              <a:t>verandering</a:t>
            </a:r>
            <a:r>
              <a:rPr lang="en-US" sz="1600" dirty="0" smtClean="0"/>
              <a:t> van het DNA </a:t>
            </a:r>
            <a:r>
              <a:rPr lang="en-US" sz="1600" dirty="0" err="1" smtClean="0"/>
              <a:t>hierdoor</a:t>
            </a:r>
            <a:r>
              <a:rPr lang="en-US" sz="1600" dirty="0" smtClean="0"/>
              <a:t> </a:t>
            </a:r>
            <a:r>
              <a:rPr lang="en-US" sz="1600" dirty="0" err="1" smtClean="0"/>
              <a:t>plaats</a:t>
            </a:r>
            <a:r>
              <a:rPr lang="en-US" sz="1600" dirty="0" smtClean="0"/>
              <a:t> </a:t>
            </a:r>
            <a:r>
              <a:rPr lang="en-US" sz="1600" dirty="0" err="1" smtClean="0"/>
              <a:t>vindt</a:t>
            </a:r>
            <a:r>
              <a:rPr lang="en-US" sz="1600" dirty="0"/>
              <a:t>!</a:t>
            </a:r>
            <a:endParaRPr lang="nl-NL" sz="1600" dirty="0"/>
          </a:p>
        </p:txBody>
      </p:sp>
      <p:sp>
        <p:nvSpPr>
          <p:cNvPr id="2" name="Rechthoek 1"/>
          <p:cNvSpPr/>
          <p:nvPr/>
        </p:nvSpPr>
        <p:spPr>
          <a:xfrm>
            <a:off x="1294557" y="692026"/>
            <a:ext cx="3672408" cy="1224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934517" y="923599"/>
            <a:ext cx="1219207" cy="1224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2590701" y="1080604"/>
            <a:ext cx="859167" cy="1224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4107798" y="764704"/>
            <a:ext cx="859167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4316422" y="1044935"/>
            <a:ext cx="65054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6119093" y="583090"/>
            <a:ext cx="65054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6735368" y="735489"/>
            <a:ext cx="650544" cy="568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/>
        </p:nvSpPr>
        <p:spPr>
          <a:xfrm>
            <a:off x="4986703" y="1063179"/>
            <a:ext cx="844358" cy="568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/>
          <p:cNvSpPr/>
          <p:nvPr/>
        </p:nvSpPr>
        <p:spPr>
          <a:xfrm>
            <a:off x="3598813" y="5013176"/>
            <a:ext cx="2016224" cy="568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539552" y="218089"/>
            <a:ext cx="838725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nl-NL" sz="1600" b="1" dirty="0"/>
              <a:t>Het </a:t>
            </a:r>
            <a:r>
              <a:rPr lang="nl-NL" sz="1600" b="1" dirty="0" err="1"/>
              <a:t>Lamarckisme</a:t>
            </a:r>
            <a:r>
              <a:rPr lang="nl-NL" sz="1600" dirty="0"/>
              <a:t> verklaart evolutie dus door overerving van kenmerken die werden verkregen door aanpassing aan de omgeving of aan veranderde omstandigheden.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0350"/>
            <a:ext cx="6373813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www.godlessgeeks.com/LINKS/Differ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10260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9388"/>
            <a:ext cx="634841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vogeldagboek.nl/html/Afbeeldingen1/Muilezel/Muilezel110605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-25400"/>
            <a:ext cx="9315451" cy="6983413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2643188" y="5857875"/>
            <a:ext cx="200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ahoma" pitchFamily="34" charset="0"/>
              </a:rPr>
              <a:t>Moeder = paard</a:t>
            </a:r>
            <a:endParaRPr lang="nl-NL">
              <a:latin typeface="Tahoma" pitchFamily="34" charset="0"/>
            </a:endParaRP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5457825" y="5857875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ahoma" pitchFamily="34" charset="0"/>
              </a:rPr>
              <a:t>Moeder = ezel</a:t>
            </a:r>
            <a:endParaRPr lang="nl-NL">
              <a:latin typeface="Tahoma" pitchFamily="34" charset="0"/>
            </a:endParaRP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0" y="4357688"/>
            <a:ext cx="21605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NL" sz="1600">
                <a:solidFill>
                  <a:srgbClr val="C00000"/>
                </a:solidFill>
              </a:rPr>
              <a:t>Vrouwtjes wel vruchtbaar, mannetjes niet</a:t>
            </a:r>
          </a:p>
        </p:txBody>
      </p:sp>
      <p:pic>
        <p:nvPicPr>
          <p:cNvPr id="23562" name="Picture 10" descr="http://vogeldagboek.nl/html/Afbeeldingen1/Muilezel/Muilezel110605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429000"/>
            <a:ext cx="2579688" cy="193357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23564" name="Picture 12" descr="http://users.telenet.be/ronann/biologie/muildi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75" y="3429000"/>
            <a:ext cx="2071688" cy="1931988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23566" name="Picture 14" descr="http://www.cavalor.be/Nutri/Nutrition/Library/Cavalor/Images/Diersoorten/nwallhorsesgr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571500"/>
            <a:ext cx="2222500" cy="222250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23568" name="Picture 16" descr="http://www.walkontroton.com/images/Tedex_Zilco_Donke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3" y="571500"/>
            <a:ext cx="3081337" cy="2214563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143250" y="5429250"/>
            <a:ext cx="84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400">
                <a:solidFill>
                  <a:srgbClr val="0070C0"/>
                </a:solidFill>
              </a:rPr>
              <a:t>Muilezel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929313" y="5429250"/>
            <a:ext cx="811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400">
                <a:solidFill>
                  <a:srgbClr val="0070C0"/>
                </a:solidFill>
              </a:rPr>
              <a:t>Muildier</a:t>
            </a:r>
          </a:p>
        </p:txBody>
      </p:sp>
      <p:sp>
        <p:nvSpPr>
          <p:cNvPr id="76811" name="TextBox 14"/>
          <p:cNvSpPr txBox="1">
            <a:spLocks noChangeArrowheads="1"/>
          </p:cNvSpPr>
          <p:nvPr/>
        </p:nvSpPr>
        <p:spPr bwMode="auto">
          <a:xfrm>
            <a:off x="5429250" y="2857500"/>
            <a:ext cx="1778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400">
                <a:solidFill>
                  <a:srgbClr val="0070C0"/>
                </a:solidFill>
              </a:rPr>
              <a:t>Ezel (</a:t>
            </a:r>
            <a:r>
              <a:rPr lang="nl-NL" sz="1400" i="1">
                <a:solidFill>
                  <a:srgbClr val="0070C0"/>
                </a:solidFill>
              </a:rPr>
              <a:t>Equus asinus</a:t>
            </a:r>
            <a:r>
              <a:rPr lang="nl-NL" sz="140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76812" name="TextBox 15"/>
          <p:cNvSpPr txBox="1">
            <a:spLocks noChangeArrowheads="1"/>
          </p:cNvSpPr>
          <p:nvPr/>
        </p:nvSpPr>
        <p:spPr bwMode="auto">
          <a:xfrm>
            <a:off x="2382838" y="2857500"/>
            <a:ext cx="2046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400">
                <a:solidFill>
                  <a:srgbClr val="0070C0"/>
                </a:solidFill>
              </a:rPr>
              <a:t>Paard (</a:t>
            </a:r>
            <a:r>
              <a:rPr lang="nl-NL" sz="1400" i="1">
                <a:solidFill>
                  <a:srgbClr val="0070C0"/>
                </a:solidFill>
              </a:rPr>
              <a:t>Equus caballus</a:t>
            </a:r>
            <a:r>
              <a:rPr lang="nl-NL" sz="140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76813" name="TextBox 16"/>
          <p:cNvSpPr txBox="1">
            <a:spLocks noChangeArrowheads="1"/>
          </p:cNvSpPr>
          <p:nvPr/>
        </p:nvSpPr>
        <p:spPr bwMode="auto">
          <a:xfrm>
            <a:off x="4357688" y="1214438"/>
            <a:ext cx="571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5400" b="1">
                <a:solidFill>
                  <a:srgbClr val="C00000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59" grpId="0"/>
      <p:bldP spid="23560" grpId="0"/>
      <p:bldP spid="13" grpId="0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77827" name="Picture 2" descr="http://heckfy.org/wp-content/uploads/2007/07/lig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0"/>
            <a:ext cx="10177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eart 3"/>
          <p:cNvSpPr/>
          <p:nvPr/>
        </p:nvSpPr>
        <p:spPr>
          <a:xfrm>
            <a:off x="5786438" y="214313"/>
            <a:ext cx="1143000" cy="1214437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78851" name="Picture 2" descr="http://www.thetopthebest.com/Images/StrangeAnimals/li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9205913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57438" y="-1428750"/>
            <a:ext cx="2428875" cy="926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59600" b="1"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79875" name="Picture 2" descr="Bestand:Liger coupl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142875" y="5715000"/>
            <a:ext cx="334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4000">
                <a:solidFill>
                  <a:srgbClr val="C00000"/>
                </a:solidFill>
              </a:rPr>
              <a:t>Lijger / Teeuw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" descr="satalietfoto%20victoriame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82" y="0"/>
            <a:ext cx="96047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http://www.circleofblue.org/waternews/wp-content/uploads/2008/08/lake_victoria_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" y="-72510"/>
            <a:ext cx="9142018" cy="757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Evolutie\darwin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475" y="0"/>
            <a:ext cx="10763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-1260475" y="5301208"/>
            <a:ext cx="10763250" cy="110799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C00000"/>
                </a:solidFill>
              </a:rPr>
              <a:t>Charles Darwin</a:t>
            </a:r>
            <a:endParaRPr lang="nl-NL" sz="6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http://www.malawifreaks.nl/gallery/pic.php?mode=large&amp;pic_id=48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54"/>
            <a:ext cx="9856689" cy="688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36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1752600" y="533400"/>
            <a:ext cx="5562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nl-NL" b="1"/>
              <a:t>Cichliden van het Victoriameer</a:t>
            </a:r>
          </a:p>
        </p:txBody>
      </p:sp>
      <p:pic>
        <p:nvPicPr>
          <p:cNvPr id="90116" name="Picture 4" descr="C:\Evolutie\GB%20Pro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-99392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079104" y="6165304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14.000 </a:t>
            </a:r>
            <a:r>
              <a:rPr lang="en-US" b="1" dirty="0" err="1" smtClean="0">
                <a:solidFill>
                  <a:srgbClr val="C00000"/>
                </a:solidFill>
              </a:rPr>
              <a:t>jaar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geleden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b="1" dirty="0" err="1" smtClean="0">
                <a:solidFill>
                  <a:srgbClr val="C00000"/>
                </a:solidFill>
                <a:sym typeface="Wingdings" pitchFamily="2" charset="2"/>
              </a:rPr>
              <a:t>ruim</a:t>
            </a:r>
            <a:r>
              <a:rPr lang="en-US" b="1" dirty="0" smtClean="0">
                <a:solidFill>
                  <a:srgbClr val="C00000"/>
                </a:solidFill>
                <a:sym typeface="Wingdings" pitchFamily="2" charset="2"/>
              </a:rPr>
              <a:t> 500 </a:t>
            </a:r>
            <a:r>
              <a:rPr lang="en-US" b="1" dirty="0" err="1" smtClean="0">
                <a:solidFill>
                  <a:srgbClr val="C00000"/>
                </a:solidFill>
                <a:sym typeface="Wingdings" pitchFamily="2" charset="2"/>
              </a:rPr>
              <a:t>soorten</a:t>
            </a:r>
            <a:r>
              <a:rPr lang="en-US" b="1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sym typeface="Wingdings" pitchFamily="2" charset="2"/>
              </a:rPr>
              <a:t>cichliden</a:t>
            </a:r>
            <a:r>
              <a:rPr lang="en-US" b="1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sym typeface="Wingdings" pitchFamily="2" charset="2"/>
              </a:rPr>
              <a:t>ontstaan</a:t>
            </a:r>
            <a:endParaRPr lang="nl-NL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341438"/>
            <a:ext cx="8896350" cy="3887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333375"/>
            <a:ext cx="6119812" cy="6305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333375"/>
            <a:ext cx="5975350" cy="61579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404813"/>
            <a:ext cx="6480175" cy="6057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260350"/>
            <a:ext cx="6553200" cy="6483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C:\Evolutie\Darwi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04" y="0"/>
            <a:ext cx="1032533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971550" y="257175"/>
            <a:ext cx="7200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dirty="0" err="1" smtClean="0">
                <a:solidFill>
                  <a:srgbClr val="C00000"/>
                </a:solidFill>
              </a:rPr>
              <a:t>Evolutie</a:t>
            </a:r>
            <a:r>
              <a:rPr lang="en-GB" sz="3200" dirty="0" smtClean="0">
                <a:solidFill>
                  <a:srgbClr val="C00000"/>
                </a:solidFill>
              </a:rPr>
              <a:t> door </a:t>
            </a:r>
            <a:r>
              <a:rPr lang="en-GB" sz="3200" dirty="0" err="1" smtClean="0">
                <a:solidFill>
                  <a:srgbClr val="C00000"/>
                </a:solidFill>
              </a:rPr>
              <a:t>natuurlijke</a:t>
            </a:r>
            <a:r>
              <a:rPr lang="en-GB" sz="3200" dirty="0" smtClean="0">
                <a:solidFill>
                  <a:srgbClr val="C00000"/>
                </a:solidFill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</a:rPr>
              <a:t>selectie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2483768" y="1700808"/>
            <a:ext cx="619268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dirty="0" smtClean="0">
                <a:solidFill>
                  <a:schemeClr val="bg1"/>
                </a:solidFill>
              </a:rPr>
              <a:t>Darwin </a:t>
            </a:r>
            <a:r>
              <a:rPr lang="en-GB" dirty="0" err="1" smtClean="0">
                <a:solidFill>
                  <a:schemeClr val="bg1"/>
                </a:solidFill>
              </a:rPr>
              <a:t>concludeerde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dat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natuurlijke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selectie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kon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verklaren</a:t>
            </a:r>
            <a:r>
              <a:rPr lang="en-GB" dirty="0" smtClean="0">
                <a:solidFill>
                  <a:schemeClr val="bg1"/>
                </a:solidFill>
              </a:rPr>
              <a:t> hoe </a:t>
            </a:r>
            <a:r>
              <a:rPr lang="en-GB" dirty="0" err="1" smtClean="0">
                <a:solidFill>
                  <a:schemeClr val="bg1"/>
                </a:solidFill>
              </a:rPr>
              <a:t>organismen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langzaamaan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veranderen</a:t>
            </a:r>
            <a:r>
              <a:rPr lang="en-GB" dirty="0" smtClean="0">
                <a:solidFill>
                  <a:schemeClr val="bg1"/>
                </a:solidFill>
              </a:rPr>
              <a:t> en </a:t>
            </a:r>
            <a:r>
              <a:rPr lang="en-GB" dirty="0" err="1" smtClean="0">
                <a:solidFill>
                  <a:schemeClr val="bg1"/>
                </a:solidFill>
              </a:rPr>
              <a:t>evolueerden</a:t>
            </a:r>
            <a:r>
              <a:rPr lang="en-GB" dirty="0" smtClean="0">
                <a:solidFill>
                  <a:schemeClr val="bg1"/>
                </a:solidFill>
              </a:rPr>
              <a:t> in </a:t>
            </a:r>
            <a:r>
              <a:rPr lang="en-GB" dirty="0" err="1" smtClean="0">
                <a:solidFill>
                  <a:schemeClr val="bg1"/>
                </a:solidFill>
              </a:rPr>
              <a:t>nieuwe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soorten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In </a:t>
            </a:r>
            <a:r>
              <a:rPr lang="en-GB" dirty="0" err="1" smtClean="0">
                <a:solidFill>
                  <a:schemeClr val="bg1"/>
                </a:solidFill>
              </a:rPr>
              <a:t>zijn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tijd</a:t>
            </a:r>
            <a:r>
              <a:rPr lang="en-GB" dirty="0" smtClean="0">
                <a:solidFill>
                  <a:schemeClr val="bg1"/>
                </a:solidFill>
              </a:rPr>
              <a:t> had Darwin </a:t>
            </a:r>
            <a:r>
              <a:rPr lang="en-GB" dirty="0" err="1" smtClean="0">
                <a:solidFill>
                  <a:schemeClr val="bg1"/>
                </a:solidFill>
              </a:rPr>
              <a:t>moeite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om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zijn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theorie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geaccepteerd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te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krijgen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 err="1" smtClean="0">
                <a:solidFill>
                  <a:schemeClr val="bg1"/>
                </a:solidFill>
              </a:rPr>
              <a:t>aangezien</a:t>
            </a:r>
            <a:r>
              <a:rPr lang="en-GB" dirty="0" smtClean="0">
                <a:solidFill>
                  <a:schemeClr val="bg1"/>
                </a:solidFill>
              </a:rPr>
              <a:t> het </a:t>
            </a:r>
            <a:r>
              <a:rPr lang="en-GB" dirty="0" err="1" smtClean="0">
                <a:solidFill>
                  <a:schemeClr val="bg1"/>
                </a:solidFill>
              </a:rPr>
              <a:t>moeilijk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te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bewijzen</a:t>
            </a:r>
            <a:r>
              <a:rPr lang="en-GB" dirty="0" smtClean="0">
                <a:solidFill>
                  <a:schemeClr val="bg1"/>
                </a:solidFill>
              </a:rPr>
              <a:t> was.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 smtClean="0">
                <a:solidFill>
                  <a:schemeClr val="bg1"/>
                </a:solidFill>
              </a:rPr>
              <a:t>Wetenschappers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uit</a:t>
            </a:r>
            <a:r>
              <a:rPr lang="en-GB" dirty="0" smtClean="0">
                <a:solidFill>
                  <a:schemeClr val="bg1"/>
                </a:solidFill>
              </a:rPr>
              <a:t> die </a:t>
            </a:r>
            <a:r>
              <a:rPr lang="en-GB" dirty="0" err="1" smtClean="0">
                <a:solidFill>
                  <a:schemeClr val="bg1"/>
                </a:solidFill>
              </a:rPr>
              <a:t>tijd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vroeger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zich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af</a:t>
            </a:r>
            <a:r>
              <a:rPr lang="en-GB" dirty="0" smtClean="0">
                <a:solidFill>
                  <a:schemeClr val="bg1"/>
                </a:solidFill>
              </a:rPr>
              <a:t> hoe die </a:t>
            </a:r>
            <a:r>
              <a:rPr lang="en-GB" dirty="0" err="1" smtClean="0">
                <a:solidFill>
                  <a:schemeClr val="bg1"/>
                </a:solidFill>
              </a:rPr>
              <a:t>karakteristieke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eigenschappen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dan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werden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doorgegeven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aan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hun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nakomelingen</a:t>
            </a:r>
            <a:r>
              <a:rPr lang="en-GB" dirty="0" smtClean="0">
                <a:solidFill>
                  <a:schemeClr val="bg1"/>
                </a:solidFill>
              </a:rPr>
              <a:t>. 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2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4932363" y="476250"/>
            <a:ext cx="5795962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b="1">
                <a:solidFill>
                  <a:schemeClr val="accent2"/>
                </a:solidFill>
              </a:rPr>
              <a:t>Neo-Darwinisme</a:t>
            </a:r>
            <a:endParaRPr lang="nl-NL"/>
          </a:p>
          <a:p>
            <a:pPr eaLnBrk="1" hangingPunct="1">
              <a:spcBef>
                <a:spcPct val="50000"/>
              </a:spcBef>
            </a:pPr>
            <a:r>
              <a:rPr lang="nl-NL"/>
              <a:t>Evolutietheorie van Darwin  </a:t>
            </a:r>
          </a:p>
          <a:p>
            <a:pPr eaLnBrk="1" hangingPunct="1">
              <a:spcBef>
                <a:spcPct val="50000"/>
              </a:spcBef>
            </a:pPr>
            <a:r>
              <a:rPr lang="nl-NL"/>
              <a:t>gecombineerd met de huidige </a:t>
            </a:r>
          </a:p>
          <a:p>
            <a:pPr eaLnBrk="1" hangingPunct="1">
              <a:spcBef>
                <a:spcPct val="50000"/>
              </a:spcBef>
            </a:pPr>
            <a:r>
              <a:rPr lang="nl-NL"/>
              <a:t>kennis over erfelijkheid</a:t>
            </a:r>
          </a:p>
        </p:txBody>
      </p:sp>
      <p:pic>
        <p:nvPicPr>
          <p:cNvPr id="98307" name="Picture 2" descr="http://bookbuilder.cast.org/bookresources/25/25349/91478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3050"/>
            <a:ext cx="4238625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 descr="http://www.exploringnature.org/graphics/anatomy/pea_trait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20938"/>
            <a:ext cx="357187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Tekstvak 2"/>
          <p:cNvSpPr txBox="1">
            <a:spLocks noChangeArrowheads="1"/>
          </p:cNvSpPr>
          <p:nvPr/>
        </p:nvSpPr>
        <p:spPr bwMode="auto">
          <a:xfrm>
            <a:off x="3424238" y="6351588"/>
            <a:ext cx="1138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1822 - 1884</a:t>
            </a:r>
            <a:endParaRPr lang="nl-NL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mtClean="0"/>
          </a:p>
        </p:txBody>
      </p:sp>
      <p:sp>
        <p:nvSpPr>
          <p:cNvPr id="1331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13316" name="Picture 2" descr="C:\Evolutie\beag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kstvak 3"/>
          <p:cNvSpPr txBox="1">
            <a:spLocks noChangeArrowheads="1"/>
          </p:cNvSpPr>
          <p:nvPr/>
        </p:nvSpPr>
        <p:spPr bwMode="auto">
          <a:xfrm>
            <a:off x="468313" y="260350"/>
            <a:ext cx="15520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C00000"/>
                </a:solidFill>
              </a:rPr>
              <a:t>The </a:t>
            </a:r>
            <a:r>
              <a:rPr lang="en-US" b="1" dirty="0" smtClean="0">
                <a:solidFill>
                  <a:srgbClr val="C00000"/>
                </a:solidFill>
              </a:rPr>
              <a:t>beagle</a:t>
            </a:r>
          </a:p>
          <a:p>
            <a:pPr eaLnBrk="1" hangingPunct="1"/>
            <a:r>
              <a:rPr lang="en-US" b="1" dirty="0" smtClean="0">
                <a:solidFill>
                  <a:srgbClr val="C00000"/>
                </a:solidFill>
              </a:rPr>
              <a:t>1831 - 1836</a:t>
            </a:r>
            <a:endParaRPr lang="nl-NL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Voyage_of_the_Bea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1059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 descr="darwin_be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56" y="188913"/>
            <a:ext cx="1976438" cy="26019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9" descr="image?id=19190&amp;rendTypeId=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613400"/>
            <a:ext cx="20748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5443538" y="2842222"/>
            <a:ext cx="3546475" cy="4000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b="1" dirty="0" err="1">
                <a:latin typeface="Arial" pitchFamily="34" charset="0"/>
                <a:cs typeface="Arial" pitchFamily="34" charset="0"/>
              </a:rPr>
              <a:t>Charles</a:t>
            </a:r>
            <a:r>
              <a:rPr lang="nl-NL" b="1" dirty="0">
                <a:latin typeface="Arial" pitchFamily="34" charset="0"/>
                <a:cs typeface="Arial" pitchFamily="34" charset="0"/>
              </a:rPr>
              <a:t> Darwin 1809 – 1882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OUTPUT_FILE_NAME" val="Darwin"/>
  <p:tag name="ISPRING_RESOURCE_PATHS_HASH" val="62c6e45c4544b7dddf227b53179b235a6e61f"/>
</p:tagLst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751</Words>
  <Application>Microsoft Office PowerPoint</Application>
  <PresentationFormat>Diavoorstelling (4:3)</PresentationFormat>
  <Paragraphs>212</Paragraphs>
  <Slides>78</Slides>
  <Notes>75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78</vt:i4>
      </vt:variant>
    </vt:vector>
  </HeadingPairs>
  <TitlesOfParts>
    <vt:vector size="79" baseType="lpstr">
      <vt:lpstr>Standaardontwerp</vt:lpstr>
      <vt:lpstr>PowerPoint-presentatie</vt:lpstr>
      <vt:lpstr>PowerPoint-presentatie</vt:lpstr>
      <vt:lpstr>PowerPoint-presentatie</vt:lpstr>
      <vt:lpstr>PowerPoint-presentatie</vt:lpstr>
      <vt:lpstr>Lamarck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Evolutie-theorie</vt:lpstr>
      <vt:lpstr>PowerPoint-presentatie</vt:lpstr>
      <vt:lpstr>PowerPoint-presentatie</vt:lpstr>
      <vt:lpstr>PowerPoint-presentatie</vt:lpstr>
      <vt:lpstr>Variatie in erfelijke eigenschappen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Natuurlijke selectie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Darwinvinken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Jarco Smeenk</dc:creator>
  <cp:lastModifiedBy>Jarco</cp:lastModifiedBy>
  <cp:revision>112</cp:revision>
  <dcterms:created xsi:type="dcterms:W3CDTF">2008-03-10T18:11:24Z</dcterms:created>
  <dcterms:modified xsi:type="dcterms:W3CDTF">2014-02-10T11:35:42Z</dcterms:modified>
</cp:coreProperties>
</file>