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7" r:id="rId4"/>
    <p:sldId id="267" r:id="rId5"/>
    <p:sldId id="259" r:id="rId6"/>
    <p:sldId id="260" r:id="rId7"/>
    <p:sldId id="261" r:id="rId8"/>
    <p:sldId id="269" r:id="rId9"/>
    <p:sldId id="270" r:id="rId10"/>
    <p:sldId id="264" r:id="rId11"/>
    <p:sldId id="265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3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84B10-1B40-492F-926F-D3E6755F4F04}" type="datetimeFigureOut">
              <a:rPr lang="nl-NL"/>
              <a:pPr>
                <a:defRPr/>
              </a:pPr>
              <a:t>4-11-2014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CA730-C6D6-4AB9-9FC8-5D79D5726F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05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2189-EA4C-4DAC-AEBB-173415D113B8}" type="datetimeFigureOut">
              <a:rPr lang="nl-NL"/>
              <a:pPr>
                <a:defRPr/>
              </a:pPr>
              <a:t>4-11-2014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6C57-330A-46C6-AB79-E707CA382D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90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F110-23E7-4B0C-A5B4-51867FED9624}" type="datetimeFigureOut">
              <a:rPr lang="nl-NL"/>
              <a:pPr>
                <a:defRPr/>
              </a:pPr>
              <a:t>4-11-2014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AF3E-352D-464F-A484-8A009F35EE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0CD55-619F-4C6E-900C-29586463B086}" type="datetimeFigureOut">
              <a:rPr lang="nl-NL"/>
              <a:pPr>
                <a:defRPr/>
              </a:pPr>
              <a:t>4-11-2014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A3FF-7034-4F7A-A811-F13374A14D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7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C6F5-DCCD-4908-98F8-F0BA91B54427}" type="datetimeFigureOut">
              <a:rPr lang="nl-NL"/>
              <a:pPr>
                <a:defRPr/>
              </a:pPr>
              <a:t>4-11-2014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7ACA-27A9-4C36-9DED-139D0A39DB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46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9B1D-F1CB-4232-AD08-9994B47C47B7}" type="datetimeFigureOut">
              <a:rPr lang="nl-NL"/>
              <a:pPr>
                <a:defRPr/>
              </a:pPr>
              <a:t>4-11-2014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9C84-B92D-4D98-922F-169F877E2E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75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7121-5C81-4962-B07B-2B910A1F580F}" type="datetimeFigureOut">
              <a:rPr lang="nl-NL"/>
              <a:pPr>
                <a:defRPr/>
              </a:pPr>
              <a:t>4-11-2014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0FED-9FCC-4C31-A335-4E86444204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3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FB8A-A676-4D18-9F60-279E5A9B2F43}" type="datetimeFigureOut">
              <a:rPr lang="nl-NL"/>
              <a:pPr>
                <a:defRPr/>
              </a:pPr>
              <a:t>4-11-2014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6606-46C7-495B-A78F-3DA53BEEA7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84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3E5D-8933-45B9-83E0-47206D5BF0C9}" type="datetimeFigureOut">
              <a:rPr lang="nl-NL"/>
              <a:pPr>
                <a:defRPr/>
              </a:pPr>
              <a:t>4-11-2014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AECB-CB6B-418B-B567-29BF9B87C4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6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EAD9-D516-4C8D-B944-6B2F9B43FC2C}" type="datetimeFigureOut">
              <a:rPr lang="nl-NL"/>
              <a:pPr>
                <a:defRPr/>
              </a:pPr>
              <a:t>4-11-2014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5FE5-C54B-4CC7-84AE-5D4BE923AA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17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5600-AF73-4557-B422-1D3615C21CEC}" type="datetimeFigureOut">
              <a:rPr lang="nl-NL"/>
              <a:pPr>
                <a:defRPr/>
              </a:pPr>
              <a:t>4-11-2014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84B6-DF86-4A85-8C81-D9732BF53B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2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5CE17-7623-4787-9415-F55EFAEBF208}" type="datetimeFigureOut">
              <a:rPr lang="nl-NL"/>
              <a:pPr>
                <a:defRPr/>
              </a:pPr>
              <a:t>4-11-2014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53F0C-7EDF-44BB-A7EF-C9D74B3F02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bpischools.org.uk/res/coResourceImport/modules/genome/en-flash/proteinsynthesis.sw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iepagina.nl/4Havo/4DNA/chernobyl.ht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7950" y="5876925"/>
            <a:ext cx="896461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800" dirty="0" smtClean="0">
                <a:hlinkClick r:id="rId2"/>
              </a:rPr>
              <a:t>http://www.abpischools.org.uk/res/coResourceImport/modules/genome/en-flash/proteinsynthesis.swf</a:t>
            </a:r>
            <a:endParaRPr lang="nl-NL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1800" dirty="0" smtClean="0"/>
          </a:p>
        </p:txBody>
      </p:sp>
      <p:pic>
        <p:nvPicPr>
          <p:cNvPr id="2051" name="Picture 2" descr="http://gene-tics.wikispaces.com/file/view/transcription.gif/30529940/transcrip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69627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-252413" y="328613"/>
            <a:ext cx="9396413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DNA &amp;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Mutaties</a:t>
            </a:r>
            <a:endParaRPr lang="nl-NL" sz="24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11268" name="Picture 2" descr="http://1.bp.blogspot.com/-4peSG3t3VnU/Tkj3hWnhUTI/AAAAAAAAAI0/CxYMGSN__2I/s1600/Chernoby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7938"/>
            <a:ext cx="10290175" cy="709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kstvak 3"/>
          <p:cNvSpPr txBox="1">
            <a:spLocks noChangeArrowheads="1"/>
          </p:cNvSpPr>
          <p:nvPr/>
        </p:nvSpPr>
        <p:spPr bwMode="auto">
          <a:xfrm>
            <a:off x="6659563" y="6092825"/>
            <a:ext cx="209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2000" b="1">
                <a:solidFill>
                  <a:srgbClr val="C00000"/>
                </a:solidFill>
                <a:latin typeface="Arial" charset="0"/>
              </a:rPr>
              <a:t>Chernobyl 1986</a:t>
            </a:r>
            <a:endParaRPr lang="nl-NL" altLang="nl-NL" sz="2000" b="1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12292" name="Picture 2" descr="http://www.ecn.cz/c10/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-87313"/>
            <a:ext cx="7934325" cy="74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kstvak 4"/>
          <p:cNvSpPr txBox="1">
            <a:spLocks noChangeArrowheads="1"/>
          </p:cNvSpPr>
          <p:nvPr/>
        </p:nvSpPr>
        <p:spPr bwMode="auto">
          <a:xfrm>
            <a:off x="6300788" y="6092825"/>
            <a:ext cx="209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2000" b="1">
                <a:solidFill>
                  <a:srgbClr val="C00000"/>
                </a:solidFill>
                <a:latin typeface="Arial" charset="0"/>
              </a:rPr>
              <a:t>Chernobyl 1986</a:t>
            </a:r>
            <a:endParaRPr lang="nl-NL" altLang="nl-NL" sz="2000" b="1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13316" name="Picture 2" descr="http://www.mijnreisverslagen.nl/oekraine.punt.nl/upload/chernoby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6350"/>
            <a:ext cx="964565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kstvak 4"/>
          <p:cNvSpPr txBox="1">
            <a:spLocks noChangeArrowheads="1"/>
          </p:cNvSpPr>
          <p:nvPr/>
        </p:nvSpPr>
        <p:spPr bwMode="auto">
          <a:xfrm>
            <a:off x="6804025" y="5895975"/>
            <a:ext cx="209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2000" b="1">
                <a:solidFill>
                  <a:srgbClr val="C00000"/>
                </a:solidFill>
                <a:latin typeface="Arial" charset="0"/>
              </a:rPr>
              <a:t>Chernobyl 1986</a:t>
            </a:r>
            <a:endParaRPr lang="nl-NL" altLang="nl-NL" sz="20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318" name="Tekstvak 1"/>
          <p:cNvSpPr txBox="1">
            <a:spLocks noChangeArrowheads="1"/>
          </p:cNvSpPr>
          <p:nvPr/>
        </p:nvSpPr>
        <p:spPr bwMode="auto">
          <a:xfrm>
            <a:off x="3798888" y="6288088"/>
            <a:ext cx="5472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1800">
                <a:hlinkClick r:id="rId3"/>
              </a:rPr>
              <a:t>http://biologiepagina.nl/4Havo/4DNA/chernobyl.htm</a:t>
            </a:r>
            <a:endParaRPr lang="nl-NL" altLang="nl-NL" sz="1800"/>
          </a:p>
          <a:p>
            <a:endParaRPr lang="nl-NL" altLang="nl-NL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http://upload.wikimedia.org/wikipedia/commons/2/2f/DNA_UV_mut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0483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kstvak 1"/>
          <p:cNvSpPr txBox="1">
            <a:spLocks noChangeArrowheads="1"/>
          </p:cNvSpPr>
          <p:nvPr/>
        </p:nvSpPr>
        <p:spPr bwMode="auto">
          <a:xfrm>
            <a:off x="233363" y="188913"/>
            <a:ext cx="1908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>
                <a:solidFill>
                  <a:srgbClr val="C00000"/>
                </a:solidFill>
              </a:rPr>
              <a:t>Mutaties</a:t>
            </a:r>
            <a:endParaRPr lang="nl-NL" altLang="nl-NL" sz="3600" b="1">
              <a:solidFill>
                <a:srgbClr val="C00000"/>
              </a:solidFill>
            </a:endParaRPr>
          </a:p>
        </p:txBody>
      </p:sp>
      <p:sp>
        <p:nvSpPr>
          <p:cNvPr id="3076" name="Tekstvak 2"/>
          <p:cNvSpPr txBox="1">
            <a:spLocks noChangeArrowheads="1"/>
          </p:cNvSpPr>
          <p:nvPr/>
        </p:nvSpPr>
        <p:spPr bwMode="auto">
          <a:xfrm>
            <a:off x="323850" y="817563"/>
            <a:ext cx="750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2000"/>
              <a:t>= plotselinge verandering van het genotype, oftewel de DNA-volgorde</a:t>
            </a:r>
            <a:endParaRPr lang="nl-NL" altLang="nl-N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2_04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59598" r="13104" b="5859"/>
          <a:stretch>
            <a:fillRect/>
          </a:stretch>
        </p:blipFill>
        <p:spPr bwMode="auto">
          <a:xfrm>
            <a:off x="484188" y="2133600"/>
            <a:ext cx="32607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12_04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3" r="9381" b="8458"/>
          <a:stretch>
            <a:fillRect/>
          </a:stretch>
        </p:blipFill>
        <p:spPr bwMode="auto">
          <a:xfrm>
            <a:off x="4284663" y="2757488"/>
            <a:ext cx="47561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12_04_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t="55902" r="18146" b="8467"/>
          <a:stretch>
            <a:fillRect/>
          </a:stretch>
        </p:blipFill>
        <p:spPr bwMode="auto">
          <a:xfrm>
            <a:off x="4859338" y="4200525"/>
            <a:ext cx="399256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12_04_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46216" r="2515" b="6143"/>
          <a:stretch>
            <a:fillRect/>
          </a:stretch>
        </p:blipFill>
        <p:spPr bwMode="auto">
          <a:xfrm>
            <a:off x="373063" y="4581525"/>
            <a:ext cx="4230687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12_04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0" b="59598"/>
          <a:stretch>
            <a:fillRect/>
          </a:stretch>
        </p:blipFill>
        <p:spPr bwMode="auto">
          <a:xfrm>
            <a:off x="2487613" y="333375"/>
            <a:ext cx="4278312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kstvak 9"/>
          <p:cNvSpPr txBox="1">
            <a:spLocks noChangeArrowheads="1"/>
          </p:cNvSpPr>
          <p:nvPr/>
        </p:nvSpPr>
        <p:spPr bwMode="auto">
          <a:xfrm>
            <a:off x="233363" y="188913"/>
            <a:ext cx="1908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>
                <a:solidFill>
                  <a:srgbClr val="C00000"/>
                </a:solidFill>
              </a:rPr>
              <a:t>Mutaties</a:t>
            </a:r>
            <a:endParaRPr lang="nl-NL" altLang="nl-NL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8125" y="1089025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C00000"/>
                </a:solidFill>
              </a:rPr>
              <a:t>Oorzaken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Kortgolvige</a:t>
            </a:r>
            <a:r>
              <a:rPr lang="en-US" sz="2400" dirty="0" smtClean="0"/>
              <a:t> </a:t>
            </a:r>
            <a:r>
              <a:rPr lang="en-US" sz="2400" dirty="0" err="1" smtClean="0"/>
              <a:t>straling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Carcinogene</a:t>
            </a:r>
            <a:r>
              <a:rPr lang="en-US" sz="2400" dirty="0" smtClean="0"/>
              <a:t> </a:t>
            </a:r>
            <a:r>
              <a:rPr lang="en-US" sz="2400" dirty="0" err="1" smtClean="0"/>
              <a:t>stoffen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Virussen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“</a:t>
            </a:r>
            <a:r>
              <a:rPr lang="en-US" sz="2400" dirty="0" err="1" smtClean="0"/>
              <a:t>Spontaan</a:t>
            </a:r>
            <a:r>
              <a:rPr lang="en-US" sz="2400" dirty="0" smtClean="0"/>
              <a:t>”</a:t>
            </a:r>
            <a:endParaRPr lang="nl-NL" sz="2400" dirty="0" smtClean="0"/>
          </a:p>
        </p:txBody>
      </p:sp>
      <p:sp>
        <p:nvSpPr>
          <p:cNvPr id="5123" name="Tekstvak 3"/>
          <p:cNvSpPr txBox="1">
            <a:spLocks noChangeArrowheads="1"/>
          </p:cNvSpPr>
          <p:nvPr/>
        </p:nvSpPr>
        <p:spPr bwMode="auto">
          <a:xfrm>
            <a:off x="233363" y="188913"/>
            <a:ext cx="1908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>
                <a:solidFill>
                  <a:srgbClr val="C00000"/>
                </a:solidFill>
              </a:rPr>
              <a:t>Mutaties</a:t>
            </a:r>
            <a:endParaRPr lang="nl-NL" altLang="nl-NL" sz="3600" b="1">
              <a:solidFill>
                <a:srgbClr val="C00000"/>
              </a:solidFill>
            </a:endParaRPr>
          </a:p>
        </p:txBody>
      </p:sp>
      <p:pic>
        <p:nvPicPr>
          <p:cNvPr id="3074" name="Picture 2" descr="http://www.rendementdoorbijen.nl/content/images/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576388"/>
            <a:ext cx="12969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us.cdn1.123rf.com/168nwm/baurka/baurka1103/baurka110300101/9096651-radioactive-tank-isolated-o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1591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denieuwelijn.nl/wp-content/uploads/Asbestwerk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466725"/>
            <a:ext cx="1944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www.jumbojetje.nl/tutorials/wp-content/uploads/2009/02/sigaret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08275"/>
            <a:ext cx="1936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www.zonnevlecht.be/uploads/6/5/6/3/6563758/7404218.jpg?5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46463"/>
            <a:ext cx="618807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6148" name="Picture 2" descr="http://www.dumpaday.com/wp-content/uploads/2010/10/albin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7172" name="Picture 2" descr="http://www.dumpaday.com/wp-content/uploads/2010/10/albino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22225"/>
            <a:ext cx="9269413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8195" name="Picture 4" descr="http://www.dumpaday.com/wp-content/uploads/2010/10/albino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5811838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://www.dumpaday.com/wp-content/uploads/2010/10/albino-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-674688"/>
            <a:ext cx="3379787" cy="46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ttp://www.dumpaday.com/wp-content/uploads/2010/10/albino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316288"/>
            <a:ext cx="3373437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http://www.dumpaday.com/wp-content/uploads/2010/10/albino-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1838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908050"/>
            <a:ext cx="8229600" cy="35290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C00000"/>
                </a:solidFill>
              </a:rPr>
              <a:t>Waarom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mutatie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vaak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gevolgen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 “junk-DNA”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Gen is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actief</a:t>
            </a:r>
            <a:r>
              <a:rPr lang="en-US" sz="2400" dirty="0" smtClean="0"/>
              <a:t> in die </a:t>
            </a:r>
            <a:r>
              <a:rPr lang="en-US" sz="2400" dirty="0" err="1" smtClean="0"/>
              <a:t>cel</a:t>
            </a:r>
            <a:r>
              <a:rPr lang="en-US" sz="2400" dirty="0" smtClean="0"/>
              <a:t> (</a:t>
            </a:r>
            <a:r>
              <a:rPr lang="en-US" sz="2400" dirty="0" err="1" smtClean="0"/>
              <a:t>bijv</a:t>
            </a:r>
            <a:r>
              <a:rPr lang="en-US" sz="2400" dirty="0" smtClean="0"/>
              <a:t>. Gen van </a:t>
            </a:r>
            <a:r>
              <a:rPr lang="en-US" sz="2400" dirty="0" err="1" smtClean="0"/>
              <a:t>oogkleur</a:t>
            </a:r>
            <a:r>
              <a:rPr lang="en-US" sz="2400" dirty="0" smtClean="0"/>
              <a:t> in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levercel</a:t>
            </a:r>
            <a:r>
              <a:rPr lang="en-US" sz="2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Mutatie</a:t>
            </a:r>
            <a:r>
              <a:rPr lang="en-US" sz="2400" dirty="0" smtClean="0"/>
              <a:t> </a:t>
            </a:r>
            <a:r>
              <a:rPr lang="en-US" sz="2400" dirty="0" err="1" smtClean="0"/>
              <a:t>vindt</a:t>
            </a:r>
            <a:r>
              <a:rPr lang="en-US" sz="2400" dirty="0" smtClean="0"/>
              <a:t> </a:t>
            </a:r>
            <a:r>
              <a:rPr lang="en-US" sz="2400" dirty="0" err="1" smtClean="0"/>
              <a:t>slechts</a:t>
            </a:r>
            <a:r>
              <a:rPr lang="en-US" sz="2400" dirty="0" smtClean="0"/>
              <a:t> in 1 </a:t>
            </a:r>
            <a:r>
              <a:rPr lang="en-US" sz="2400" dirty="0" err="1" smtClean="0"/>
              <a:t>cel</a:t>
            </a:r>
            <a:r>
              <a:rPr lang="en-US" sz="2400" dirty="0" smtClean="0"/>
              <a:t> </a:t>
            </a:r>
            <a:r>
              <a:rPr lang="en-US" sz="2400" dirty="0" err="1" smtClean="0"/>
              <a:t>plaats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Mutaties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</a:t>
            </a:r>
            <a:r>
              <a:rPr lang="en-US" sz="2400" dirty="0" err="1" smtClean="0"/>
              <a:t>gerepareerd</a:t>
            </a:r>
            <a:r>
              <a:rPr lang="en-US" sz="2400" dirty="0" smtClean="0"/>
              <a:t> door </a:t>
            </a:r>
            <a:r>
              <a:rPr lang="en-US" sz="2400" dirty="0" err="1" smtClean="0"/>
              <a:t>bepaalde</a:t>
            </a:r>
            <a:r>
              <a:rPr lang="en-US" sz="2400" dirty="0" smtClean="0"/>
              <a:t> </a:t>
            </a:r>
            <a:r>
              <a:rPr lang="en-US" sz="2400" dirty="0" err="1" smtClean="0"/>
              <a:t>enzymen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veel</a:t>
            </a:r>
            <a:r>
              <a:rPr lang="en-US" sz="2400" dirty="0" smtClean="0"/>
              <a:t> </a:t>
            </a:r>
            <a:r>
              <a:rPr lang="en-US" sz="2400" dirty="0" err="1" smtClean="0"/>
              <a:t>mutaties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celdood</a:t>
            </a:r>
            <a:endParaRPr lang="en-US" sz="2400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ym typeface="Wingdings" pitchFamily="2" charset="2"/>
              </a:rPr>
              <a:t>Mutatie</a:t>
            </a:r>
            <a:r>
              <a:rPr lang="en-US" sz="2400" dirty="0" smtClean="0">
                <a:sym typeface="Wingdings" pitchFamily="2" charset="2"/>
              </a:rPr>
              <a:t> is </a:t>
            </a:r>
            <a:r>
              <a:rPr lang="en-US" sz="2400" dirty="0" err="1" smtClean="0">
                <a:sym typeface="Wingdings" pitchFamily="2" charset="2"/>
              </a:rPr>
              <a:t>recessief</a:t>
            </a:r>
            <a:endParaRPr lang="nl-NL" sz="2400" dirty="0" smtClean="0"/>
          </a:p>
        </p:txBody>
      </p:sp>
      <p:sp>
        <p:nvSpPr>
          <p:cNvPr id="9219" name="Tekstvak 3"/>
          <p:cNvSpPr txBox="1">
            <a:spLocks noChangeArrowheads="1"/>
          </p:cNvSpPr>
          <p:nvPr/>
        </p:nvSpPr>
        <p:spPr bwMode="auto">
          <a:xfrm>
            <a:off x="233363" y="188913"/>
            <a:ext cx="1908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>
                <a:solidFill>
                  <a:srgbClr val="C00000"/>
                </a:solidFill>
              </a:rPr>
              <a:t>Mutaties</a:t>
            </a:r>
            <a:endParaRPr lang="nl-NL" altLang="nl-NL" sz="3600" b="1">
              <a:solidFill>
                <a:srgbClr val="C00000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95288" y="4652963"/>
            <a:ext cx="8229600" cy="12969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C00000"/>
                </a:solidFill>
              </a:rPr>
              <a:t>Mutatie</a:t>
            </a:r>
            <a:r>
              <a:rPr lang="en-US" sz="2400" dirty="0" smtClean="0">
                <a:solidFill>
                  <a:srgbClr val="C00000"/>
                </a:solidFill>
              </a:rPr>
              <a:t> pas </a:t>
            </a:r>
            <a:r>
              <a:rPr lang="en-US" sz="2400" dirty="0" err="1" smtClean="0">
                <a:solidFill>
                  <a:srgbClr val="C00000"/>
                </a:solidFill>
              </a:rPr>
              <a:t>gevolgen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In </a:t>
            </a:r>
            <a:r>
              <a:rPr lang="en-US" sz="2400" dirty="0" err="1" smtClean="0"/>
              <a:t>geslachtscellen</a:t>
            </a:r>
            <a:r>
              <a:rPr lang="en-US" sz="2400" dirty="0" smtClean="0"/>
              <a:t> of in </a:t>
            </a:r>
            <a:r>
              <a:rPr lang="en-US" sz="2400" dirty="0" err="1" smtClean="0"/>
              <a:t>delende</a:t>
            </a:r>
            <a:r>
              <a:rPr lang="en-US" sz="2400" dirty="0" smtClean="0"/>
              <a:t> embryo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/>
              <a:t>Vaak</a:t>
            </a:r>
            <a:r>
              <a:rPr lang="en-US" sz="2400" dirty="0" smtClean="0"/>
              <a:t> </a:t>
            </a:r>
            <a:r>
              <a:rPr lang="en-US" sz="2400" dirty="0" err="1" smtClean="0"/>
              <a:t>opstapeling</a:t>
            </a:r>
            <a:r>
              <a:rPr lang="en-US" sz="2400" dirty="0" smtClean="0"/>
              <a:t> van </a:t>
            </a:r>
            <a:r>
              <a:rPr lang="en-US" sz="2400" dirty="0" err="1" smtClean="0"/>
              <a:t>mutaties</a:t>
            </a:r>
            <a:r>
              <a:rPr lang="en-US" sz="2400" dirty="0" smtClean="0"/>
              <a:t> </a:t>
            </a:r>
            <a:r>
              <a:rPr lang="en-US" sz="2400" dirty="0" err="1" smtClean="0"/>
              <a:t>nodig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o.a</a:t>
            </a:r>
            <a:r>
              <a:rPr lang="en-US" sz="2400" dirty="0" smtClean="0">
                <a:sym typeface="Wingdings" pitchFamily="2" charset="2"/>
              </a:rPr>
              <a:t>. </a:t>
            </a:r>
            <a:r>
              <a:rPr lang="en-US" sz="2400" dirty="0" err="1" smtClean="0">
                <a:sym typeface="Wingdings" pitchFamily="2" charset="2"/>
              </a:rPr>
              <a:t>bij</a:t>
            </a:r>
            <a:r>
              <a:rPr lang="en-US" sz="2400" dirty="0" smtClean="0">
                <a:sym typeface="Wingdings" pitchFamily="2" charset="2"/>
              </a:rPr>
              <a:t> tumor</a:t>
            </a:r>
            <a:endParaRPr lang="nl-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33388" y="5013325"/>
            <a:ext cx="8497887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4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1024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10245" name="Picture 2" descr="http://communities.zeelandnet.nl/data/borstkanker/upload/images/kan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6294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468313" y="4149725"/>
            <a:ext cx="570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1800"/>
              <a:t>Aantal mutaties </a:t>
            </a:r>
            <a:r>
              <a:rPr lang="en-US" altLang="nl-NL" sz="1800">
                <a:sym typeface="Wingdings" pitchFamily="2" charset="2"/>
              </a:rPr>
              <a:t> ongeremde celdeling  </a:t>
            </a:r>
            <a:r>
              <a:rPr lang="en-US" altLang="nl-NL" sz="1800" b="1">
                <a:solidFill>
                  <a:srgbClr val="C00000"/>
                </a:solidFill>
              </a:rPr>
              <a:t>Primaire tumor</a:t>
            </a:r>
            <a:endParaRPr lang="nl-NL" altLang="nl-NL" sz="1800" b="1">
              <a:solidFill>
                <a:srgbClr val="C00000"/>
              </a:solidFill>
            </a:endParaRP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468313" y="4518025"/>
            <a:ext cx="8478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1800"/>
              <a:t>Tumor ingekapseld </a:t>
            </a:r>
            <a:r>
              <a:rPr lang="en-US" altLang="nl-NL" sz="1800">
                <a:sym typeface="Wingdings" pitchFamily="2" charset="2"/>
              </a:rPr>
              <a:t> </a:t>
            </a:r>
            <a:r>
              <a:rPr lang="en-US" altLang="nl-NL" sz="1800" b="1">
                <a:solidFill>
                  <a:srgbClr val="C00000"/>
                </a:solidFill>
                <a:sym typeface="Wingdings" pitchFamily="2" charset="2"/>
              </a:rPr>
              <a:t>goedaardig</a:t>
            </a:r>
          </a:p>
          <a:p>
            <a:endParaRPr lang="en-US" altLang="nl-NL" sz="1800">
              <a:sym typeface="Wingdings" pitchFamily="2" charset="2"/>
            </a:endParaRPr>
          </a:p>
          <a:p>
            <a:r>
              <a:rPr lang="en-US" altLang="nl-NL" sz="1800">
                <a:sym typeface="Wingdings" pitchFamily="2" charset="2"/>
              </a:rPr>
              <a:t>Mutatie  “niet meer ingekapseld” kwaadaardig   cellen uit primaire tumor komen </a:t>
            </a:r>
          </a:p>
          <a:p>
            <a:r>
              <a:rPr lang="en-US" altLang="nl-NL" sz="1800">
                <a:sym typeface="Wingdings" pitchFamily="2" charset="2"/>
              </a:rPr>
              <a:t>in bloed of lymfe  uitzaaiingen (</a:t>
            </a:r>
            <a:r>
              <a:rPr lang="en-US" altLang="nl-NL" sz="1800" b="1">
                <a:solidFill>
                  <a:srgbClr val="C00000"/>
                </a:solidFill>
                <a:sym typeface="Wingdings" pitchFamily="2" charset="2"/>
              </a:rPr>
              <a:t>metastase</a:t>
            </a:r>
            <a:r>
              <a:rPr lang="en-US" altLang="nl-NL" sz="1800">
                <a:sym typeface="Wingdings" pitchFamily="2" charset="2"/>
              </a:rPr>
              <a:t>)  </a:t>
            </a:r>
            <a:r>
              <a:rPr lang="en-US" altLang="nl-NL" sz="1800" b="1">
                <a:solidFill>
                  <a:srgbClr val="C00000"/>
                </a:solidFill>
                <a:sym typeface="Wingdings" pitchFamily="2" charset="2"/>
              </a:rPr>
              <a:t>secundaire tumoren</a:t>
            </a:r>
            <a:endParaRPr lang="nl-NL" altLang="nl-NL" sz="1800" b="1">
              <a:solidFill>
                <a:srgbClr val="C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259263" y="5805488"/>
            <a:ext cx="8477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Kanker</a:t>
            </a:r>
            <a:endParaRPr lang="nl-NL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3a1cf56a5a4a9275d2ee6fb5b81e67f6ee1e015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147</Words>
  <Application>Microsoft Office PowerPoint</Application>
  <PresentationFormat>Diavoorstelling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Calibri</vt:lpstr>
      <vt:lpstr>Arial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Jarco</dc:creator>
  <cp:lastModifiedBy>Rob Tervoert</cp:lastModifiedBy>
  <cp:revision>13</cp:revision>
  <dcterms:created xsi:type="dcterms:W3CDTF">2011-10-17T16:11:15Z</dcterms:created>
  <dcterms:modified xsi:type="dcterms:W3CDTF">2014-11-04T09:57:29Z</dcterms:modified>
</cp:coreProperties>
</file>