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nl-NL" altLang="nl-NL" noProof="0" smtClean="0"/>
              <a:t>Klik om het opmaakprofiel te bewerken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nl-NL" altLang="nl-NL" noProof="0" smtClean="0"/>
              <a:t>Klik om het opmaakprofiel van de modelondertitel te bewerken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CA1495-E105-44F4-83CD-AD76305304D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304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81748-A420-4449-A7AE-638702ED86F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393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B23D7-00A8-4397-8B79-8E9EA72455E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665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13D25-BB31-45D1-A800-F70A6C53EE7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7620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46ED0-D47E-4153-89D8-7FD44F0C62C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2941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071D-D073-4D86-BDAA-BF689BAA743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9021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926F8-5A2A-48CE-BA3F-28E8E3AACE1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0217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8FC8-CB9E-466A-A7F2-AC56E854730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227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93A49-A65C-400E-8D42-564462347AA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395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66B0B-3F80-4E34-B82C-8E9BD8AAA2B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3921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1EF7E-58BE-45F8-9F38-0254EC338E7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4004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altLang="nl-NL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06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5E4FC373-F0B9-479A-B1E8-E300EB818C0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pischools.org.uk/res/coResourceImport/modules/genome/en-flash/proteinsynthesis.sw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erfelijkheidsleer/chromosoom2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moleculaire_genetica/dna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bioinformaticaindeklas.nl/lesmateriaal/dnaweegschaal/star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b/Chromatiden.gif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oplek.org/animaties/moleculaire_genetica/dna.html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hromos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03800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 sz="6600" smtClean="0"/>
              <a:t>DNA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3500438"/>
            <a:ext cx="6400800" cy="1752600"/>
          </a:xfrm>
        </p:spPr>
        <p:txBody>
          <a:bodyPr/>
          <a:lstStyle/>
          <a:p>
            <a:pPr eaLnBrk="1" hangingPunct="1"/>
            <a:r>
              <a:rPr lang="nl-NL" altLang="nl-NL" sz="2800" smtClean="0"/>
              <a:t>Genetisch materiaal onder de loep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843213" y="6524625"/>
            <a:ext cx="1223962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Van DNA naar eiwit</a:t>
            </a:r>
            <a:endParaRPr lang="nl-NL" smtClean="0"/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 DNA-sequentie kan worden omgezet in eiwitten</a:t>
            </a:r>
          </a:p>
          <a:p>
            <a:pPr lvl="1" eaLnBrk="1" hangingPunct="1"/>
            <a:r>
              <a:rPr lang="en-US" smtClean="0"/>
              <a:t>Hierbij speel RNA een rol</a:t>
            </a:r>
          </a:p>
          <a:p>
            <a:pPr lvl="1" eaLnBrk="1" hangingPunct="1"/>
            <a:r>
              <a:rPr lang="nl-NL" smtClean="0">
                <a:hlinkClick r:id="rId2"/>
              </a:rPr>
              <a:t>http://www.abpischools.org.uk/res/coResourceImport/modules/genome/en-flash/proteinsynthesis.swf</a:t>
            </a:r>
            <a:endParaRPr lang="nl-NL" smtClean="0"/>
          </a:p>
          <a:p>
            <a:pPr lvl="1" eaLnBrk="1" hangingPunct="1"/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DNA: Chromosomen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000" smtClean="0"/>
              <a:t>Genetische eigenschappen van de mens liggen vast op 46 chromosomen. De chromosomen liggen in de celkern</a:t>
            </a:r>
          </a:p>
          <a:p>
            <a:pPr eaLnBrk="1" hangingPunct="1"/>
            <a:r>
              <a:rPr lang="nl-NL" altLang="nl-NL" sz="2000" smtClean="0"/>
              <a:t>23 van je vader, 23 van je moeder</a:t>
            </a:r>
          </a:p>
          <a:p>
            <a:pPr eaLnBrk="1" hangingPunct="1"/>
            <a:r>
              <a:rPr lang="nl-NL" altLang="nl-NL" sz="2000" smtClean="0"/>
              <a:t>De chromosomen komen in paren voor </a:t>
            </a:r>
            <a:r>
              <a:rPr lang="nl-NL" altLang="nl-NL" sz="2000" smtClean="0">
                <a:sym typeface="Wingdings" pitchFamily="2" charset="2"/>
              </a:rPr>
              <a:t> 1 chromosoom van je vader, 1 van je moeder</a:t>
            </a:r>
          </a:p>
          <a:p>
            <a:pPr eaLnBrk="1" hangingPunct="1"/>
            <a:r>
              <a:rPr lang="nl-NL" altLang="nl-NL" sz="2000" smtClean="0"/>
              <a:t>Aantal verschillende chromosomen noem je </a:t>
            </a:r>
            <a:r>
              <a:rPr lang="nl-NL" altLang="nl-NL" sz="2000" i="1" smtClean="0"/>
              <a:t>n</a:t>
            </a:r>
            <a:r>
              <a:rPr lang="nl-NL" altLang="nl-NL" sz="2000" smtClean="0"/>
              <a:t> (mens: </a:t>
            </a:r>
            <a:r>
              <a:rPr lang="nl-NL" altLang="nl-NL" sz="2000" i="1" smtClean="0"/>
              <a:t>n</a:t>
            </a:r>
            <a:r>
              <a:rPr lang="nl-NL" altLang="nl-NL" sz="2000" smtClean="0"/>
              <a:t> = 23)</a:t>
            </a:r>
          </a:p>
          <a:p>
            <a:pPr eaLnBrk="1" hangingPunct="1"/>
            <a:endParaRPr lang="nl-NL" altLang="nl-NL" sz="2000" smtClean="0"/>
          </a:p>
        </p:txBody>
      </p:sp>
      <p:pic>
        <p:nvPicPr>
          <p:cNvPr id="4100" name="Picture 4" descr="chromos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005263"/>
            <a:ext cx="2484437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chromoso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005263"/>
            <a:ext cx="2665413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val 7"/>
          <p:cNvSpPr>
            <a:spLocks noChangeArrowheads="1"/>
          </p:cNvSpPr>
          <p:nvPr/>
        </p:nvSpPr>
        <p:spPr bwMode="auto">
          <a:xfrm>
            <a:off x="3348038" y="3860800"/>
            <a:ext cx="2808287" cy="280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4103" name="Picture 9" descr="ME1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905250"/>
            <a:ext cx="25876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Line 10"/>
          <p:cNvSpPr>
            <a:spLocks noChangeShapeType="1"/>
          </p:cNvSpPr>
          <p:nvPr/>
        </p:nvSpPr>
        <p:spPr bwMode="auto">
          <a:xfrm flipV="1">
            <a:off x="1763713" y="4581525"/>
            <a:ext cx="1512887" cy="71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5651500" y="5084763"/>
            <a:ext cx="1584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7777163" y="6308725"/>
            <a:ext cx="1366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1400"/>
              <a:t>chromosoom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Karyogram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000" smtClean="0"/>
              <a:t>De 46 chromosomen kunnen netjes geordend worden in een karyogram (chromosoomportret)</a:t>
            </a:r>
          </a:p>
        </p:txBody>
      </p:sp>
      <p:pic>
        <p:nvPicPr>
          <p:cNvPr id="5124" name="Picture 5" descr="120568_962_1097670206833-chromosomen-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420938"/>
            <a:ext cx="49688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hromosom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011863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716463" y="2060575"/>
            <a:ext cx="3816350" cy="209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/>
              <a:t>Chromosomen zijn opgebouwd uit heel sterk opgevouwen DNA, gerold om eiwitten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 sz="2000"/>
              <a:t>Chromosomen zijn alleen zichtbaar vlak voordat een cel gaat delen (DNA spiraliseert)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4932363" y="5805488"/>
            <a:ext cx="3743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>
                <a:hlinkClick r:id="rId3"/>
              </a:rPr>
              <a:t>Zie animatie Bioplek</a:t>
            </a:r>
            <a:endParaRPr lang="nl-NL" altLang="nl-NL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179388" y="6524625"/>
            <a:ext cx="5329237" cy="3333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DNA</a:t>
            </a:r>
          </a:p>
        </p:txBody>
      </p:sp>
      <p:pic>
        <p:nvPicPr>
          <p:cNvPr id="7171" name="Picture 4" descr="DNA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773238"/>
            <a:ext cx="4433888" cy="4752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140200" y="1989138"/>
            <a:ext cx="4535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572000" y="1628775"/>
            <a:ext cx="4176713" cy="47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DNA = Desoxyribonucle</a:t>
            </a:r>
            <a:r>
              <a:rPr lang="en-US" altLang="nl-NL"/>
              <a:t>ïnezuur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nl-NL"/>
              <a:t>DNA = dubbele streng/helix van aan elkaar gekoppelde nucleotiden</a:t>
            </a:r>
          </a:p>
          <a:p>
            <a:pPr eaLnBrk="1" hangingPunct="1">
              <a:spcBef>
                <a:spcPct val="50000"/>
              </a:spcBef>
            </a:pPr>
            <a:endParaRPr lang="en-US" altLang="nl-NL"/>
          </a:p>
          <a:p>
            <a:pPr eaLnBrk="1" hangingPunct="1">
              <a:spcBef>
                <a:spcPct val="50000"/>
              </a:spcBef>
            </a:pPr>
            <a:r>
              <a:rPr lang="en-US" altLang="nl-NL"/>
              <a:t>Nucleotide bestaat uit: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nl-NL"/>
              <a:t>Fosfaatgroep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nl-NL"/>
              <a:t>Desoxyribose (suiker)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nl-NL"/>
              <a:t>Stikstofbase (vormen basenparen)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nl-NL"/>
              <a:t>	</a:t>
            </a:r>
            <a:r>
              <a:rPr lang="en-US" altLang="nl-NL" b="1">
                <a:solidFill>
                  <a:schemeClr val="folHlink"/>
                </a:solidFill>
              </a:rPr>
              <a:t>A</a:t>
            </a:r>
            <a:r>
              <a:rPr lang="en-US" altLang="nl-NL"/>
              <a:t>denine – </a:t>
            </a:r>
            <a:r>
              <a:rPr lang="en-US" altLang="nl-NL" b="1">
                <a:solidFill>
                  <a:schemeClr val="folHlink"/>
                </a:solidFill>
              </a:rPr>
              <a:t>T</a:t>
            </a:r>
            <a:r>
              <a:rPr lang="en-US" altLang="nl-NL"/>
              <a:t>hymine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nl-NL"/>
              <a:t>	</a:t>
            </a:r>
            <a:r>
              <a:rPr lang="en-US" altLang="nl-NL" b="1">
                <a:solidFill>
                  <a:schemeClr val="folHlink"/>
                </a:solidFill>
              </a:rPr>
              <a:t>G</a:t>
            </a:r>
            <a:r>
              <a:rPr lang="en-US" altLang="nl-NL"/>
              <a:t>uanine – </a:t>
            </a:r>
            <a:r>
              <a:rPr lang="en-US" altLang="nl-NL" b="1">
                <a:solidFill>
                  <a:schemeClr val="folHlink"/>
                </a:solidFill>
              </a:rPr>
              <a:t>C</a:t>
            </a:r>
            <a:r>
              <a:rPr lang="en-US" altLang="nl-NL"/>
              <a:t>ytosine</a:t>
            </a:r>
          </a:p>
          <a:p>
            <a:pPr eaLnBrk="1" hangingPunct="1">
              <a:spcBef>
                <a:spcPct val="50000"/>
              </a:spcBef>
            </a:pPr>
            <a:endParaRPr lang="en-US" altLang="nl-NL"/>
          </a:p>
          <a:p>
            <a:pPr eaLnBrk="1" hangingPunct="1">
              <a:spcBef>
                <a:spcPct val="50000"/>
              </a:spcBef>
            </a:pPr>
            <a:r>
              <a:rPr lang="en-US" altLang="nl-NL">
                <a:hlinkClick r:id="rId3"/>
              </a:rPr>
              <a:t>Zie animatie Bioplek</a:t>
            </a:r>
            <a:endParaRPr lang="en-US" altLang="nl-NL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323850" y="6237288"/>
            <a:ext cx="1871663" cy="360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DNA in getal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altLang="nl-NL" sz="2000" dirty="0" smtClean="0"/>
              <a:t>Een mens heeft per cel 46 chromosomen</a:t>
            </a:r>
          </a:p>
          <a:p>
            <a:pPr eaLnBrk="1" hangingPunct="1">
              <a:defRPr/>
            </a:pPr>
            <a:r>
              <a:rPr lang="nl-NL" altLang="nl-NL" sz="2000" dirty="0" smtClean="0"/>
              <a:t>Deze chromosomen bestaan uit 2 meter DNA</a:t>
            </a:r>
          </a:p>
          <a:p>
            <a:pPr eaLnBrk="1" hangingPunct="1">
              <a:defRPr/>
            </a:pPr>
            <a:r>
              <a:rPr lang="nl-NL" altLang="nl-NL" sz="2000" dirty="0" smtClean="0"/>
              <a:t>Per cel heeft een mens 3 miljard basenparen</a:t>
            </a:r>
          </a:p>
          <a:p>
            <a:pPr eaLnBrk="1" hangingPunct="1">
              <a:defRPr/>
            </a:pPr>
            <a:r>
              <a:rPr lang="nl-NL" altLang="nl-NL" sz="2000" dirty="0" smtClean="0"/>
              <a:t>Een mens heeft 65.000.000.000.000 cellen</a:t>
            </a:r>
          </a:p>
          <a:p>
            <a:pPr eaLnBrk="1" hangingPunct="1">
              <a:defRPr/>
            </a:pPr>
            <a:endParaRPr lang="nl-NL" altLang="nl-NL" sz="2000" dirty="0" smtClean="0"/>
          </a:p>
          <a:p>
            <a:pPr eaLnBrk="1" hangingPunct="1">
              <a:defRPr/>
            </a:pPr>
            <a:r>
              <a:rPr lang="nl-NL" altLang="nl-NL" sz="2000" dirty="0" smtClean="0"/>
              <a:t>Tussen mensen onderling maar 0,1% variatie in hele genoom (Totale set van erfelijke informatie)</a:t>
            </a:r>
          </a:p>
          <a:p>
            <a:pPr eaLnBrk="1" hangingPunct="1">
              <a:defRPr/>
            </a:pPr>
            <a:r>
              <a:rPr lang="nl-NL" altLang="nl-NL" sz="2000" dirty="0" smtClean="0"/>
              <a:t>Met chimpansee 2% verschil</a:t>
            </a:r>
          </a:p>
          <a:p>
            <a:pPr eaLnBrk="1" hangingPunct="1">
              <a:defRPr/>
            </a:pPr>
            <a:r>
              <a:rPr lang="nl-NL" altLang="nl-NL" sz="2000" dirty="0" smtClean="0">
                <a:hlinkClick r:id="rId2"/>
              </a:rPr>
              <a:t>http://www.bioinformaticaindeklas.nl/lesmateriaal/dnaweegschaal/start.html</a:t>
            </a:r>
            <a:endParaRPr lang="nl-NL" altLang="nl-NL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nl-NL" altLang="nl-NL" sz="2000" dirty="0" smtClean="0"/>
          </a:p>
        </p:txBody>
      </p:sp>
      <p:pic>
        <p:nvPicPr>
          <p:cNvPr id="8196" name="Picture 5" descr="dna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99719" y="3469482"/>
            <a:ext cx="981075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9220" name="Picture 7" descr="Bush-and-the-chi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652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Van genotype naar fenotype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000" smtClean="0"/>
              <a:t>Op ons DNA liggen 30.000 </a:t>
            </a:r>
            <a:r>
              <a:rPr lang="nl-NL" altLang="nl-NL" sz="2000" smtClean="0">
                <a:solidFill>
                  <a:schemeClr val="folHlink"/>
                </a:solidFill>
              </a:rPr>
              <a:t>genen</a:t>
            </a:r>
          </a:p>
          <a:p>
            <a:pPr eaLnBrk="1" hangingPunct="1"/>
            <a:r>
              <a:rPr lang="nl-NL" altLang="nl-NL" sz="2000" smtClean="0"/>
              <a:t>3% van je DNA maar genen, andere 97% Junk-DNA</a:t>
            </a:r>
          </a:p>
          <a:p>
            <a:pPr eaLnBrk="1" hangingPunct="1"/>
            <a:r>
              <a:rPr lang="nl-NL" altLang="nl-NL" sz="2000" smtClean="0"/>
              <a:t>Gen = 	stuk DNA dat codeert voor een erfelijke eigenschap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(</a:t>
            </a:r>
            <a:r>
              <a:rPr lang="nl-NL" altLang="nl-NL" sz="2000" smtClean="0">
                <a:solidFill>
                  <a:schemeClr val="folHlink"/>
                </a:solidFill>
              </a:rPr>
              <a:t>Genotype</a:t>
            </a:r>
            <a:r>
              <a:rPr lang="nl-NL" altLang="nl-NL" sz="200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Gen kan vertaalt worden in een enzym (eiwit)</a:t>
            </a:r>
          </a:p>
          <a:p>
            <a:pPr eaLnBrk="1" hangingPunct="1">
              <a:buFont typeface="Wingdings" pitchFamily="2" charset="2"/>
              <a:buNone/>
            </a:pPr>
            <a:endParaRPr lang="nl-NL" altLang="nl-NL" sz="2000" smtClean="0"/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Enzym (eiwit) bepalen eigenschappen</a:t>
            </a:r>
          </a:p>
          <a:p>
            <a:pPr eaLnBrk="1" hangingPunct="1">
              <a:buFont typeface="Wingdings" pitchFamily="2" charset="2"/>
              <a:buNone/>
            </a:pPr>
            <a:endParaRPr lang="nl-NL" altLang="nl-NL" sz="2000" smtClean="0"/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Bepalen hoe je er uit ziet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(</a:t>
            </a:r>
            <a:r>
              <a:rPr lang="nl-NL" altLang="nl-NL" sz="2000" smtClean="0">
                <a:solidFill>
                  <a:schemeClr val="folHlink"/>
                </a:solidFill>
              </a:rPr>
              <a:t>Fenotype</a:t>
            </a:r>
            <a:r>
              <a:rPr lang="nl-NL" altLang="nl-NL" sz="2000" smtClean="0"/>
              <a:t>)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859338" y="27082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859338" y="38608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59338" y="45815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 descr="replicatiednanum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05038"/>
            <a:ext cx="2030413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 descr="Afbeelding:Chromatiden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3500438"/>
            <a:ext cx="2938463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Celdeling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000" smtClean="0"/>
              <a:t>Voordat een cel kan delen, moet ook de kern delen (</a:t>
            </a:r>
            <a:r>
              <a:rPr lang="nl-NL" altLang="nl-NL" sz="2000" smtClean="0">
                <a:solidFill>
                  <a:schemeClr val="folHlink"/>
                </a:solidFill>
              </a:rPr>
              <a:t>mitose</a:t>
            </a:r>
            <a:r>
              <a:rPr lang="nl-NL" altLang="nl-NL" sz="2000" smtClean="0"/>
              <a:t>) en dus het erfelijke materiaal verdubbelen</a:t>
            </a:r>
          </a:p>
          <a:p>
            <a:pPr eaLnBrk="1" hangingPunct="1"/>
            <a:r>
              <a:rPr lang="nl-NL" altLang="nl-NL" sz="2000" smtClean="0"/>
              <a:t>Tijdens de celcyclus vindt deze </a:t>
            </a:r>
            <a:r>
              <a:rPr lang="nl-NL" altLang="nl-NL" sz="2000" smtClean="0">
                <a:solidFill>
                  <a:schemeClr val="folHlink"/>
                </a:solidFill>
              </a:rPr>
              <a:t>DNA-replicatie</a:t>
            </a:r>
            <a:r>
              <a:rPr lang="nl-NL" altLang="nl-NL" sz="2000" smtClean="0"/>
              <a:t> plaats 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(</a:t>
            </a:r>
            <a:r>
              <a:rPr lang="nl-NL" altLang="nl-NL" sz="2000" smtClean="0">
                <a:hlinkClick r:id="rId5"/>
              </a:rPr>
              <a:t>zie animatie Bioplek</a:t>
            </a:r>
            <a:r>
              <a:rPr lang="nl-NL" altLang="nl-NL" sz="2000" smtClean="0"/>
              <a:t>)</a:t>
            </a:r>
          </a:p>
          <a:p>
            <a:pPr eaLnBrk="1" hangingPunct="1"/>
            <a:r>
              <a:rPr lang="nl-NL" altLang="nl-NL" sz="2000" smtClean="0"/>
              <a:t>Chromosoom bestaat nu uit: 2 </a:t>
            </a:r>
            <a:r>
              <a:rPr lang="nl-NL" altLang="nl-NL" sz="2000" smtClean="0">
                <a:solidFill>
                  <a:schemeClr val="folHlink"/>
                </a:solidFill>
              </a:rPr>
              <a:t>chromatides 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altLang="nl-NL" sz="2000" smtClean="0"/>
              <a:t>				            1</a:t>
            </a:r>
            <a:r>
              <a:rPr lang="nl-NL" altLang="nl-NL" sz="2000" smtClean="0">
                <a:solidFill>
                  <a:schemeClr val="folHlink"/>
                </a:solidFill>
              </a:rPr>
              <a:t> centromeer</a:t>
            </a:r>
          </a:p>
        </p:txBody>
      </p:sp>
      <p:sp>
        <p:nvSpPr>
          <p:cNvPr id="11270" name="Line 10"/>
          <p:cNvSpPr>
            <a:spLocks noChangeShapeType="1"/>
          </p:cNvSpPr>
          <p:nvPr/>
        </p:nvSpPr>
        <p:spPr bwMode="auto">
          <a:xfrm>
            <a:off x="5795963" y="2781300"/>
            <a:ext cx="11525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5dd3b5eab04799935286d652a75b776e2b83c"/>
</p:tagLst>
</file>

<file path=ppt/theme/theme1.xml><?xml version="1.0" encoding="utf-8"?>
<a:theme xmlns:a="http://schemas.openxmlformats.org/drawingml/2006/main" name="Watermerk">
  <a:themeElements>
    <a:clrScheme name="Waterme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e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e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e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e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e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e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e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e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e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e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107</TotalTime>
  <Words>263</Words>
  <Application>Microsoft Office PowerPoint</Application>
  <PresentationFormat>Diavoorstelling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Watermerk</vt:lpstr>
      <vt:lpstr>DNA</vt:lpstr>
      <vt:lpstr>DNA: Chromosomen</vt:lpstr>
      <vt:lpstr>Karyogram</vt:lpstr>
      <vt:lpstr>PowerPoint-presentatie</vt:lpstr>
      <vt:lpstr>DNA</vt:lpstr>
      <vt:lpstr>DNA in getal</vt:lpstr>
      <vt:lpstr>PowerPoint-presentatie</vt:lpstr>
      <vt:lpstr>Van genotype naar fenotype</vt:lpstr>
      <vt:lpstr>Celdeling</vt:lpstr>
      <vt:lpstr>Van DNA naar eiwit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</dc:title>
  <dc:creator>Jarco Smeenk</dc:creator>
  <cp:lastModifiedBy>Rob Tervoert</cp:lastModifiedBy>
  <cp:revision>36</cp:revision>
  <dcterms:created xsi:type="dcterms:W3CDTF">2007-11-04T18:46:29Z</dcterms:created>
  <dcterms:modified xsi:type="dcterms:W3CDTF">2014-11-04T09:56:32Z</dcterms:modified>
</cp:coreProperties>
</file>